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Proxima Nova"/>
      <p:regular r:id="rId15"/>
      <p:bold r:id="rId16"/>
      <p:italic r:id="rId17"/>
      <p:boldItalic r:id="rId18"/>
    </p:embeddedFont>
    <p:embeddedFont>
      <p:font typeface="Amatic SC"/>
      <p:regular r:id="rId19"/>
      <p:bold r:id="rId20"/>
    </p:embeddedFont>
    <p:embeddedFont>
      <p:font typeface="Lato Light"/>
      <p:regular r:id="rId21"/>
      <p:bold r:id="rId22"/>
      <p:italic r:id="rId23"/>
      <p:boldItalic r:id="rId24"/>
    </p:embeddedFon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WHXshJ4fKeHarAJo+yKzCB2VP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22" Type="http://schemas.openxmlformats.org/officeDocument/2006/relationships/font" Target="fonts/LatoLight-bold.fntdata"/><Relationship Id="rId21" Type="http://schemas.openxmlformats.org/officeDocument/2006/relationships/font" Target="fonts/LatoLight-regular.fntdata"/><Relationship Id="rId24" Type="http://schemas.openxmlformats.org/officeDocument/2006/relationships/font" Target="fonts/LatoLight-boldItalic.fntdata"/><Relationship Id="rId23" Type="http://schemas.openxmlformats.org/officeDocument/2006/relationships/font" Target="fonts/LatoLight-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AmaticSC-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4" name="Shape 74"/>
        <p:cNvGrpSpPr/>
        <p:nvPr/>
      </p:nvGrpSpPr>
      <p:grpSpPr>
        <a:xfrm>
          <a:off x="0" y="0"/>
          <a:ext cx="0" cy="0"/>
          <a:chOff x="0" y="0"/>
          <a:chExt cx="0" cy="0"/>
        </a:xfrm>
      </p:grpSpPr>
      <p:sp>
        <p:nvSpPr>
          <p:cNvPr id="75" name="Google Shape;75;p21"/>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1"/>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rgbClr val="FEFEFE"/>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8" name="Google Shape;78;p21"/>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2"/>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3"/>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3"/>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14"/>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 name="Google Shape;27;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0" name="Shape 30"/>
        <p:cNvGrpSpPr/>
        <p:nvPr/>
      </p:nvGrpSpPr>
      <p:grpSpPr>
        <a:xfrm>
          <a:off x="0" y="0"/>
          <a:ext cx="0" cy="0"/>
          <a:chOff x="0" y="0"/>
          <a:chExt cx="0" cy="0"/>
        </a:xfrm>
      </p:grpSpPr>
      <p:sp>
        <p:nvSpPr>
          <p:cNvPr id="31" name="Google Shape;31;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4" name="Shape 34"/>
        <p:cNvGrpSpPr/>
        <p:nvPr/>
      </p:nvGrpSpPr>
      <p:grpSpPr>
        <a:xfrm>
          <a:off x="0" y="0"/>
          <a:ext cx="0" cy="0"/>
          <a:chOff x="0" y="0"/>
          <a:chExt cx="0" cy="0"/>
        </a:xfrm>
      </p:grpSpPr>
      <p:sp>
        <p:nvSpPr>
          <p:cNvPr id="35" name="Google Shape;35;p16"/>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38" name="Google Shape;38;p16"/>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9" name="Google Shape;39;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solidFill>
          <a:schemeClr val="accent2"/>
        </a:solidFill>
      </p:bgPr>
    </p:bg>
    <p:spTree>
      <p:nvGrpSpPr>
        <p:cNvPr id="42" name="Shape 42"/>
        <p:cNvGrpSpPr/>
        <p:nvPr/>
      </p:nvGrpSpPr>
      <p:grpSpPr>
        <a:xfrm>
          <a:off x="0" y="0"/>
          <a:ext cx="0" cy="0"/>
          <a:chOff x="0" y="0"/>
          <a:chExt cx="0" cy="0"/>
        </a:xfrm>
      </p:grpSpPr>
      <p:sp>
        <p:nvSpPr>
          <p:cNvPr id="43" name="Google Shape;43;p1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5" name="Google Shape;45;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8" name="Shape 48"/>
        <p:cNvGrpSpPr/>
        <p:nvPr/>
      </p:nvGrpSpPr>
      <p:grpSpPr>
        <a:xfrm>
          <a:off x="0" y="0"/>
          <a:ext cx="0" cy="0"/>
          <a:chOff x="0" y="0"/>
          <a:chExt cx="0" cy="0"/>
        </a:xfrm>
      </p:grpSpPr>
      <p:sp>
        <p:nvSpPr>
          <p:cNvPr id="49" name="Google Shape;49;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solidFill>
          <a:schemeClr val="accent1"/>
        </a:solidFill>
      </p:bgPr>
    </p:bg>
    <p:spTree>
      <p:nvGrpSpPr>
        <p:cNvPr id="54" name="Shape 54"/>
        <p:cNvGrpSpPr/>
        <p:nvPr/>
      </p:nvGrpSpPr>
      <p:grpSpPr>
        <a:xfrm>
          <a:off x="0" y="0"/>
          <a:ext cx="0" cy="0"/>
          <a:chOff x="0" y="0"/>
          <a:chExt cx="0" cy="0"/>
        </a:xfrm>
      </p:grpSpPr>
      <p:sp>
        <p:nvSpPr>
          <p:cNvPr id="55" name="Google Shape;55;p18"/>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57" name="Google Shape;57;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0" name="Shape 60"/>
        <p:cNvGrpSpPr/>
        <p:nvPr/>
      </p:nvGrpSpPr>
      <p:grpSpPr>
        <a:xfrm>
          <a:off x="0" y="0"/>
          <a:ext cx="0" cy="0"/>
          <a:chOff x="0" y="0"/>
          <a:chExt cx="0" cy="0"/>
        </a:xfrm>
      </p:grpSpPr>
      <p:sp>
        <p:nvSpPr>
          <p:cNvPr id="61" name="Google Shape;61;p19"/>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2" name="Google Shape;62;p19"/>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3" name="Google Shape;63;p19"/>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4" name="Google Shape;64;p19"/>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5" name="Google Shape;65;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68" name="Google Shape;68;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9" name="Shape 69"/>
        <p:cNvGrpSpPr/>
        <p:nvPr/>
      </p:nvGrpSpPr>
      <p:grpSpPr>
        <a:xfrm>
          <a:off x="0" y="0"/>
          <a:ext cx="0" cy="0"/>
          <a:chOff x="0" y="0"/>
          <a:chExt cx="0" cy="0"/>
        </a:xfrm>
      </p:grpSpPr>
      <p:sp>
        <p:nvSpPr>
          <p:cNvPr id="70" name="Google Shape;70;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tpe-imds-grupo02.atlassian.net/jira/software/projects/TIG/boards/1/backlog" TargetMode="External"/><Relationship Id="rId5" Type="http://schemas.openxmlformats.org/officeDocument/2006/relationships/image" Target="../media/image2.png"/><Relationship Id="rId6" Type="http://schemas.openxmlformats.org/officeDocument/2006/relationships/hyperlink" Target="https://github.com/magalimenchon/TPE-IMDS-grupo0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6000"/>
              <a:buFont typeface="Amatic SC"/>
              <a:buNone/>
            </a:pPr>
            <a:r>
              <a:rPr lang="es-ES" sz="6000">
                <a:latin typeface="Amatic SC"/>
                <a:ea typeface="Amatic SC"/>
                <a:cs typeface="Amatic SC"/>
                <a:sym typeface="Amatic SC"/>
              </a:rPr>
              <a:t>COOPERATIVA DE RECICLAJE</a:t>
            </a:r>
            <a:endParaRPr/>
          </a:p>
        </p:txBody>
      </p:sp>
      <p:sp>
        <p:nvSpPr>
          <p:cNvPr id="99" name="Google Shape;99;p1"/>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800"/>
              <a:buNone/>
            </a:pPr>
            <a:r>
              <a:rPr lang="es-ES" sz="2800">
                <a:latin typeface="Lato Light"/>
                <a:ea typeface="Lato Light"/>
                <a:cs typeface="Lato Light"/>
                <a:sym typeface="Lato Light"/>
              </a:rPr>
              <a:t>Warm-up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5400"/>
              <a:buFont typeface="Amatic SC"/>
              <a:buNone/>
            </a:pPr>
            <a:r>
              <a:rPr lang="es-ES" sz="5400">
                <a:latin typeface="Amatic SC"/>
                <a:ea typeface="Amatic SC"/>
                <a:cs typeface="Amatic SC"/>
                <a:sym typeface="Amatic SC"/>
              </a:rPr>
              <a:t>ENLACES </a:t>
            </a:r>
            <a:endParaRPr/>
          </a:p>
        </p:txBody>
      </p:sp>
      <p:pic>
        <p:nvPicPr>
          <p:cNvPr descr="Jira Software - Una aplicación para el seguimiento de errores web - Esteban  Romero" id="105" name="Google Shape;105;p2"/>
          <p:cNvPicPr preferRelativeResize="0"/>
          <p:nvPr/>
        </p:nvPicPr>
        <p:blipFill rotWithShape="1">
          <a:blip r:embed="rId3">
            <a:alphaModFix/>
          </a:blip>
          <a:srcRect b="0" l="0" r="0" t="0"/>
          <a:stretch/>
        </p:blipFill>
        <p:spPr>
          <a:xfrm>
            <a:off x="414130" y="2785608"/>
            <a:ext cx="3521766" cy="461328"/>
          </a:xfrm>
          <a:prstGeom prst="rect">
            <a:avLst/>
          </a:prstGeom>
          <a:noFill/>
          <a:ln>
            <a:noFill/>
          </a:ln>
        </p:spPr>
      </p:pic>
      <p:sp>
        <p:nvSpPr>
          <p:cNvPr id="106" name="Google Shape;106;p2"/>
          <p:cNvSpPr txBox="1"/>
          <p:nvPr/>
        </p:nvSpPr>
        <p:spPr>
          <a:xfrm>
            <a:off x="1152938" y="3458471"/>
            <a:ext cx="89319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cap="none" strike="noStrike">
                <a:solidFill>
                  <a:schemeClr val="dk1"/>
                </a:solidFill>
                <a:uFill>
                  <a:noFill/>
                </a:uFill>
                <a:latin typeface="Lato Light"/>
                <a:ea typeface="Lato Light"/>
                <a:cs typeface="Lato Light"/>
                <a:sym typeface="Lato Light"/>
                <a:hlinkClick r:id="rId4">
                  <a:extLst>
                    <a:ext uri="{A12FA001-AC4F-418D-AE19-62706E023703}">
                      <ahyp:hlinkClr val="tx"/>
                    </a:ext>
                  </a:extLst>
                </a:hlinkClick>
              </a:rPr>
              <a:t>https://tpe-imds-grupo02.atlassian.net/jira/software/projects/TIG/boards/1/backlog</a:t>
            </a:r>
            <a:endParaRPr>
              <a:solidFill>
                <a:schemeClr val="dk1"/>
              </a:solidFill>
            </a:endParaRPr>
          </a:p>
        </p:txBody>
      </p:sp>
      <p:pic>
        <p:nvPicPr>
          <p:cNvPr descr="Utilizan la infraestructura de GitHub para minar criptomonedas - Una al Día" id="107" name="Google Shape;107;p2"/>
          <p:cNvPicPr preferRelativeResize="0"/>
          <p:nvPr/>
        </p:nvPicPr>
        <p:blipFill rotWithShape="1">
          <a:blip r:embed="rId5">
            <a:alphaModFix/>
          </a:blip>
          <a:srcRect b="0" l="0" r="0" t="0"/>
          <a:stretch/>
        </p:blipFill>
        <p:spPr>
          <a:xfrm>
            <a:off x="414130" y="4197135"/>
            <a:ext cx="2928730" cy="1184076"/>
          </a:xfrm>
          <a:prstGeom prst="rect">
            <a:avLst/>
          </a:prstGeom>
          <a:noFill/>
          <a:ln>
            <a:noFill/>
          </a:ln>
        </p:spPr>
      </p:pic>
      <p:sp>
        <p:nvSpPr>
          <p:cNvPr id="108" name="Google Shape;108;p2"/>
          <p:cNvSpPr txBox="1"/>
          <p:nvPr/>
        </p:nvSpPr>
        <p:spPr>
          <a:xfrm>
            <a:off x="1152939" y="5381211"/>
            <a:ext cx="642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uFill>
                  <a:noFill/>
                </a:uFill>
                <a:latin typeface="Lato Light"/>
                <a:ea typeface="Lato Light"/>
                <a:cs typeface="Lato Light"/>
                <a:sym typeface="Lato Light"/>
                <a:hlinkClick r:id="rId6">
                  <a:extLst>
                    <a:ext uri="{A12FA001-AC4F-418D-AE19-62706E023703}">
                      <ahyp:hlinkClr val="tx"/>
                    </a:ext>
                  </a:extLst>
                </a:hlinkClick>
              </a:rPr>
              <a:t>https://github.com/magalimenchon/TPE-IMDS-grupo02</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nvSpPr>
        <p:spPr>
          <a:xfrm>
            <a:off x="3684104" y="212035"/>
            <a:ext cx="482379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6600">
                <a:solidFill>
                  <a:schemeClr val="dk1"/>
                </a:solidFill>
                <a:latin typeface="Amatic SC"/>
                <a:ea typeface="Amatic SC"/>
                <a:cs typeface="Amatic SC"/>
                <a:sym typeface="Amatic SC"/>
              </a:rPr>
              <a:t>USER STORY MAPPING</a:t>
            </a:r>
            <a:endParaRPr/>
          </a:p>
        </p:txBody>
      </p:sp>
      <p:pic>
        <p:nvPicPr>
          <p:cNvPr id="114" name="Google Shape;114;p3"/>
          <p:cNvPicPr preferRelativeResize="0"/>
          <p:nvPr/>
        </p:nvPicPr>
        <p:blipFill>
          <a:blip r:embed="rId3">
            <a:alphaModFix/>
          </a:blip>
          <a:stretch>
            <a:fillRect/>
          </a:stretch>
        </p:blipFill>
        <p:spPr>
          <a:xfrm>
            <a:off x="322037" y="1205350"/>
            <a:ext cx="11547924" cy="548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Interfaz de usuario gráfica&#10;&#10;Descripción generada automáticamente con confianza baja" id="119" name="Google Shape;119;p4"/>
          <p:cNvPicPr preferRelativeResize="0"/>
          <p:nvPr/>
        </p:nvPicPr>
        <p:blipFill rotWithShape="1">
          <a:blip r:embed="rId3">
            <a:alphaModFix/>
          </a:blip>
          <a:srcRect b="42366" l="2315" r="39162" t="51931"/>
          <a:stretch/>
        </p:blipFill>
        <p:spPr>
          <a:xfrm>
            <a:off x="243243" y="3678884"/>
            <a:ext cx="5539409" cy="2764784"/>
          </a:xfrm>
          <a:prstGeom prst="rect">
            <a:avLst/>
          </a:prstGeom>
          <a:noFill/>
          <a:ln>
            <a:noFill/>
          </a:ln>
        </p:spPr>
      </p:pic>
      <p:sp>
        <p:nvSpPr>
          <p:cNvPr id="120" name="Google Shape;120;p4"/>
          <p:cNvSpPr txBox="1"/>
          <p:nvPr>
            <p:ph type="title"/>
          </p:nvPr>
        </p:nvSpPr>
        <p:spPr>
          <a:xfrm>
            <a:off x="769620" y="543297"/>
            <a:ext cx="4486656" cy="2764785"/>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1100"/>
              <a:buFont typeface="Arial"/>
              <a:buNone/>
            </a:pPr>
            <a:r>
              <a:rPr lang="es-ES">
                <a:solidFill>
                  <a:schemeClr val="dk1"/>
                </a:solidFill>
                <a:latin typeface="Proxima Nova"/>
                <a:ea typeface="Proxima Nova"/>
                <a:cs typeface="Proxima Nova"/>
                <a:sym typeface="Proxima Nova"/>
              </a:rPr>
              <a:t>COMO SECRETARIA</a:t>
            </a:r>
            <a:endParaRPr>
              <a:solidFill>
                <a:schemeClr val="dk1"/>
              </a:solidFill>
              <a:latin typeface="Proxima Nova"/>
              <a:ea typeface="Proxima Nova"/>
              <a:cs typeface="Proxima Nova"/>
              <a:sym typeface="Proxima Nova"/>
            </a:endParaRPr>
          </a:p>
          <a:p>
            <a:pPr indent="0" lvl="0" marL="0" rtl="0" algn="ctr">
              <a:lnSpc>
                <a:spcPct val="90000"/>
              </a:lnSpc>
              <a:spcBef>
                <a:spcPts val="0"/>
              </a:spcBef>
              <a:spcAft>
                <a:spcPts val="0"/>
              </a:spcAft>
              <a:buClr>
                <a:schemeClr val="dk1"/>
              </a:buClr>
              <a:buSzPts val="1100"/>
              <a:buFont typeface="Arial"/>
              <a:buNone/>
            </a:pPr>
            <a:r>
              <a:rPr lang="es-ES">
                <a:solidFill>
                  <a:schemeClr val="dk1"/>
                </a:solidFill>
                <a:latin typeface="Proxima Nova"/>
                <a:ea typeface="Proxima Nova"/>
                <a:cs typeface="Proxima Nova"/>
                <a:sym typeface="Proxima Nova"/>
              </a:rPr>
              <a:t>QUIERO PODER MODIFICAR LOS DATOS YA INGRESADOS DE LOS CARTONEROS</a:t>
            </a:r>
            <a:endParaRPr>
              <a:solidFill>
                <a:schemeClr val="dk1"/>
              </a:solidFill>
              <a:latin typeface="Proxima Nova"/>
              <a:ea typeface="Proxima Nova"/>
              <a:cs typeface="Proxima Nova"/>
              <a:sym typeface="Proxima Nova"/>
            </a:endParaRPr>
          </a:p>
          <a:p>
            <a:pPr indent="0" lvl="0" marL="0" rtl="0" algn="ctr">
              <a:lnSpc>
                <a:spcPct val="90000"/>
              </a:lnSpc>
              <a:spcBef>
                <a:spcPts val="0"/>
              </a:spcBef>
              <a:spcAft>
                <a:spcPts val="0"/>
              </a:spcAft>
              <a:buClr>
                <a:srgbClr val="000000"/>
              </a:buClr>
              <a:buSzPts val="2200"/>
              <a:buFont typeface="Proxima Nova"/>
              <a:buNone/>
            </a:pPr>
            <a:r>
              <a:rPr lang="es-ES">
                <a:solidFill>
                  <a:schemeClr val="dk1"/>
                </a:solidFill>
                <a:latin typeface="Proxima Nova"/>
                <a:ea typeface="Proxima Nova"/>
                <a:cs typeface="Proxima Nova"/>
                <a:sym typeface="Proxima Nova"/>
              </a:rPr>
              <a:t>PARA QUE SE MANTENGA ACTUALIZADO EL SISTEMA</a:t>
            </a:r>
            <a:endParaRPr>
              <a:solidFill>
                <a:srgbClr val="000000"/>
              </a:solidFill>
              <a:latin typeface="Proxima Nova"/>
              <a:ea typeface="Proxima Nova"/>
              <a:cs typeface="Proxima Nova"/>
              <a:sym typeface="Proxima Nova"/>
            </a:endParaRPr>
          </a:p>
        </p:txBody>
      </p:sp>
      <p:sp>
        <p:nvSpPr>
          <p:cNvPr id="121" name="Google Shape;121;p4"/>
          <p:cNvSpPr txBox="1"/>
          <p:nvPr>
            <p:ph idx="2" type="body"/>
          </p:nvPr>
        </p:nvSpPr>
        <p:spPr>
          <a:xfrm>
            <a:off x="955950" y="3869975"/>
            <a:ext cx="4486800" cy="2382600"/>
          </a:xfrm>
          <a:prstGeom prst="rect">
            <a:avLst/>
          </a:prstGeom>
          <a:noFill/>
          <a:ln>
            <a:noFill/>
          </a:ln>
        </p:spPr>
        <p:txBody>
          <a:bodyPr anchorCtr="1"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s-ES" sz="1800">
                <a:solidFill>
                  <a:schemeClr val="dk1"/>
                </a:solidFill>
                <a:latin typeface="Calibri"/>
                <a:ea typeface="Calibri"/>
                <a:cs typeface="Calibri"/>
                <a:sym typeface="Calibri"/>
              </a:rPr>
              <a:t>Dado el DNI del cartonero, se debe poder seleccionar al cartonero correspondiente de la lista de cartoneros y mostrar un formulario para modificar:</a:t>
            </a:r>
            <a:endParaRPr sz="1800">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rPr lang="es-ES" sz="1800">
                <a:solidFill>
                  <a:schemeClr val="dk1"/>
                </a:solidFill>
                <a:latin typeface="Calibri"/>
                <a:ea typeface="Calibri"/>
                <a:cs typeface="Calibri"/>
                <a:sym typeface="Calibri"/>
              </a:rPr>
              <a:t>• Nombre • Apellido • DNI • </a:t>
            </a:r>
            <a:r>
              <a:rPr lang="es-ES" sz="1800">
                <a:solidFill>
                  <a:schemeClr val="dk1"/>
                </a:solidFill>
                <a:latin typeface="Calibri"/>
                <a:ea typeface="Calibri"/>
                <a:cs typeface="Calibri"/>
                <a:sym typeface="Calibri"/>
              </a:rPr>
              <a:t>Dirección</a:t>
            </a:r>
            <a:endParaRPr sz="1800">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rPr lang="es-ES" sz="1800">
                <a:solidFill>
                  <a:schemeClr val="dk1"/>
                </a:solidFill>
                <a:latin typeface="Calibri"/>
                <a:ea typeface="Calibri"/>
                <a:cs typeface="Calibri"/>
                <a:sym typeface="Calibri"/>
              </a:rPr>
              <a:t>• Fecha de nacimiento • Tipo de </a:t>
            </a:r>
            <a:r>
              <a:rPr lang="es-ES" sz="1800">
                <a:solidFill>
                  <a:schemeClr val="dk1"/>
                </a:solidFill>
                <a:latin typeface="Calibri"/>
                <a:ea typeface="Calibri"/>
                <a:cs typeface="Calibri"/>
                <a:sym typeface="Calibri"/>
              </a:rPr>
              <a:t>vehículo</a:t>
            </a:r>
            <a:endParaRPr sz="1800">
              <a:solidFill>
                <a:srgbClr val="000000"/>
              </a:solidFill>
              <a:latin typeface="Calibri"/>
              <a:ea typeface="Calibri"/>
              <a:cs typeface="Calibri"/>
              <a:sym typeface="Calibri"/>
            </a:endParaRPr>
          </a:p>
        </p:txBody>
      </p:sp>
      <p:pic>
        <p:nvPicPr>
          <p:cNvPr id="122" name="Google Shape;122;p4"/>
          <p:cNvPicPr preferRelativeResize="0"/>
          <p:nvPr/>
        </p:nvPicPr>
        <p:blipFill rotWithShape="1">
          <a:blip r:embed="rId4">
            <a:alphaModFix/>
          </a:blip>
          <a:srcRect b="5780" l="3080" r="7104" t="5425"/>
          <a:stretch/>
        </p:blipFill>
        <p:spPr>
          <a:xfrm rot="-5400000">
            <a:off x="7082937" y="425838"/>
            <a:ext cx="4094400" cy="5929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Interfaz de usuario gráfica&#10;&#10;Descripción generada automáticamente con confianza baja" id="127" name="Google Shape;127;p5"/>
          <p:cNvPicPr preferRelativeResize="0"/>
          <p:nvPr/>
        </p:nvPicPr>
        <p:blipFill rotWithShape="1">
          <a:blip r:embed="rId3">
            <a:alphaModFix/>
          </a:blip>
          <a:srcRect b="42366" l="2315" r="39162" t="51931"/>
          <a:stretch/>
        </p:blipFill>
        <p:spPr>
          <a:xfrm>
            <a:off x="243243" y="3549919"/>
            <a:ext cx="5539409" cy="2914356"/>
          </a:xfrm>
          <a:prstGeom prst="rect">
            <a:avLst/>
          </a:prstGeom>
          <a:noFill/>
          <a:ln>
            <a:noFill/>
          </a:ln>
        </p:spPr>
      </p:pic>
      <p:sp>
        <p:nvSpPr>
          <p:cNvPr id="128" name="Google Shape;128;p5"/>
          <p:cNvSpPr txBox="1"/>
          <p:nvPr>
            <p:ph type="title"/>
          </p:nvPr>
        </p:nvSpPr>
        <p:spPr>
          <a:xfrm>
            <a:off x="769620" y="543297"/>
            <a:ext cx="4486656" cy="2764785"/>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000000"/>
              </a:buClr>
              <a:buSzPts val="2200"/>
              <a:buFont typeface="Proxima Nova"/>
              <a:buNone/>
            </a:pPr>
            <a:r>
              <a:rPr b="0" i="0" lang="es-ES">
                <a:solidFill>
                  <a:srgbClr val="000000"/>
                </a:solidFill>
                <a:latin typeface="Proxima Nova"/>
                <a:ea typeface="Proxima Nova"/>
                <a:cs typeface="Proxima Nova"/>
                <a:sym typeface="Proxima Nova"/>
              </a:rPr>
              <a:t>COMO CIUDADANO/A QUIERO PODER SOLICITAR EL RETIRO DE MATERIALES PARA QUE SE LOS TRASLADE AL CENTRO DE ACOPIO</a:t>
            </a:r>
            <a:endParaRPr>
              <a:latin typeface="Calibri"/>
              <a:ea typeface="Calibri"/>
              <a:cs typeface="Calibri"/>
              <a:sym typeface="Calibri"/>
            </a:endParaRPr>
          </a:p>
        </p:txBody>
      </p:sp>
      <p:sp>
        <p:nvSpPr>
          <p:cNvPr id="129" name="Google Shape;129;p5"/>
          <p:cNvSpPr txBox="1"/>
          <p:nvPr>
            <p:ph idx="2" type="body"/>
          </p:nvPr>
        </p:nvSpPr>
        <p:spPr>
          <a:xfrm>
            <a:off x="995101" y="3716278"/>
            <a:ext cx="4486655" cy="2581638"/>
          </a:xfrm>
          <a:prstGeom prst="rect">
            <a:avLst/>
          </a:prstGeom>
          <a:noFill/>
          <a:ln>
            <a:noFill/>
          </a:ln>
        </p:spPr>
        <p:txBody>
          <a:bodyPr anchorCtr="1" anchor="t" bIns="45700" lIns="91425" spcFirstLastPara="1" rIns="91425" wrap="square" tIns="45700">
            <a:normAutofit/>
          </a:bodyPr>
          <a:lstStyle/>
          <a:p>
            <a:pPr indent="0" lvl="0" marL="0" rtl="0" algn="l">
              <a:lnSpc>
                <a:spcPct val="100000"/>
              </a:lnSpc>
              <a:spcBef>
                <a:spcPts val="0"/>
              </a:spcBef>
              <a:spcAft>
                <a:spcPts val="0"/>
              </a:spcAft>
              <a:buSzPts val="1600"/>
              <a:buNone/>
            </a:pPr>
            <a:r>
              <a:rPr b="0" i="0" lang="es-ES" sz="1600">
                <a:solidFill>
                  <a:srgbClr val="000000"/>
                </a:solidFill>
                <a:latin typeface="Calibri"/>
                <a:ea typeface="Calibri"/>
                <a:cs typeface="Calibri"/>
                <a:sym typeface="Calibri"/>
              </a:rPr>
              <a:t>Se debe poder:</a:t>
            </a:r>
            <a:endParaRPr/>
          </a:p>
          <a:p>
            <a:pPr indent="0" lvl="0" marL="0" rtl="0" algn="l">
              <a:lnSpc>
                <a:spcPct val="100000"/>
              </a:lnSpc>
              <a:spcBef>
                <a:spcPts val="0"/>
              </a:spcBef>
              <a:spcAft>
                <a:spcPts val="0"/>
              </a:spcAft>
              <a:buSzPts val="1600"/>
              <a:buNone/>
            </a:pPr>
            <a:r>
              <a:rPr b="0" i="0" lang="es-ES" sz="1600">
                <a:solidFill>
                  <a:srgbClr val="000000"/>
                </a:solidFill>
                <a:latin typeface="Calibri"/>
                <a:ea typeface="Calibri"/>
                <a:cs typeface="Calibri"/>
                <a:sym typeface="Calibri"/>
              </a:rPr>
              <a:t>Enviar solicitud de retiro de materiales.</a:t>
            </a:r>
            <a:endParaRPr/>
          </a:p>
          <a:p>
            <a:pPr indent="0" lvl="0" marL="0" rtl="0" algn="l">
              <a:lnSpc>
                <a:spcPct val="100000"/>
              </a:lnSpc>
              <a:spcBef>
                <a:spcPts val="0"/>
              </a:spcBef>
              <a:spcAft>
                <a:spcPts val="0"/>
              </a:spcAft>
              <a:buSzPts val="1600"/>
              <a:buNone/>
            </a:pPr>
            <a:r>
              <a:rPr b="0" i="0" lang="es-ES" sz="1600">
                <a:solidFill>
                  <a:srgbClr val="000000"/>
                </a:solidFill>
                <a:latin typeface="Calibri"/>
                <a:ea typeface="Calibri"/>
                <a:cs typeface="Calibri"/>
                <a:sym typeface="Calibri"/>
              </a:rPr>
              <a:t>- Comparar la distancia ingresada por el ciudadano con el centro de acopio y denegar la solicitud si no cumple la distancia máxima (6km) e indicar al ciudadano que se acerque.   </a:t>
            </a:r>
            <a:endParaRPr/>
          </a:p>
          <a:p>
            <a:pPr indent="0" lvl="0" marL="0" rtl="0" algn="l">
              <a:lnSpc>
                <a:spcPct val="100000"/>
              </a:lnSpc>
              <a:spcBef>
                <a:spcPts val="0"/>
              </a:spcBef>
              <a:spcAft>
                <a:spcPts val="0"/>
              </a:spcAft>
              <a:buSzPts val="1600"/>
              <a:buNone/>
            </a:pPr>
            <a:r>
              <a:rPr b="0" i="0" lang="es-ES" sz="1600">
                <a:solidFill>
                  <a:srgbClr val="000000"/>
                </a:solidFill>
                <a:latin typeface="Calibri"/>
                <a:ea typeface="Calibri"/>
                <a:cs typeface="Calibri"/>
                <a:sym typeface="Calibri"/>
              </a:rPr>
              <a:t> -elegir las categorías de volumen: entra en una caja, entra en el baúl de un auto, entra en la caja de una camioneta, es necesario un camión. </a:t>
            </a:r>
            <a:endParaRPr/>
          </a:p>
          <a:p>
            <a:pPr indent="0" lvl="0" marL="0" rtl="0" algn="l">
              <a:lnSpc>
                <a:spcPct val="100000"/>
              </a:lnSpc>
              <a:spcBef>
                <a:spcPts val="0"/>
              </a:spcBef>
              <a:spcAft>
                <a:spcPts val="0"/>
              </a:spcAft>
              <a:buSzPts val="1600"/>
              <a:buNone/>
            </a:pPr>
            <a:r>
              <a:rPr b="0" i="0" lang="es-ES" sz="1600">
                <a:solidFill>
                  <a:srgbClr val="000000"/>
                </a:solidFill>
                <a:latin typeface="Calibri"/>
                <a:ea typeface="Calibri"/>
                <a:cs typeface="Calibri"/>
                <a:sym typeface="Calibri"/>
              </a:rPr>
              <a:t>- cargar una foto.</a:t>
            </a:r>
            <a:endParaRPr/>
          </a:p>
        </p:txBody>
      </p:sp>
      <p:pic>
        <p:nvPicPr>
          <p:cNvPr id="130" name="Google Shape;130;p5"/>
          <p:cNvPicPr preferRelativeResize="0"/>
          <p:nvPr/>
        </p:nvPicPr>
        <p:blipFill rotWithShape="1">
          <a:blip r:embed="rId4">
            <a:alphaModFix/>
          </a:blip>
          <a:srcRect b="3923" l="5585" r="5903" t="7314"/>
          <a:stretch/>
        </p:blipFill>
        <p:spPr>
          <a:xfrm>
            <a:off x="6276100" y="1440875"/>
            <a:ext cx="5808000" cy="3976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Interfaz de usuario gráfica&#10;&#10;Descripción generada automáticamente con confianza baja" id="135" name="Google Shape;135;p6"/>
          <p:cNvPicPr preferRelativeResize="0"/>
          <p:nvPr/>
        </p:nvPicPr>
        <p:blipFill rotWithShape="1">
          <a:blip r:embed="rId3">
            <a:alphaModFix/>
          </a:blip>
          <a:srcRect b="42366" l="2315" r="39162" t="51931"/>
          <a:stretch/>
        </p:blipFill>
        <p:spPr>
          <a:xfrm>
            <a:off x="243243" y="3549919"/>
            <a:ext cx="5539409" cy="2914356"/>
          </a:xfrm>
          <a:prstGeom prst="rect">
            <a:avLst/>
          </a:prstGeom>
          <a:noFill/>
          <a:ln>
            <a:noFill/>
          </a:ln>
        </p:spPr>
      </p:pic>
      <p:sp>
        <p:nvSpPr>
          <p:cNvPr id="136" name="Google Shape;136;p6"/>
          <p:cNvSpPr txBox="1"/>
          <p:nvPr>
            <p:ph type="title"/>
          </p:nvPr>
        </p:nvSpPr>
        <p:spPr>
          <a:xfrm>
            <a:off x="769620" y="543297"/>
            <a:ext cx="4486656" cy="2764785"/>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000000"/>
              </a:buClr>
              <a:buSzPts val="2200"/>
              <a:buFont typeface="Proxima Nova"/>
              <a:buNone/>
            </a:pPr>
            <a:r>
              <a:rPr b="0" i="0" lang="es-ES">
                <a:solidFill>
                  <a:srgbClr val="000000"/>
                </a:solidFill>
                <a:latin typeface="Proxima Nova"/>
                <a:ea typeface="Proxima Nova"/>
                <a:cs typeface="Proxima Nova"/>
                <a:sym typeface="Proxima Nova"/>
              </a:rPr>
              <a:t>COMO CIUDADANO QUIERO PODER CARGAR UNA OFERTA DE TRANSPORTE PARA OFRECER EL TRASLADO DE MATERIALES RECICLABLES</a:t>
            </a:r>
            <a:endParaRPr>
              <a:latin typeface="Calibri"/>
              <a:ea typeface="Calibri"/>
              <a:cs typeface="Calibri"/>
              <a:sym typeface="Calibri"/>
            </a:endParaRPr>
          </a:p>
        </p:txBody>
      </p:sp>
      <p:sp>
        <p:nvSpPr>
          <p:cNvPr id="137" name="Google Shape;137;p6"/>
          <p:cNvSpPr txBox="1"/>
          <p:nvPr>
            <p:ph idx="2" type="body"/>
          </p:nvPr>
        </p:nvSpPr>
        <p:spPr>
          <a:xfrm>
            <a:off x="981848" y="3733065"/>
            <a:ext cx="4690082" cy="2581638"/>
          </a:xfrm>
          <a:prstGeom prst="rect">
            <a:avLst/>
          </a:prstGeom>
          <a:noFill/>
          <a:ln>
            <a:noFill/>
          </a:ln>
        </p:spPr>
        <p:txBody>
          <a:bodyPr anchorCtr="1" anchor="t" bIns="45700" lIns="91425" spcFirstLastPara="1" rIns="91425" wrap="square" tIns="45700">
            <a:normAutofit/>
          </a:bodyPr>
          <a:lstStyle/>
          <a:p>
            <a:pPr indent="0" lvl="0" marL="0" rtl="0" algn="l">
              <a:lnSpc>
                <a:spcPct val="100000"/>
              </a:lnSpc>
              <a:spcBef>
                <a:spcPts val="0"/>
              </a:spcBef>
              <a:spcAft>
                <a:spcPts val="0"/>
              </a:spcAft>
              <a:buSzPts val="1800"/>
              <a:buNone/>
            </a:pPr>
            <a:r>
              <a:rPr b="0" i="0" lang="es-ES" sz="1800">
                <a:solidFill>
                  <a:srgbClr val="000000"/>
                </a:solidFill>
                <a:latin typeface="Calibri"/>
                <a:ea typeface="Calibri"/>
                <a:cs typeface="Calibri"/>
                <a:sym typeface="Calibri"/>
              </a:rPr>
              <a:t>-Se debe poder revelar un formulario con campos a completar(nombre, teléfono, email, dirección, espacio disponible y un espacio de texto libre.).</a:t>
            </a:r>
            <a:br>
              <a:rPr lang="es-ES" sz="1800">
                <a:latin typeface="Calibri"/>
                <a:ea typeface="Calibri"/>
                <a:cs typeface="Calibri"/>
                <a:sym typeface="Calibri"/>
              </a:rPr>
            </a:br>
            <a:r>
              <a:rPr b="0" i="0" lang="es-ES" sz="1800">
                <a:solidFill>
                  <a:srgbClr val="000000"/>
                </a:solidFill>
                <a:latin typeface="Calibri"/>
                <a:ea typeface="Calibri"/>
                <a:cs typeface="Calibri"/>
                <a:sym typeface="Calibri"/>
              </a:rPr>
              <a:t>- Se debe generar un post, que incluirá la zona geográfica, el espacio disponible, y el texto.</a:t>
            </a:r>
            <a:endParaRPr b="0" i="0" sz="1400">
              <a:solidFill>
                <a:srgbClr val="000000"/>
              </a:solidFill>
              <a:latin typeface="Calibri"/>
              <a:ea typeface="Calibri"/>
              <a:cs typeface="Calibri"/>
              <a:sym typeface="Calibri"/>
            </a:endParaRPr>
          </a:p>
        </p:txBody>
      </p:sp>
      <p:pic>
        <p:nvPicPr>
          <p:cNvPr id="138" name="Google Shape;138;p6"/>
          <p:cNvPicPr preferRelativeResize="0"/>
          <p:nvPr/>
        </p:nvPicPr>
        <p:blipFill rotWithShape="1">
          <a:blip r:embed="rId4">
            <a:alphaModFix/>
          </a:blip>
          <a:srcRect b="2927" l="5590" r="5670" t="6981"/>
          <a:stretch/>
        </p:blipFill>
        <p:spPr>
          <a:xfrm>
            <a:off x="6220675" y="1399312"/>
            <a:ext cx="5856900" cy="4059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Interfaz de usuario gráfica&#10;&#10;Descripción generada automáticamente con confianza baja" id="143" name="Google Shape;143;p7"/>
          <p:cNvPicPr preferRelativeResize="0"/>
          <p:nvPr/>
        </p:nvPicPr>
        <p:blipFill rotWithShape="1">
          <a:blip r:embed="rId3">
            <a:alphaModFix/>
          </a:blip>
          <a:srcRect b="42366" l="2315" r="39162" t="51931"/>
          <a:stretch/>
        </p:blipFill>
        <p:spPr>
          <a:xfrm>
            <a:off x="243243" y="3549919"/>
            <a:ext cx="5539409" cy="2914356"/>
          </a:xfrm>
          <a:prstGeom prst="rect">
            <a:avLst/>
          </a:prstGeom>
          <a:noFill/>
          <a:ln>
            <a:noFill/>
          </a:ln>
        </p:spPr>
      </p:pic>
      <p:sp>
        <p:nvSpPr>
          <p:cNvPr id="144" name="Google Shape;144;p7"/>
          <p:cNvSpPr txBox="1"/>
          <p:nvPr>
            <p:ph type="title"/>
          </p:nvPr>
        </p:nvSpPr>
        <p:spPr>
          <a:xfrm>
            <a:off x="769620" y="543297"/>
            <a:ext cx="4486656" cy="2764785"/>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000000"/>
              </a:buClr>
              <a:buSzPts val="2200"/>
              <a:buFont typeface="Proxima Nova"/>
              <a:buNone/>
            </a:pPr>
            <a:r>
              <a:rPr b="0" i="0" lang="es-ES">
                <a:solidFill>
                  <a:srgbClr val="000000"/>
                </a:solidFill>
                <a:latin typeface="Proxima Nova"/>
                <a:ea typeface="Proxima Nova"/>
                <a:cs typeface="Proxima Nova"/>
                <a:sym typeface="Proxima Nova"/>
              </a:rPr>
              <a:t>COMO CIUDADANO QUIERO PODER VER UN LISTADO DE MATERIALES RECICLABLES PARA SABER CUALES SON ACEPTADOS POR LA COOPERATIVA</a:t>
            </a:r>
            <a:endParaRPr>
              <a:latin typeface="Calibri"/>
              <a:ea typeface="Calibri"/>
              <a:cs typeface="Calibri"/>
              <a:sym typeface="Calibri"/>
            </a:endParaRPr>
          </a:p>
        </p:txBody>
      </p:sp>
      <p:sp>
        <p:nvSpPr>
          <p:cNvPr id="145" name="Google Shape;145;p7"/>
          <p:cNvSpPr txBox="1"/>
          <p:nvPr>
            <p:ph idx="2" type="body"/>
          </p:nvPr>
        </p:nvSpPr>
        <p:spPr>
          <a:xfrm>
            <a:off x="926422" y="3905343"/>
            <a:ext cx="4690082" cy="1196744"/>
          </a:xfrm>
          <a:prstGeom prst="rect">
            <a:avLst/>
          </a:prstGeom>
          <a:noFill/>
          <a:ln>
            <a:noFill/>
          </a:ln>
        </p:spPr>
        <p:txBody>
          <a:bodyPr anchorCtr="1" anchor="t" bIns="45700" lIns="91425" spcFirstLastPara="1" rIns="91425" wrap="square" tIns="45700">
            <a:normAutofit/>
          </a:bodyPr>
          <a:lstStyle/>
          <a:p>
            <a:pPr indent="0" lvl="0" marL="0" rtl="0" algn="l">
              <a:lnSpc>
                <a:spcPct val="100000"/>
              </a:lnSpc>
              <a:spcBef>
                <a:spcPts val="0"/>
              </a:spcBef>
              <a:spcAft>
                <a:spcPts val="0"/>
              </a:spcAft>
              <a:buSzPts val="2000"/>
              <a:buNone/>
            </a:pPr>
            <a:r>
              <a:rPr b="0" i="0" lang="es-ES" sz="2000">
                <a:solidFill>
                  <a:srgbClr val="000000"/>
                </a:solidFill>
                <a:latin typeface="Proxima Nova"/>
                <a:ea typeface="Proxima Nova"/>
                <a:cs typeface="Proxima Nova"/>
                <a:sym typeface="Proxima Nova"/>
              </a:rPr>
              <a:t>Se debe poder: </a:t>
            </a:r>
            <a:br>
              <a:rPr lang="es-ES" sz="2000"/>
            </a:br>
            <a:r>
              <a:rPr lang="es-ES" sz="2000">
                <a:solidFill>
                  <a:srgbClr val="000000"/>
                </a:solidFill>
                <a:latin typeface="Proxima Nova"/>
                <a:ea typeface="Proxima Nova"/>
                <a:cs typeface="Proxima Nova"/>
                <a:sym typeface="Proxima Nova"/>
              </a:rPr>
              <a:t>V</a:t>
            </a:r>
            <a:r>
              <a:rPr b="0" i="0" lang="es-ES" sz="2000">
                <a:solidFill>
                  <a:srgbClr val="000000"/>
                </a:solidFill>
                <a:latin typeface="Proxima Nova"/>
                <a:ea typeface="Proxima Nova"/>
                <a:cs typeface="Proxima Nova"/>
                <a:sym typeface="Proxima Nova"/>
              </a:rPr>
              <a:t>isualizar una lista que tenga los elementos aceptados por la cooperativa.</a:t>
            </a:r>
            <a:endParaRPr b="0" i="0" sz="1400">
              <a:solidFill>
                <a:srgbClr val="000000"/>
              </a:solidFill>
              <a:latin typeface="Calibri"/>
              <a:ea typeface="Calibri"/>
              <a:cs typeface="Calibri"/>
              <a:sym typeface="Calibri"/>
            </a:endParaRPr>
          </a:p>
        </p:txBody>
      </p:sp>
      <p:pic>
        <p:nvPicPr>
          <p:cNvPr id="146" name="Google Shape;146;p7"/>
          <p:cNvPicPr preferRelativeResize="0"/>
          <p:nvPr/>
        </p:nvPicPr>
        <p:blipFill rotWithShape="1">
          <a:blip r:embed="rId4">
            <a:alphaModFix/>
          </a:blip>
          <a:srcRect b="2927" l="5360" r="5441" t="6981"/>
          <a:stretch/>
        </p:blipFill>
        <p:spPr>
          <a:xfrm>
            <a:off x="6262250" y="1384530"/>
            <a:ext cx="5929751" cy="40889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ctrTitle"/>
          </p:nvPr>
        </p:nvSpPr>
        <p:spPr>
          <a:xfrm>
            <a:off x="624542" y="543186"/>
            <a:ext cx="3687417" cy="1042256"/>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Amatic SC"/>
              <a:buNone/>
            </a:pPr>
            <a:r>
              <a:rPr lang="es-ES">
                <a:latin typeface="Amatic SC"/>
                <a:ea typeface="Amatic SC"/>
                <a:cs typeface="Amatic SC"/>
                <a:sym typeface="Amatic SC"/>
              </a:rPr>
              <a:t>CRITERIO DE DONE</a:t>
            </a:r>
            <a:endParaRPr/>
          </a:p>
        </p:txBody>
      </p:sp>
      <p:sp>
        <p:nvSpPr>
          <p:cNvPr id="152" name="Google Shape;152;p8"/>
          <p:cNvSpPr txBox="1"/>
          <p:nvPr>
            <p:ph idx="1" type="subTitle"/>
          </p:nvPr>
        </p:nvSpPr>
        <p:spPr>
          <a:xfrm>
            <a:off x="279985" y="2019818"/>
            <a:ext cx="11289164" cy="232604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000"/>
              <a:buNone/>
            </a:pPr>
            <a:r>
              <a:rPr b="0" i="0" lang="es-ES" u="none" strike="noStrike">
                <a:solidFill>
                  <a:schemeClr val="lt1"/>
                </a:solidFill>
                <a:latin typeface="Calibri"/>
                <a:ea typeface="Calibri"/>
                <a:cs typeface="Calibri"/>
                <a:sym typeface="Calibri"/>
              </a:rPr>
              <a:t>- Para todas las User Stories / tareas, verificar que todos los criterios de aceptación sean validados.</a:t>
            </a:r>
            <a:endParaRPr/>
          </a:p>
          <a:p>
            <a:pPr indent="0" lvl="0" marL="0" rtl="0" algn="l">
              <a:lnSpc>
                <a:spcPct val="100000"/>
              </a:lnSpc>
              <a:spcBef>
                <a:spcPts val="1000"/>
              </a:spcBef>
              <a:spcAft>
                <a:spcPts val="0"/>
              </a:spcAft>
              <a:buClr>
                <a:schemeClr val="dk1"/>
              </a:buClr>
              <a:buSzPts val="2000"/>
              <a:buNone/>
            </a:pPr>
            <a:r>
              <a:rPr b="0" i="0" lang="es-ES" u="none" strike="noStrike">
                <a:solidFill>
                  <a:schemeClr val="lt1"/>
                </a:solidFill>
                <a:latin typeface="Calibri"/>
                <a:ea typeface="Calibri"/>
                <a:cs typeface="Calibri"/>
                <a:sym typeface="Calibri"/>
              </a:rPr>
              <a:t>- Asegurar una cobertura de testeo del 80%: se debe revisar ese porcentaje de código antes de subir el código al repositorio.</a:t>
            </a:r>
            <a:endParaRPr b="0" i="0" u="none" strike="noStrike">
              <a:solidFill>
                <a:schemeClr val="lt1"/>
              </a:solidFill>
              <a:latin typeface="Calibri"/>
              <a:ea typeface="Calibri"/>
              <a:cs typeface="Calibri"/>
              <a:sym typeface="Calibri"/>
            </a:endParaRPr>
          </a:p>
          <a:p>
            <a:pPr indent="0" lvl="0" marL="0" rtl="0" algn="l">
              <a:lnSpc>
                <a:spcPct val="100000"/>
              </a:lnSpc>
              <a:spcBef>
                <a:spcPts val="1000"/>
              </a:spcBef>
              <a:spcAft>
                <a:spcPts val="0"/>
              </a:spcAft>
              <a:buSzPts val="2000"/>
              <a:buNone/>
            </a:pPr>
            <a:r>
              <a:rPr b="0" i="0" lang="es-ES" u="none" strike="noStrike">
                <a:solidFill>
                  <a:schemeClr val="lt1"/>
                </a:solidFill>
                <a:latin typeface="Calibri"/>
                <a:ea typeface="Calibri"/>
                <a:cs typeface="Calibri"/>
                <a:sym typeface="Calibri"/>
              </a:rPr>
              <a:t>- Testing: se hará de forma manual por cada User Story. Se debe probar si la funcionalidad implementada cumple con un resultado esperado. Se documenta en un archivo basado en un template que será adjuntado a la User Story correspondiente en Jira. Los bugs reportados en el mismo se solucionarán en los próximos sprints.</a:t>
            </a:r>
            <a:endParaRPr b="0">
              <a:solidFill>
                <a:schemeClr val="lt1"/>
              </a:solidFill>
              <a:latin typeface="Calibri"/>
              <a:ea typeface="Calibri"/>
              <a:cs typeface="Calibri"/>
              <a:sym typeface="Calibri"/>
            </a:endParaRPr>
          </a:p>
          <a:p>
            <a:pPr indent="0" lvl="0" marL="0" rtl="0" algn="l">
              <a:lnSpc>
                <a:spcPct val="100000"/>
              </a:lnSpc>
              <a:spcBef>
                <a:spcPts val="1000"/>
              </a:spcBef>
              <a:spcAft>
                <a:spcPts val="0"/>
              </a:spcAft>
              <a:buSzPts val="2000"/>
              <a:buNone/>
            </a:pPr>
            <a:r>
              <a:t/>
            </a:r>
            <a:endParaRPr>
              <a:solidFill>
                <a:schemeClr val="lt1"/>
              </a:solidFill>
              <a:latin typeface="Calibri"/>
              <a:ea typeface="Calibri"/>
              <a:cs typeface="Calibri"/>
              <a:sym typeface="Calibri"/>
            </a:endParaRPr>
          </a:p>
        </p:txBody>
      </p:sp>
      <p:pic>
        <p:nvPicPr>
          <p:cNvPr id="153" name="Google Shape;153;p8"/>
          <p:cNvPicPr preferRelativeResize="0"/>
          <p:nvPr/>
        </p:nvPicPr>
        <p:blipFill rotWithShape="1">
          <a:blip r:embed="rId3">
            <a:alphaModFix/>
          </a:blip>
          <a:srcRect b="0" l="0" r="0" t="0"/>
          <a:stretch/>
        </p:blipFill>
        <p:spPr>
          <a:xfrm>
            <a:off x="4719231" y="4345859"/>
            <a:ext cx="6321285" cy="20136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nvSpPr>
        <p:spPr>
          <a:xfrm>
            <a:off x="624542" y="543186"/>
            <a:ext cx="3687417" cy="1042256"/>
          </a:xfrm>
          <a:prstGeom prst="rect">
            <a:avLst/>
          </a:prstGeom>
          <a:solidFill>
            <a:srgbClr val="FFFFFF"/>
          </a:solidFill>
          <a:ln cap="sq" cmpd="sng" w="38100">
            <a:solidFill>
              <a:srgbClr val="404040"/>
            </a:solidFill>
            <a:prstDash val="solid"/>
            <a:miter lim="800000"/>
            <a:headEnd len="sm" w="sm" type="none"/>
            <a:tailEnd len="sm" w="sm" type="none"/>
          </a:ln>
        </p:spPr>
        <p:txBody>
          <a:bodyPr anchorCtr="1" anchor="ctr" bIns="182875" lIns="274300" spcFirstLastPara="1" rIns="274300" wrap="square" tIns="182875">
            <a:normAutofit/>
          </a:bodyPr>
          <a:lstStyle/>
          <a:p>
            <a:pPr indent="0" lvl="0" marL="0" marR="0" rtl="0" algn="ctr">
              <a:lnSpc>
                <a:spcPct val="90000"/>
              </a:lnSpc>
              <a:spcBef>
                <a:spcPts val="0"/>
              </a:spcBef>
              <a:spcAft>
                <a:spcPts val="0"/>
              </a:spcAft>
              <a:buClr>
                <a:srgbClr val="262626"/>
              </a:buClr>
              <a:buSzPts val="3800"/>
              <a:buFont typeface="Amatic SC"/>
              <a:buNone/>
            </a:pPr>
            <a:r>
              <a:rPr lang="es-ES" sz="3800" cap="none">
                <a:solidFill>
                  <a:srgbClr val="262626"/>
                </a:solidFill>
                <a:latin typeface="Amatic SC"/>
                <a:ea typeface="Amatic SC"/>
                <a:cs typeface="Amatic SC"/>
                <a:sym typeface="Amatic SC"/>
              </a:rPr>
              <a:t>CRITERIO DE DONE</a:t>
            </a:r>
            <a:endParaRPr sz="3800" cap="none">
              <a:solidFill>
                <a:srgbClr val="262626"/>
              </a:solidFill>
              <a:latin typeface="Amatic SC"/>
              <a:ea typeface="Amatic SC"/>
              <a:cs typeface="Amatic SC"/>
              <a:sym typeface="Amatic SC"/>
            </a:endParaRPr>
          </a:p>
        </p:txBody>
      </p:sp>
      <p:sp>
        <p:nvSpPr>
          <p:cNvPr id="159" name="Google Shape;159;p9"/>
          <p:cNvSpPr txBox="1"/>
          <p:nvPr>
            <p:ph idx="1" type="subTitle"/>
          </p:nvPr>
        </p:nvSpPr>
        <p:spPr>
          <a:xfrm>
            <a:off x="332993" y="2232707"/>
            <a:ext cx="11289164" cy="1848109"/>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00"/>
              <a:buNone/>
            </a:pPr>
            <a:r>
              <a:rPr b="0" i="0" lang="es-ES" u="none" strike="noStrike">
                <a:solidFill>
                  <a:schemeClr val="lt1"/>
                </a:solidFill>
                <a:latin typeface="Calibri"/>
                <a:ea typeface="Calibri"/>
                <a:cs typeface="Calibri"/>
                <a:sym typeface="Calibri"/>
              </a:rPr>
              <a:t>- Code review por dos personas del Developed Team, realizada por el desarrollador del código de esa funcionalidad y otro miembro del equipo.</a:t>
            </a:r>
            <a:endParaRPr/>
          </a:p>
          <a:p>
            <a:pPr indent="0" lvl="0" marL="0" rtl="0" algn="just">
              <a:lnSpc>
                <a:spcPct val="100000"/>
              </a:lnSpc>
              <a:spcBef>
                <a:spcPts val="0"/>
              </a:spcBef>
              <a:spcAft>
                <a:spcPts val="0"/>
              </a:spcAft>
              <a:buSzPts val="2000"/>
              <a:buNone/>
            </a:pPr>
            <a:r>
              <a:rPr b="0" i="0" lang="es-ES" u="none" strike="noStrike">
                <a:solidFill>
                  <a:schemeClr val="lt1"/>
                </a:solidFill>
                <a:latin typeface="Calibri"/>
                <a:ea typeface="Calibri"/>
                <a:cs typeface="Calibri"/>
                <a:sym typeface="Calibri"/>
              </a:rPr>
              <a:t>- Comentar código.</a:t>
            </a:r>
            <a:endParaRPr/>
          </a:p>
          <a:p>
            <a:pPr indent="0" lvl="0" marL="0" rtl="0" algn="just">
              <a:lnSpc>
                <a:spcPct val="100000"/>
              </a:lnSpc>
              <a:spcBef>
                <a:spcPts val="0"/>
              </a:spcBef>
              <a:spcAft>
                <a:spcPts val="0"/>
              </a:spcAft>
              <a:buSzPts val="2000"/>
              <a:buNone/>
            </a:pPr>
            <a:r>
              <a:rPr b="0" i="0" lang="es-ES" u="none" strike="noStrike">
                <a:solidFill>
                  <a:schemeClr val="lt1"/>
                </a:solidFill>
                <a:latin typeface="Calibri"/>
                <a:ea typeface="Calibri"/>
                <a:cs typeface="Calibri"/>
                <a:sym typeface="Calibri"/>
              </a:rPr>
              <a:t>- Documentar con diagrama UML de clases y de secuencias por cada User Story, en caso de ser necesario.</a:t>
            </a:r>
            <a:endParaRPr/>
          </a:p>
          <a:p>
            <a:pPr indent="0" lvl="0" marL="0" rtl="0" algn="just">
              <a:lnSpc>
                <a:spcPct val="100000"/>
              </a:lnSpc>
              <a:spcBef>
                <a:spcPts val="0"/>
              </a:spcBef>
              <a:spcAft>
                <a:spcPts val="0"/>
              </a:spcAft>
              <a:buSzPts val="2000"/>
              <a:buNone/>
            </a:pPr>
            <a:r>
              <a:rPr b="0" i="0" lang="es-ES" u="none" strike="noStrike">
                <a:solidFill>
                  <a:schemeClr val="lt1"/>
                </a:solidFill>
                <a:latin typeface="Calibri"/>
                <a:ea typeface="Calibri"/>
                <a:cs typeface="Calibri"/>
                <a:sym typeface="Calibri"/>
              </a:rPr>
              <a:t>- Cada User Story debe tener el link del commit donde se encuentra implementado en Github.</a:t>
            </a:r>
            <a:endParaRPr/>
          </a:p>
          <a:p>
            <a:pPr indent="0" lvl="0" marL="0" rtl="0" algn="l">
              <a:lnSpc>
                <a:spcPct val="100000"/>
              </a:lnSpc>
              <a:spcBef>
                <a:spcPts val="1000"/>
              </a:spcBef>
              <a:spcAft>
                <a:spcPts val="0"/>
              </a:spcAft>
              <a:buSzPts val="2000"/>
              <a:buNone/>
            </a:pPr>
            <a:r>
              <a:t/>
            </a:r>
            <a:endParaRPr>
              <a:solidFill>
                <a:schemeClr val="lt1"/>
              </a:solidFill>
              <a:latin typeface="Calibri"/>
              <a:ea typeface="Calibri"/>
              <a:cs typeface="Calibri"/>
              <a:sym typeface="Calibri"/>
            </a:endParaRPr>
          </a:p>
        </p:txBody>
      </p:sp>
      <p:pic>
        <p:nvPicPr>
          <p:cNvPr descr="Brindis contorno" id="160" name="Google Shape;160;p9"/>
          <p:cNvPicPr preferRelativeResize="0"/>
          <p:nvPr/>
        </p:nvPicPr>
        <p:blipFill rotWithShape="1">
          <a:blip r:embed="rId3">
            <a:alphaModFix/>
          </a:blip>
          <a:srcRect b="0" l="0" r="0" t="0"/>
          <a:stretch/>
        </p:blipFill>
        <p:spPr>
          <a:xfrm>
            <a:off x="8130208" y="4080816"/>
            <a:ext cx="2511287" cy="25112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2021-05-10T18:26:21Z</dcterms:created>
  <dc:creator>ceciliacarlon2@gmail.com</dc:creator>
</cp:coreProperties>
</file>