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2" r:id="rId6"/>
    <p:sldMasterId id="2147483676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y="5143500" cx="9144000"/>
  <p:notesSz cx="6858000" cy="9144000"/>
  <p:embeddedFontLst>
    <p:embeddedFont>
      <p:font typeface="Rajdhani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gaq0I3GSF6flKGzXDz+QLGC59g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6B4696-CD9E-4535-BB13-650CB058CF8D}">
  <a:tblStyle styleId="{086B4696-CD9E-4535-BB13-650CB058CF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bold.fntdata"/><Relationship Id="rId22" Type="http://schemas.openxmlformats.org/officeDocument/2006/relationships/font" Target="fonts/OpenSans-bold.fntdata"/><Relationship Id="rId21" Type="http://schemas.openxmlformats.org/officeDocument/2006/relationships/font" Target="fonts/OpenSans-regular.fntdata"/><Relationship Id="rId24" Type="http://schemas.openxmlformats.org/officeDocument/2006/relationships/font" Target="fonts/OpenSans-boldItalic.fntdata"/><Relationship Id="rId23" Type="http://schemas.openxmlformats.org/officeDocument/2006/relationships/font" Target="fonts/OpenSans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font" Target="fonts/Rajdhani-regular.fntdata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48bfaac81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c48bfaac8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48bfaac81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c48bfaac81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316d693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c316d693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48bfaac81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c48bfaac81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951d8317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d951d8317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951d8317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d951d8317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b40fda7b3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7b40fda7b3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951d8317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d951d8317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gc48bfaac81_0_79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" name="Google Shape;8;gc48bfaac81_0_79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c48bfaac81_0_7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c48bfaac81_0_7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gc48bfaac81_0_7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c48bfaac81_0_76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gc48bfaac81_0_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c48bfaac81_0_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gc48bfaac81_0_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c48bfaac81_0_17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gc48bfaac81_0_17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48bfaac81_0_17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48bfaac81_0_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gc48bfaac81_0_17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gc48bfaac81_0_17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48bfaac81_0_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48bfaac81_0_18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gc48bfaac81_0_18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c48bfaac81_0_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c48bfaac81_0_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48bfaac81_0_18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48bfaac81_0_18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c48bfaac81_0_18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gc48bfaac81_0_18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gc48bfaac81_0_18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48bfaac81_0_19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48bfaac81_0_19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gc48bfaac81_0_19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48bfaac81_0_200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gc48bfaac81_0_2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48bfaac81_0_203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1" name="Google Shape;81;gc48bfaac81_0_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48bfaac81_0_489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c48bfaac81_0_4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48bfaac81_0_45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gc48bfaac81_0_4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48bfaac81_0_46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c48bfaac81_0_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48bfaac81_0_4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gc48bfaac81_0_4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48bfaac81_0_4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gc48bfaac81_0_4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gc48bfaac81_0_46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48bfaac81_0_4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48bfaac81_0_47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gc48bfaac81_0_47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48bfaac81_0_47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48bfaac81_0_478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c48bfaac81_0_4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gc48bfaac81_0_4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gc48bfaac81_0_47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48bfaac81_0_48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48bfaac81_0_48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gc48bfaac81_0_48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48bfaac81_0_49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125" name="Google Shape;125;gc48bfaac81_0_4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c48bfaac81_0_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gc48bfaac81_0_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c48bfaac81_0_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gc48bfaac81_0_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gc48bfaac81_0_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c48bfaac81_0_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c48bfaac81_0_6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gc48bfaac81_0_6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c48bfaac81_0_6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c48bfaac81_0_65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gc48bfaac81_0_6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gc48bfaac81_0_6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gc48bfaac81_0_6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c48bfaac81_0_162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c48bfaac81_0_16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con terminal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gc48bfaac81_0_16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gc48bfaac81_0_45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4" name="Google Shape;84;gc48bfaac81_0_45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5" name="Google Shape;85;gc48bfaac81_0_451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6" name="Google Shape;86;gc48bfaac81_0_45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87" name="Google Shape;87;gc48bfaac81_0_45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c48bfaac81_0_45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gc48bfaac81_0_45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xataka.com/basics/como-hacer-captura-pantalla-screenshot-rapida-windows-tener-que-usar-paint" TargetMode="External"/><Relationship Id="rId4" Type="http://schemas.openxmlformats.org/officeDocument/2006/relationships/hyperlink" Target="https://www.xataka.com/basics/como-usar-nuevas-capturas-pantalla-windows-10-como-remapearlas-impr-pan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xataka.com/basics/como-hacer-captura-pantalla-screenshot-rapida-windows-tener-que-usar-paint" TargetMode="External"/><Relationship Id="rId4" Type="http://schemas.openxmlformats.org/officeDocument/2006/relationships/hyperlink" Target="https://www.xataka.com/basics/como-usar-nuevas-capturas-pantalla-windows-10-como-remapearlas-impr-pa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48bfaac81_0_41"/>
          <p:cNvSpPr txBox="1"/>
          <p:nvPr>
            <p:ph type="title"/>
          </p:nvPr>
        </p:nvSpPr>
        <p:spPr>
          <a:xfrm>
            <a:off x="4289805" y="1256945"/>
            <a:ext cx="40581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Actividad con Terminal Integrada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48bfaac81_0_495"/>
          <p:cNvSpPr txBox="1"/>
          <p:nvPr/>
        </p:nvSpPr>
        <p:spPr>
          <a:xfrm>
            <a:off x="3897550" y="1756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i="0" lang="es" sz="2000" u="sng" cap="none" strike="noStrike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Consigna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i="0" lang="es" sz="2000" u="sng" cap="none" strike="noStrike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</a:rPr>
              <a:t>Plantilla guia</a:t>
            </a:r>
            <a:r>
              <a:rPr b="1" i="0" lang="es" sz="20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i="0" lang="es" sz="2000" u="sng" cap="none" strike="noStrike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</a:rPr>
              <a:t>Comandos de ayuda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6" name="Google Shape;136;gc48bfaac81_0_495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s" sz="31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i="0" sz="27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37" name="Google Shape;137;gc48bfaac81_0_495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316d69379_0_0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gc316d69379_0_0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4" name="Google Shape;144;gc316d69379_0_0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b40fda7b3_4_10"/>
          <p:cNvSpPr txBox="1"/>
          <p:nvPr/>
        </p:nvSpPr>
        <p:spPr>
          <a:xfrm>
            <a:off x="530400" y="782550"/>
            <a:ext cx="8347500" cy="38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/>
            </a:pP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Utilizando la CLI de Git Bash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realizar las siguientes consignas.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/>
            </a:pP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tu carpeta de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DH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el directorio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repaso_clase1y2</a:t>
            </a:r>
            <a:endParaRPr b="1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AutoNum type="arabicParenR"/>
            </a:pP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tu carpeta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epaso_clase1y2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cinco directorios llamados: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istoria_de_la_contabilidad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que_haremos_hoy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servidores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interfaces_de_usuario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infraestructura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4) 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cada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carpeta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archiv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llamado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repaso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g7b40fda7b3_4_1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48bfaac81_0_342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s" sz="33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Plantilla </a:t>
            </a:r>
            <a:r>
              <a:rPr b="1" i="0" lang="es" sz="3300" u="none" cap="none" strike="noStrike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guía </a:t>
            </a:r>
            <a:endParaRPr b="1" i="0" sz="44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6" name="Google Shape;156;gc48bfaac81_0_342"/>
          <p:cNvSpPr/>
          <p:nvPr/>
        </p:nvSpPr>
        <p:spPr>
          <a:xfrm>
            <a:off x="3851550" y="1219538"/>
            <a:ext cx="1440900" cy="49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Open Sans"/>
                <a:ea typeface="Open Sans"/>
                <a:cs typeface="Open Sans"/>
                <a:sym typeface="Open Sans"/>
              </a:rPr>
              <a:t>📂 </a:t>
            </a:r>
            <a:r>
              <a:rPr b="1" lang="es" sz="1200">
                <a:latin typeface="Open Sans"/>
                <a:ea typeface="Open Sans"/>
                <a:cs typeface="Open Sans"/>
                <a:sym typeface="Open Sans"/>
              </a:rPr>
              <a:t>dh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gc48bfaac81_0_342"/>
          <p:cNvSpPr/>
          <p:nvPr/>
        </p:nvSpPr>
        <p:spPr>
          <a:xfrm>
            <a:off x="3651150" y="1930175"/>
            <a:ext cx="1841700" cy="49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📂 </a:t>
            </a:r>
            <a:r>
              <a:rPr b="1"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repaso_clase1y2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gc48bfaac81_0_342"/>
          <p:cNvSpPr/>
          <p:nvPr/>
        </p:nvSpPr>
        <p:spPr>
          <a:xfrm>
            <a:off x="6980350" y="2883575"/>
            <a:ext cx="1440900" cy="7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📂 </a:t>
            </a: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infraestructura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gc48bfaac81_0_342"/>
          <p:cNvSpPr/>
          <p:nvPr/>
        </p:nvSpPr>
        <p:spPr>
          <a:xfrm>
            <a:off x="5415627" y="2883575"/>
            <a:ext cx="1626300" cy="7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📂 </a:t>
            </a: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que_haremos_hoy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gc48bfaac81_0_342"/>
          <p:cNvSpPr/>
          <p:nvPr/>
        </p:nvSpPr>
        <p:spPr>
          <a:xfrm>
            <a:off x="3850875" y="2883575"/>
            <a:ext cx="1308000" cy="7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📂 </a:t>
            </a: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interfaces_de_usuario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gc48bfaac81_0_342"/>
          <p:cNvSpPr/>
          <p:nvPr/>
        </p:nvSpPr>
        <p:spPr>
          <a:xfrm>
            <a:off x="2286138" y="2883575"/>
            <a:ext cx="1440900" cy="7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📂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servidores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gc48bfaac81_0_342"/>
          <p:cNvSpPr/>
          <p:nvPr/>
        </p:nvSpPr>
        <p:spPr>
          <a:xfrm>
            <a:off x="722300" y="2883575"/>
            <a:ext cx="1374300" cy="72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📂 </a:t>
            </a:r>
            <a:r>
              <a:rPr lang="es" sz="1200">
                <a:latin typeface="Open Sans"/>
                <a:ea typeface="Open Sans"/>
                <a:cs typeface="Open Sans"/>
                <a:sym typeface="Open Sans"/>
              </a:rPr>
              <a:t>historia_de_la_contabilidad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gc48bfaac81_0_342"/>
          <p:cNvSpPr/>
          <p:nvPr/>
        </p:nvSpPr>
        <p:spPr>
          <a:xfrm>
            <a:off x="6980800" y="3911550"/>
            <a:ext cx="1440000" cy="49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📋 </a:t>
            </a: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repaso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gc48bfaac81_0_342"/>
          <p:cNvSpPr/>
          <p:nvPr/>
        </p:nvSpPr>
        <p:spPr>
          <a:xfrm>
            <a:off x="5416175" y="3911550"/>
            <a:ext cx="1440000" cy="49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📋 </a:t>
            </a: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repaso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gc48bfaac81_0_342"/>
          <p:cNvSpPr/>
          <p:nvPr/>
        </p:nvSpPr>
        <p:spPr>
          <a:xfrm>
            <a:off x="3851550" y="3911550"/>
            <a:ext cx="1440000" cy="49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📋 </a:t>
            </a: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repaso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gc48bfaac81_0_342"/>
          <p:cNvSpPr/>
          <p:nvPr/>
        </p:nvSpPr>
        <p:spPr>
          <a:xfrm>
            <a:off x="2286925" y="3911550"/>
            <a:ext cx="1440000" cy="49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📋 repaso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gc48bfaac81_0_342"/>
          <p:cNvSpPr/>
          <p:nvPr/>
        </p:nvSpPr>
        <p:spPr>
          <a:xfrm>
            <a:off x="722300" y="3911550"/>
            <a:ext cx="1440000" cy="49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📋 </a:t>
            </a: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repaso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8" name="Google Shape;168;gc48bfaac81_0_342"/>
          <p:cNvCxnSpPr>
            <a:stCxn id="157" idx="2"/>
            <a:endCxn id="162" idx="0"/>
          </p:cNvCxnSpPr>
          <p:nvPr/>
        </p:nvCxnSpPr>
        <p:spPr>
          <a:xfrm rot="5400000">
            <a:off x="2762100" y="1073675"/>
            <a:ext cx="457200" cy="3162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gc48bfaac81_0_342"/>
          <p:cNvCxnSpPr>
            <a:stCxn id="157" idx="2"/>
            <a:endCxn id="161" idx="0"/>
          </p:cNvCxnSpPr>
          <p:nvPr/>
        </p:nvCxnSpPr>
        <p:spPr>
          <a:xfrm rot="5400000">
            <a:off x="3560700" y="1872275"/>
            <a:ext cx="457200" cy="1565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gc48bfaac81_0_342"/>
          <p:cNvCxnSpPr>
            <a:stCxn id="156" idx="2"/>
            <a:endCxn id="157" idx="0"/>
          </p:cNvCxnSpPr>
          <p:nvPr/>
        </p:nvCxnSpPr>
        <p:spPr>
          <a:xfrm flipH="1" rot="-5400000">
            <a:off x="4465050" y="1822688"/>
            <a:ext cx="214500" cy="600"/>
          </a:xfrm>
          <a:prstGeom prst="curvedConnector3">
            <a:avLst>
              <a:gd fmla="val 4998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gc48bfaac81_0_342"/>
          <p:cNvCxnSpPr>
            <a:stCxn id="157" idx="2"/>
            <a:endCxn id="160" idx="0"/>
          </p:cNvCxnSpPr>
          <p:nvPr/>
        </p:nvCxnSpPr>
        <p:spPr>
          <a:xfrm rot="5400000">
            <a:off x="4309800" y="2621375"/>
            <a:ext cx="457200" cy="67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gc48bfaac81_0_342"/>
          <p:cNvCxnSpPr>
            <a:stCxn id="157" idx="2"/>
            <a:endCxn id="159" idx="0"/>
          </p:cNvCxnSpPr>
          <p:nvPr/>
        </p:nvCxnSpPr>
        <p:spPr>
          <a:xfrm flipH="1" rot="-5400000">
            <a:off x="5171850" y="1826525"/>
            <a:ext cx="457200" cy="16569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gc48bfaac81_0_342"/>
          <p:cNvCxnSpPr>
            <a:stCxn id="157" idx="2"/>
            <a:endCxn id="158" idx="0"/>
          </p:cNvCxnSpPr>
          <p:nvPr/>
        </p:nvCxnSpPr>
        <p:spPr>
          <a:xfrm flipH="1" rot="-5400000">
            <a:off x="5907750" y="1090625"/>
            <a:ext cx="457200" cy="31287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gc48bfaac81_0_342"/>
          <p:cNvCxnSpPr>
            <a:stCxn id="161" idx="2"/>
          </p:cNvCxnSpPr>
          <p:nvPr/>
        </p:nvCxnSpPr>
        <p:spPr>
          <a:xfrm flipH="1" rot="-5400000">
            <a:off x="2840838" y="3774125"/>
            <a:ext cx="3321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gc48bfaac81_0_342"/>
          <p:cNvCxnSpPr/>
          <p:nvPr/>
        </p:nvCxnSpPr>
        <p:spPr>
          <a:xfrm flipH="1" rot="-5400000">
            <a:off x="4371475" y="3808550"/>
            <a:ext cx="303300" cy="600"/>
          </a:xfrm>
          <a:prstGeom prst="bentConnector3">
            <a:avLst>
              <a:gd fmla="val 4997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gc48bfaac81_0_342"/>
          <p:cNvCxnSpPr/>
          <p:nvPr/>
        </p:nvCxnSpPr>
        <p:spPr>
          <a:xfrm flipH="1" rot="-5400000">
            <a:off x="5984525" y="3808550"/>
            <a:ext cx="303300" cy="600"/>
          </a:xfrm>
          <a:prstGeom prst="bentConnector3">
            <a:avLst>
              <a:gd fmla="val 4997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gc48bfaac81_0_342"/>
          <p:cNvCxnSpPr/>
          <p:nvPr/>
        </p:nvCxnSpPr>
        <p:spPr>
          <a:xfrm flipH="1" rot="-5400000">
            <a:off x="7548850" y="3808550"/>
            <a:ext cx="303300" cy="600"/>
          </a:xfrm>
          <a:prstGeom prst="bentConnector3">
            <a:avLst>
              <a:gd fmla="val 4997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gc48bfaac81_0_342"/>
          <p:cNvCxnSpPr/>
          <p:nvPr/>
        </p:nvCxnSpPr>
        <p:spPr>
          <a:xfrm flipH="1" rot="-5400000">
            <a:off x="1240638" y="3774125"/>
            <a:ext cx="3321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951d8317c_1_10"/>
          <p:cNvSpPr txBox="1"/>
          <p:nvPr/>
        </p:nvSpPr>
        <p:spPr>
          <a:xfrm>
            <a:off x="559025" y="1296150"/>
            <a:ext cx="8347500" cy="28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Una vez realizada la actividad deberemos corroborar el resultado obtenido ubicándonos en la carpeta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dh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y utilizando el comando: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ls -R</a:t>
            </a:r>
            <a:endParaRPr b="1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Si el resultado coincide con la plantilla guía de la diapositiva anterior realizar una </a:t>
            </a:r>
            <a:r>
              <a:rPr b="0" i="0" lang="es" sz="1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captura de pantalla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0" i="0" lang="es" sz="16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recorte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del resultado en la terminal y guardarla con la siguiente nomenclatura: </a:t>
            </a:r>
            <a:r>
              <a:rPr b="0" i="1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Apellido-Nombre-ComisionX-parte</a:t>
            </a:r>
            <a:r>
              <a:rPr b="1" i="1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0" i="1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.png</a:t>
            </a:r>
            <a:endParaRPr b="0" i="1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Por último subir la imagen con la captura a la carpeta en drive que será provista por tu profe y/o tutor.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gd951d8317c_1_1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3000" u="none" cap="none" strike="noStrik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Validando el </a:t>
            </a: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Resultado 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951d8317c_1_1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Trabajando con VSCode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0" name="Google Shape;190;gd951d8317c_1_1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1" name="Google Shape;191;gd951d8317c_1_1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b40fda7b3_4_30"/>
          <p:cNvSpPr txBox="1"/>
          <p:nvPr/>
        </p:nvSpPr>
        <p:spPr>
          <a:xfrm>
            <a:off x="559025" y="1296150"/>
            <a:ext cx="83475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1)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Abriremos el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VSCode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 abriremos una nueva terminal con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Git Bash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dentro del mismo (Ver guía de instalación de Git Bash).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2)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Renombrar los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archivos de la izquierda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por los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nom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bres correctos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ubicados a la derecha: </a:t>
            </a:r>
            <a:endParaRPr b="0" i="0" sz="15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g7b40fda7b3_4_3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Integrando en </a:t>
            </a: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VSCode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98" name="Google Shape;198;g7b40fda7b3_4_30"/>
          <p:cNvGraphicFramePr/>
          <p:nvPr/>
        </p:nvGraphicFramePr>
        <p:xfrm>
          <a:off x="757775" y="26104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{086B4696-CD9E-4535-BB13-650CB058CF8D}</a:tableStyleId>
              </a:tblPr>
              <a:tblGrid>
                <a:gridCol w="3814225"/>
                <a:gridCol w="36195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historia_de_la_contabilidad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historia_de_la_informatica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1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que_haremos_hoy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software_y_hardware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2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infraestructura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git_bash_y_vscode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951d8317c_1_27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3)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cada archivo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escribir (desde el VScode)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 </a:t>
            </a: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pequeño resumen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 los temas visto hasta ahora, relacionados con los nombres de las carpetas.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Una vez realizada la actividad deberemos corroborar el resultado obtenido en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Visual Studio Code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mostrando el </a:t>
            </a:r>
            <a:r>
              <a:rPr b="0" i="1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explorador de archivos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 expandiendo las carpetas.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Realizar una </a:t>
            </a:r>
            <a:r>
              <a:rPr b="0" i="0" lang="es" sz="1600" u="sng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captura de pantalla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0" i="0" lang="es" sz="1600" u="sng" cap="none" strike="noStrik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recorte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del resultado en el 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VSCode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 guardarla con la siguiente nomenclatura: </a:t>
            </a:r>
            <a:r>
              <a:rPr b="0" i="1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Apellido-Nombre-ComisionX-parte</a:t>
            </a:r>
            <a:r>
              <a:rPr b="1" i="1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0" i="1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.png</a:t>
            </a:r>
            <a:endParaRPr b="0" i="1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r>
              <a:rPr b="1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Por último subir la imagen con la captura a la carpeta en drive que será provista por tu profe y/o tutor.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gd951d8317c_1_27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Resultado </a:t>
            </a: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Final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