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4"/>
    <p:sldMasterId id="2147483688" r:id="rId5"/>
    <p:sldMasterId id="214748368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5143500" cx="9144000"/>
  <p:notesSz cx="6858000" cy="9144000"/>
  <p:embeddedFontLst>
    <p:embeddedFont>
      <p:font typeface="Rajdhani"/>
      <p:regular r:id="rId22"/>
      <p:bold r:id="rId23"/>
    </p:embeddedFont>
    <p:embeddedFont>
      <p:font typeface="Open Sans Light"/>
      <p:regular r:id="rId24"/>
      <p:bold r:id="rId25"/>
      <p:italic r:id="rId26"/>
      <p:boldItalic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font" Target="fonts/Rajdhani-regular.fntdata"/><Relationship Id="rId21" Type="http://schemas.openxmlformats.org/officeDocument/2006/relationships/slide" Target="slides/slide14.xml"/><Relationship Id="rId24" Type="http://schemas.openxmlformats.org/officeDocument/2006/relationships/font" Target="fonts/OpenSansLight-regular.fntdata"/><Relationship Id="rId23" Type="http://schemas.openxmlformats.org/officeDocument/2006/relationships/font" Target="fonts/Rajdhani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OpenSansLight-italic.fntdata"/><Relationship Id="rId25" Type="http://schemas.openxmlformats.org/officeDocument/2006/relationships/font" Target="fonts/OpenSansLight-bold.fntdata"/><Relationship Id="rId28" Type="http://schemas.openxmlformats.org/officeDocument/2006/relationships/font" Target="fonts/OpenSans-regular.fntdata"/><Relationship Id="rId27" Type="http://schemas.openxmlformats.org/officeDocument/2006/relationships/font" Target="fonts/OpenSansLight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OpenSans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839bd8b0d_2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839bd8b0d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b1fdcf20d3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b1fdcf20d3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b1fdcf20d3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b1fdcf20d3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b1fdcf20d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b1fdcf20d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b1fdcf20d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b1fdcf20d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c65a5591a5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c65a5591a5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1fdcf20d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1fdcf20d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1fdcf20d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1fdcf20d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1fdcf20d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1fdcf20d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1fdcf20d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b1fdcf20d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1fdcf20d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1fdcf20d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1fdcf20d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1fdcf20d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1fdcf20d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b1fdcf20d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1fdcf20d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b1fdcf20d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jpg"/><Relationship Id="rId3" Type="http://schemas.openxmlformats.org/officeDocument/2006/relationships/image" Target="../media/image1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4 1">
  <p:cSld name="BLANK_1_1_1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720000" y="227025"/>
            <a:ext cx="7704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58" name="Google Shape;58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7" name="Google Shape;67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2" name="Google Shape;72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78" name="Google Shape;78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9" name="Google Shape;79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84" name="Google Shape;84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91" name="Google Shape;91;p28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02" name="Google Shape;102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7" name="Google Shape;10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p3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" name="Google Shape;111;p3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16" name="Google Shape;116;p3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7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122" name="Google Shape;122;p3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3" name="Google Shape;123;p3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128" name="Google Shape;128;p3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1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2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135" name="Google Shape;13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7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5" Type="http://schemas.openxmlformats.org/officeDocument/2006/relationships/theme" Target="../theme/theme4.xml"/><Relationship Id="rId1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Mochila del viajero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29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4" name="Google Shape;94;p29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5" name="Google Shape;95;p29"/>
          <p:cNvCxnSpPr/>
          <p:nvPr/>
        </p:nvCxnSpPr>
        <p:spPr>
          <a:xfrm flipH="1" rot="10800000">
            <a:off x="-8000" y="11784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6" name="Google Shape;96;p29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7" name="Google Shape;97;p29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9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Título del ppt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9" name="Google Shape;99;p29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5.xml"/><Relationship Id="rId5" Type="http://schemas.openxmlformats.org/officeDocument/2006/relationships/slide" Target="/ppt/slides/slide8.xml"/><Relationship Id="rId6" Type="http://schemas.openxmlformats.org/officeDocument/2006/relationships/slide" Target="/ppt/slides/slide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cultofpedagogy.com/note-taking/" TargetMode="External"/><Relationship Id="rId4" Type="http://schemas.openxmlformats.org/officeDocument/2006/relationships/hyperlink" Target="https://medium.goodnotes.com/the-best-note-taking-methods-for-college-students-451f412e264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3"/>
          <p:cNvSpPr txBox="1"/>
          <p:nvPr>
            <p:ph type="title"/>
          </p:nvPr>
        </p:nvSpPr>
        <p:spPr>
          <a:xfrm>
            <a:off x="4442200" y="952148"/>
            <a:ext cx="4058100" cy="1897500"/>
          </a:xfrm>
          <a:prstGeom prst="rect">
            <a:avLst/>
          </a:prstGeom>
        </p:spPr>
        <p:txBody>
          <a:bodyPr anchorCtr="0" anchor="t" bIns="91425" lIns="91425" spcFirstLastPara="1" rIns="1800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Mochila del viajero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2"/>
          <p:cNvSpPr txBox="1"/>
          <p:nvPr/>
        </p:nvSpPr>
        <p:spPr>
          <a:xfrm>
            <a:off x="796200" y="608025"/>
            <a:ext cx="76791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Mochila </a:t>
            </a:r>
            <a:r>
              <a:rPr b="1" baseline="30000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❤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 Github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3" name="Google Shape;203;p52"/>
          <p:cNvSpPr txBox="1"/>
          <p:nvPr/>
        </p:nvSpPr>
        <p:spPr>
          <a:xfrm>
            <a:off x="806450" y="1229525"/>
            <a:ext cx="76791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Estructura global del viaje en Github</a:t>
            </a:r>
            <a:endParaRPr b="1"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204" name="Google Shape;20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7313" y="1614275"/>
            <a:ext cx="5923775" cy="314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52"/>
          <p:cNvSpPr/>
          <p:nvPr/>
        </p:nvSpPr>
        <p:spPr>
          <a:xfrm>
            <a:off x="740975" y="3012425"/>
            <a:ext cx="1128900" cy="787500"/>
          </a:xfrm>
          <a:prstGeom prst="wedgeRoundRectCallout">
            <a:avLst>
              <a:gd fmla="val 68232" name="adj1"/>
              <a:gd fmla="val 20314" name="adj2"/>
              <a:gd fmla="val 0" name="adj3"/>
            </a:avLst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Mochila individual de cada persona.</a:t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" name="Google Shape;206;p52"/>
          <p:cNvSpPr/>
          <p:nvPr/>
        </p:nvSpPr>
        <p:spPr>
          <a:xfrm>
            <a:off x="4315150" y="3799925"/>
            <a:ext cx="1128900" cy="787500"/>
          </a:xfrm>
          <a:prstGeom prst="wedgeRoundRectCallout">
            <a:avLst>
              <a:gd fmla="val -67660" name="adj1"/>
              <a:gd fmla="val 21382" name="adj2"/>
              <a:gd fmla="val 0" name="adj3"/>
            </a:avLst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Mochila de la cursada grupal.</a:t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7" name="Google Shape;207;p52"/>
          <p:cNvSpPr/>
          <p:nvPr/>
        </p:nvSpPr>
        <p:spPr>
          <a:xfrm>
            <a:off x="7437825" y="3240600"/>
            <a:ext cx="1128900" cy="787500"/>
          </a:xfrm>
          <a:prstGeom prst="wedgeRoundRectCallout">
            <a:avLst>
              <a:gd fmla="val -67660" name="adj1"/>
              <a:gd fmla="val 21382" name="adj2"/>
              <a:gd fmla="val 0" name="adj3"/>
            </a:avLst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 mejor equipo del mundo.</a:t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3"/>
          <p:cNvSpPr txBox="1"/>
          <p:nvPr/>
        </p:nvSpPr>
        <p:spPr>
          <a:xfrm>
            <a:off x="720000" y="227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Mochila </a:t>
            </a:r>
            <a:r>
              <a:rPr b="1" baseline="30000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❤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 Github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3" name="Google Shape;213;p53"/>
          <p:cNvSpPr txBox="1"/>
          <p:nvPr/>
        </p:nvSpPr>
        <p:spPr>
          <a:xfrm>
            <a:off x="730250" y="1229525"/>
            <a:ext cx="7679100" cy="3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Estructura detallada del viaje en Github</a:t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Mochila individual</a:t>
            </a:r>
            <a:endParaRPr b="1" sz="16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-&gt; Hay archivo con una serie de preguntas por clase a responder (alumno/a).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Cursada</a:t>
            </a:r>
            <a:endParaRPr b="1" sz="16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-&gt; Una carpeta por clase (docente).</a:t>
            </a:r>
            <a:b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-&gt; Un archivo con el nombre de cada alumno con las resoluciones de los ejercicios (alumno/a).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4"/>
          <p:cNvSpPr txBox="1"/>
          <p:nvPr/>
        </p:nvSpPr>
        <p:spPr>
          <a:xfrm>
            <a:off x="3609750" y="1495200"/>
            <a:ext cx="36369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Cuando llegamos a destino...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9" name="Google Shape;219;p54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4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0" name="Google Shape;220;p54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5"/>
          <p:cNvSpPr txBox="1"/>
          <p:nvPr/>
        </p:nvSpPr>
        <p:spPr>
          <a:xfrm>
            <a:off x="72000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Destino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226" name="Google Shape;22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2825" y="798325"/>
            <a:ext cx="3774900" cy="377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55"/>
          <p:cNvSpPr txBox="1"/>
          <p:nvPr/>
        </p:nvSpPr>
        <p:spPr>
          <a:xfrm>
            <a:off x="730250" y="1534325"/>
            <a:ext cx="4185300" cy="27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Al llegar al destino (fin de la cursada) nos llevamos en la mochila un montón de conceptos con unas bases muy sólidas, vamos a tener un registro de los ejercicios realizados con feedback y también (no menor) habremos trabajado con Git y saber  cómo utilizarlo es algo que sin duda nos va a servir en toda nuestra carrera profesional.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4"/>
          <p:cNvSpPr txBox="1"/>
          <p:nvPr/>
        </p:nvSpPr>
        <p:spPr>
          <a:xfrm>
            <a:off x="3897550" y="1527975"/>
            <a:ext cx="4856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3"/>
              </a:rPr>
              <a:t>¿Viaje de qué?</a:t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4"/>
              </a:rPr>
              <a:t>¿Qué llevamos en la mochila?</a:t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5"/>
              </a:rPr>
              <a:t>¿Qué modelo de mochila vamos a usar?</a:t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6"/>
              </a:rPr>
              <a:t>Cuando llegamos a destino...</a:t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6" name="Google Shape;146;p44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sz="27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47" name="Google Shape;147;p44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5"/>
          <p:cNvSpPr txBox="1"/>
          <p:nvPr/>
        </p:nvSpPr>
        <p:spPr>
          <a:xfrm>
            <a:off x="3609750" y="1495200"/>
            <a:ext cx="33327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¿Viaje de qué?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3" name="Google Shape;153;p45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4" name="Google Shape;154;p45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6"/>
          <p:cNvSpPr txBox="1"/>
          <p:nvPr/>
        </p:nvSpPr>
        <p:spPr>
          <a:xfrm>
            <a:off x="730250" y="1534325"/>
            <a:ext cx="4311600" cy="25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Durante los encuentros que vamos a tener estaremos viajando (recorriendo) por distintos conceptos los cuales muchos se interrelacionan y forman un todo.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El viaje va a estar formado por tramos (módulos) que se van conectando y nos van a permitir llegar al destino.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" name="Google Shape;160;p46"/>
          <p:cNvSpPr txBox="1"/>
          <p:nvPr/>
        </p:nvSpPr>
        <p:spPr>
          <a:xfrm>
            <a:off x="720000" y="6842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Viaje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61" name="Google Shape;16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1725" y="1222900"/>
            <a:ext cx="3300375" cy="33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7"/>
          <p:cNvSpPr txBox="1"/>
          <p:nvPr/>
        </p:nvSpPr>
        <p:spPr>
          <a:xfrm>
            <a:off x="3609750" y="1495200"/>
            <a:ext cx="33960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¿Qué llevamos en la mochila?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7" name="Google Shape;167;p47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8" name="Google Shape;168;p47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8"/>
          <p:cNvSpPr txBox="1"/>
          <p:nvPr/>
        </p:nvSpPr>
        <p:spPr>
          <a:xfrm>
            <a:off x="720000" y="4556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Mochila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4" name="Google Shape;174;p48"/>
          <p:cNvSpPr txBox="1"/>
          <p:nvPr/>
        </p:nvSpPr>
        <p:spPr>
          <a:xfrm>
            <a:off x="730250" y="1305725"/>
            <a:ext cx="4058400" cy="3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Durante los encuentros estaremos viajando (recorriendo) por distintos conceptos los cuales muchos se interrelacionan y forman un todo.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El viaje va a estar formado por tramos (módulos) que se van conectando y nos van a permitir llegar al destino.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 nuestra mochila iremos guardando momentos, conceptos, ejercitaciones y las relaciones que vamos encontrando en el viaje.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5" name="Google Shape;17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2775" y="1032038"/>
            <a:ext cx="3528975" cy="35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9"/>
          <p:cNvSpPr/>
          <p:nvPr/>
        </p:nvSpPr>
        <p:spPr>
          <a:xfrm>
            <a:off x="4953475" y="1279550"/>
            <a:ext cx="3331800" cy="3294000"/>
          </a:xfrm>
          <a:prstGeom prst="roundRect">
            <a:avLst>
              <a:gd fmla="val 912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49"/>
          <p:cNvSpPr txBox="1"/>
          <p:nvPr/>
        </p:nvSpPr>
        <p:spPr>
          <a:xfrm>
            <a:off x="872400" y="4556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Mochila - Extra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2" name="Google Shape;182;p49"/>
          <p:cNvSpPr txBox="1"/>
          <p:nvPr/>
        </p:nvSpPr>
        <p:spPr>
          <a:xfrm>
            <a:off x="806450" y="1305725"/>
            <a:ext cx="3765600" cy="28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¿Por qué usarla?¿Sirve este ejercicio de tomar notas?</a:t>
            </a:r>
            <a:endParaRPr b="1" sz="16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Está comprobado científicamente que los procesos mentales involucrados en la capacidad de bajar a un resumen un concepto y plasmarlo en cualquier formato mejora ampliamente la capacidad de aprendizaje del mismo.  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3" name="Google Shape;183;p49"/>
          <p:cNvSpPr txBox="1"/>
          <p:nvPr/>
        </p:nvSpPr>
        <p:spPr>
          <a:xfrm>
            <a:off x="5157100" y="1393750"/>
            <a:ext cx="2950800" cy="29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Enlaces para leer: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u="sng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Enlace 1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-&gt; Muy buen artículo donde se menciona los distintos motivos por los cuales tomar apuntes mejora la capacidad de aprendizaje.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u="sng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Enlace 2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-&gt; El artículo ofrece varias técnicas interesantes para tomar nota.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0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¿Qué modelo de mochila vamos a usar?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9" name="Google Shape;189;p50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0" name="Google Shape;190;p50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5275" y="1171125"/>
            <a:ext cx="2509950" cy="243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51"/>
          <p:cNvSpPr txBox="1"/>
          <p:nvPr/>
        </p:nvSpPr>
        <p:spPr>
          <a:xfrm>
            <a:off x="79620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Mochila </a:t>
            </a:r>
            <a:r>
              <a:rPr b="1" baseline="30000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❤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Github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7" name="Google Shape;197;p51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Vamos a estar llevando registro del viaje en Github.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Github nos va a permitir llevar un registro en forma ordenada y prolija de los eventos que vayan sucediendo en el viaje.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