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8" r:id="rId7"/>
    <p:sldId id="263" r:id="rId8"/>
    <p:sldId id="264" r:id="rId9"/>
    <p:sldId id="265" r:id="rId10"/>
    <p:sldId id="267" r:id="rId11"/>
    <p:sldId id="272" r:id="rId12"/>
    <p:sldId id="262" r:id="rId13"/>
    <p:sldId id="273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11FD-0572-403A-9AF3-298F56BEE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C0D9D-2EF5-4170-B73B-722ACEFE2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C0D9D-2EF5-4170-B73B-722ACEFE2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7056-EBC8-54BF-E84E-ABC32C061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PROIECT final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CF61B-C857-3E93-EA16-2B88BD635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2624" y="407987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tusan stefania </a:t>
            </a:r>
          </a:p>
          <a:p>
            <a:r>
              <a:rPr lang="en-US" dirty="0">
                <a:solidFill>
                  <a:schemeClr val="bg1"/>
                </a:solidFill>
              </a:rPr>
              <a:t>04.09.2024</a:t>
            </a:r>
          </a:p>
        </p:txBody>
      </p:sp>
    </p:spTree>
    <p:extLst>
      <p:ext uri="{BB962C8B-B14F-4D97-AF65-F5344CB8AC3E}">
        <p14:creationId xmlns:p14="http://schemas.microsoft.com/office/powerpoint/2010/main" val="141384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863312" y="1001877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Folosirea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instructiunii</a:t>
            </a:r>
            <a:r>
              <a:rPr lang="en-US" dirty="0">
                <a:solidFill>
                  <a:schemeClr val="bg1"/>
                </a:solidFill>
              </a:rPr>
              <a:t> Cross join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left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A92CC-43BA-F776-429B-C928151C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2" y="2136489"/>
            <a:ext cx="11237335" cy="1915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2285E-FBF8-608F-4D3D-CBDF56FF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12" y="1561741"/>
            <a:ext cx="3797495" cy="215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EC31C-3A08-72DF-367C-F8F33A847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32" y="4805903"/>
            <a:ext cx="11237334" cy="2001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68FDB-927A-0ABC-E045-4C26DA4B3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12" y="4410346"/>
            <a:ext cx="6921856" cy="2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863312" y="1001877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Folosirea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instructiunii</a:t>
            </a:r>
            <a:r>
              <a:rPr lang="en-US" dirty="0">
                <a:solidFill>
                  <a:schemeClr val="bg1"/>
                </a:solidFill>
              </a:rPr>
              <a:t> left  join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order by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EBE4D8-65FB-124A-9C24-DA8328F2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2" y="3742030"/>
            <a:ext cx="5862925" cy="2721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662ABA-98DC-E1AA-C741-6F8525E2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2" y="4349117"/>
            <a:ext cx="8314977" cy="2059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91DDE-289A-4314-16BD-ACC6EE45914B}"/>
              </a:ext>
            </a:extLst>
          </p:cNvPr>
          <p:cNvSpPr txBox="1"/>
          <p:nvPr/>
        </p:nvSpPr>
        <p:spPr>
          <a:xfrm>
            <a:off x="8973979" y="4902016"/>
            <a:ext cx="2957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</a:rPr>
              <a:t>Instructiunea</a:t>
            </a:r>
            <a:r>
              <a:rPr lang="en-US" sz="1400" dirty="0">
                <a:solidFill>
                  <a:schemeClr val="bg2"/>
                </a:solidFill>
              </a:rPr>
              <a:t> de cross join are ca scop </a:t>
            </a:r>
            <a:r>
              <a:rPr lang="en-US" sz="1400" dirty="0" err="1">
                <a:solidFill>
                  <a:schemeClr val="bg2"/>
                </a:solidFill>
              </a:rPr>
              <a:t>unirea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informatiei</a:t>
            </a:r>
            <a:r>
              <a:rPr lang="en-US" sz="1400" dirty="0">
                <a:solidFill>
                  <a:schemeClr val="bg2"/>
                </a:solidFill>
              </a:rPr>
              <a:t> a </a:t>
            </a:r>
            <a:r>
              <a:rPr lang="en-US" sz="1400" dirty="0" err="1">
                <a:solidFill>
                  <a:schemeClr val="bg2"/>
                </a:solidFill>
              </a:rPr>
              <a:t>doua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tabele</a:t>
            </a:r>
            <a:r>
              <a:rPr lang="en-US" sz="1400" dirty="0">
                <a:solidFill>
                  <a:schemeClr val="bg2"/>
                </a:solidFill>
              </a:rPr>
              <a:t> (sales </a:t>
            </a:r>
            <a:r>
              <a:rPr lang="en-US" sz="1400" dirty="0" err="1">
                <a:solidFill>
                  <a:schemeClr val="bg2"/>
                </a:solidFill>
              </a:rPr>
              <a:t>si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salesordersdetail</a:t>
            </a:r>
            <a:r>
              <a:rPr lang="en-US" sz="1400" dirty="0">
                <a:solidFill>
                  <a:schemeClr val="bg2"/>
                </a:solidFill>
              </a:rPr>
              <a:t>) </a:t>
            </a:r>
            <a:r>
              <a:rPr lang="en-US" sz="1400" dirty="0" err="1">
                <a:solidFill>
                  <a:schemeClr val="bg2"/>
                </a:solidFill>
              </a:rPr>
              <a:t>pentru</a:t>
            </a:r>
            <a:r>
              <a:rPr lang="en-US" sz="1400" dirty="0">
                <a:solidFill>
                  <a:schemeClr val="bg2"/>
                </a:solidFill>
              </a:rPr>
              <a:t> a </a:t>
            </a:r>
            <a:r>
              <a:rPr lang="en-US" sz="1400" dirty="0" err="1">
                <a:solidFill>
                  <a:schemeClr val="bg2"/>
                </a:solidFill>
              </a:rPr>
              <a:t>vedea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toate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informatiile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intr</a:t>
            </a:r>
            <a:r>
              <a:rPr lang="en-US" sz="1400" dirty="0">
                <a:solidFill>
                  <a:schemeClr val="bg2"/>
                </a:solidFill>
              </a:rPr>
              <a:t>-un </a:t>
            </a:r>
            <a:r>
              <a:rPr lang="en-US" sz="1400" dirty="0" err="1">
                <a:solidFill>
                  <a:schemeClr val="bg2"/>
                </a:solidFill>
              </a:rPr>
              <a:t>singur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tabel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5AE7D-6F50-346B-4980-4872D846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2" y="2165285"/>
            <a:ext cx="6483683" cy="1263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5BBE8C-5102-3790-7B2E-197988EC8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2" y="1636344"/>
            <a:ext cx="8083965" cy="2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A86EB-0B8C-36AD-C013-F07D21B1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9" y="1374273"/>
            <a:ext cx="4445228" cy="209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57579C-2CAD-3462-9ED1-3A81CA9E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29" y="1771565"/>
            <a:ext cx="6045511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8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863312" y="1001877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0C6A5-9516-6247-19BF-0EA613D7DA74}"/>
              </a:ext>
            </a:extLst>
          </p:cNvPr>
          <p:cNvSpPr txBox="1"/>
          <p:nvPr/>
        </p:nvSpPr>
        <p:spPr>
          <a:xfrm>
            <a:off x="6502674" y="2828835"/>
            <a:ext cx="53215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Schema </a:t>
            </a:r>
            <a:r>
              <a:rPr lang="en-US" dirty="0" err="1">
                <a:solidFill>
                  <a:schemeClr val="bg1"/>
                </a:solidFill>
              </a:rPr>
              <a:t>bazei</a:t>
            </a:r>
            <a:r>
              <a:rPr lang="en-US" dirty="0">
                <a:solidFill>
                  <a:schemeClr val="bg1"/>
                </a:solidFill>
              </a:rPr>
              <a:t> de date care a </a:t>
            </a:r>
            <a:r>
              <a:rPr lang="en-US" dirty="0" err="1">
                <a:solidFill>
                  <a:schemeClr val="bg1"/>
                </a:solidFill>
              </a:rPr>
              <a:t>fost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generata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Reverse Engineer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en-US" dirty="0" err="1">
                <a:solidFill>
                  <a:schemeClr val="bg1"/>
                </a:solidFill>
              </a:rPr>
              <a:t>contine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relatiile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dintre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</a:t>
            </a:r>
            <a:r>
              <a:rPr lang="en-US" dirty="0">
                <a:solidFill>
                  <a:schemeClr val="bg1"/>
                </a:solidFill>
              </a:rPr>
              <a:t>.  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</a:rPr>
              <a:t>Relatia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dintre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aceste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tabele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de ‘one to many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ca au </a:t>
            </a:r>
            <a:r>
              <a:rPr lang="en-US" dirty="0" err="1">
                <a:solidFill>
                  <a:schemeClr val="bg1"/>
                </a:solidFill>
              </a:rPr>
              <a:t>relatia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cheie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secundara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19BCF-5285-F9FC-9925-CADEFF57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8" y="1524799"/>
            <a:ext cx="6343976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6636E-E6DC-97DA-E813-81E0E775BEF0}"/>
              </a:ext>
            </a:extLst>
          </p:cNvPr>
          <p:cNvSpPr txBox="1"/>
          <p:nvPr/>
        </p:nvSpPr>
        <p:spPr>
          <a:xfrm>
            <a:off x="566057" y="1186543"/>
            <a:ext cx="114735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Crearea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și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gestionarea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structurii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bazei</a:t>
            </a:r>
            <a:r>
              <a:rPr lang="en-US" b="1" dirty="0">
                <a:solidFill>
                  <a:schemeClr val="bg1"/>
                </a:solidFill>
              </a:rPr>
              <a:t> de date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Manipularea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datelor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Interogări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sz="3600" cap="all" dirty="0">
                <a:latin typeface="+mj-lt"/>
                <a:ea typeface="+mj-ea"/>
                <a:cs typeface="+mj-cs"/>
              </a:rPr>
              <a:t>	Lessons Learned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Utilizarea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corectă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cheilor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secundare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Acestea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esențiale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menținerea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integrității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relațiilor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dintre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Optimizarea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interogărilor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Indicii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optimizarea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interogărilor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cruciale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performanța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bazei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date,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ales 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măsură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volumul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date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crește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gestionarea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modificărilor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fiecărei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modificări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fiecărei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structuri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date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ajută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menținerea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date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coerente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ușor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gestionat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 termen lung. 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3D8-2CEC-B6C6-C10C-C1168554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/>
          <a:lstStyle/>
          <a:p>
            <a:pPr algn="ctr"/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75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480E6-83F3-FFE4-B26D-297F88A0BAD7}"/>
              </a:ext>
            </a:extLst>
          </p:cNvPr>
          <p:cNvSpPr txBox="1"/>
          <p:nvPr/>
        </p:nvSpPr>
        <p:spPr>
          <a:xfrm>
            <a:off x="413657" y="1852355"/>
            <a:ext cx="113646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business, la ce ne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creează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detaliate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echipele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management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proprietarii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afacerilor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planifica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test condition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case?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Test condition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element al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test case, cum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o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 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?) Un test condition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care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indeplinita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un test case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passed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Test case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anumită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(cum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Explicați diferența între retesting și regression testing?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Retesting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tip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remediate au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într-adevăr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remediate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tip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program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schimbările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aduse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au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cauzat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functional testing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non-functional testing?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Functional testing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Non-functional testing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bine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whitebox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testing?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Blackbox testing -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sursă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Whitebox testing -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având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sursă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847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511631" y="1006083"/>
            <a:ext cx="113429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tehnicile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whitebox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experience-based)</a:t>
            </a:r>
          </a:p>
          <a:p>
            <a:pPr rtl="0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Blackbox:</a:t>
            </a:r>
          </a:p>
          <a:p>
            <a:pPr rtl="0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Equivalence partitioning, Boundary value analysis, Decision table testing, State transition testing.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Whitebox: </a:t>
            </a:r>
          </a:p>
          <a:p>
            <a:pPr rtl="0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coverage, Branch coverage, Path coverage.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Experience-based:</a:t>
            </a:r>
          </a:p>
          <a:p>
            <a:pPr rtl="0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testing, Error guessing.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validation?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Verification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stabilite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Validation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a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diferența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positive testing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negative testing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testing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tip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adecvat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opțiunea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căutare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tastăm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căutam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cuvinte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concrete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găsesc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site cum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fi: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noutati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management, etc.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Negative testing -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tip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situații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incorecte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fi: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incorecta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userului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explicați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nivelurile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01BC9-56D5-180D-A370-0DF4DD5F2639}"/>
              </a:ext>
            </a:extLst>
          </p:cNvPr>
          <p:cNvSpPr txBox="1"/>
          <p:nvPr/>
        </p:nvSpPr>
        <p:spPr>
          <a:xfrm>
            <a:off x="126548" y="4660511"/>
            <a:ext cx="33589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bucăți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fi: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Interefețe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îndeplinesc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DBC8C-3E7D-CBA9-E538-D135D15204F9}"/>
              </a:ext>
            </a:extLst>
          </p:cNvPr>
          <p:cNvSpPr txBox="1"/>
          <p:nvPr/>
        </p:nvSpPr>
        <p:spPr>
          <a:xfrm>
            <a:off x="3937898" y="4656873"/>
            <a:ext cx="21581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interacțiunile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fluxul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 de la un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3B25E-A4BD-DDBE-290C-15B7821D739E}"/>
              </a:ext>
            </a:extLst>
          </p:cNvPr>
          <p:cNvSpPr txBox="1"/>
          <p:nvPr/>
        </p:nvSpPr>
        <p:spPr>
          <a:xfrm>
            <a:off x="6095999" y="4620625"/>
            <a:ext cx="26105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capabilitatea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un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unitar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evaluează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nefuncționale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0F18E-50EF-7943-E669-D4217953D118}"/>
              </a:ext>
            </a:extLst>
          </p:cNvPr>
          <p:cNvSpPr txBox="1"/>
          <p:nvPr/>
        </p:nvSpPr>
        <p:spPr>
          <a:xfrm>
            <a:off x="8706539" y="4552789"/>
            <a:ext cx="30071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TESTING: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reprezentanții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lor</a:t>
            </a:r>
          </a:p>
        </p:txBody>
      </p:sp>
    </p:spTree>
    <p:extLst>
      <p:ext uri="{BB962C8B-B14F-4D97-AF65-F5344CB8AC3E}">
        <p14:creationId xmlns:p14="http://schemas.microsoft.com/office/powerpoint/2010/main" val="28246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3" y="110411"/>
            <a:ext cx="9905998" cy="923331"/>
          </a:xfrm>
          <a:noFill/>
          <a:ln>
            <a:noFill/>
          </a:ln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teoretice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261265" y="898600"/>
            <a:ext cx="11342915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Etapele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procesului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02E3FBB8-2C94-C6A0-CB4F-F4E7A1839B22}"/>
              </a:ext>
            </a:extLst>
          </p:cNvPr>
          <p:cNvSpPr/>
          <p:nvPr/>
        </p:nvSpPr>
        <p:spPr>
          <a:xfrm>
            <a:off x="10055675" y="1328380"/>
            <a:ext cx="2030181" cy="1711808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obținute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îndeplinirii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criteriilor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documentației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pregătirea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raportului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final.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834C70F4-6E46-E9BC-0B48-281D1B792160}"/>
              </a:ext>
            </a:extLst>
          </p:cNvPr>
          <p:cNvSpPr/>
          <p:nvPr/>
        </p:nvSpPr>
        <p:spPr>
          <a:xfrm>
            <a:off x="8175176" y="1328380"/>
            <a:ext cx="1741715" cy="1711807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Cazurile de testare sunt executate, </a:t>
            </a:r>
          </a:p>
          <a:p>
            <a:pPr algn="ctr"/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Raportarea BUG urilor/defecte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regresie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, compararea rezultatelor actuale cu cele asteptate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A6FBB3F4-4388-9BFB-EE06-C35E5185B195}"/>
              </a:ext>
            </a:extLst>
          </p:cNvPr>
          <p:cNvSpPr/>
          <p:nvPr/>
        </p:nvSpPr>
        <p:spPr>
          <a:xfrm>
            <a:off x="6240233" y="1328381"/>
            <a:ext cx="1741715" cy="1711807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cazurilor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Configurarea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pregătirea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53D12F19-8957-11C5-2892-52F78E158910}"/>
              </a:ext>
            </a:extLst>
          </p:cNvPr>
          <p:cNvSpPr/>
          <p:nvPr/>
        </p:nvSpPr>
        <p:spPr>
          <a:xfrm>
            <a:off x="4188279" y="1328381"/>
            <a:ext cx="1741715" cy="1711807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cazurilor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planificarea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6462A4E5-0E50-436D-A1A1-0256EDD31535}"/>
              </a:ext>
            </a:extLst>
          </p:cNvPr>
          <p:cNvSpPr/>
          <p:nvPr/>
        </p:nvSpPr>
        <p:spPr>
          <a:xfrm>
            <a:off x="2136325" y="1328382"/>
            <a:ext cx="1741715" cy="1711807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scenariilor de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 și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determinarea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strategiei și a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priorităților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E303805B-15A4-84D1-D84A-E4F501792902}"/>
              </a:ext>
            </a:extLst>
          </p:cNvPr>
          <p:cNvSpPr/>
          <p:nvPr/>
        </p:nvSpPr>
        <p:spPr>
          <a:xfrm>
            <a:off x="78927" y="1328382"/>
            <a:ext cx="1741715" cy="1711807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Stabilirea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testării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F33E96D-E323-40CF-A1B7-A23587EDADEC}"/>
              </a:ext>
            </a:extLst>
          </p:cNvPr>
          <p:cNvSpPr/>
          <p:nvPr/>
        </p:nvSpPr>
        <p:spPr>
          <a:xfrm>
            <a:off x="10344140" y="3051700"/>
            <a:ext cx="1741715" cy="48691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Completion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2746653-075C-4924-0CD1-D1BF1FEF9761}"/>
              </a:ext>
            </a:extLst>
          </p:cNvPr>
          <p:cNvSpPr/>
          <p:nvPr/>
        </p:nvSpPr>
        <p:spPr>
          <a:xfrm>
            <a:off x="8292187" y="3100098"/>
            <a:ext cx="1741715" cy="438515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BCA899A-0334-39C4-6EC9-CBCE321ACBCD}"/>
              </a:ext>
            </a:extLst>
          </p:cNvPr>
          <p:cNvSpPr/>
          <p:nvPr/>
        </p:nvSpPr>
        <p:spPr>
          <a:xfrm>
            <a:off x="6242959" y="3108373"/>
            <a:ext cx="1741715" cy="438515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Implementation 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E961BE2-6E4B-E51A-910A-11545F25C645}"/>
              </a:ext>
            </a:extLst>
          </p:cNvPr>
          <p:cNvSpPr/>
          <p:nvPr/>
        </p:nvSpPr>
        <p:spPr>
          <a:xfrm>
            <a:off x="4250881" y="3108373"/>
            <a:ext cx="1616510" cy="438515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Design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1C57E6A-A429-129F-398D-B6B1E2CBD14E}"/>
              </a:ext>
            </a:extLst>
          </p:cNvPr>
          <p:cNvSpPr/>
          <p:nvPr/>
        </p:nvSpPr>
        <p:spPr>
          <a:xfrm>
            <a:off x="2179876" y="3095873"/>
            <a:ext cx="1807014" cy="438515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Analysis  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42E154B-485E-3BF8-A977-EF6893408110}"/>
              </a:ext>
            </a:extLst>
          </p:cNvPr>
          <p:cNvSpPr/>
          <p:nvPr/>
        </p:nvSpPr>
        <p:spPr>
          <a:xfrm>
            <a:off x="78927" y="3108374"/>
            <a:ext cx="1836959" cy="438514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29D3EC-057A-93C5-0A7E-E895DBB39C9E}"/>
              </a:ext>
            </a:extLst>
          </p:cNvPr>
          <p:cNvSpPr/>
          <p:nvPr/>
        </p:nvSpPr>
        <p:spPr>
          <a:xfrm>
            <a:off x="43549" y="4565495"/>
            <a:ext cx="12104901" cy="86824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progresului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testării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controlul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activităților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rezolvarea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problemelor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apărute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872DBF-8571-952D-00F4-753799077E28}"/>
              </a:ext>
            </a:extLst>
          </p:cNvPr>
          <p:cNvGrpSpPr/>
          <p:nvPr/>
        </p:nvGrpSpPr>
        <p:grpSpPr>
          <a:xfrm>
            <a:off x="43549" y="3612279"/>
            <a:ext cx="12104901" cy="868240"/>
            <a:chOff x="43549" y="3612279"/>
            <a:chExt cx="12104901" cy="868240"/>
          </a:xfrm>
        </p:grpSpPr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8B22728B-6E72-34F1-4572-71AFD1E08951}"/>
                </a:ext>
              </a:extLst>
            </p:cNvPr>
            <p:cNvSpPr/>
            <p:nvPr/>
          </p:nvSpPr>
          <p:spPr>
            <a:xfrm>
              <a:off x="43549" y="3612279"/>
              <a:ext cx="12104901" cy="868240"/>
            </a:xfrm>
            <a:prstGeom prst="left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74799-87C2-F477-9B4B-EF7B51FC01F2}"/>
                </a:ext>
              </a:extLst>
            </p:cNvPr>
            <p:cNvSpPr txBox="1"/>
            <p:nvPr/>
          </p:nvSpPr>
          <p:spPr>
            <a:xfrm>
              <a:off x="2969074" y="3892510"/>
              <a:ext cx="61939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Monitoring and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64772" y="1360714"/>
            <a:ext cx="1088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https://github.com/stefaniatusan/Proiect-final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Compania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MagazinBicilete</a:t>
            </a:r>
            <a:r>
              <a:rPr lang="en-US" dirty="0">
                <a:solidFill>
                  <a:schemeClr val="bg1"/>
                </a:solidFill>
              </a:rPr>
              <a:t>, care se </a:t>
            </a:r>
            <a:r>
              <a:rPr lang="en-US" dirty="0" err="1">
                <a:solidFill>
                  <a:schemeClr val="bg1"/>
                </a:solidFill>
              </a:rPr>
              <a:t>ocupă</a:t>
            </a:r>
            <a:r>
              <a:rPr lang="en-US" dirty="0">
                <a:solidFill>
                  <a:schemeClr val="bg1"/>
                </a:solidFill>
              </a:rPr>
              <a:t> cu </a:t>
            </a:r>
            <a:r>
              <a:rPr lang="en-US" dirty="0" err="1">
                <a:solidFill>
                  <a:schemeClr val="bg1"/>
                </a:solidFill>
              </a:rPr>
              <a:t>vânzarea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bicicletelor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accesoriilor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biciclete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observat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gestionarea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inventarului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monitorizarea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vânzărilor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devine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complexă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măsură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afacerea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extinde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special, </a:t>
            </a:r>
            <a:r>
              <a:rPr lang="en-US" dirty="0" err="1">
                <a:solidFill>
                  <a:schemeClr val="bg1"/>
                </a:solidFill>
              </a:rPr>
              <a:t>compania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dorește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să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asigure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că</a:t>
            </a:r>
            <a:r>
              <a:rPr lang="en-US" dirty="0">
                <a:solidFill>
                  <a:schemeClr val="bg1"/>
                </a:solidFill>
              </a:rPr>
              <a:t> au o imagine </a:t>
            </a:r>
            <a:r>
              <a:rPr lang="en-US" dirty="0" err="1">
                <a:solidFill>
                  <a:schemeClr val="bg1"/>
                </a:solidFill>
              </a:rPr>
              <a:t>clară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produselor</a:t>
            </a:r>
            <a:r>
              <a:rPr lang="en-US" dirty="0">
                <a:solidFill>
                  <a:schemeClr val="bg1"/>
                </a:solidFill>
              </a:rPr>
              <a:t> care se </a:t>
            </a:r>
            <a:r>
              <a:rPr lang="en-US" dirty="0" err="1">
                <a:solidFill>
                  <a:schemeClr val="bg1"/>
                </a:solidFill>
              </a:rPr>
              <a:t>vând</a:t>
            </a:r>
            <a:r>
              <a:rPr lang="en-US" dirty="0">
                <a:solidFill>
                  <a:schemeClr val="bg1"/>
                </a:solidFill>
              </a:rPr>
              <a:t> cel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bine,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putea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ajusta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stocurile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mod </a:t>
            </a:r>
            <a:r>
              <a:rPr lang="en-US" dirty="0" err="1">
                <a:solidFill>
                  <a:schemeClr val="bg1"/>
                </a:solidFill>
              </a:rPr>
              <a:t>corespunzător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reduce </a:t>
            </a:r>
            <a:r>
              <a:rPr lang="en-US" dirty="0" err="1">
                <a:solidFill>
                  <a:schemeClr val="bg1"/>
                </a:solidFill>
              </a:rPr>
              <a:t>pierderile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dirty="0" err="1">
                <a:solidFill>
                  <a:schemeClr val="bg1"/>
                </a:solidFill>
              </a:rPr>
              <a:t>cauza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stocurilor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nevândute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compania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decis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implementeze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nou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raportare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en-US" dirty="0" err="1">
                <a:solidFill>
                  <a:schemeClr val="bg1"/>
                </a:solidFill>
              </a:rPr>
              <a:t>utilizează</a:t>
            </a:r>
            <a:r>
              <a:rPr lang="en-US" dirty="0">
                <a:solidFill>
                  <a:schemeClr val="bg1"/>
                </a:solidFill>
              </a:rPr>
              <a:t> SQL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extrage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informații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esențiale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despre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vânzări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stocuri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 err="1">
                <a:solidFill>
                  <a:schemeClr val="bg1"/>
                </a:solidFill>
              </a:rPr>
              <a:t>Crearea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Bazei</a:t>
            </a:r>
            <a:r>
              <a:rPr lang="en-US" dirty="0">
                <a:solidFill>
                  <a:schemeClr val="bg1"/>
                </a:solidFill>
              </a:rPr>
              <a:t> de date Stores in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 Link </a:t>
            </a:r>
            <a:r>
              <a:rPr lang="en-US" dirty="0" err="1">
                <a:solidFill>
                  <a:schemeClr val="bg1"/>
                </a:solidFill>
              </a:rPr>
              <a:t>folosit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chemeClr val="bg1"/>
                </a:solidFill>
              </a:rPr>
              <a:t> https://learn.microsoft.com/en-us/sql/samples/adventureworks-install-configure?view=sql-server-ver16&amp;tabs=ssms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FC01B-E62C-ECE2-F562-CE8341B0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2" y="3939223"/>
            <a:ext cx="2971953" cy="361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6CA6D8-C83C-522A-0003-84F3FEF2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72" y="4857647"/>
            <a:ext cx="2502029" cy="2000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823A0-E758-F1CA-E0F7-F28B50ED44A8}"/>
              </a:ext>
            </a:extLst>
          </p:cNvPr>
          <p:cNvSpPr txBox="1"/>
          <p:nvPr/>
        </p:nvSpPr>
        <p:spPr>
          <a:xfrm>
            <a:off x="892629" y="4332075"/>
            <a:ext cx="1129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Crearea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Definirea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r>
              <a:rPr lang="en-US" dirty="0">
                <a:solidFill>
                  <a:schemeClr val="bg1"/>
                </a:solidFill>
              </a:rPr>
              <a:t> sales   </a:t>
            </a:r>
            <a:r>
              <a:rPr lang="en-US" dirty="0" err="1">
                <a:solidFill>
                  <a:schemeClr val="bg1"/>
                </a:solidFill>
              </a:rPr>
              <a:t>Crearea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Definirea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r>
              <a:rPr lang="en-US" dirty="0">
                <a:solidFill>
                  <a:schemeClr val="bg1"/>
                </a:solidFill>
              </a:rPr>
              <a:t> orders               </a:t>
            </a:r>
            <a:r>
              <a:rPr lang="en-US" dirty="0" err="1">
                <a:solidFill>
                  <a:schemeClr val="bg1"/>
                </a:solidFill>
              </a:rPr>
              <a:t>Crearea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definirea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r>
              <a:rPr lang="en-US" dirty="0">
                <a:solidFill>
                  <a:schemeClr val="bg1"/>
                </a:solidFill>
              </a:rPr>
              <a:t> Delivery	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AAB2E-3223-8E73-260C-C26ED9CAC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725" y="4857647"/>
            <a:ext cx="3758293" cy="1585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6F20D-0CE9-1CB4-83E9-BA61D5B0E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912" y="4971043"/>
            <a:ext cx="3372023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86665-8112-8F26-5369-FDAF9FC3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1711233"/>
            <a:ext cx="5994842" cy="235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E93D2-AD91-78BE-5967-5C470A71EB36}"/>
              </a:ext>
            </a:extLst>
          </p:cNvPr>
          <p:cNvSpPr txBox="1"/>
          <p:nvPr/>
        </p:nvSpPr>
        <p:spPr>
          <a:xfrm>
            <a:off x="1121228" y="1251595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Verificarea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structurii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469FC-D5E8-0BD0-8F59-C51F3001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2207941"/>
            <a:ext cx="5345013" cy="1896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9BC60E-9BF0-8393-E30B-7C6A12409603}"/>
              </a:ext>
            </a:extLst>
          </p:cNvPr>
          <p:cNvSpPr txBox="1"/>
          <p:nvPr/>
        </p:nvSpPr>
        <p:spPr>
          <a:xfrm>
            <a:off x="7462525" y="1186281"/>
            <a:ext cx="451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Introducere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valori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tabela</a:t>
            </a:r>
            <a:r>
              <a:rPr lang="en-US" dirty="0">
                <a:solidFill>
                  <a:schemeClr val="bg1"/>
                </a:solidFill>
              </a:rPr>
              <a:t> Sales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1D49A-AA0B-E7A6-FC4D-073A75A9E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980" y="1685979"/>
            <a:ext cx="5441431" cy="2516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0DD03-ECC6-C3CC-F321-79848F6BCAD8}"/>
              </a:ext>
            </a:extLst>
          </p:cNvPr>
          <p:cNvSpPr txBox="1"/>
          <p:nvPr/>
        </p:nvSpPr>
        <p:spPr>
          <a:xfrm>
            <a:off x="5617156" y="4271512"/>
            <a:ext cx="61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Vizualizarea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r>
              <a:rPr lang="en-US" dirty="0">
                <a:solidFill>
                  <a:schemeClr val="bg1"/>
                </a:solidFill>
              </a:rPr>
              <a:t> sales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functia</a:t>
            </a:r>
            <a:r>
              <a:rPr lang="en-US" dirty="0">
                <a:solidFill>
                  <a:schemeClr val="bg1"/>
                </a:solidFill>
              </a:rPr>
              <a:t> desc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21313-19D0-74D7-563A-7285445610DB}"/>
              </a:ext>
            </a:extLst>
          </p:cNvPr>
          <p:cNvSpPr txBox="1"/>
          <p:nvPr/>
        </p:nvSpPr>
        <p:spPr>
          <a:xfrm>
            <a:off x="138455" y="4306018"/>
            <a:ext cx="570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Vizualizarea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r>
              <a:rPr lang="en-US" dirty="0">
                <a:solidFill>
                  <a:schemeClr val="bg1"/>
                </a:solidFill>
              </a:rPr>
              <a:t> delivery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functia</a:t>
            </a:r>
            <a:r>
              <a:rPr lang="en-US" dirty="0">
                <a:solidFill>
                  <a:schemeClr val="bg1"/>
                </a:solidFill>
              </a:rPr>
              <a:t> desc (description)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085DB5-747C-7DF4-AA72-E8FC30282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43" y="4979734"/>
            <a:ext cx="4349974" cy="10351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48BBD8-F2B3-57EB-9B2A-A67F1A8B8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567" y="4894004"/>
            <a:ext cx="4038808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863312" y="1001877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Folosirea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instructiunii</a:t>
            </a:r>
            <a:r>
              <a:rPr lang="en-US" dirty="0">
                <a:solidFill>
                  <a:schemeClr val="bg1"/>
                </a:solidFill>
              </a:rPr>
              <a:t> modify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marirea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caracterelor</a:t>
            </a:r>
            <a:r>
              <a:rPr lang="en-US" dirty="0">
                <a:solidFill>
                  <a:schemeClr val="bg1"/>
                </a:solidFill>
              </a:rPr>
              <a:t> de la 20 la 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FC7A5-04D8-0A37-9203-A684EA68F7D2}"/>
              </a:ext>
            </a:extLst>
          </p:cNvPr>
          <p:cNvSpPr txBox="1"/>
          <p:nvPr/>
        </p:nvSpPr>
        <p:spPr>
          <a:xfrm>
            <a:off x="863311" y="2184497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Folosirea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instructiunii</a:t>
            </a:r>
            <a:r>
              <a:rPr lang="en-US" dirty="0">
                <a:solidFill>
                  <a:schemeClr val="bg1"/>
                </a:solidFill>
              </a:rPr>
              <a:t> rename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redenumirea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r>
              <a:rPr lang="en-US" dirty="0">
                <a:solidFill>
                  <a:schemeClr val="bg1"/>
                </a:solidFill>
              </a:rPr>
              <a:t> Orders in </a:t>
            </a:r>
            <a:r>
              <a:rPr lang="en-US" dirty="0" err="1">
                <a:solidFill>
                  <a:schemeClr val="bg1"/>
                </a:solidFill>
              </a:rPr>
              <a:t>SalesOrderDetail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B07B5-2459-8E65-FF19-A43CBAC7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11" y="1631037"/>
            <a:ext cx="10729507" cy="241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7EBD7-214E-36E1-D12B-06C51ED9C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56"/>
          <a:stretch/>
        </p:blipFill>
        <p:spPr>
          <a:xfrm>
            <a:off x="863311" y="2865982"/>
            <a:ext cx="10806175" cy="369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01DF94-1664-78DC-DFED-3C989C27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11" y="4165645"/>
            <a:ext cx="10806175" cy="6120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4C9F1A-90C4-AC2D-787B-8478247A9013}"/>
              </a:ext>
            </a:extLst>
          </p:cNvPr>
          <p:cNvSpPr txBox="1"/>
          <p:nvPr/>
        </p:nvSpPr>
        <p:spPr>
          <a:xfrm>
            <a:off x="863310" y="3446458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Folosirea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instructiunii</a:t>
            </a:r>
            <a:r>
              <a:rPr lang="en-US" dirty="0">
                <a:solidFill>
                  <a:schemeClr val="bg1"/>
                </a:solidFill>
              </a:rPr>
              <a:t> drop </a:t>
            </a:r>
            <a:r>
              <a:rPr lang="en-US" dirty="0" err="1">
                <a:solidFill>
                  <a:schemeClr val="bg1"/>
                </a:solidFill>
              </a:rPr>
              <a:t>tabel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stergerea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SalesOrderDetail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de date </a:t>
            </a:r>
            <a:r>
              <a:rPr lang="en-US" dirty="0" err="1">
                <a:solidFill>
                  <a:schemeClr val="bg1"/>
                </a:solidFill>
              </a:rPr>
              <a:t>Clienti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6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863312" y="1001877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Crearea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SalesOrdersDetail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definirea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structurii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C9F1A-90C4-AC2D-787B-8478247A9013}"/>
              </a:ext>
            </a:extLst>
          </p:cNvPr>
          <p:cNvSpPr txBox="1"/>
          <p:nvPr/>
        </p:nvSpPr>
        <p:spPr>
          <a:xfrm>
            <a:off x="863312" y="4175801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Folosirea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instructiunii</a:t>
            </a:r>
            <a:r>
              <a:rPr lang="en-US" dirty="0">
                <a:solidFill>
                  <a:schemeClr val="bg1"/>
                </a:solidFill>
              </a:rPr>
              <a:t> desc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vizualizarea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structurii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SalesOrdersDetail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0FD7D-CAAC-DBF4-01F4-15AD4871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10" y="1443991"/>
            <a:ext cx="8063836" cy="2160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F8CAB-2842-162D-061B-0E971AA3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9" y="4848829"/>
            <a:ext cx="7322747" cy="19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863312" y="1001877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Introducerea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valorilor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tabela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SalesOrdersDetail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1A9F56-5556-0D9A-843C-A7543DEC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10" y="1649731"/>
            <a:ext cx="9878994" cy="2247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6F52E-DD5D-413F-A043-BBC070F03D16}"/>
              </a:ext>
            </a:extLst>
          </p:cNvPr>
          <p:cNvSpPr txBox="1"/>
          <p:nvPr/>
        </p:nvSpPr>
        <p:spPr>
          <a:xfrm>
            <a:off x="877970" y="3988616"/>
            <a:ext cx="1043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functiei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stergere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rand din </a:t>
            </a:r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de date DELETE from </a:t>
            </a:r>
            <a:r>
              <a:rPr lang="en-US" dirty="0" err="1">
                <a:solidFill>
                  <a:schemeClr val="bg1"/>
                </a:solidFill>
              </a:rPr>
              <a:t>salesordersdetail</a:t>
            </a:r>
            <a:r>
              <a:rPr lang="en-US" dirty="0">
                <a:solidFill>
                  <a:schemeClr val="bg1"/>
                </a:solidFill>
              </a:rPr>
              <a:t> where </a:t>
            </a:r>
            <a:r>
              <a:rPr lang="en-US" dirty="0" err="1">
                <a:solidFill>
                  <a:schemeClr val="bg1"/>
                </a:solidFill>
              </a:rPr>
              <a:t>sales_OrderId</a:t>
            </a:r>
            <a:r>
              <a:rPr lang="en-US" dirty="0">
                <a:solidFill>
                  <a:schemeClr val="bg1"/>
                </a:solidFill>
              </a:rPr>
              <a:t> = 46365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4E440-52F8-BCD6-C124-CDA7AC2A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70" y="4726284"/>
            <a:ext cx="5773074" cy="1940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8B3B6-4EF6-C9B8-9943-04555148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62" y="5208269"/>
            <a:ext cx="5319287" cy="1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2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9648</TotalTime>
  <Words>1266</Words>
  <Application>Microsoft Office PowerPoint</Application>
  <PresentationFormat>Widescreen</PresentationFormat>
  <Paragraphs>157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Wingdings</vt:lpstr>
      <vt:lpstr>Circuit</vt:lpstr>
      <vt:lpstr>PROIECT final </vt:lpstr>
      <vt:lpstr>Partea I - Notiuni teoretice</vt:lpstr>
      <vt:lpstr>Partea I - Notiuni teoretice</vt:lpstr>
      <vt:lpstr>Partea I - Notiuni teoretice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concluzii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tusan stefania</dc:creator>
  <cp:lastModifiedBy>tusan stefania</cp:lastModifiedBy>
  <cp:revision>6</cp:revision>
  <dcterms:created xsi:type="dcterms:W3CDTF">2024-07-25T17:56:58Z</dcterms:created>
  <dcterms:modified xsi:type="dcterms:W3CDTF">2024-09-02T20:04:44Z</dcterms:modified>
</cp:coreProperties>
</file>