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8" r:id="rId4"/>
    <p:sldId id="274" r:id="rId5"/>
    <p:sldId id="273" r:id="rId6"/>
    <p:sldId id="278" r:id="rId7"/>
    <p:sldId id="270" r:id="rId8"/>
    <p:sldId id="271" r:id="rId9"/>
    <p:sldId id="272" r:id="rId10"/>
    <p:sldId id="280" r:id="rId11"/>
    <p:sldId id="275"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37" autoAdjust="0"/>
    <p:restoredTop sz="94660"/>
  </p:normalViewPr>
  <p:slideViewPr>
    <p:cSldViewPr snapToGrid="0">
      <p:cViewPr>
        <p:scale>
          <a:sx n="75" d="100"/>
          <a:sy n="75" d="100"/>
        </p:scale>
        <p:origin x="480"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3DE19D3B-6B2E-464A-882D-49468EEB46F5}" type="datetimeFigureOut">
              <a:rPr lang="en-CA" smtClean="0"/>
              <a:t>2016-02-01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378416E-33FB-4422-9EC2-3EA9DEB370AC}" type="slidenum">
              <a:rPr lang="en-CA" smtClean="0"/>
              <a:t>‹#›</a:t>
            </a:fld>
            <a:endParaRPr lang="en-CA"/>
          </a:p>
        </p:txBody>
      </p:sp>
    </p:spTree>
    <p:extLst>
      <p:ext uri="{BB962C8B-B14F-4D97-AF65-F5344CB8AC3E}">
        <p14:creationId xmlns:p14="http://schemas.microsoft.com/office/powerpoint/2010/main" val="2517497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DE19D3B-6B2E-464A-882D-49468EEB46F5}" type="datetimeFigureOut">
              <a:rPr lang="en-CA" smtClean="0"/>
              <a:t>2016-02-01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378416E-33FB-4422-9EC2-3EA9DEB370AC}" type="slidenum">
              <a:rPr lang="en-CA" smtClean="0"/>
              <a:t>‹#›</a:t>
            </a:fld>
            <a:endParaRPr lang="en-CA"/>
          </a:p>
        </p:txBody>
      </p:sp>
    </p:spTree>
    <p:extLst>
      <p:ext uri="{BB962C8B-B14F-4D97-AF65-F5344CB8AC3E}">
        <p14:creationId xmlns:p14="http://schemas.microsoft.com/office/powerpoint/2010/main" val="185909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DE19D3B-6B2E-464A-882D-49468EEB46F5}" type="datetimeFigureOut">
              <a:rPr lang="en-CA" smtClean="0"/>
              <a:t>2016-02-01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378416E-33FB-4422-9EC2-3EA9DEB370AC}" type="slidenum">
              <a:rPr lang="en-CA" smtClean="0"/>
              <a:t>‹#›</a:t>
            </a:fld>
            <a:endParaRPr lang="en-CA"/>
          </a:p>
        </p:txBody>
      </p:sp>
    </p:spTree>
    <p:extLst>
      <p:ext uri="{BB962C8B-B14F-4D97-AF65-F5344CB8AC3E}">
        <p14:creationId xmlns:p14="http://schemas.microsoft.com/office/powerpoint/2010/main" val="298579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DE19D3B-6B2E-464A-882D-49468EEB46F5}" type="datetimeFigureOut">
              <a:rPr lang="en-CA" smtClean="0"/>
              <a:t>2016-02-01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378416E-33FB-4422-9EC2-3EA9DEB370AC}" type="slidenum">
              <a:rPr lang="en-CA" smtClean="0"/>
              <a:t>‹#›</a:t>
            </a:fld>
            <a:endParaRPr lang="en-CA"/>
          </a:p>
        </p:txBody>
      </p:sp>
    </p:spTree>
    <p:extLst>
      <p:ext uri="{BB962C8B-B14F-4D97-AF65-F5344CB8AC3E}">
        <p14:creationId xmlns:p14="http://schemas.microsoft.com/office/powerpoint/2010/main" val="1392348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E19D3B-6B2E-464A-882D-49468EEB46F5}" type="datetimeFigureOut">
              <a:rPr lang="en-CA" smtClean="0"/>
              <a:t>2016-02-01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378416E-33FB-4422-9EC2-3EA9DEB370AC}" type="slidenum">
              <a:rPr lang="en-CA" smtClean="0"/>
              <a:t>‹#›</a:t>
            </a:fld>
            <a:endParaRPr lang="en-CA"/>
          </a:p>
        </p:txBody>
      </p:sp>
    </p:spTree>
    <p:extLst>
      <p:ext uri="{BB962C8B-B14F-4D97-AF65-F5344CB8AC3E}">
        <p14:creationId xmlns:p14="http://schemas.microsoft.com/office/powerpoint/2010/main" val="3353012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3DE19D3B-6B2E-464A-882D-49468EEB46F5}" type="datetimeFigureOut">
              <a:rPr lang="en-CA" smtClean="0"/>
              <a:t>2016-02-01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378416E-33FB-4422-9EC2-3EA9DEB370AC}" type="slidenum">
              <a:rPr lang="en-CA" smtClean="0"/>
              <a:t>‹#›</a:t>
            </a:fld>
            <a:endParaRPr lang="en-CA"/>
          </a:p>
        </p:txBody>
      </p:sp>
    </p:spTree>
    <p:extLst>
      <p:ext uri="{BB962C8B-B14F-4D97-AF65-F5344CB8AC3E}">
        <p14:creationId xmlns:p14="http://schemas.microsoft.com/office/powerpoint/2010/main" val="3994208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3DE19D3B-6B2E-464A-882D-49468EEB46F5}" type="datetimeFigureOut">
              <a:rPr lang="en-CA" smtClean="0"/>
              <a:t>2016-02-01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378416E-33FB-4422-9EC2-3EA9DEB370AC}" type="slidenum">
              <a:rPr lang="en-CA" smtClean="0"/>
              <a:t>‹#›</a:t>
            </a:fld>
            <a:endParaRPr lang="en-CA"/>
          </a:p>
        </p:txBody>
      </p:sp>
    </p:spTree>
    <p:extLst>
      <p:ext uri="{BB962C8B-B14F-4D97-AF65-F5344CB8AC3E}">
        <p14:creationId xmlns:p14="http://schemas.microsoft.com/office/powerpoint/2010/main" val="807273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3DE19D3B-6B2E-464A-882D-49468EEB46F5}" type="datetimeFigureOut">
              <a:rPr lang="en-CA" smtClean="0"/>
              <a:t>2016-02-01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378416E-33FB-4422-9EC2-3EA9DEB370AC}" type="slidenum">
              <a:rPr lang="en-CA" smtClean="0"/>
              <a:t>‹#›</a:t>
            </a:fld>
            <a:endParaRPr lang="en-CA"/>
          </a:p>
        </p:txBody>
      </p:sp>
    </p:spTree>
    <p:extLst>
      <p:ext uri="{BB962C8B-B14F-4D97-AF65-F5344CB8AC3E}">
        <p14:creationId xmlns:p14="http://schemas.microsoft.com/office/powerpoint/2010/main" val="892503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E19D3B-6B2E-464A-882D-49468EEB46F5}" type="datetimeFigureOut">
              <a:rPr lang="en-CA" smtClean="0"/>
              <a:t>2016-02-01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378416E-33FB-4422-9EC2-3EA9DEB370AC}" type="slidenum">
              <a:rPr lang="en-CA" smtClean="0"/>
              <a:t>‹#›</a:t>
            </a:fld>
            <a:endParaRPr lang="en-CA"/>
          </a:p>
        </p:txBody>
      </p:sp>
    </p:spTree>
    <p:extLst>
      <p:ext uri="{BB962C8B-B14F-4D97-AF65-F5344CB8AC3E}">
        <p14:creationId xmlns:p14="http://schemas.microsoft.com/office/powerpoint/2010/main" val="2707881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E19D3B-6B2E-464A-882D-49468EEB46F5}" type="datetimeFigureOut">
              <a:rPr lang="en-CA" smtClean="0"/>
              <a:t>2016-02-01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378416E-33FB-4422-9EC2-3EA9DEB370AC}" type="slidenum">
              <a:rPr lang="en-CA" smtClean="0"/>
              <a:t>‹#›</a:t>
            </a:fld>
            <a:endParaRPr lang="en-CA"/>
          </a:p>
        </p:txBody>
      </p:sp>
    </p:spTree>
    <p:extLst>
      <p:ext uri="{BB962C8B-B14F-4D97-AF65-F5344CB8AC3E}">
        <p14:creationId xmlns:p14="http://schemas.microsoft.com/office/powerpoint/2010/main" val="1147438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E19D3B-6B2E-464A-882D-49468EEB46F5}" type="datetimeFigureOut">
              <a:rPr lang="en-CA" smtClean="0"/>
              <a:t>2016-02-01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378416E-33FB-4422-9EC2-3EA9DEB370AC}" type="slidenum">
              <a:rPr lang="en-CA" smtClean="0"/>
              <a:t>‹#›</a:t>
            </a:fld>
            <a:endParaRPr lang="en-CA"/>
          </a:p>
        </p:txBody>
      </p:sp>
    </p:spTree>
    <p:extLst>
      <p:ext uri="{BB962C8B-B14F-4D97-AF65-F5344CB8AC3E}">
        <p14:creationId xmlns:p14="http://schemas.microsoft.com/office/powerpoint/2010/main" val="3159349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E19D3B-6B2E-464A-882D-49468EEB46F5}" type="datetimeFigureOut">
              <a:rPr lang="en-CA" smtClean="0"/>
              <a:t>2016-02-01</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78416E-33FB-4422-9EC2-3EA9DEB370AC}" type="slidenum">
              <a:rPr lang="en-CA" smtClean="0"/>
              <a:t>‹#›</a:t>
            </a:fld>
            <a:endParaRPr lang="en-CA"/>
          </a:p>
        </p:txBody>
      </p:sp>
    </p:spTree>
    <p:extLst>
      <p:ext uri="{BB962C8B-B14F-4D97-AF65-F5344CB8AC3E}">
        <p14:creationId xmlns:p14="http://schemas.microsoft.com/office/powerpoint/2010/main" val="2500293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encyclopedia-titanica.org/titanic-victims-list/" TargetMode="External"/><Relationship Id="rId2" Type="http://schemas.openxmlformats.org/officeDocument/2006/relationships/hyperlink" Target="http://www.encyclopedia-titanica.org/titanic-survivor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8601"/>
            <a:ext cx="9144000" cy="1612900"/>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chor="ctr">
            <a:normAutofit/>
          </a:bodyPr>
          <a:lstStyle/>
          <a:p>
            <a:r>
              <a:rPr lang="en-CA" sz="2000" dirty="0" smtClean="0">
                <a:latin typeface="+mj-lt"/>
              </a:rPr>
              <a:t>Springboard Capstone Presentation </a:t>
            </a:r>
            <a:endParaRPr lang="en-CA" sz="2000" dirty="0">
              <a:latin typeface="+mj-lt"/>
            </a:endParaRPr>
          </a:p>
        </p:txBody>
      </p:sp>
      <p:sp>
        <p:nvSpPr>
          <p:cNvPr id="3" name="Subtitle 2"/>
          <p:cNvSpPr>
            <a:spLocks noGrp="1"/>
          </p:cNvSpPr>
          <p:nvPr>
            <p:ph type="subTitle" idx="1"/>
          </p:nvPr>
        </p:nvSpPr>
        <p:spPr>
          <a:xfrm>
            <a:off x="1524000" y="1841501"/>
            <a:ext cx="9144000" cy="1612899"/>
          </a:xfrm>
        </p:spPr>
        <p:txBody>
          <a:bodyPr>
            <a:normAutofit/>
          </a:bodyPr>
          <a:lstStyle/>
          <a:p>
            <a:endParaRPr lang="en-CA" sz="1400" dirty="0" smtClean="0">
              <a:latin typeface="+mj-lt"/>
            </a:endParaRPr>
          </a:p>
          <a:p>
            <a:r>
              <a:rPr lang="en-CA" sz="1400" dirty="0" smtClean="0">
                <a:latin typeface="+mj-lt"/>
              </a:rPr>
              <a:t>Titanic </a:t>
            </a:r>
          </a:p>
          <a:p>
            <a:r>
              <a:rPr lang="en-CA" sz="1400" dirty="0" smtClean="0">
                <a:latin typeface="+mj-lt"/>
              </a:rPr>
              <a:t>Who </a:t>
            </a:r>
            <a:r>
              <a:rPr lang="en-CA" sz="1400" dirty="0">
                <a:latin typeface="+mj-lt"/>
              </a:rPr>
              <a:t>s</a:t>
            </a:r>
            <a:r>
              <a:rPr lang="en-CA" sz="1400" dirty="0" smtClean="0">
                <a:latin typeface="+mj-lt"/>
              </a:rPr>
              <a:t>urvived the “unsinkable” ship?</a:t>
            </a:r>
          </a:p>
          <a:p>
            <a:endParaRPr lang="en-CA" sz="1400" dirty="0">
              <a:latin typeface="+mj-lt"/>
            </a:endParaRPr>
          </a:p>
          <a:p>
            <a:r>
              <a:rPr lang="en-CA" sz="1400" dirty="0">
                <a:latin typeface="+mj-lt"/>
              </a:rPr>
              <a:t>b</a:t>
            </a:r>
            <a:r>
              <a:rPr lang="en-CA" sz="1400" dirty="0" smtClean="0">
                <a:latin typeface="+mj-lt"/>
              </a:rPr>
              <a:t>y Stefani Clark</a:t>
            </a:r>
            <a:endParaRPr lang="en-CA" sz="1400" dirty="0">
              <a:latin typeface="+mj-lt"/>
            </a:endParaRPr>
          </a:p>
        </p:txBody>
      </p:sp>
    </p:spTree>
    <p:extLst>
      <p:ext uri="{BB962C8B-B14F-4D97-AF65-F5344CB8AC3E}">
        <p14:creationId xmlns:p14="http://schemas.microsoft.com/office/powerpoint/2010/main" val="1088741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43056"/>
            <a:ext cx="10515600" cy="809444"/>
          </a:xfrm>
        </p:spPr>
        <p:txBody>
          <a:bodyPr>
            <a:normAutofit fontScale="90000"/>
          </a:bodyPr>
          <a:lstStyle/>
          <a:p>
            <a:pPr algn="ctr"/>
            <a:r>
              <a:rPr lang="en-CA" sz="1800" dirty="0" smtClean="0"/>
              <a:t>Survival by Passenger Class</a:t>
            </a:r>
            <a:br>
              <a:rPr lang="en-CA" sz="1800" dirty="0" smtClean="0"/>
            </a:br>
            <a:r>
              <a:rPr lang="en-CA" sz="1800" dirty="0" smtClean="0"/>
              <a:t>First Class had the highest number of survivors!</a:t>
            </a:r>
            <a:br>
              <a:rPr lang="en-CA" sz="1800" dirty="0" smtClean="0"/>
            </a:br>
            <a:endParaRPr lang="en-CA"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507" y="2448334"/>
            <a:ext cx="7824983" cy="3730685"/>
          </a:xfrm>
          <a:prstGeom prst="rect">
            <a:avLst/>
          </a:prstGeom>
        </p:spPr>
      </p:pic>
      <p:sp>
        <p:nvSpPr>
          <p:cNvPr id="4" name="Rectangle 3"/>
          <p:cNvSpPr/>
          <p:nvPr/>
        </p:nvSpPr>
        <p:spPr>
          <a:xfrm>
            <a:off x="685800" y="1079500"/>
            <a:ext cx="4483100" cy="1015663"/>
          </a:xfrm>
          <a:prstGeom prst="rect">
            <a:avLst/>
          </a:prstGeom>
        </p:spPr>
        <p:txBody>
          <a:bodyPr wrap="square">
            <a:spAutoFit/>
          </a:bodyPr>
          <a:lstStyle/>
          <a:p>
            <a:r>
              <a:rPr lang="en-CA" sz="1200" i="1" dirty="0" smtClean="0"/>
              <a:t> Costs </a:t>
            </a:r>
            <a:r>
              <a:rPr lang="en-CA" sz="1200" i="1" dirty="0"/>
              <a:t>of the different class of tickets</a:t>
            </a:r>
            <a:r>
              <a:rPr lang="en-CA" sz="1200" i="1" dirty="0" smtClean="0"/>
              <a:t>:</a:t>
            </a:r>
          </a:p>
          <a:p>
            <a:r>
              <a:rPr lang="en-CA" sz="1200" i="1" dirty="0" smtClean="0"/>
              <a:t> </a:t>
            </a:r>
            <a:r>
              <a:rPr lang="en-CA" sz="1200" i="1" dirty="0"/>
              <a:t>First Class </a:t>
            </a:r>
            <a:r>
              <a:rPr lang="en-CA" sz="1200" i="1" dirty="0" smtClean="0"/>
              <a:t>(parlour) </a:t>
            </a:r>
            <a:r>
              <a:rPr lang="en-CA" sz="1200" i="1" dirty="0"/>
              <a:t>£870/$4,350 ($83,200 today)</a:t>
            </a:r>
            <a:br>
              <a:rPr lang="en-CA" sz="1200" i="1" dirty="0"/>
            </a:br>
            <a:r>
              <a:rPr lang="en-CA" sz="1200" i="1" dirty="0" smtClean="0"/>
              <a:t> First </a:t>
            </a:r>
            <a:r>
              <a:rPr lang="en-CA" sz="1200" i="1" dirty="0"/>
              <a:t>Class (berth) £30/$150 ($2975 today)</a:t>
            </a:r>
            <a:br>
              <a:rPr lang="en-CA" sz="1200" i="1" dirty="0"/>
            </a:br>
            <a:r>
              <a:rPr lang="en-CA" sz="1200" i="1" dirty="0" smtClean="0"/>
              <a:t> Second </a:t>
            </a:r>
            <a:r>
              <a:rPr lang="en-CA" sz="1200" i="1" dirty="0"/>
              <a:t>Class £12/$60 ($1200 today)</a:t>
            </a:r>
            <a:br>
              <a:rPr lang="en-CA" sz="1200" i="1" dirty="0"/>
            </a:br>
            <a:r>
              <a:rPr lang="en-CA" sz="1200" i="1" dirty="0" smtClean="0"/>
              <a:t> Third </a:t>
            </a:r>
            <a:r>
              <a:rPr lang="en-CA" sz="1200" i="1" dirty="0"/>
              <a:t>Class £3 to £8/$40 ($298 to $793 today</a:t>
            </a:r>
            <a:r>
              <a:rPr lang="en-CA" sz="1200" i="1" dirty="0" smtClean="0"/>
              <a:t>) </a:t>
            </a:r>
            <a:endParaRPr lang="en-CA" sz="1200" i="1" dirty="0"/>
          </a:p>
        </p:txBody>
      </p:sp>
      <p:pic>
        <p:nvPicPr>
          <p:cNvPr id="5" name="Picture 4" descr="C:\Users\sandy\AppData\Local\Microsoft\Windows\Temporary Internet Files\Content.IE5\SMW618F2\MC90044039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116" y="193467"/>
            <a:ext cx="859367" cy="886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46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46555"/>
          </a:xfrm>
        </p:spPr>
        <p:txBody>
          <a:bodyPr anchor="t">
            <a:normAutofit/>
          </a:bodyPr>
          <a:lstStyle/>
          <a:p>
            <a:pPr algn="ctr"/>
            <a:r>
              <a:rPr lang="en-CA" sz="1800" dirty="0" smtClean="0"/>
              <a:t>Final model selection </a:t>
            </a:r>
            <a:endParaRPr lang="en-CA" sz="1800" dirty="0"/>
          </a:p>
        </p:txBody>
      </p:sp>
      <p:sp>
        <p:nvSpPr>
          <p:cNvPr id="3" name="Content Placeholder 2"/>
          <p:cNvSpPr>
            <a:spLocks noGrp="1"/>
          </p:cNvSpPr>
          <p:nvPr>
            <p:ph idx="1"/>
          </p:nvPr>
        </p:nvSpPr>
        <p:spPr>
          <a:xfrm>
            <a:off x="838200" y="836023"/>
            <a:ext cx="10515600" cy="836023"/>
          </a:xfrm>
          <a:noFill/>
          <a:ln>
            <a:noFill/>
          </a:ln>
        </p:spPr>
        <p:style>
          <a:lnRef idx="0">
            <a:scrgbClr r="0" g="0" b="0"/>
          </a:lnRef>
          <a:fillRef idx="0">
            <a:scrgbClr r="0" g="0" b="0"/>
          </a:fillRef>
          <a:effectRef idx="0">
            <a:scrgbClr r="0" g="0" b="0"/>
          </a:effectRef>
          <a:fontRef idx="minor">
            <a:schemeClr val="accent1"/>
          </a:fontRef>
        </p:style>
        <p:txBody>
          <a:bodyPr>
            <a:normAutofit/>
          </a:bodyPr>
          <a:lstStyle/>
          <a:p>
            <a:pPr marL="0" indent="0">
              <a:buNone/>
            </a:pPr>
            <a:r>
              <a:rPr lang="en-CA" sz="1400" dirty="0" smtClean="0">
                <a:solidFill>
                  <a:prstClr val="black"/>
                </a:solidFill>
                <a:latin typeface="+mj-lt"/>
                <a:ea typeface="+mj-ea"/>
                <a:cs typeface="+mj-cs"/>
              </a:rPr>
              <a:t>The </a:t>
            </a:r>
            <a:r>
              <a:rPr lang="en-CA" sz="1400" b="1" dirty="0" smtClean="0">
                <a:solidFill>
                  <a:prstClr val="black"/>
                </a:solidFill>
                <a:latin typeface="+mj-lt"/>
                <a:ea typeface="+mj-ea"/>
                <a:cs typeface="+mj-cs"/>
              </a:rPr>
              <a:t>Decision Tree </a:t>
            </a:r>
            <a:r>
              <a:rPr lang="en-CA" sz="1400" b="1" dirty="0" smtClean="0">
                <a:solidFill>
                  <a:prstClr val="black"/>
                </a:solidFill>
                <a:latin typeface="+mj-lt"/>
                <a:ea typeface="+mj-ea"/>
                <a:cs typeface="+mj-cs"/>
              </a:rPr>
              <a:t> </a:t>
            </a:r>
            <a:r>
              <a:rPr lang="en-CA" sz="1400" dirty="0" smtClean="0">
                <a:solidFill>
                  <a:prstClr val="black"/>
                </a:solidFill>
                <a:latin typeface="+mj-lt"/>
                <a:ea typeface="+mj-ea"/>
                <a:cs typeface="+mj-cs"/>
              </a:rPr>
              <a:t>model</a:t>
            </a:r>
            <a:r>
              <a:rPr lang="en-CA" sz="1400" b="1" dirty="0" smtClean="0">
                <a:solidFill>
                  <a:prstClr val="black"/>
                </a:solidFill>
                <a:latin typeface="+mj-lt"/>
                <a:ea typeface="+mj-ea"/>
                <a:cs typeface="+mj-cs"/>
              </a:rPr>
              <a:t> </a:t>
            </a:r>
            <a:r>
              <a:rPr lang="en-CA" sz="1400" dirty="0" smtClean="0">
                <a:solidFill>
                  <a:prstClr val="black"/>
                </a:solidFill>
                <a:latin typeface="+mj-lt"/>
                <a:ea typeface="+mj-ea"/>
                <a:cs typeface="+mj-cs"/>
              </a:rPr>
              <a:t>produced </a:t>
            </a:r>
            <a:r>
              <a:rPr lang="en-CA" sz="1400" dirty="0" smtClean="0">
                <a:solidFill>
                  <a:prstClr val="black"/>
                </a:solidFill>
                <a:latin typeface="+mj-lt"/>
                <a:ea typeface="+mj-ea"/>
                <a:cs typeface="+mj-cs"/>
              </a:rPr>
              <a:t>the highest overall Accuracy score </a:t>
            </a:r>
            <a:r>
              <a:rPr lang="en-CA" sz="1400" dirty="0" smtClean="0">
                <a:solidFill>
                  <a:prstClr val="black"/>
                </a:solidFill>
                <a:latin typeface="+mj-lt"/>
              </a:rPr>
              <a:t>.  However, I would have expected Random Forest to produce better results and overall higher accuracy.  I suspect more work on  feature engineering is required to improve the RF score.  </a:t>
            </a:r>
          </a:p>
          <a:p>
            <a:endParaRPr lang="en-CA" sz="1200" dirty="0">
              <a:solidFill>
                <a:prstClr val="black"/>
              </a:solidFill>
              <a:latin typeface="+mj-lt"/>
            </a:endParaRPr>
          </a:p>
          <a:p>
            <a:pPr marL="0" indent="0">
              <a:buNone/>
            </a:pPr>
            <a:endParaRPr lang="en-CA" sz="1200" dirty="0">
              <a:solidFill>
                <a:prstClr val="black"/>
              </a:solidFill>
              <a:latin typeface="AR ESSENCE" panose="02000000000000000000" pitchFamily="2" charset="0"/>
            </a:endParaRPr>
          </a:p>
        </p:txBody>
      </p:sp>
      <p:pic>
        <p:nvPicPr>
          <p:cNvPr id="7" name="Picture 6"/>
          <p:cNvPicPr>
            <a:picLocks noChangeAspect="1"/>
          </p:cNvPicPr>
          <p:nvPr/>
        </p:nvPicPr>
        <p:blipFill>
          <a:blip r:embed="rId2"/>
          <a:stretch>
            <a:fillRect/>
          </a:stretch>
        </p:blipFill>
        <p:spPr>
          <a:xfrm>
            <a:off x="3217787" y="1672046"/>
            <a:ext cx="5425201" cy="105809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1222" y="2847703"/>
            <a:ext cx="6389556" cy="3527697"/>
          </a:xfrm>
          <a:prstGeom prst="rect">
            <a:avLst/>
          </a:prstGeom>
        </p:spPr>
      </p:pic>
    </p:spTree>
    <p:extLst>
      <p:ext uri="{BB962C8B-B14F-4D97-AF65-F5344CB8AC3E}">
        <p14:creationId xmlns:p14="http://schemas.microsoft.com/office/powerpoint/2010/main" val="2509918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33" y="404949"/>
            <a:ext cx="11709400" cy="1726006"/>
          </a:xfrm>
        </p:spPr>
        <p:txBody>
          <a:bodyPr>
            <a:normAutofit/>
          </a:bodyPr>
          <a:lstStyle/>
          <a:p>
            <a:r>
              <a:rPr lang="en-CA" sz="2000" dirty="0" smtClean="0"/>
              <a:t>  </a:t>
            </a:r>
            <a:br>
              <a:rPr lang="en-CA" sz="2000" dirty="0" smtClean="0"/>
            </a:br>
            <a:r>
              <a:rPr lang="en-CA" sz="1600" dirty="0" smtClean="0"/>
              <a:t>In closing….</a:t>
            </a:r>
            <a:br>
              <a:rPr lang="en-CA" sz="1600" dirty="0" smtClean="0"/>
            </a:br>
            <a:r>
              <a:rPr lang="en-CA" sz="1600" dirty="0"/>
              <a:t/>
            </a:r>
            <a:br>
              <a:rPr lang="en-CA" sz="1600" dirty="0"/>
            </a:br>
            <a:r>
              <a:rPr lang="en-CA" sz="1600" dirty="0" smtClean="0"/>
              <a:t>	</a:t>
            </a:r>
            <a:r>
              <a:rPr lang="en-CA" sz="1600" dirty="0" smtClean="0"/>
              <a:t>In respect of the memories of the lives lost on the Titanic we acknowledge </a:t>
            </a:r>
            <a:r>
              <a:rPr lang="en-CA" sz="1600" dirty="0" smtClean="0"/>
              <a:t>that no matter how much time </a:t>
            </a:r>
            <a:r>
              <a:rPr lang="en-CA" sz="1600" dirty="0" smtClean="0"/>
              <a:t>passes, </a:t>
            </a:r>
            <a:r>
              <a:rPr lang="en-CA" sz="1600" dirty="0" smtClean="0"/>
              <a:t>our lives on earth are much more than the data we </a:t>
            </a:r>
            <a:r>
              <a:rPr lang="en-CA" sz="1600" dirty="0" smtClean="0"/>
              <a:t>each leave behind. </a:t>
            </a:r>
            <a:r>
              <a:rPr lang="en-CA" sz="1600" dirty="0" err="1" smtClean="0"/>
              <a:t>sc</a:t>
            </a:r>
            <a:endParaRPr lang="en-CA" sz="1600" dirty="0"/>
          </a:p>
        </p:txBody>
      </p:sp>
      <p:sp>
        <p:nvSpPr>
          <p:cNvPr id="3" name="Content Placeholder 2"/>
          <p:cNvSpPr>
            <a:spLocks noGrp="1"/>
          </p:cNvSpPr>
          <p:nvPr>
            <p:ph idx="1"/>
          </p:nvPr>
        </p:nvSpPr>
        <p:spPr>
          <a:xfrm>
            <a:off x="440267" y="2130955"/>
            <a:ext cx="10913533" cy="3224816"/>
          </a:xfrm>
        </p:spPr>
        <p:txBody>
          <a:bodyPr anchor="ctr"/>
          <a:lstStyle/>
          <a:p>
            <a:endParaRPr lang="en-CA" dirty="0" smtClean="0">
              <a:hlinkClick r:id="rId2"/>
            </a:endParaRPr>
          </a:p>
          <a:p>
            <a:endParaRPr lang="en-CA" dirty="0"/>
          </a:p>
          <a:p>
            <a:pPr marL="0" indent="0">
              <a:buNone/>
            </a:pPr>
            <a:endParaRPr lang="en-CA" sz="1400" b="1" dirty="0" smtClean="0">
              <a:latin typeface="+mj-lt"/>
            </a:endParaRPr>
          </a:p>
          <a:p>
            <a:pPr marL="0" indent="0">
              <a:buNone/>
            </a:pPr>
            <a:r>
              <a:rPr lang="en-CA" sz="1400" dirty="0" smtClean="0">
                <a:latin typeface="+mj-lt"/>
              </a:rPr>
              <a:t>List of those who perished </a:t>
            </a:r>
            <a:r>
              <a:rPr lang="en-CA" sz="1400" dirty="0" smtClean="0">
                <a:latin typeface="+mj-lt"/>
                <a:hlinkClick r:id="rId3"/>
              </a:rPr>
              <a:t>http://www.encyclopedia-titanica.org/titanic-victims-list/</a:t>
            </a:r>
          </a:p>
          <a:p>
            <a:pPr marL="0" indent="0">
              <a:buNone/>
            </a:pPr>
            <a:r>
              <a:rPr lang="en-CA" sz="1400" dirty="0" smtClean="0">
                <a:latin typeface="+mj-lt"/>
              </a:rPr>
              <a:t>List of survivors </a:t>
            </a:r>
            <a:r>
              <a:rPr lang="en-CA" sz="1400" dirty="0" smtClean="0">
                <a:latin typeface="+mj-lt"/>
                <a:hlinkClick r:id="rId2"/>
              </a:rPr>
              <a:t>http://www.encyclopedia-titanica.org/titanic-survivors/</a:t>
            </a:r>
            <a:endParaRPr lang="en-CA" sz="1400" dirty="0" smtClean="0">
              <a:latin typeface="+mj-lt"/>
            </a:endParaRPr>
          </a:p>
        </p:txBody>
      </p:sp>
      <p:sp>
        <p:nvSpPr>
          <p:cNvPr id="5" name="Rectangle 4"/>
          <p:cNvSpPr/>
          <p:nvPr/>
        </p:nvSpPr>
        <p:spPr>
          <a:xfrm>
            <a:off x="440267" y="2813447"/>
            <a:ext cx="10017526" cy="954107"/>
          </a:xfrm>
          <a:prstGeom prst="rect">
            <a:avLst/>
          </a:prstGeom>
        </p:spPr>
        <p:txBody>
          <a:bodyPr wrap="square" anchor="ctr">
            <a:spAutoFit/>
          </a:bodyPr>
          <a:lstStyle/>
          <a:p>
            <a:pPr>
              <a:buClr>
                <a:srgbClr val="000000"/>
              </a:buClr>
              <a:buFont typeface="Webdings" panose="05030102010509060703" pitchFamily="18" charset="2"/>
              <a:buChar char=""/>
            </a:pPr>
            <a:r>
              <a:rPr lang="en-US" altLang="en-US" sz="1400" dirty="0" smtClean="0">
                <a:latin typeface="+mj-lt"/>
              </a:rPr>
              <a:t>  Robert </a:t>
            </a:r>
            <a:r>
              <a:rPr lang="en-US" altLang="en-US" sz="1400" dirty="0">
                <a:latin typeface="+mj-lt"/>
              </a:rPr>
              <a:t>Ballard and Jean-Louis Michel led the team that discovered the wreckage of the Titanic on </a:t>
            </a:r>
            <a:r>
              <a:rPr lang="en-US" altLang="en-US" sz="1400" dirty="0" smtClean="0">
                <a:latin typeface="+mj-lt"/>
              </a:rPr>
              <a:t>September </a:t>
            </a:r>
            <a:r>
              <a:rPr lang="en-US" altLang="en-US" sz="1400" dirty="0">
                <a:latin typeface="+mj-lt"/>
              </a:rPr>
              <a:t>1, 1985.</a:t>
            </a:r>
          </a:p>
          <a:p>
            <a:pPr>
              <a:buClr>
                <a:srgbClr val="000000"/>
              </a:buClr>
              <a:buFont typeface="Webdings" panose="05030102010509060703" pitchFamily="18" charset="2"/>
              <a:buChar char=""/>
            </a:pPr>
            <a:r>
              <a:rPr lang="en-US" altLang="en-US" sz="1400" dirty="0" smtClean="0">
                <a:latin typeface="+mj-lt"/>
              </a:rPr>
              <a:t>  The </a:t>
            </a:r>
            <a:r>
              <a:rPr lang="en-US" altLang="en-US" sz="1400" dirty="0">
                <a:latin typeface="+mj-lt"/>
              </a:rPr>
              <a:t>wreckage was located about 300 miles southeast of Newfoundland, Canada.</a:t>
            </a:r>
          </a:p>
          <a:p>
            <a:pPr>
              <a:buClr>
                <a:srgbClr val="000000"/>
              </a:buClr>
              <a:buFont typeface="Webdings" panose="05030102010509060703" pitchFamily="18" charset="2"/>
              <a:buChar char=""/>
            </a:pPr>
            <a:r>
              <a:rPr lang="en-US" altLang="en-US" sz="1400" dirty="0" smtClean="0">
                <a:latin typeface="+mj-lt"/>
              </a:rPr>
              <a:t>  It </a:t>
            </a:r>
            <a:r>
              <a:rPr lang="en-US" altLang="en-US" sz="1400" dirty="0">
                <a:latin typeface="+mj-lt"/>
              </a:rPr>
              <a:t>was 12, 500 feet down on the ocean bottom.</a:t>
            </a:r>
          </a:p>
          <a:p>
            <a:pPr>
              <a:buClr>
                <a:srgbClr val="000000"/>
              </a:buClr>
              <a:buFont typeface="Webdings" panose="05030102010509060703" pitchFamily="18" charset="2"/>
              <a:buChar char=""/>
            </a:pPr>
            <a:r>
              <a:rPr lang="en-US" altLang="en-US" sz="1400" dirty="0" smtClean="0">
                <a:latin typeface="+mj-lt"/>
              </a:rPr>
              <a:t>  They </a:t>
            </a:r>
            <a:r>
              <a:rPr lang="en-US" altLang="en-US" sz="1400" dirty="0">
                <a:latin typeface="+mj-lt"/>
              </a:rPr>
              <a:t>used a mini-sub named Alvin and a robotic camera named Jason Jr. to take photos of the wreckage.</a:t>
            </a:r>
          </a:p>
        </p:txBody>
      </p:sp>
    </p:spTree>
    <p:extLst>
      <p:ext uri="{BB962C8B-B14F-4D97-AF65-F5344CB8AC3E}">
        <p14:creationId xmlns:p14="http://schemas.microsoft.com/office/powerpoint/2010/main" val="3859401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Documents and Settings\Jen\My Documents\My Pictures\Titanic_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5883" y="2259874"/>
            <a:ext cx="6571048" cy="4180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838200" y="254000"/>
            <a:ext cx="10515600" cy="2252661"/>
          </a:xfrm>
        </p:spPr>
        <p:txBody>
          <a:bodyPr anchor="b">
            <a:normAutofit fontScale="90000"/>
          </a:bodyPr>
          <a:lstStyle/>
          <a:p>
            <a:pPr algn="ctr"/>
            <a:r>
              <a:rPr lang="en-CA" dirty="0" smtClean="0"/>
              <a:t>  </a:t>
            </a:r>
            <a:br>
              <a:rPr lang="en-CA" dirty="0" smtClean="0"/>
            </a:br>
            <a:r>
              <a:rPr lang="en-CA" dirty="0" smtClean="0">
                <a:latin typeface="Times New Roman" panose="02020603050405020304" pitchFamily="18" charset="0"/>
                <a:cs typeface="Times New Roman" panose="02020603050405020304" pitchFamily="18" charset="0"/>
              </a:rPr>
              <a:t/>
            </a:r>
            <a:br>
              <a:rPr lang="en-CA" dirty="0" smtClean="0">
                <a:latin typeface="Times New Roman" panose="02020603050405020304" pitchFamily="18" charset="0"/>
                <a:cs typeface="Times New Roman" panose="02020603050405020304" pitchFamily="18" charset="0"/>
              </a:rPr>
            </a:br>
            <a:r>
              <a:rPr lang="en-CA" dirty="0">
                <a:latin typeface="Times New Roman" panose="02020603050405020304" pitchFamily="18" charset="0"/>
                <a:cs typeface="Times New Roman" panose="02020603050405020304" pitchFamily="18" charset="0"/>
              </a:rPr>
              <a:t/>
            </a:r>
            <a:br>
              <a:rPr lang="en-CA" dirty="0">
                <a:latin typeface="Times New Roman" panose="02020603050405020304" pitchFamily="18" charset="0"/>
                <a:cs typeface="Times New Roman" panose="02020603050405020304" pitchFamily="18" charset="0"/>
              </a:rPr>
            </a:br>
            <a:r>
              <a:rPr lang="en-CA" dirty="0" smtClean="0">
                <a:latin typeface="Times New Roman" panose="02020603050405020304" pitchFamily="18" charset="0"/>
                <a:cs typeface="Times New Roman" panose="02020603050405020304" pitchFamily="18" charset="0"/>
              </a:rPr>
              <a:t/>
            </a:r>
            <a:br>
              <a:rPr lang="en-CA" dirty="0" smtClean="0">
                <a:latin typeface="Times New Roman" panose="02020603050405020304" pitchFamily="18" charset="0"/>
                <a:cs typeface="Times New Roman" panose="02020603050405020304" pitchFamily="18" charset="0"/>
              </a:rPr>
            </a:br>
            <a:r>
              <a:rPr lang="en-CA" dirty="0" smtClean="0">
                <a:latin typeface="Times New Roman" panose="02020603050405020304" pitchFamily="18" charset="0"/>
                <a:cs typeface="Times New Roman" panose="02020603050405020304" pitchFamily="18" charset="0"/>
              </a:rPr>
              <a:t/>
            </a:r>
            <a:br>
              <a:rPr lang="en-CA" dirty="0" smtClean="0">
                <a:latin typeface="Times New Roman" panose="02020603050405020304" pitchFamily="18" charset="0"/>
                <a:cs typeface="Times New Roman" panose="02020603050405020304" pitchFamily="18" charset="0"/>
              </a:rPr>
            </a:br>
            <a:r>
              <a:rPr lang="en-CA" dirty="0" smtClean="0">
                <a:latin typeface="Times New Roman" panose="02020603050405020304" pitchFamily="18" charset="0"/>
                <a:cs typeface="Times New Roman" panose="02020603050405020304" pitchFamily="18" charset="0"/>
              </a:rPr>
              <a:t/>
            </a:r>
            <a:br>
              <a:rPr lang="en-CA" dirty="0" smtClean="0">
                <a:latin typeface="Times New Roman" panose="02020603050405020304" pitchFamily="18" charset="0"/>
                <a:cs typeface="Times New Roman" panose="02020603050405020304" pitchFamily="18" charset="0"/>
              </a:rPr>
            </a:br>
            <a:r>
              <a:rPr lang="en-CA" dirty="0" smtClean="0">
                <a:latin typeface="Times New Roman" panose="02020603050405020304" pitchFamily="18" charset="0"/>
                <a:cs typeface="Times New Roman" panose="02020603050405020304" pitchFamily="18" charset="0"/>
              </a:rPr>
              <a:t/>
            </a:r>
            <a:br>
              <a:rPr lang="en-CA" dirty="0" smtClean="0">
                <a:latin typeface="Times New Roman" panose="02020603050405020304" pitchFamily="18" charset="0"/>
                <a:cs typeface="Times New Roman" panose="02020603050405020304" pitchFamily="18" charset="0"/>
              </a:rPr>
            </a:br>
            <a:r>
              <a:rPr lang="en-CA" sz="2000" dirty="0">
                <a:latin typeface="Agency FB" panose="020B0503020202020204" pitchFamily="34" charset="0"/>
                <a:cs typeface="Times New Roman" panose="02020603050405020304" pitchFamily="18" charset="0"/>
              </a:rPr>
              <a:t/>
            </a:r>
            <a:br>
              <a:rPr lang="en-CA" sz="2000" dirty="0">
                <a:latin typeface="Agency FB" panose="020B0503020202020204" pitchFamily="34" charset="0"/>
                <a:cs typeface="Times New Roman" panose="02020603050405020304" pitchFamily="18" charset="0"/>
              </a:rPr>
            </a:br>
            <a:r>
              <a:rPr lang="en-CA" sz="2000" dirty="0" smtClean="0">
                <a:latin typeface="Agency FB" panose="020B0503020202020204" pitchFamily="34" charset="0"/>
                <a:cs typeface="Times New Roman" panose="02020603050405020304" pitchFamily="18" charset="0"/>
              </a:rPr>
              <a:t/>
            </a:r>
            <a:br>
              <a:rPr lang="en-CA" sz="2000" dirty="0" smtClean="0">
                <a:latin typeface="Agency FB" panose="020B0503020202020204" pitchFamily="34" charset="0"/>
                <a:cs typeface="Times New Roman" panose="02020603050405020304" pitchFamily="18" charset="0"/>
              </a:rPr>
            </a:br>
            <a:r>
              <a:rPr lang="en-CA" sz="2000" dirty="0">
                <a:latin typeface="Agency FB" panose="020B0503020202020204" pitchFamily="34" charset="0"/>
                <a:cs typeface="Times New Roman" panose="02020603050405020304" pitchFamily="18" charset="0"/>
              </a:rPr>
              <a:t/>
            </a:r>
            <a:br>
              <a:rPr lang="en-CA" sz="2000" dirty="0">
                <a:latin typeface="Agency FB" panose="020B0503020202020204" pitchFamily="34" charset="0"/>
                <a:cs typeface="Times New Roman" panose="02020603050405020304" pitchFamily="18" charset="0"/>
              </a:rPr>
            </a:br>
            <a:r>
              <a:rPr lang="en-CA" sz="2000" dirty="0" smtClean="0">
                <a:latin typeface="Agency FB" panose="020B0503020202020204" pitchFamily="34" charset="0"/>
                <a:cs typeface="Times New Roman" panose="02020603050405020304" pitchFamily="18" charset="0"/>
              </a:rPr>
              <a:t/>
            </a:r>
            <a:br>
              <a:rPr lang="en-CA" sz="2000" dirty="0" smtClean="0">
                <a:latin typeface="Agency FB" panose="020B0503020202020204" pitchFamily="34" charset="0"/>
                <a:cs typeface="Times New Roman" panose="02020603050405020304" pitchFamily="18" charset="0"/>
              </a:rPr>
            </a:br>
            <a:r>
              <a:rPr lang="en-CA" sz="2000" dirty="0" smtClean="0">
                <a:latin typeface="Agency FB" panose="020B0503020202020204" pitchFamily="34" charset="0"/>
                <a:cs typeface="Times New Roman" panose="02020603050405020304" pitchFamily="18" charset="0"/>
              </a:rPr>
              <a:t/>
            </a:r>
            <a:br>
              <a:rPr lang="en-CA" sz="2000" dirty="0" smtClean="0">
                <a:latin typeface="Agency FB" panose="020B0503020202020204" pitchFamily="34" charset="0"/>
                <a:cs typeface="Times New Roman" panose="02020603050405020304" pitchFamily="18" charset="0"/>
              </a:rPr>
            </a:br>
            <a:r>
              <a:rPr lang="en-CA" sz="2000" dirty="0" smtClean="0">
                <a:latin typeface="Agency FB" panose="020B0503020202020204" pitchFamily="34" charset="0"/>
                <a:cs typeface="Times New Roman" panose="02020603050405020304" pitchFamily="18" charset="0"/>
              </a:rPr>
              <a:t/>
            </a:r>
            <a:br>
              <a:rPr lang="en-CA" sz="2000" dirty="0" smtClean="0">
                <a:latin typeface="Agency FB" panose="020B0503020202020204" pitchFamily="34" charset="0"/>
                <a:cs typeface="Times New Roman" panose="02020603050405020304" pitchFamily="18" charset="0"/>
              </a:rPr>
            </a:br>
            <a:r>
              <a:rPr lang="en-CA" sz="2000" dirty="0">
                <a:latin typeface="Agency FB" panose="020B0503020202020204" pitchFamily="34" charset="0"/>
                <a:cs typeface="Times New Roman" panose="02020603050405020304" pitchFamily="18" charset="0"/>
              </a:rPr>
              <a:t/>
            </a:r>
            <a:br>
              <a:rPr lang="en-CA" sz="2000" dirty="0">
                <a:latin typeface="Agency FB" panose="020B0503020202020204" pitchFamily="34" charset="0"/>
                <a:cs typeface="Times New Roman" panose="02020603050405020304" pitchFamily="18" charset="0"/>
              </a:rPr>
            </a:br>
            <a:r>
              <a:rPr lang="en-CA" sz="2000" dirty="0" smtClean="0">
                <a:latin typeface="Agency FB" panose="020B0503020202020204" pitchFamily="34" charset="0"/>
                <a:cs typeface="Times New Roman" panose="02020603050405020304" pitchFamily="18" charset="0"/>
              </a:rPr>
              <a:t/>
            </a:r>
            <a:br>
              <a:rPr lang="en-CA" sz="2000" dirty="0" smtClean="0">
                <a:latin typeface="Agency FB" panose="020B0503020202020204" pitchFamily="34" charset="0"/>
                <a:cs typeface="Times New Roman" panose="02020603050405020304" pitchFamily="18" charset="0"/>
              </a:rPr>
            </a:br>
            <a:r>
              <a:rPr lang="en-CA" sz="2000" dirty="0">
                <a:latin typeface="Agency FB" panose="020B0503020202020204" pitchFamily="34" charset="0"/>
                <a:cs typeface="Times New Roman" panose="02020603050405020304" pitchFamily="18" charset="0"/>
              </a:rPr>
              <a:t/>
            </a:r>
            <a:br>
              <a:rPr lang="en-CA" sz="2000" dirty="0">
                <a:latin typeface="Agency FB" panose="020B0503020202020204" pitchFamily="34" charset="0"/>
                <a:cs typeface="Times New Roman" panose="02020603050405020304" pitchFamily="18" charset="0"/>
              </a:rPr>
            </a:br>
            <a:r>
              <a:rPr lang="en-CA" sz="2000" dirty="0" smtClean="0">
                <a:latin typeface="Agency FB" panose="020B0503020202020204" pitchFamily="34" charset="0"/>
                <a:cs typeface="Times New Roman" panose="02020603050405020304" pitchFamily="18" charset="0"/>
              </a:rPr>
              <a:t/>
            </a:r>
            <a:br>
              <a:rPr lang="en-CA" sz="2000" dirty="0" smtClean="0">
                <a:latin typeface="Agency FB" panose="020B0503020202020204" pitchFamily="34" charset="0"/>
                <a:cs typeface="Times New Roman" panose="02020603050405020304" pitchFamily="18" charset="0"/>
              </a:rPr>
            </a:br>
            <a:r>
              <a:rPr lang="en-CA" sz="2000" dirty="0">
                <a:latin typeface="Agency FB" panose="020B0503020202020204" pitchFamily="34" charset="0"/>
                <a:cs typeface="Times New Roman" panose="02020603050405020304" pitchFamily="18" charset="0"/>
              </a:rPr>
              <a:t/>
            </a:r>
            <a:br>
              <a:rPr lang="en-CA" sz="2000" dirty="0">
                <a:latin typeface="Agency FB" panose="020B0503020202020204" pitchFamily="34" charset="0"/>
                <a:cs typeface="Times New Roman" panose="02020603050405020304" pitchFamily="18" charset="0"/>
              </a:rPr>
            </a:br>
            <a:r>
              <a:rPr lang="en-CA" sz="2000" dirty="0" smtClean="0">
                <a:latin typeface="Agency FB" panose="020B0503020202020204" pitchFamily="34" charset="0"/>
                <a:cs typeface="Times New Roman" panose="02020603050405020304" pitchFamily="18" charset="0"/>
              </a:rPr>
              <a:t/>
            </a:r>
            <a:br>
              <a:rPr lang="en-CA" sz="2000" dirty="0" smtClean="0">
                <a:latin typeface="Agency FB" panose="020B0503020202020204" pitchFamily="34" charset="0"/>
                <a:cs typeface="Times New Roman" panose="02020603050405020304" pitchFamily="18" charset="0"/>
              </a:rPr>
            </a:br>
            <a:r>
              <a:rPr lang="en-CA" sz="2000" dirty="0">
                <a:latin typeface="Agency FB" panose="020B0503020202020204" pitchFamily="34" charset="0"/>
                <a:cs typeface="Times New Roman" panose="02020603050405020304" pitchFamily="18" charset="0"/>
              </a:rPr>
              <a:t/>
            </a:r>
            <a:br>
              <a:rPr lang="en-CA" sz="2000" dirty="0">
                <a:latin typeface="Agency FB" panose="020B0503020202020204" pitchFamily="34" charset="0"/>
                <a:cs typeface="Times New Roman" panose="02020603050405020304" pitchFamily="18" charset="0"/>
              </a:rPr>
            </a:br>
            <a:r>
              <a:rPr lang="en-CA" sz="2000" dirty="0" smtClean="0">
                <a:latin typeface="Agency FB" panose="020B0503020202020204" pitchFamily="34" charset="0"/>
                <a:cs typeface="Times New Roman" panose="02020603050405020304" pitchFamily="18" charset="0"/>
              </a:rPr>
              <a:t/>
            </a:r>
            <a:br>
              <a:rPr lang="en-CA" sz="2000" dirty="0" smtClean="0">
                <a:latin typeface="Agency FB" panose="020B0503020202020204" pitchFamily="34" charset="0"/>
                <a:cs typeface="Times New Roman" panose="02020603050405020304" pitchFamily="18" charset="0"/>
              </a:rPr>
            </a:br>
            <a:r>
              <a:rPr lang="en-CA" sz="1800" dirty="0">
                <a:cs typeface="Times New Roman" panose="02020603050405020304" pitchFamily="18" charset="0"/>
              </a:rPr>
              <a:t/>
            </a:r>
            <a:br>
              <a:rPr lang="en-CA" sz="1800" dirty="0">
                <a:cs typeface="Times New Roman" panose="02020603050405020304" pitchFamily="18" charset="0"/>
              </a:rPr>
            </a:br>
            <a:r>
              <a:rPr lang="en-CA" sz="1800" dirty="0" smtClean="0">
                <a:cs typeface="Times New Roman" panose="02020603050405020304" pitchFamily="18" charset="0"/>
              </a:rPr>
              <a:t>The Titanic </a:t>
            </a:r>
            <a:br>
              <a:rPr lang="en-CA" sz="1800" dirty="0" smtClean="0">
                <a:cs typeface="Times New Roman" panose="02020603050405020304" pitchFamily="18" charset="0"/>
              </a:rPr>
            </a:br>
            <a:r>
              <a:rPr lang="en-CA" sz="1800" dirty="0">
                <a:cs typeface="Times New Roman" panose="02020603050405020304" pitchFamily="18" charset="0"/>
              </a:rPr>
              <a:t/>
            </a:r>
            <a:br>
              <a:rPr lang="en-CA" sz="1800" dirty="0">
                <a:cs typeface="Times New Roman" panose="02020603050405020304" pitchFamily="18" charset="0"/>
              </a:rPr>
            </a:br>
            <a:r>
              <a:rPr lang="en-US" sz="1800" dirty="0" smtClean="0"/>
              <a:t>The world’s first unsinkable ship took 3 years to build and less than 3 hours to sink. </a:t>
            </a:r>
            <a:br>
              <a:rPr lang="en-US" sz="1800" dirty="0" smtClean="0"/>
            </a:br>
            <a:r>
              <a:rPr lang="en-US" sz="1800" dirty="0"/>
              <a:t/>
            </a:r>
            <a:br>
              <a:rPr lang="en-US" sz="1800" dirty="0"/>
            </a:br>
            <a:r>
              <a:rPr lang="en-US" sz="1800" dirty="0" smtClean="0"/>
              <a:t>Who will Survive?</a:t>
            </a:r>
            <a:r>
              <a:rPr lang="en-US" dirty="0" smtClean="0"/>
              <a:t/>
            </a:r>
            <a:br>
              <a:rPr lang="en-US" dirty="0" smtClean="0"/>
            </a:b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8765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7909"/>
            <a:ext cx="10515600" cy="1091958"/>
          </a:xfrm>
        </p:spPr>
        <p:txBody>
          <a:bodyPr>
            <a:normAutofit/>
          </a:bodyPr>
          <a:lstStyle/>
          <a:p>
            <a:pPr lvl="0">
              <a:lnSpc>
                <a:spcPct val="100000"/>
              </a:lnSpc>
              <a:spcBef>
                <a:spcPts val="0"/>
              </a:spcBef>
            </a:pPr>
            <a:r>
              <a:rPr lang="en-US" sz="1600" dirty="0" smtClean="0">
                <a:solidFill>
                  <a:prstClr val="black"/>
                </a:solidFill>
                <a:ea typeface="+mn-ea"/>
                <a:cs typeface="+mn-cs"/>
              </a:rPr>
              <a:t/>
            </a:r>
            <a:br>
              <a:rPr lang="en-US" sz="1600" dirty="0" smtClean="0">
                <a:solidFill>
                  <a:prstClr val="black"/>
                </a:solidFill>
                <a:ea typeface="+mn-ea"/>
                <a:cs typeface="+mn-cs"/>
              </a:rPr>
            </a:br>
            <a:r>
              <a:rPr lang="en-US" sz="1600" dirty="0">
                <a:solidFill>
                  <a:prstClr val="black"/>
                </a:solidFill>
                <a:ea typeface="+mn-ea"/>
                <a:cs typeface="+mn-cs"/>
              </a:rPr>
              <a:t/>
            </a:r>
            <a:br>
              <a:rPr lang="en-US" sz="1600" dirty="0">
                <a:solidFill>
                  <a:prstClr val="black"/>
                </a:solidFill>
                <a:ea typeface="+mn-ea"/>
                <a:cs typeface="+mn-cs"/>
              </a:rPr>
            </a:br>
            <a:r>
              <a:rPr lang="en-US" sz="1600" dirty="0" smtClean="0">
                <a:solidFill>
                  <a:prstClr val="black"/>
                </a:solidFill>
                <a:ea typeface="+mn-ea"/>
                <a:cs typeface="+mn-cs"/>
              </a:rPr>
              <a:t>Post </a:t>
            </a:r>
            <a:r>
              <a:rPr lang="en-US" sz="1600" dirty="0">
                <a:solidFill>
                  <a:prstClr val="black"/>
                </a:solidFill>
                <a:ea typeface="+mn-ea"/>
                <a:cs typeface="+mn-cs"/>
              </a:rPr>
              <a:t>data analysis </a:t>
            </a:r>
            <a:r>
              <a:rPr lang="en-US" sz="1600" dirty="0" smtClean="0">
                <a:solidFill>
                  <a:prstClr val="black"/>
                </a:solidFill>
                <a:ea typeface="+mn-ea"/>
                <a:cs typeface="+mn-cs"/>
              </a:rPr>
              <a:t>of the Titanic survivors has shown a </a:t>
            </a:r>
            <a:r>
              <a:rPr lang="en-US" sz="1600" dirty="0" smtClean="0">
                <a:solidFill>
                  <a:prstClr val="black"/>
                </a:solidFill>
                <a:ea typeface="+mn-ea"/>
                <a:cs typeface="Times New Roman" panose="02020603050405020304" pitchFamily="18" charset="0"/>
              </a:rPr>
              <a:t>significant correlation </a:t>
            </a:r>
            <a:r>
              <a:rPr lang="en-US" sz="1600" dirty="0">
                <a:solidFill>
                  <a:prstClr val="black"/>
                </a:solidFill>
                <a:ea typeface="+mn-ea"/>
                <a:cs typeface="Times New Roman" panose="02020603050405020304" pitchFamily="18" charset="0"/>
              </a:rPr>
              <a:t>to class of ticket </a:t>
            </a:r>
            <a:r>
              <a:rPr lang="en-US" sz="1600" dirty="0" smtClean="0">
                <a:solidFill>
                  <a:prstClr val="black"/>
                </a:solidFill>
                <a:ea typeface="+mn-ea"/>
                <a:cs typeface="Times New Roman" panose="02020603050405020304" pitchFamily="18" charset="0"/>
              </a:rPr>
              <a:t>purchased</a:t>
            </a:r>
            <a:r>
              <a:rPr lang="en-US" sz="1600" dirty="0">
                <a:solidFill>
                  <a:prstClr val="black"/>
                </a:solidFill>
                <a:ea typeface="+mn-ea"/>
                <a:cs typeface="Times New Roman" panose="02020603050405020304" pitchFamily="18" charset="0"/>
              </a:rPr>
              <a:t> </a:t>
            </a:r>
            <a:r>
              <a:rPr lang="en-US" sz="1600" dirty="0" smtClean="0">
                <a:solidFill>
                  <a:prstClr val="black"/>
                </a:solidFill>
                <a:ea typeface="+mn-ea"/>
                <a:cs typeface="Times New Roman" panose="02020603050405020304" pitchFamily="18" charset="0"/>
              </a:rPr>
              <a:t>and Survival!</a:t>
            </a:r>
            <a:r>
              <a:rPr lang="en-US" sz="1600" dirty="0">
                <a:solidFill>
                  <a:prstClr val="black"/>
                </a:solidFill>
                <a:ea typeface="+mn-ea"/>
                <a:cs typeface="Times New Roman" panose="02020603050405020304" pitchFamily="18" charset="0"/>
              </a:rPr>
              <a:t/>
            </a:r>
            <a:br>
              <a:rPr lang="en-US" sz="1600" dirty="0">
                <a:solidFill>
                  <a:prstClr val="black"/>
                </a:solidFill>
                <a:ea typeface="+mn-ea"/>
                <a:cs typeface="Times New Roman" panose="02020603050405020304" pitchFamily="18" charset="0"/>
              </a:rPr>
            </a:br>
            <a:endParaRPr lang="en-CA" sz="1600" dirty="0"/>
          </a:p>
        </p:txBody>
      </p:sp>
      <p:sp>
        <p:nvSpPr>
          <p:cNvPr id="3" name="Content Placeholder 2"/>
          <p:cNvSpPr>
            <a:spLocks noGrp="1"/>
          </p:cNvSpPr>
          <p:nvPr>
            <p:ph idx="1"/>
          </p:nvPr>
        </p:nvSpPr>
        <p:spPr>
          <a:xfrm>
            <a:off x="838200" y="2508069"/>
            <a:ext cx="9037322" cy="966651"/>
          </a:xfrm>
        </p:spPr>
        <p:txBody>
          <a:bodyPr anchor="ctr">
            <a:normAutofit/>
          </a:bodyPr>
          <a:lstStyle/>
          <a:p>
            <a:pPr marL="0" indent="0">
              <a:buNone/>
            </a:pPr>
            <a:r>
              <a:rPr lang="en-CA" sz="1600" dirty="0" smtClean="0">
                <a:latin typeface="+mj-lt"/>
              </a:rPr>
              <a:t> Lets see what the models tell us ………………</a:t>
            </a:r>
            <a:endParaRPr lang="en-CA" sz="1600" dirty="0">
              <a:latin typeface="+mj-lt"/>
            </a:endParaRPr>
          </a:p>
        </p:txBody>
      </p:sp>
      <p:pic>
        <p:nvPicPr>
          <p:cNvPr id="4" name="Picture 3" descr="C:\Users\sandy\AppData\Local\Microsoft\Windows\Temporary Internet Files\Content.IE5\SMW618F2\MC900440391[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6633" y="153674"/>
            <a:ext cx="859367" cy="886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361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sz="1800" dirty="0" smtClean="0"/>
              <a:t>Titanic dataset metadata…</a:t>
            </a:r>
            <a:endParaRPr lang="en-CA" sz="1800" dirty="0"/>
          </a:p>
        </p:txBody>
      </p:sp>
      <p:sp>
        <p:nvSpPr>
          <p:cNvPr id="3" name="Content Placeholder 2"/>
          <p:cNvSpPr>
            <a:spLocks noGrp="1"/>
          </p:cNvSpPr>
          <p:nvPr>
            <p:ph idx="1"/>
          </p:nvPr>
        </p:nvSpPr>
        <p:spPr/>
        <p:txBody>
          <a:bodyPr>
            <a:normAutofit/>
          </a:bodyPr>
          <a:lstStyle/>
          <a:p>
            <a:pPr fontAlgn="base"/>
            <a:r>
              <a:rPr lang="en-CA" sz="1400" dirty="0">
                <a:latin typeface="+mj-lt"/>
              </a:rPr>
              <a:t>Id : a unique number</a:t>
            </a:r>
          </a:p>
          <a:p>
            <a:pPr fontAlgn="base"/>
            <a:r>
              <a:rPr lang="en-CA" sz="1400" dirty="0">
                <a:latin typeface="+mj-lt"/>
              </a:rPr>
              <a:t>Survival : 1=yes, 0=no</a:t>
            </a:r>
          </a:p>
          <a:p>
            <a:pPr fontAlgn="base"/>
            <a:r>
              <a:rPr lang="en-CA" sz="1400" dirty="0">
                <a:latin typeface="+mj-lt"/>
              </a:rPr>
              <a:t>Passenger class : 1=Upper, 2=Middle or 3=Lower</a:t>
            </a:r>
          </a:p>
          <a:p>
            <a:pPr fontAlgn="base"/>
            <a:r>
              <a:rPr lang="en-CA" sz="1400" dirty="0">
                <a:latin typeface="+mj-lt"/>
              </a:rPr>
              <a:t>Name (examples: "Braund, Mr. Owen Harris", "Heikkinen, Miss. Laina")</a:t>
            </a:r>
          </a:p>
          <a:p>
            <a:pPr fontAlgn="base"/>
            <a:r>
              <a:rPr lang="en-CA" sz="1400" dirty="0">
                <a:latin typeface="+mj-lt"/>
              </a:rPr>
              <a:t>Sex : female/male</a:t>
            </a:r>
          </a:p>
          <a:p>
            <a:pPr fontAlgn="base"/>
            <a:r>
              <a:rPr lang="en-CA" sz="1400" dirty="0">
                <a:latin typeface="+mj-lt"/>
              </a:rPr>
              <a:t>Age</a:t>
            </a:r>
          </a:p>
          <a:p>
            <a:pPr fontAlgn="base"/>
            <a:r>
              <a:rPr lang="en-CA" sz="1400" dirty="0">
                <a:latin typeface="+mj-lt"/>
              </a:rPr>
              <a:t>Number of Siblings/Spouses Aboard</a:t>
            </a:r>
          </a:p>
          <a:p>
            <a:pPr fontAlgn="base"/>
            <a:r>
              <a:rPr lang="en-CA" sz="1400" dirty="0">
                <a:latin typeface="+mj-lt"/>
              </a:rPr>
              <a:t>Number of Parents/Children Aboard</a:t>
            </a:r>
          </a:p>
          <a:p>
            <a:pPr fontAlgn="base"/>
            <a:r>
              <a:rPr lang="en-CA" sz="1400" dirty="0">
                <a:latin typeface="+mj-lt"/>
              </a:rPr>
              <a:t>Ticket number</a:t>
            </a:r>
          </a:p>
          <a:p>
            <a:pPr fontAlgn="base"/>
            <a:r>
              <a:rPr lang="en-CA" sz="1400" dirty="0">
                <a:latin typeface="+mj-lt"/>
              </a:rPr>
              <a:t>Passenger Fare</a:t>
            </a:r>
          </a:p>
          <a:p>
            <a:pPr fontAlgn="base"/>
            <a:r>
              <a:rPr lang="en-CA" sz="1400" dirty="0">
                <a:latin typeface="+mj-lt"/>
              </a:rPr>
              <a:t>Cabin</a:t>
            </a:r>
          </a:p>
          <a:p>
            <a:pPr fontAlgn="base"/>
            <a:r>
              <a:rPr lang="en-CA" sz="1400" dirty="0">
                <a:latin typeface="+mj-lt"/>
              </a:rPr>
              <a:t>Port of Embarkation</a:t>
            </a:r>
          </a:p>
          <a:p>
            <a:endParaRPr lang="en-CA" dirty="0"/>
          </a:p>
        </p:txBody>
      </p:sp>
    </p:spTree>
    <p:extLst>
      <p:ext uri="{BB962C8B-B14F-4D97-AF65-F5344CB8AC3E}">
        <p14:creationId xmlns:p14="http://schemas.microsoft.com/office/powerpoint/2010/main" val="2059895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16947"/>
          </a:xfrm>
        </p:spPr>
        <p:txBody>
          <a:bodyPr anchor="ctr">
            <a:normAutofit/>
          </a:bodyPr>
          <a:lstStyle/>
          <a:p>
            <a:r>
              <a:rPr lang="en-CA" sz="1800" dirty="0" smtClean="0"/>
              <a:t>Exploratory data insight….</a:t>
            </a:r>
            <a:endParaRPr lang="en-CA" sz="1800" dirty="0"/>
          </a:p>
        </p:txBody>
      </p:sp>
      <p:sp>
        <p:nvSpPr>
          <p:cNvPr id="3" name="Subtitle 2"/>
          <p:cNvSpPr>
            <a:spLocks noGrp="1"/>
          </p:cNvSpPr>
          <p:nvPr>
            <p:ph type="subTitle" idx="1"/>
          </p:nvPr>
        </p:nvSpPr>
        <p:spPr>
          <a:xfrm>
            <a:off x="1524000" y="1972491"/>
            <a:ext cx="9144000" cy="2769326"/>
          </a:xfrm>
        </p:spPr>
        <p:txBody>
          <a:bodyPr anchor="ctr">
            <a:normAutofit/>
          </a:bodyPr>
          <a:lstStyle/>
          <a:p>
            <a:pPr algn="l" fontAlgn="base"/>
            <a:r>
              <a:rPr lang="en-CA" sz="1400" dirty="0" smtClean="0">
                <a:solidFill>
                  <a:srgbClr val="454545"/>
                </a:solidFill>
                <a:latin typeface="+mj-lt"/>
              </a:rPr>
              <a:t>The majority (64.8%) of the passengers are male.</a:t>
            </a:r>
          </a:p>
          <a:p>
            <a:pPr algn="l" fontAlgn="base"/>
            <a:r>
              <a:rPr lang="en-CA" sz="1400" dirty="0" smtClean="0">
                <a:solidFill>
                  <a:srgbClr val="454545"/>
                </a:solidFill>
                <a:latin typeface="+mj-lt"/>
              </a:rPr>
              <a:t>The </a:t>
            </a:r>
            <a:r>
              <a:rPr lang="en-CA" sz="1400" dirty="0">
                <a:solidFill>
                  <a:srgbClr val="454545"/>
                </a:solidFill>
                <a:latin typeface="+mj-lt"/>
              </a:rPr>
              <a:t>majority </a:t>
            </a:r>
            <a:r>
              <a:rPr lang="en-CA" sz="1400" dirty="0" smtClean="0">
                <a:solidFill>
                  <a:srgbClr val="454545"/>
                </a:solidFill>
                <a:latin typeface="+mj-lt"/>
              </a:rPr>
              <a:t>are </a:t>
            </a:r>
            <a:r>
              <a:rPr lang="en-CA" sz="1400" dirty="0">
                <a:solidFill>
                  <a:srgbClr val="454545"/>
                </a:solidFill>
                <a:latin typeface="+mj-lt"/>
              </a:rPr>
              <a:t>between 20 and </a:t>
            </a:r>
            <a:r>
              <a:rPr lang="en-CA" sz="1400" dirty="0" smtClean="0">
                <a:solidFill>
                  <a:srgbClr val="454545"/>
                </a:solidFill>
                <a:latin typeface="+mj-lt"/>
              </a:rPr>
              <a:t>40 yrs. of age, with the median age of 28 yrs. </a:t>
            </a:r>
            <a:r>
              <a:rPr lang="en-CA" sz="1400" dirty="0">
                <a:solidFill>
                  <a:srgbClr val="454545"/>
                </a:solidFill>
                <a:latin typeface="+mj-lt"/>
              </a:rPr>
              <a:t> </a:t>
            </a:r>
            <a:r>
              <a:rPr lang="en-CA" sz="1400" dirty="0" smtClean="0">
                <a:solidFill>
                  <a:srgbClr val="454545"/>
                </a:solidFill>
                <a:latin typeface="+mj-lt"/>
              </a:rPr>
              <a:t> Children were also onboard, as 44 </a:t>
            </a:r>
            <a:r>
              <a:rPr lang="en-CA" sz="1400" dirty="0">
                <a:solidFill>
                  <a:srgbClr val="454545"/>
                </a:solidFill>
                <a:latin typeface="+mj-lt"/>
              </a:rPr>
              <a:t>passengers out of the 714 </a:t>
            </a:r>
            <a:r>
              <a:rPr lang="en-CA" sz="1400" dirty="0" smtClean="0">
                <a:solidFill>
                  <a:srgbClr val="454545"/>
                </a:solidFill>
                <a:latin typeface="+mj-lt"/>
              </a:rPr>
              <a:t>documented were of age </a:t>
            </a:r>
            <a:r>
              <a:rPr lang="en-CA" sz="1400" dirty="0">
                <a:solidFill>
                  <a:srgbClr val="454545"/>
                </a:solidFill>
                <a:latin typeface="+mj-lt"/>
              </a:rPr>
              <a:t>below 6 years </a:t>
            </a:r>
            <a:r>
              <a:rPr lang="en-CA" sz="1400" dirty="0" smtClean="0">
                <a:solidFill>
                  <a:srgbClr val="454545"/>
                </a:solidFill>
                <a:latin typeface="+mj-lt"/>
              </a:rPr>
              <a:t>old.</a:t>
            </a:r>
            <a:endParaRPr lang="en-CA" sz="1400" dirty="0">
              <a:solidFill>
                <a:srgbClr val="454545"/>
              </a:solidFill>
              <a:latin typeface="+mj-lt"/>
            </a:endParaRPr>
          </a:p>
          <a:p>
            <a:pPr algn="l" fontAlgn="base"/>
            <a:r>
              <a:rPr lang="en-CA" sz="1400" dirty="0">
                <a:solidFill>
                  <a:srgbClr val="454545"/>
                </a:solidFill>
                <a:latin typeface="+mj-lt"/>
              </a:rPr>
              <a:t>T</a:t>
            </a:r>
            <a:r>
              <a:rPr lang="en-CA" sz="1400" dirty="0" smtClean="0">
                <a:solidFill>
                  <a:srgbClr val="454545"/>
                </a:solidFill>
                <a:latin typeface="+mj-lt"/>
              </a:rPr>
              <a:t>ickets sold by passenger class (first, second, third)  are 24</a:t>
            </a:r>
            <a:r>
              <a:rPr lang="en-CA" sz="1400" dirty="0">
                <a:solidFill>
                  <a:srgbClr val="454545"/>
                </a:solidFill>
                <a:latin typeface="+mj-lt"/>
              </a:rPr>
              <a:t>% are in the upper class, 21% in the middle class, 55</a:t>
            </a:r>
            <a:r>
              <a:rPr lang="en-CA" sz="1400" dirty="0" smtClean="0">
                <a:solidFill>
                  <a:srgbClr val="454545"/>
                </a:solidFill>
                <a:latin typeface="+mj-lt"/>
              </a:rPr>
              <a:t>% in the third class.</a:t>
            </a:r>
          </a:p>
          <a:p>
            <a:pPr algn="l" fontAlgn="base"/>
            <a:r>
              <a:rPr lang="en-CA" sz="1400" dirty="0" smtClean="0">
                <a:latin typeface="+mj-lt"/>
              </a:rPr>
              <a:t>The </a:t>
            </a:r>
            <a:r>
              <a:rPr lang="en-CA" sz="1400" dirty="0">
                <a:latin typeface="+mj-lt"/>
              </a:rPr>
              <a:t>Age column has roughly 20% of missing data and the Cabin has 77</a:t>
            </a:r>
            <a:r>
              <a:rPr lang="en-CA" sz="1400" dirty="0" smtClean="0">
                <a:latin typeface="+mj-lt"/>
              </a:rPr>
              <a:t>%.</a:t>
            </a:r>
          </a:p>
          <a:p>
            <a:pPr algn="l" fontAlgn="base"/>
            <a:r>
              <a:rPr lang="en-CA" sz="1400" dirty="0" smtClean="0">
                <a:latin typeface="+mj-lt"/>
              </a:rPr>
              <a:t>342 </a:t>
            </a:r>
            <a:r>
              <a:rPr lang="en-CA" sz="1400" dirty="0">
                <a:latin typeface="+mj-lt"/>
              </a:rPr>
              <a:t>out of the 891 people in  </a:t>
            </a:r>
            <a:r>
              <a:rPr lang="en-CA" sz="1400" dirty="0" smtClean="0">
                <a:latin typeface="+mj-lt"/>
              </a:rPr>
              <a:t>the dataset survived</a:t>
            </a:r>
            <a:r>
              <a:rPr lang="en-CA" sz="1400" dirty="0">
                <a:latin typeface="+mj-lt"/>
              </a:rPr>
              <a:t>, which corresponds to a 38.4% level.</a:t>
            </a:r>
          </a:p>
        </p:txBody>
      </p:sp>
    </p:spTree>
    <p:extLst>
      <p:ext uri="{BB962C8B-B14F-4D97-AF65-F5344CB8AC3E}">
        <p14:creationId xmlns:p14="http://schemas.microsoft.com/office/powerpoint/2010/main" val="67172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sz="1800" dirty="0" smtClean="0"/>
              <a:t>Examination of V</a:t>
            </a:r>
            <a:r>
              <a:rPr lang="en-CA" sz="1800" dirty="0" smtClean="0"/>
              <a:t>ariable </a:t>
            </a:r>
            <a:r>
              <a:rPr lang="en-CA" sz="1800" dirty="0"/>
              <a:t>I</a:t>
            </a:r>
            <a:r>
              <a:rPr lang="en-CA" sz="1800" dirty="0" smtClean="0"/>
              <a:t>mportance</a:t>
            </a:r>
            <a:endParaRPr lang="en-CA"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222" y="1690688"/>
            <a:ext cx="6389556" cy="3999427"/>
          </a:xfrm>
          <a:prstGeom prst="rect">
            <a:avLst/>
          </a:prstGeom>
        </p:spPr>
      </p:pic>
    </p:spTree>
    <p:extLst>
      <p:ext uri="{BB962C8B-B14F-4D97-AF65-F5344CB8AC3E}">
        <p14:creationId xmlns:p14="http://schemas.microsoft.com/office/powerpoint/2010/main" val="924457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388" y="0"/>
            <a:ext cx="10515600" cy="1685109"/>
          </a:xfrm>
        </p:spPr>
        <p:txBody>
          <a:bodyPr>
            <a:normAutofit/>
          </a:bodyPr>
          <a:lstStyle/>
          <a:p>
            <a:r>
              <a:rPr lang="en-CA" sz="1600" dirty="0" smtClean="0"/>
              <a:t/>
            </a:r>
            <a:br>
              <a:rPr lang="en-CA" sz="1600" dirty="0" smtClean="0"/>
            </a:br>
            <a:r>
              <a:rPr lang="en-CA" sz="1600" dirty="0" smtClean="0"/>
              <a:t>The </a:t>
            </a:r>
            <a:r>
              <a:rPr lang="en-CA" sz="1600" b="1" dirty="0" smtClean="0"/>
              <a:t>Decision </a:t>
            </a:r>
            <a:r>
              <a:rPr lang="en-CA" sz="1600" b="1" dirty="0" smtClean="0"/>
              <a:t>Tree </a:t>
            </a:r>
            <a:r>
              <a:rPr lang="en-CA" sz="1600" dirty="0" smtClean="0"/>
              <a:t>model showing primary splits and highest correlation to survival are first gender, more females survived in all tree splits. </a:t>
            </a:r>
            <a:r>
              <a:rPr lang="en-CA" sz="1600" dirty="0" smtClean="0"/>
              <a:t> * </a:t>
            </a:r>
            <a:r>
              <a:rPr lang="en-CA" sz="1600" dirty="0" smtClean="0"/>
              <a:t>green “leaf”, terminal nodes are number ones (1 </a:t>
            </a:r>
            <a:r>
              <a:rPr lang="en-CA" sz="1600" dirty="0"/>
              <a:t>)</a:t>
            </a:r>
            <a:r>
              <a:rPr lang="en-CA" sz="1600" dirty="0" smtClean="0"/>
              <a:t> for Survived. </a:t>
            </a:r>
            <a:br>
              <a:rPr lang="en-CA" sz="1600" dirty="0" smtClean="0"/>
            </a:br>
            <a:r>
              <a:rPr lang="en-CA" sz="1300" dirty="0" smtClean="0">
                <a:latin typeface="+mn-lt"/>
              </a:rPr>
              <a:t/>
            </a:r>
            <a:br>
              <a:rPr lang="en-CA" sz="1300" dirty="0" smtClean="0">
                <a:latin typeface="+mn-lt"/>
              </a:rPr>
            </a:br>
            <a:endParaRPr lang="en-CA" sz="1300" dirty="0">
              <a:latin typeface="AR ESSENCE" panose="02000000000000000000" pitchFamily="2"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2449" y="2913017"/>
            <a:ext cx="5224972" cy="2597945"/>
          </a:xfrm>
        </p:spPr>
      </p:pic>
      <p:sp>
        <p:nvSpPr>
          <p:cNvPr id="3" name="Rectangle 2"/>
          <p:cNvSpPr/>
          <p:nvPr/>
        </p:nvSpPr>
        <p:spPr>
          <a:xfrm rot="10800000" flipH="1" flipV="1">
            <a:off x="262758" y="6360047"/>
            <a:ext cx="11803118" cy="313932"/>
          </a:xfrm>
          <a:prstGeom prst="rect">
            <a:avLst/>
          </a:prstGeom>
        </p:spPr>
        <p:txBody>
          <a:bodyPr wrap="square">
            <a:spAutoFit/>
          </a:bodyPr>
          <a:lstStyle/>
          <a:p>
            <a:pPr marL="228600" lvl="0" indent="-228600">
              <a:lnSpc>
                <a:spcPct val="90000"/>
              </a:lnSpc>
              <a:spcBef>
                <a:spcPts val="1000"/>
              </a:spcBef>
              <a:buFont typeface="Wingdings" panose="05000000000000000000" pitchFamily="2" charset="2"/>
              <a:buChar char="v"/>
            </a:pPr>
            <a:r>
              <a:rPr lang="en-CA" sz="800" dirty="0">
                <a:solidFill>
                  <a:prstClr val="black"/>
                </a:solidFill>
                <a:latin typeface="Calibri Light" panose="020F0302020204030204"/>
              </a:rPr>
              <a:t>The model was trained on 70% of the passengers in the dataset where 30% were kept out and stored in a test dataset. This technique is known as cross validation: the test model was used to score the model. In addition, the model was ran against the original Kaggle “unknown” Test dataset and submitted to Kaggle for scoring. </a:t>
            </a:r>
          </a:p>
        </p:txBody>
      </p:sp>
      <p:pic>
        <p:nvPicPr>
          <p:cNvPr id="5" name="Picture 4"/>
          <p:cNvPicPr>
            <a:picLocks noChangeAspect="1"/>
          </p:cNvPicPr>
          <p:nvPr/>
        </p:nvPicPr>
        <p:blipFill>
          <a:blip r:embed="rId3"/>
          <a:stretch>
            <a:fillRect/>
          </a:stretch>
        </p:blipFill>
        <p:spPr>
          <a:xfrm>
            <a:off x="2481385" y="1332411"/>
            <a:ext cx="6227101" cy="1201783"/>
          </a:xfrm>
          <a:prstGeom prst="rect">
            <a:avLst/>
          </a:prstGeom>
        </p:spPr>
      </p:pic>
    </p:spTree>
    <p:extLst>
      <p:ext uri="{BB962C8B-B14F-4D97-AF65-F5344CB8AC3E}">
        <p14:creationId xmlns:p14="http://schemas.microsoft.com/office/powerpoint/2010/main" val="1113262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97188"/>
            <a:ext cx="10613985" cy="1111503"/>
          </a:xfrm>
        </p:spPr>
        <p:txBody>
          <a:bodyPr>
            <a:noAutofit/>
          </a:bodyPr>
          <a:lstStyle/>
          <a:p>
            <a:r>
              <a:rPr lang="en-CA" sz="1400" dirty="0" smtClean="0">
                <a:solidFill>
                  <a:prstClr val="black"/>
                </a:solidFill>
              </a:rPr>
              <a:t>The </a:t>
            </a:r>
            <a:r>
              <a:rPr lang="en-CA" sz="1400" b="1" dirty="0" smtClean="0">
                <a:solidFill>
                  <a:prstClr val="black"/>
                </a:solidFill>
              </a:rPr>
              <a:t>GLM </a:t>
            </a:r>
            <a:r>
              <a:rPr lang="en-CA" sz="1400" b="1" dirty="0">
                <a:solidFill>
                  <a:prstClr val="black"/>
                </a:solidFill>
              </a:rPr>
              <a:t>model </a:t>
            </a:r>
            <a:r>
              <a:rPr lang="en-CA" sz="1400" dirty="0" smtClean="0">
                <a:solidFill>
                  <a:prstClr val="black"/>
                </a:solidFill>
              </a:rPr>
              <a:t>showing a high  </a:t>
            </a:r>
            <a:r>
              <a:rPr lang="en-CA" sz="1400" dirty="0">
                <a:solidFill>
                  <a:prstClr val="black"/>
                </a:solidFill>
              </a:rPr>
              <a:t>correlation to survival </a:t>
            </a:r>
            <a:r>
              <a:rPr lang="en-CA" sz="1400" dirty="0" smtClean="0">
                <a:solidFill>
                  <a:prstClr val="black"/>
                </a:solidFill>
              </a:rPr>
              <a:t>based Passenger Class,  First class having the highest number of survivors and Third class having the highest loss.  GLM creates a response </a:t>
            </a:r>
            <a:r>
              <a:rPr lang="en-CA" sz="1400" dirty="0">
                <a:solidFill>
                  <a:prstClr val="black"/>
                </a:solidFill>
              </a:rPr>
              <a:t>variable </a:t>
            </a:r>
            <a:r>
              <a:rPr lang="en-CA" sz="1400" dirty="0" smtClean="0">
                <a:solidFill>
                  <a:prstClr val="black"/>
                </a:solidFill>
              </a:rPr>
              <a:t>where the </a:t>
            </a:r>
            <a:r>
              <a:rPr lang="en-CA" sz="1400" dirty="0">
                <a:solidFill>
                  <a:prstClr val="black"/>
                </a:solidFill>
              </a:rPr>
              <a:t>response variable is log odds </a:t>
            </a:r>
            <a:r>
              <a:rPr lang="en-CA" sz="1400" dirty="0" smtClean="0">
                <a:solidFill>
                  <a:prstClr val="black"/>
                </a:solidFill>
              </a:rPr>
              <a:t>log of odds, a value between 0 and 1 (where 1 is Survived).  For GLM we created a threshold of 0.5 where we found we had the highest Accuracy score of </a:t>
            </a:r>
            <a:r>
              <a:rPr lang="en-CA" sz="1400" dirty="0">
                <a:solidFill>
                  <a:prstClr val="black"/>
                </a:solidFill>
              </a:rPr>
              <a:t>0.7894737</a:t>
            </a:r>
            <a:r>
              <a:rPr lang="en-CA" sz="1600" dirty="0">
                <a:solidFill>
                  <a:prstClr val="black"/>
                </a:solidFill>
                <a:latin typeface="Agency FB" panose="020B0503020202020204" pitchFamily="34" charset="0"/>
              </a:rPr>
              <a:t/>
            </a:r>
            <a:br>
              <a:rPr lang="en-CA" sz="1600" dirty="0">
                <a:solidFill>
                  <a:prstClr val="black"/>
                </a:solidFill>
                <a:latin typeface="Agency FB" panose="020B0503020202020204" pitchFamily="34" charset="0"/>
              </a:rPr>
            </a:br>
            <a:r>
              <a:rPr lang="en-CA" sz="1600" dirty="0" smtClean="0">
                <a:solidFill>
                  <a:prstClr val="black"/>
                </a:solidFill>
                <a:latin typeface="Agency FB" panose="020B0503020202020204" pitchFamily="34" charset="0"/>
              </a:rPr>
              <a:t/>
            </a:r>
            <a:br>
              <a:rPr lang="en-CA" sz="1600" dirty="0" smtClean="0">
                <a:solidFill>
                  <a:prstClr val="black"/>
                </a:solidFill>
                <a:latin typeface="Agency FB" panose="020B0503020202020204" pitchFamily="34" charset="0"/>
              </a:rPr>
            </a:br>
            <a:endParaRPr lang="en-CA" sz="1200" dirty="0">
              <a:latin typeface="AR ESSENCE" panose="02000000000000000000" pitchFamily="2" charset="0"/>
            </a:endParaRPr>
          </a:p>
        </p:txBody>
      </p:sp>
      <p:sp>
        <p:nvSpPr>
          <p:cNvPr id="3" name="Rectangle 2"/>
          <p:cNvSpPr/>
          <p:nvPr/>
        </p:nvSpPr>
        <p:spPr>
          <a:xfrm rot="10800000" flipH="1" flipV="1">
            <a:off x="609600" y="6274345"/>
            <a:ext cx="11246069" cy="338554"/>
          </a:xfrm>
          <a:prstGeom prst="rect">
            <a:avLst/>
          </a:prstGeom>
        </p:spPr>
        <p:txBody>
          <a:bodyPr wrap="square">
            <a:spAutoFit/>
          </a:bodyPr>
          <a:lstStyle/>
          <a:p>
            <a:pPr marL="171450" indent="-171450">
              <a:buFont typeface="Wingdings" panose="05000000000000000000" pitchFamily="2" charset="2"/>
              <a:buChar char="v"/>
            </a:pPr>
            <a:r>
              <a:rPr lang="en-CA" sz="800" dirty="0">
                <a:solidFill>
                  <a:prstClr val="black"/>
                </a:solidFill>
                <a:latin typeface="Calibri Light" panose="020F0302020204030204"/>
              </a:rPr>
              <a:t>The model was trained on 70% of the passengers in the dataset where 30% were kept out and stored in a test dataset. This technique is known as cross validation: the test model was used to score the model. In addition, the model was ran against the original Kaggle “unknown” Test dataset and submitted to Kaggle for scoring</a:t>
            </a:r>
            <a:endParaRPr lang="en-CA" sz="800" dirty="0"/>
          </a:p>
        </p:txBody>
      </p:sp>
      <p:pic>
        <p:nvPicPr>
          <p:cNvPr id="8" name="Picture 7"/>
          <p:cNvPicPr>
            <a:picLocks noChangeAspect="1"/>
          </p:cNvPicPr>
          <p:nvPr/>
        </p:nvPicPr>
        <p:blipFill>
          <a:blip r:embed="rId2"/>
          <a:stretch>
            <a:fillRect/>
          </a:stretch>
        </p:blipFill>
        <p:spPr>
          <a:xfrm>
            <a:off x="2320297" y="1096360"/>
            <a:ext cx="6227101" cy="1070000"/>
          </a:xfrm>
          <a:prstGeom prst="rect">
            <a:avLst/>
          </a:prstGeom>
        </p:spPr>
      </p:pic>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22023" y="2717800"/>
            <a:ext cx="4676503" cy="2494279"/>
          </a:xfrm>
        </p:spPr>
      </p:pic>
    </p:spTree>
    <p:extLst>
      <p:ext uri="{BB962C8B-B14F-4D97-AF65-F5344CB8AC3E}">
        <p14:creationId xmlns:p14="http://schemas.microsoft.com/office/powerpoint/2010/main" val="2812902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0000"/>
          </a:xfrm>
        </p:spPr>
        <p:txBody>
          <a:bodyPr>
            <a:normAutofit/>
          </a:bodyPr>
          <a:lstStyle/>
          <a:p>
            <a:r>
              <a:rPr lang="en-CA" sz="1400" dirty="0" smtClean="0">
                <a:solidFill>
                  <a:prstClr val="black"/>
                </a:solidFill>
              </a:rPr>
              <a:t>The </a:t>
            </a:r>
            <a:r>
              <a:rPr lang="en-CA" sz="1400" b="1" dirty="0" smtClean="0">
                <a:solidFill>
                  <a:prstClr val="black"/>
                </a:solidFill>
              </a:rPr>
              <a:t>Random </a:t>
            </a:r>
            <a:r>
              <a:rPr lang="en-CA" sz="1400" b="1" dirty="0">
                <a:solidFill>
                  <a:prstClr val="black"/>
                </a:solidFill>
              </a:rPr>
              <a:t>forest </a:t>
            </a:r>
            <a:r>
              <a:rPr lang="en-CA" sz="1400" b="1" dirty="0" smtClean="0">
                <a:solidFill>
                  <a:prstClr val="black"/>
                </a:solidFill>
              </a:rPr>
              <a:t> </a:t>
            </a:r>
            <a:r>
              <a:rPr lang="en-CA" sz="1400" dirty="0" smtClean="0">
                <a:solidFill>
                  <a:prstClr val="black"/>
                </a:solidFill>
              </a:rPr>
              <a:t>ensembles </a:t>
            </a:r>
            <a:r>
              <a:rPr lang="en-CA" sz="1400" dirty="0">
                <a:solidFill>
                  <a:prstClr val="black"/>
                </a:solidFill>
              </a:rPr>
              <a:t>weak learners </a:t>
            </a:r>
            <a:r>
              <a:rPr lang="en-CA" sz="1400" dirty="0" smtClean="0">
                <a:solidFill>
                  <a:prstClr val="black"/>
                </a:solidFill>
              </a:rPr>
              <a:t> </a:t>
            </a:r>
            <a:r>
              <a:rPr lang="en-CA" sz="1400" dirty="0">
                <a:solidFill>
                  <a:prstClr val="black"/>
                </a:solidFill>
              </a:rPr>
              <a:t>into a strong learner. T</a:t>
            </a:r>
            <a:r>
              <a:rPr lang="en-CA" sz="1400" dirty="0" smtClean="0">
                <a:solidFill>
                  <a:prstClr val="black"/>
                </a:solidFill>
              </a:rPr>
              <a:t>he </a:t>
            </a:r>
            <a:r>
              <a:rPr lang="en-CA" sz="1400" dirty="0">
                <a:solidFill>
                  <a:prstClr val="black"/>
                </a:solidFill>
              </a:rPr>
              <a:t>process first randomly selects m variables (where m &lt;&lt; M), then finds the predictor variable that provides the best split among m variables. Next, the process grows the full tree without pruning. In the end, we can obtain the predicted result of an example from each single tree. As a result, we can get the prediction result by taking an average or weighted average (for regression) of an output or taking a majority vote (for classification</a:t>
            </a:r>
            <a:r>
              <a:rPr lang="en-CA" sz="1400" dirty="0" smtClean="0">
                <a:solidFill>
                  <a:prstClr val="black"/>
                </a:solidFill>
              </a:rPr>
              <a:t>).</a:t>
            </a:r>
            <a:endParaRPr lang="en-CA" sz="1400" dirty="0"/>
          </a:p>
        </p:txBody>
      </p:sp>
      <p:sp>
        <p:nvSpPr>
          <p:cNvPr id="3" name="Content Placeholder 2"/>
          <p:cNvSpPr>
            <a:spLocks noGrp="1"/>
          </p:cNvSpPr>
          <p:nvPr>
            <p:ph idx="1"/>
          </p:nvPr>
        </p:nvSpPr>
        <p:spPr>
          <a:xfrm>
            <a:off x="838200" y="1800402"/>
            <a:ext cx="10515600" cy="1642789"/>
          </a:xfrm>
        </p:spPr>
        <p:txBody>
          <a:bodyPr/>
          <a:lstStyle/>
          <a:p>
            <a:pPr marL="342900" indent="-342900">
              <a:buAutoNum type="arabicPlain"/>
            </a:pPr>
            <a:endParaRPr lang="en-CA" sz="1400" dirty="0">
              <a:latin typeface="+mj-lt"/>
            </a:endParaRPr>
          </a:p>
          <a:p>
            <a:pPr marL="342900" indent="-342900">
              <a:buAutoNum type="arabicPlain"/>
            </a:pPr>
            <a:endParaRPr lang="en-CA" sz="1400" dirty="0" smtClean="0">
              <a:latin typeface="+mj-lt"/>
            </a:endParaRPr>
          </a:p>
          <a:p>
            <a:pPr marL="342900" indent="-342900">
              <a:buAutoNum type="arabicPlain"/>
            </a:pPr>
            <a:endParaRPr lang="en-CA" sz="1400" dirty="0">
              <a:latin typeface="+mj-lt"/>
            </a:endParaRPr>
          </a:p>
          <a:p>
            <a:pPr marL="342900" indent="-342900">
              <a:buAutoNum type="arabicPlain"/>
            </a:pPr>
            <a:endParaRPr lang="en-CA" sz="1400" dirty="0" smtClean="0">
              <a:latin typeface="+mj-lt"/>
            </a:endParaRPr>
          </a:p>
          <a:p>
            <a:pPr marL="342900" indent="-342900">
              <a:buAutoNum type="arabicPlain"/>
            </a:pPr>
            <a:endParaRPr lang="en-CA" sz="1400" dirty="0">
              <a:latin typeface="+mj-lt"/>
            </a:endParaRPr>
          </a:p>
          <a:p>
            <a:pPr marL="342900" indent="-342900">
              <a:buAutoNum type="arabicPlain"/>
            </a:pPr>
            <a:endParaRPr lang="en-CA" sz="1400" dirty="0" smtClean="0">
              <a:latin typeface="+mj-lt"/>
            </a:endParaRPr>
          </a:p>
          <a:p>
            <a:pPr marL="342900" indent="-342900">
              <a:buAutoNum type="arabicPlain"/>
            </a:pPr>
            <a:endParaRPr lang="en-CA" sz="1400" dirty="0">
              <a:latin typeface="+mj-lt"/>
            </a:endParaRPr>
          </a:p>
          <a:p>
            <a:pPr marL="342900" indent="-342900">
              <a:buAutoNum type="arabicPlain"/>
            </a:pPr>
            <a:endParaRPr lang="en-CA" sz="1400" dirty="0">
              <a:latin typeface="+mj-lt"/>
            </a:endParaRPr>
          </a:p>
        </p:txBody>
      </p:sp>
      <p:sp>
        <p:nvSpPr>
          <p:cNvPr id="4" name="Rectangle 3"/>
          <p:cNvSpPr/>
          <p:nvPr/>
        </p:nvSpPr>
        <p:spPr>
          <a:xfrm rot="10800000" flipV="1">
            <a:off x="346841" y="5676594"/>
            <a:ext cx="10489325" cy="636072"/>
          </a:xfrm>
          <a:prstGeom prst="rect">
            <a:avLst/>
          </a:prstGeom>
        </p:spPr>
        <p:txBody>
          <a:bodyPr wrap="square">
            <a:spAutoFit/>
          </a:bodyPr>
          <a:lstStyle/>
          <a:p>
            <a:pPr marL="342900" lvl="0" indent="-342900">
              <a:lnSpc>
                <a:spcPct val="90000"/>
              </a:lnSpc>
              <a:spcBef>
                <a:spcPts val="1000"/>
              </a:spcBef>
              <a:buFont typeface="Arial" panose="020B0604020202020204" pitchFamily="34" charset="0"/>
              <a:buAutoNum type="arabicPlain"/>
            </a:pPr>
            <a:endParaRPr lang="en-CA" sz="1400" dirty="0">
              <a:solidFill>
                <a:prstClr val="black"/>
              </a:solidFill>
              <a:latin typeface="Calibri Light" panose="020F0302020204030204"/>
            </a:endParaRPr>
          </a:p>
          <a:p>
            <a:pPr marL="228600" lvl="0" indent="-228600">
              <a:lnSpc>
                <a:spcPct val="90000"/>
              </a:lnSpc>
              <a:spcBef>
                <a:spcPts val="1000"/>
              </a:spcBef>
              <a:buFont typeface="Wingdings" panose="05000000000000000000" pitchFamily="2" charset="2"/>
              <a:buChar char="v"/>
            </a:pPr>
            <a:r>
              <a:rPr lang="en-CA" sz="800" dirty="0">
                <a:solidFill>
                  <a:prstClr val="black"/>
                </a:solidFill>
                <a:latin typeface="Calibri Light" panose="020F0302020204030204"/>
              </a:rPr>
              <a:t>The model was trained on 70% of the passengers in the dataset where 30% were kept out and stored in a test dataset. This technique is known as cross validation: the test model was used to score the model. In addition, the model was ran against the original Kaggle “unknown” Test dataset and submitted to Kaggle for scoring. </a:t>
            </a:r>
          </a:p>
        </p:txBody>
      </p:sp>
      <p:pic>
        <p:nvPicPr>
          <p:cNvPr id="5" name="Picture 4"/>
          <p:cNvPicPr>
            <a:picLocks noChangeAspect="1"/>
          </p:cNvPicPr>
          <p:nvPr/>
        </p:nvPicPr>
        <p:blipFill>
          <a:blip r:embed="rId2"/>
          <a:stretch>
            <a:fillRect/>
          </a:stretch>
        </p:blipFill>
        <p:spPr>
          <a:xfrm>
            <a:off x="2713645" y="1690688"/>
            <a:ext cx="6227101" cy="10700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846" y="3125964"/>
            <a:ext cx="4389120" cy="2564150"/>
          </a:xfrm>
          <a:prstGeom prst="rect">
            <a:avLst/>
          </a:prstGeom>
        </p:spPr>
      </p:pic>
    </p:spTree>
    <p:extLst>
      <p:ext uri="{BB962C8B-B14F-4D97-AF65-F5344CB8AC3E}">
        <p14:creationId xmlns:p14="http://schemas.microsoft.com/office/powerpoint/2010/main" val="898296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4782</TotalTime>
  <Words>753</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Agency FB</vt:lpstr>
      <vt:lpstr>AR ESSENCE</vt:lpstr>
      <vt:lpstr>Arial</vt:lpstr>
      <vt:lpstr>Calibri</vt:lpstr>
      <vt:lpstr>Calibri Light</vt:lpstr>
      <vt:lpstr>Times New Roman</vt:lpstr>
      <vt:lpstr>Webdings</vt:lpstr>
      <vt:lpstr>Wingdings</vt:lpstr>
      <vt:lpstr>Office Theme</vt:lpstr>
      <vt:lpstr>Springboard Capstone Presentation </vt:lpstr>
      <vt:lpstr>                        The Titanic   The world’s first unsinkable ship took 3 years to build and less than 3 hours to sink.   Who will Survive? </vt:lpstr>
      <vt:lpstr>  Post data analysis of the Titanic survivors has shown a significant correlation to class of ticket purchased and Survival! </vt:lpstr>
      <vt:lpstr>Titanic dataset metadata…</vt:lpstr>
      <vt:lpstr>Exploratory data insight….</vt:lpstr>
      <vt:lpstr>Examination of Variable Importance</vt:lpstr>
      <vt:lpstr> The Decision Tree model showing primary splits and highest correlation to survival are first gender, more females survived in all tree splits.  * green “leaf”, terminal nodes are number ones (1 ) for Survived.   </vt:lpstr>
      <vt:lpstr>The GLM model showing a high  correlation to survival based Passenger Class,  First class having the highest number of survivors and Third class having the highest loss.  GLM creates a response variable where the response variable is log odds log of odds, a value between 0 and 1 (where 1 is Survived).  For GLM we created a threshold of 0.5 where we found we had the highest Accuracy score of 0.7894737  </vt:lpstr>
      <vt:lpstr>The Random forest  ensembles weak learners  into a strong learner. The process first randomly selects m variables (where m &lt;&lt; M), then finds the predictor variable that provides the best split among m variables. Next, the process grows the full tree without pruning. In the end, we can obtain the predicted result of an example from each single tree. As a result, we can get the prediction result by taking an average or weighted average (for regression) of an output or taking a majority vote (for classification).</vt:lpstr>
      <vt:lpstr>Survival by Passenger Class First Class had the highest number of survivors! </vt:lpstr>
      <vt:lpstr>Final model selection </vt:lpstr>
      <vt:lpstr>   In closing….   In respect of the memories of the lives lost on the Titanic we acknowledge that no matter how much time passes, our lives on earth are much more than the data we each leave behind. 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Springboard Capstone Presentation</dc:title>
  <dc:creator>stefani clark</dc:creator>
  <cp:lastModifiedBy>stefani clark</cp:lastModifiedBy>
  <cp:revision>164</cp:revision>
  <dcterms:created xsi:type="dcterms:W3CDTF">2016-01-22T14:46:02Z</dcterms:created>
  <dcterms:modified xsi:type="dcterms:W3CDTF">2016-02-01T23:05:48Z</dcterms:modified>
</cp:coreProperties>
</file>