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70" r:id="rId5"/>
    <p:sldId id="271" r:id="rId6"/>
    <p:sldId id="272"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59" d="100"/>
          <a:sy n="59" d="100"/>
        </p:scale>
        <p:origin x="7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3DE19D3B-6B2E-464A-882D-49468EEB46F5}" type="datetimeFigureOut">
              <a:rPr lang="en-CA" smtClean="0"/>
              <a:t>2016-01-23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78416E-33FB-4422-9EC2-3EA9DEB370AC}" type="slidenum">
              <a:rPr lang="en-CA" smtClean="0"/>
              <a:t>‹#›</a:t>
            </a:fld>
            <a:endParaRPr lang="en-CA"/>
          </a:p>
        </p:txBody>
      </p:sp>
    </p:spTree>
    <p:extLst>
      <p:ext uri="{BB962C8B-B14F-4D97-AF65-F5344CB8AC3E}">
        <p14:creationId xmlns:p14="http://schemas.microsoft.com/office/powerpoint/2010/main" val="2517497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DE19D3B-6B2E-464A-882D-49468EEB46F5}" type="datetimeFigureOut">
              <a:rPr lang="en-CA" smtClean="0"/>
              <a:t>2016-01-23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78416E-33FB-4422-9EC2-3EA9DEB370AC}" type="slidenum">
              <a:rPr lang="en-CA" smtClean="0"/>
              <a:t>‹#›</a:t>
            </a:fld>
            <a:endParaRPr lang="en-CA"/>
          </a:p>
        </p:txBody>
      </p:sp>
    </p:spTree>
    <p:extLst>
      <p:ext uri="{BB962C8B-B14F-4D97-AF65-F5344CB8AC3E}">
        <p14:creationId xmlns:p14="http://schemas.microsoft.com/office/powerpoint/2010/main" val="185909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DE19D3B-6B2E-464A-882D-49468EEB46F5}" type="datetimeFigureOut">
              <a:rPr lang="en-CA" smtClean="0"/>
              <a:t>2016-01-23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78416E-33FB-4422-9EC2-3EA9DEB370AC}" type="slidenum">
              <a:rPr lang="en-CA" smtClean="0"/>
              <a:t>‹#›</a:t>
            </a:fld>
            <a:endParaRPr lang="en-CA"/>
          </a:p>
        </p:txBody>
      </p:sp>
    </p:spTree>
    <p:extLst>
      <p:ext uri="{BB962C8B-B14F-4D97-AF65-F5344CB8AC3E}">
        <p14:creationId xmlns:p14="http://schemas.microsoft.com/office/powerpoint/2010/main" val="298579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DE19D3B-6B2E-464A-882D-49468EEB46F5}" type="datetimeFigureOut">
              <a:rPr lang="en-CA" smtClean="0"/>
              <a:t>2016-01-23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78416E-33FB-4422-9EC2-3EA9DEB370AC}" type="slidenum">
              <a:rPr lang="en-CA" smtClean="0"/>
              <a:t>‹#›</a:t>
            </a:fld>
            <a:endParaRPr lang="en-CA"/>
          </a:p>
        </p:txBody>
      </p:sp>
    </p:spTree>
    <p:extLst>
      <p:ext uri="{BB962C8B-B14F-4D97-AF65-F5344CB8AC3E}">
        <p14:creationId xmlns:p14="http://schemas.microsoft.com/office/powerpoint/2010/main" val="139234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E19D3B-6B2E-464A-882D-49468EEB46F5}" type="datetimeFigureOut">
              <a:rPr lang="en-CA" smtClean="0"/>
              <a:t>2016-01-23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78416E-33FB-4422-9EC2-3EA9DEB370AC}" type="slidenum">
              <a:rPr lang="en-CA" smtClean="0"/>
              <a:t>‹#›</a:t>
            </a:fld>
            <a:endParaRPr lang="en-CA"/>
          </a:p>
        </p:txBody>
      </p:sp>
    </p:spTree>
    <p:extLst>
      <p:ext uri="{BB962C8B-B14F-4D97-AF65-F5344CB8AC3E}">
        <p14:creationId xmlns:p14="http://schemas.microsoft.com/office/powerpoint/2010/main" val="3353012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3DE19D3B-6B2E-464A-882D-49468EEB46F5}" type="datetimeFigureOut">
              <a:rPr lang="en-CA" smtClean="0"/>
              <a:t>2016-01-23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378416E-33FB-4422-9EC2-3EA9DEB370AC}" type="slidenum">
              <a:rPr lang="en-CA" smtClean="0"/>
              <a:t>‹#›</a:t>
            </a:fld>
            <a:endParaRPr lang="en-CA"/>
          </a:p>
        </p:txBody>
      </p:sp>
    </p:spTree>
    <p:extLst>
      <p:ext uri="{BB962C8B-B14F-4D97-AF65-F5344CB8AC3E}">
        <p14:creationId xmlns:p14="http://schemas.microsoft.com/office/powerpoint/2010/main" val="3994208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3DE19D3B-6B2E-464A-882D-49468EEB46F5}" type="datetimeFigureOut">
              <a:rPr lang="en-CA" smtClean="0"/>
              <a:t>2016-01-23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378416E-33FB-4422-9EC2-3EA9DEB370AC}" type="slidenum">
              <a:rPr lang="en-CA" smtClean="0"/>
              <a:t>‹#›</a:t>
            </a:fld>
            <a:endParaRPr lang="en-CA"/>
          </a:p>
        </p:txBody>
      </p:sp>
    </p:spTree>
    <p:extLst>
      <p:ext uri="{BB962C8B-B14F-4D97-AF65-F5344CB8AC3E}">
        <p14:creationId xmlns:p14="http://schemas.microsoft.com/office/powerpoint/2010/main" val="80727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3DE19D3B-6B2E-464A-882D-49468EEB46F5}" type="datetimeFigureOut">
              <a:rPr lang="en-CA" smtClean="0"/>
              <a:t>2016-01-23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378416E-33FB-4422-9EC2-3EA9DEB370AC}" type="slidenum">
              <a:rPr lang="en-CA" smtClean="0"/>
              <a:t>‹#›</a:t>
            </a:fld>
            <a:endParaRPr lang="en-CA"/>
          </a:p>
        </p:txBody>
      </p:sp>
    </p:spTree>
    <p:extLst>
      <p:ext uri="{BB962C8B-B14F-4D97-AF65-F5344CB8AC3E}">
        <p14:creationId xmlns:p14="http://schemas.microsoft.com/office/powerpoint/2010/main" val="892503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E19D3B-6B2E-464A-882D-49468EEB46F5}" type="datetimeFigureOut">
              <a:rPr lang="en-CA" smtClean="0"/>
              <a:t>2016-01-23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378416E-33FB-4422-9EC2-3EA9DEB370AC}" type="slidenum">
              <a:rPr lang="en-CA" smtClean="0"/>
              <a:t>‹#›</a:t>
            </a:fld>
            <a:endParaRPr lang="en-CA"/>
          </a:p>
        </p:txBody>
      </p:sp>
    </p:spTree>
    <p:extLst>
      <p:ext uri="{BB962C8B-B14F-4D97-AF65-F5344CB8AC3E}">
        <p14:creationId xmlns:p14="http://schemas.microsoft.com/office/powerpoint/2010/main" val="2707881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E19D3B-6B2E-464A-882D-49468EEB46F5}" type="datetimeFigureOut">
              <a:rPr lang="en-CA" smtClean="0"/>
              <a:t>2016-01-23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378416E-33FB-4422-9EC2-3EA9DEB370AC}" type="slidenum">
              <a:rPr lang="en-CA" smtClean="0"/>
              <a:t>‹#›</a:t>
            </a:fld>
            <a:endParaRPr lang="en-CA"/>
          </a:p>
        </p:txBody>
      </p:sp>
    </p:spTree>
    <p:extLst>
      <p:ext uri="{BB962C8B-B14F-4D97-AF65-F5344CB8AC3E}">
        <p14:creationId xmlns:p14="http://schemas.microsoft.com/office/powerpoint/2010/main" val="1147438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E19D3B-6B2E-464A-882D-49468EEB46F5}" type="datetimeFigureOut">
              <a:rPr lang="en-CA" smtClean="0"/>
              <a:t>2016-01-23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378416E-33FB-4422-9EC2-3EA9DEB370AC}" type="slidenum">
              <a:rPr lang="en-CA" smtClean="0"/>
              <a:t>‹#›</a:t>
            </a:fld>
            <a:endParaRPr lang="en-CA"/>
          </a:p>
        </p:txBody>
      </p:sp>
    </p:spTree>
    <p:extLst>
      <p:ext uri="{BB962C8B-B14F-4D97-AF65-F5344CB8AC3E}">
        <p14:creationId xmlns:p14="http://schemas.microsoft.com/office/powerpoint/2010/main" val="315934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19D3B-6B2E-464A-882D-49468EEB46F5}" type="datetimeFigureOut">
              <a:rPr lang="en-CA" smtClean="0"/>
              <a:t>2016-01-23</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78416E-33FB-4422-9EC2-3EA9DEB370AC}" type="slidenum">
              <a:rPr lang="en-CA" smtClean="0"/>
              <a:t>‹#›</a:t>
            </a:fld>
            <a:endParaRPr lang="en-CA"/>
          </a:p>
        </p:txBody>
      </p:sp>
    </p:spTree>
    <p:extLst>
      <p:ext uri="{BB962C8B-B14F-4D97-AF65-F5344CB8AC3E}">
        <p14:creationId xmlns:p14="http://schemas.microsoft.com/office/powerpoint/2010/main" val="2500293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encyclopedia-titanica.org/titanic-victims-list/" TargetMode="External"/><Relationship Id="rId2" Type="http://schemas.openxmlformats.org/officeDocument/2006/relationships/hyperlink" Target="http://www.encyclopedia-titanica.org/titanic-survivor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CA" sz="4000" dirty="0" smtClean="0"/>
              <a:t>Springboard Capstone Presentation </a:t>
            </a:r>
            <a:endParaRPr lang="en-CA" sz="4000" dirty="0"/>
          </a:p>
        </p:txBody>
      </p:sp>
      <p:sp>
        <p:nvSpPr>
          <p:cNvPr id="3" name="Subtitle 2"/>
          <p:cNvSpPr>
            <a:spLocks noGrp="1"/>
          </p:cNvSpPr>
          <p:nvPr>
            <p:ph type="subTitle" idx="1"/>
          </p:nvPr>
        </p:nvSpPr>
        <p:spPr/>
        <p:txBody>
          <a:bodyPr>
            <a:normAutofit lnSpcReduction="10000"/>
          </a:bodyPr>
          <a:lstStyle/>
          <a:p>
            <a:r>
              <a:rPr lang="en-CA" dirty="0" smtClean="0"/>
              <a:t>Titanic </a:t>
            </a:r>
          </a:p>
          <a:p>
            <a:r>
              <a:rPr lang="en-CA" dirty="0" smtClean="0"/>
              <a:t>Who </a:t>
            </a:r>
            <a:r>
              <a:rPr lang="en-CA" dirty="0"/>
              <a:t>s</a:t>
            </a:r>
            <a:r>
              <a:rPr lang="en-CA" dirty="0" smtClean="0"/>
              <a:t>urvived the “unsinkable” ship?</a:t>
            </a:r>
          </a:p>
          <a:p>
            <a:endParaRPr lang="en-CA" dirty="0"/>
          </a:p>
          <a:p>
            <a:r>
              <a:rPr lang="en-CA" dirty="0"/>
              <a:t>b</a:t>
            </a:r>
            <a:r>
              <a:rPr lang="en-CA" dirty="0" smtClean="0"/>
              <a:t>y Stefani Clark</a:t>
            </a:r>
            <a:endParaRPr lang="en-CA" dirty="0"/>
          </a:p>
        </p:txBody>
      </p:sp>
    </p:spTree>
    <p:extLst>
      <p:ext uri="{BB962C8B-B14F-4D97-AF65-F5344CB8AC3E}">
        <p14:creationId xmlns:p14="http://schemas.microsoft.com/office/powerpoint/2010/main" val="108874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Documents and Settings\Jen\My Documents\My Pictures\Titanic_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0476" y="2116668"/>
            <a:ext cx="6571048" cy="394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838200" y="254000"/>
            <a:ext cx="10515600" cy="2252661"/>
          </a:xfrm>
        </p:spPr>
        <p:txBody>
          <a:bodyPr anchor="b">
            <a:normAutofit fontScale="90000"/>
          </a:bodyPr>
          <a:lstStyle/>
          <a:p>
            <a:pPr algn="ctr"/>
            <a:r>
              <a:rPr lang="en-CA" dirty="0" smtClean="0"/>
              <a:t>  </a:t>
            </a:r>
            <a:br>
              <a:rPr lang="en-CA" dirty="0" smtClean="0"/>
            </a:br>
            <a:r>
              <a:rPr lang="en-CA" dirty="0" smtClean="0">
                <a:latin typeface="Times New Roman" panose="02020603050405020304" pitchFamily="18" charset="0"/>
                <a:cs typeface="Times New Roman" panose="02020603050405020304" pitchFamily="18" charset="0"/>
              </a:rPr>
              <a:t/>
            </a:r>
            <a:br>
              <a:rPr lang="en-CA" dirty="0" smtClean="0">
                <a:latin typeface="Times New Roman" panose="02020603050405020304" pitchFamily="18" charset="0"/>
                <a:cs typeface="Times New Roman" panose="02020603050405020304" pitchFamily="18" charset="0"/>
              </a:rPr>
            </a:br>
            <a:r>
              <a:rPr lang="en-CA" dirty="0">
                <a:latin typeface="Times New Roman" panose="02020603050405020304" pitchFamily="18" charset="0"/>
                <a:cs typeface="Times New Roman" panose="02020603050405020304" pitchFamily="18" charset="0"/>
              </a:rPr>
              <a:t/>
            </a:r>
            <a:br>
              <a:rPr lang="en-CA" dirty="0">
                <a:latin typeface="Times New Roman" panose="02020603050405020304" pitchFamily="18" charset="0"/>
                <a:cs typeface="Times New Roman" panose="02020603050405020304" pitchFamily="18" charset="0"/>
              </a:rPr>
            </a:br>
            <a:r>
              <a:rPr lang="en-CA" dirty="0" smtClean="0">
                <a:latin typeface="Times New Roman" panose="02020603050405020304" pitchFamily="18" charset="0"/>
                <a:cs typeface="Times New Roman" panose="02020603050405020304" pitchFamily="18" charset="0"/>
              </a:rPr>
              <a:t/>
            </a:r>
            <a:br>
              <a:rPr lang="en-CA" dirty="0" smtClean="0">
                <a:latin typeface="Times New Roman" panose="02020603050405020304" pitchFamily="18" charset="0"/>
                <a:cs typeface="Times New Roman" panose="02020603050405020304" pitchFamily="18" charset="0"/>
              </a:rPr>
            </a:br>
            <a:r>
              <a:rPr lang="en-CA" dirty="0" smtClean="0">
                <a:latin typeface="Times New Roman" panose="02020603050405020304" pitchFamily="18" charset="0"/>
                <a:cs typeface="Times New Roman" panose="02020603050405020304" pitchFamily="18" charset="0"/>
              </a:rPr>
              <a:t/>
            </a:r>
            <a:br>
              <a:rPr lang="en-CA" dirty="0" smtClean="0">
                <a:latin typeface="Times New Roman" panose="02020603050405020304" pitchFamily="18" charset="0"/>
                <a:cs typeface="Times New Roman" panose="02020603050405020304" pitchFamily="18" charset="0"/>
              </a:rPr>
            </a:br>
            <a:r>
              <a:rPr lang="en-CA" dirty="0" smtClean="0">
                <a:latin typeface="Times New Roman" panose="02020603050405020304" pitchFamily="18" charset="0"/>
                <a:cs typeface="Times New Roman" panose="02020603050405020304" pitchFamily="18" charset="0"/>
              </a:rPr>
              <a:t/>
            </a:r>
            <a:br>
              <a:rPr lang="en-CA" dirty="0" smtClean="0">
                <a:latin typeface="Times New Roman" panose="02020603050405020304" pitchFamily="18" charset="0"/>
                <a:cs typeface="Times New Roman" panose="02020603050405020304" pitchFamily="18" charset="0"/>
              </a:rPr>
            </a:br>
            <a:r>
              <a:rPr lang="en-CA" dirty="0" smtClean="0">
                <a:latin typeface="Times New Roman" panose="02020603050405020304" pitchFamily="18" charset="0"/>
                <a:cs typeface="Times New Roman" panose="02020603050405020304" pitchFamily="18" charset="0"/>
              </a:rPr>
              <a:t/>
            </a:r>
            <a:br>
              <a:rPr lang="en-CA" dirty="0" smtClean="0">
                <a:latin typeface="Times New Roman" panose="02020603050405020304" pitchFamily="18" charset="0"/>
                <a:cs typeface="Times New Roman" panose="02020603050405020304" pitchFamily="18" charset="0"/>
              </a:rPr>
            </a:br>
            <a:r>
              <a:rPr lang="en-CA" sz="2000" dirty="0">
                <a:latin typeface="Agency FB" panose="020B0503020202020204" pitchFamily="34" charset="0"/>
                <a:cs typeface="Times New Roman" panose="02020603050405020304" pitchFamily="18" charset="0"/>
              </a:rPr>
              <a:t/>
            </a:r>
            <a:br>
              <a:rPr lang="en-CA" sz="2000" dirty="0">
                <a:latin typeface="Agency FB" panose="020B0503020202020204" pitchFamily="34" charset="0"/>
                <a:cs typeface="Times New Roman" panose="02020603050405020304" pitchFamily="18" charset="0"/>
              </a:rPr>
            </a:br>
            <a:r>
              <a:rPr lang="en-CA" sz="2000" dirty="0" smtClean="0">
                <a:latin typeface="Agency FB" panose="020B0503020202020204" pitchFamily="34" charset="0"/>
                <a:cs typeface="Times New Roman" panose="02020603050405020304" pitchFamily="18" charset="0"/>
              </a:rPr>
              <a:t/>
            </a:r>
            <a:br>
              <a:rPr lang="en-CA" sz="2000" dirty="0" smtClean="0">
                <a:latin typeface="Agency FB" panose="020B0503020202020204" pitchFamily="34" charset="0"/>
                <a:cs typeface="Times New Roman" panose="02020603050405020304" pitchFamily="18" charset="0"/>
              </a:rPr>
            </a:br>
            <a:r>
              <a:rPr lang="en-CA" sz="2000" dirty="0">
                <a:latin typeface="Agency FB" panose="020B0503020202020204" pitchFamily="34" charset="0"/>
                <a:cs typeface="Times New Roman" panose="02020603050405020304" pitchFamily="18" charset="0"/>
              </a:rPr>
              <a:t/>
            </a:r>
            <a:br>
              <a:rPr lang="en-CA" sz="2000" dirty="0">
                <a:latin typeface="Agency FB" panose="020B0503020202020204" pitchFamily="34" charset="0"/>
                <a:cs typeface="Times New Roman" panose="02020603050405020304" pitchFamily="18" charset="0"/>
              </a:rPr>
            </a:br>
            <a:r>
              <a:rPr lang="en-CA" sz="2000" dirty="0" smtClean="0">
                <a:latin typeface="Agency FB" panose="020B0503020202020204" pitchFamily="34" charset="0"/>
                <a:cs typeface="Times New Roman" panose="02020603050405020304" pitchFamily="18" charset="0"/>
              </a:rPr>
              <a:t/>
            </a:r>
            <a:br>
              <a:rPr lang="en-CA" sz="2000" dirty="0" smtClean="0">
                <a:latin typeface="Agency FB" panose="020B0503020202020204" pitchFamily="34" charset="0"/>
                <a:cs typeface="Times New Roman" panose="02020603050405020304" pitchFamily="18" charset="0"/>
              </a:rPr>
            </a:br>
            <a:r>
              <a:rPr lang="en-CA" sz="2000" dirty="0" smtClean="0">
                <a:latin typeface="Agency FB" panose="020B0503020202020204" pitchFamily="34" charset="0"/>
                <a:cs typeface="Times New Roman" panose="02020603050405020304" pitchFamily="18" charset="0"/>
              </a:rPr>
              <a:t/>
            </a:r>
            <a:br>
              <a:rPr lang="en-CA" sz="2000" dirty="0" smtClean="0">
                <a:latin typeface="Agency FB" panose="020B0503020202020204" pitchFamily="34" charset="0"/>
                <a:cs typeface="Times New Roman" panose="02020603050405020304" pitchFamily="18" charset="0"/>
              </a:rPr>
            </a:br>
            <a:r>
              <a:rPr lang="en-CA" sz="2000" dirty="0" smtClean="0">
                <a:latin typeface="Agency FB" panose="020B0503020202020204" pitchFamily="34" charset="0"/>
                <a:cs typeface="Times New Roman" panose="02020603050405020304" pitchFamily="18" charset="0"/>
              </a:rPr>
              <a:t/>
            </a:r>
            <a:br>
              <a:rPr lang="en-CA" sz="2000" dirty="0" smtClean="0">
                <a:latin typeface="Agency FB" panose="020B0503020202020204" pitchFamily="34" charset="0"/>
                <a:cs typeface="Times New Roman" panose="02020603050405020304" pitchFamily="18" charset="0"/>
              </a:rPr>
            </a:br>
            <a:r>
              <a:rPr lang="en-CA" sz="2000" dirty="0">
                <a:latin typeface="Agency FB" panose="020B0503020202020204" pitchFamily="34" charset="0"/>
                <a:cs typeface="Times New Roman" panose="02020603050405020304" pitchFamily="18" charset="0"/>
              </a:rPr>
              <a:t/>
            </a:r>
            <a:br>
              <a:rPr lang="en-CA" sz="2000" dirty="0">
                <a:latin typeface="Agency FB" panose="020B0503020202020204" pitchFamily="34" charset="0"/>
                <a:cs typeface="Times New Roman" panose="02020603050405020304" pitchFamily="18" charset="0"/>
              </a:rPr>
            </a:br>
            <a:r>
              <a:rPr lang="en-CA" sz="2000" dirty="0" smtClean="0">
                <a:latin typeface="Agency FB" panose="020B0503020202020204" pitchFamily="34" charset="0"/>
                <a:cs typeface="Times New Roman" panose="02020603050405020304" pitchFamily="18" charset="0"/>
              </a:rPr>
              <a:t/>
            </a:r>
            <a:br>
              <a:rPr lang="en-CA" sz="2000" dirty="0" smtClean="0">
                <a:latin typeface="Agency FB" panose="020B0503020202020204" pitchFamily="34" charset="0"/>
                <a:cs typeface="Times New Roman" panose="02020603050405020304" pitchFamily="18" charset="0"/>
              </a:rPr>
            </a:br>
            <a:r>
              <a:rPr lang="en-CA" sz="2000" dirty="0">
                <a:latin typeface="Agency FB" panose="020B0503020202020204" pitchFamily="34" charset="0"/>
                <a:cs typeface="Times New Roman" panose="02020603050405020304" pitchFamily="18" charset="0"/>
              </a:rPr>
              <a:t/>
            </a:r>
            <a:br>
              <a:rPr lang="en-CA" sz="2000" dirty="0">
                <a:latin typeface="Agency FB" panose="020B0503020202020204" pitchFamily="34" charset="0"/>
                <a:cs typeface="Times New Roman" panose="02020603050405020304" pitchFamily="18" charset="0"/>
              </a:rPr>
            </a:br>
            <a:r>
              <a:rPr lang="en-CA" sz="2000" dirty="0" smtClean="0">
                <a:latin typeface="Agency FB" panose="020B0503020202020204" pitchFamily="34" charset="0"/>
                <a:cs typeface="Times New Roman" panose="02020603050405020304" pitchFamily="18" charset="0"/>
              </a:rPr>
              <a:t/>
            </a:r>
            <a:br>
              <a:rPr lang="en-CA" sz="2000" dirty="0" smtClean="0">
                <a:latin typeface="Agency FB" panose="020B0503020202020204" pitchFamily="34" charset="0"/>
                <a:cs typeface="Times New Roman" panose="02020603050405020304" pitchFamily="18" charset="0"/>
              </a:rPr>
            </a:br>
            <a:r>
              <a:rPr lang="en-CA" sz="2000" dirty="0">
                <a:latin typeface="Agency FB" panose="020B0503020202020204" pitchFamily="34" charset="0"/>
                <a:cs typeface="Times New Roman" panose="02020603050405020304" pitchFamily="18" charset="0"/>
              </a:rPr>
              <a:t/>
            </a:r>
            <a:br>
              <a:rPr lang="en-CA" sz="2000" dirty="0">
                <a:latin typeface="Agency FB" panose="020B0503020202020204" pitchFamily="34" charset="0"/>
                <a:cs typeface="Times New Roman" panose="02020603050405020304" pitchFamily="18" charset="0"/>
              </a:rPr>
            </a:br>
            <a:r>
              <a:rPr lang="en-CA" sz="2000" dirty="0" smtClean="0">
                <a:latin typeface="Agency FB" panose="020B0503020202020204" pitchFamily="34" charset="0"/>
                <a:cs typeface="Times New Roman" panose="02020603050405020304" pitchFamily="18" charset="0"/>
              </a:rPr>
              <a:t/>
            </a:r>
            <a:br>
              <a:rPr lang="en-CA" sz="2000" dirty="0" smtClean="0">
                <a:latin typeface="Agency FB" panose="020B0503020202020204" pitchFamily="34" charset="0"/>
                <a:cs typeface="Times New Roman" panose="02020603050405020304" pitchFamily="18" charset="0"/>
              </a:rPr>
            </a:br>
            <a:r>
              <a:rPr lang="en-CA" sz="2000" dirty="0">
                <a:latin typeface="Agency FB" panose="020B0503020202020204" pitchFamily="34" charset="0"/>
                <a:cs typeface="Times New Roman" panose="02020603050405020304" pitchFamily="18" charset="0"/>
              </a:rPr>
              <a:t/>
            </a:r>
            <a:br>
              <a:rPr lang="en-CA" sz="2000" dirty="0">
                <a:latin typeface="Agency FB" panose="020B0503020202020204" pitchFamily="34" charset="0"/>
                <a:cs typeface="Times New Roman" panose="02020603050405020304" pitchFamily="18" charset="0"/>
              </a:rPr>
            </a:br>
            <a:r>
              <a:rPr lang="en-CA" sz="2000" dirty="0" smtClean="0">
                <a:latin typeface="Agency FB" panose="020B0503020202020204" pitchFamily="34" charset="0"/>
                <a:cs typeface="Times New Roman" panose="02020603050405020304" pitchFamily="18" charset="0"/>
              </a:rPr>
              <a:t/>
            </a:r>
            <a:br>
              <a:rPr lang="en-CA" sz="2000" dirty="0" smtClean="0">
                <a:latin typeface="Agency FB" panose="020B0503020202020204" pitchFamily="34" charset="0"/>
                <a:cs typeface="Times New Roman" panose="02020603050405020304" pitchFamily="18" charset="0"/>
              </a:rPr>
            </a:br>
            <a:r>
              <a:rPr lang="en-CA" sz="2000" dirty="0">
                <a:cs typeface="Times New Roman" panose="02020603050405020304" pitchFamily="18" charset="0"/>
              </a:rPr>
              <a:t/>
            </a:r>
            <a:br>
              <a:rPr lang="en-CA" sz="2000" dirty="0">
                <a:cs typeface="Times New Roman" panose="02020603050405020304" pitchFamily="18" charset="0"/>
              </a:rPr>
            </a:br>
            <a:r>
              <a:rPr lang="en-CA" sz="2000" dirty="0" smtClean="0">
                <a:cs typeface="Times New Roman" panose="02020603050405020304" pitchFamily="18" charset="0"/>
              </a:rPr>
              <a:t>The Titanic </a:t>
            </a:r>
            <a:br>
              <a:rPr lang="en-CA" sz="2000" dirty="0" smtClean="0">
                <a:cs typeface="Times New Roman" panose="02020603050405020304" pitchFamily="18" charset="0"/>
              </a:rPr>
            </a:br>
            <a:r>
              <a:rPr lang="en-CA" sz="2000" dirty="0">
                <a:cs typeface="Times New Roman" panose="02020603050405020304" pitchFamily="18" charset="0"/>
              </a:rPr>
              <a:t/>
            </a:r>
            <a:br>
              <a:rPr lang="en-CA" sz="2000" dirty="0">
                <a:cs typeface="Times New Roman" panose="02020603050405020304" pitchFamily="18" charset="0"/>
              </a:rPr>
            </a:br>
            <a:r>
              <a:rPr lang="en-US" sz="2000" dirty="0" smtClean="0"/>
              <a:t>The world’s first unsinkable ship took 3 years to build and less than 3 hours to sink. </a:t>
            </a:r>
            <a:br>
              <a:rPr lang="en-US" sz="2000" dirty="0" smtClean="0"/>
            </a:br>
            <a:r>
              <a:rPr lang="en-US" sz="2000" dirty="0"/>
              <a:t/>
            </a:r>
            <a:br>
              <a:rPr lang="en-US" sz="2000" dirty="0"/>
            </a:br>
            <a:r>
              <a:rPr lang="en-US" sz="2000" dirty="0" smtClean="0"/>
              <a:t>Who will Survive?</a:t>
            </a:r>
            <a:r>
              <a:rPr lang="en-US" dirty="0" smtClean="0"/>
              <a:t/>
            </a:r>
            <a:br>
              <a:rPr lang="en-US" dirty="0" smtClean="0"/>
            </a:b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76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54742"/>
          </a:xfrm>
        </p:spPr>
        <p:txBody>
          <a:bodyPr>
            <a:normAutofit/>
          </a:bodyPr>
          <a:lstStyle/>
          <a:p>
            <a:pPr lvl="0">
              <a:lnSpc>
                <a:spcPct val="100000"/>
              </a:lnSpc>
              <a:spcBef>
                <a:spcPts val="0"/>
              </a:spcBef>
            </a:pPr>
            <a:r>
              <a:rPr lang="en-US" sz="1800" dirty="0" smtClean="0">
                <a:solidFill>
                  <a:prstClr val="black"/>
                </a:solidFill>
                <a:ea typeface="+mn-ea"/>
                <a:cs typeface="+mn-cs"/>
              </a:rPr>
              <a:t>Post </a:t>
            </a:r>
            <a:r>
              <a:rPr lang="en-US" sz="1800" dirty="0">
                <a:solidFill>
                  <a:prstClr val="black"/>
                </a:solidFill>
                <a:ea typeface="+mn-ea"/>
                <a:cs typeface="+mn-cs"/>
              </a:rPr>
              <a:t>data analysis </a:t>
            </a:r>
            <a:r>
              <a:rPr lang="en-US" sz="1800" dirty="0" smtClean="0">
                <a:solidFill>
                  <a:prstClr val="black"/>
                </a:solidFill>
                <a:ea typeface="+mn-ea"/>
                <a:cs typeface="+mn-cs"/>
              </a:rPr>
              <a:t>of the Titanic survivors has  shown a </a:t>
            </a:r>
            <a:r>
              <a:rPr lang="en-US" sz="2000" dirty="0" smtClean="0">
                <a:solidFill>
                  <a:prstClr val="black"/>
                </a:solidFill>
                <a:ea typeface="+mn-ea"/>
                <a:cs typeface="Times New Roman" panose="02020603050405020304" pitchFamily="18" charset="0"/>
              </a:rPr>
              <a:t>significant correlation </a:t>
            </a:r>
            <a:r>
              <a:rPr lang="en-US" sz="2000" dirty="0">
                <a:solidFill>
                  <a:prstClr val="black"/>
                </a:solidFill>
                <a:ea typeface="+mn-ea"/>
                <a:cs typeface="Times New Roman" panose="02020603050405020304" pitchFamily="18" charset="0"/>
              </a:rPr>
              <a:t>to class of ticket </a:t>
            </a:r>
            <a:r>
              <a:rPr lang="en-US" sz="2000" dirty="0" smtClean="0">
                <a:solidFill>
                  <a:prstClr val="black"/>
                </a:solidFill>
                <a:ea typeface="+mn-ea"/>
                <a:cs typeface="Times New Roman" panose="02020603050405020304" pitchFamily="18" charset="0"/>
              </a:rPr>
              <a:t>purchased</a:t>
            </a:r>
            <a:r>
              <a:rPr lang="en-US" sz="2000" dirty="0">
                <a:solidFill>
                  <a:prstClr val="black"/>
                </a:solidFill>
                <a:ea typeface="+mn-ea"/>
                <a:cs typeface="Times New Roman" panose="02020603050405020304" pitchFamily="18" charset="0"/>
              </a:rPr>
              <a:t> </a:t>
            </a:r>
            <a:r>
              <a:rPr lang="en-US" sz="2000" dirty="0" smtClean="0">
                <a:solidFill>
                  <a:prstClr val="black"/>
                </a:solidFill>
                <a:ea typeface="+mn-ea"/>
                <a:cs typeface="Times New Roman" panose="02020603050405020304" pitchFamily="18" charset="0"/>
              </a:rPr>
              <a:t>and Survival!</a:t>
            </a:r>
            <a:r>
              <a:rPr lang="en-US" sz="2000" dirty="0">
                <a:solidFill>
                  <a:prstClr val="black"/>
                </a:solidFill>
                <a:ea typeface="+mn-ea"/>
                <a:cs typeface="Times New Roman" panose="02020603050405020304" pitchFamily="18" charset="0"/>
              </a:rPr>
              <a:t/>
            </a:r>
            <a:br>
              <a:rPr lang="en-US" sz="2000" dirty="0">
                <a:solidFill>
                  <a:prstClr val="black"/>
                </a:solidFill>
                <a:ea typeface="+mn-ea"/>
                <a:cs typeface="Times New Roman" panose="02020603050405020304" pitchFamily="18" charset="0"/>
              </a:rPr>
            </a:br>
            <a:endParaRPr lang="en-CA" dirty="0"/>
          </a:p>
        </p:txBody>
      </p:sp>
      <p:sp>
        <p:nvSpPr>
          <p:cNvPr id="3" name="Content Placeholder 2"/>
          <p:cNvSpPr>
            <a:spLocks noGrp="1"/>
          </p:cNvSpPr>
          <p:nvPr>
            <p:ph idx="1"/>
          </p:nvPr>
        </p:nvSpPr>
        <p:spPr>
          <a:xfrm>
            <a:off x="838200" y="2573867"/>
            <a:ext cx="10515600" cy="3603096"/>
          </a:xfrm>
        </p:spPr>
        <p:txBody>
          <a:bodyPr anchor="ctr"/>
          <a:lstStyle/>
          <a:p>
            <a:endParaRPr lang="en-CA" dirty="0" smtClean="0"/>
          </a:p>
          <a:p>
            <a:endParaRPr lang="en-CA" dirty="0"/>
          </a:p>
          <a:p>
            <a:pPr marL="0" indent="0">
              <a:buNone/>
            </a:pPr>
            <a:r>
              <a:rPr lang="en-CA" dirty="0" smtClean="0"/>
              <a:t>  </a:t>
            </a:r>
            <a:r>
              <a:rPr lang="en-CA" sz="2000" dirty="0" smtClean="0">
                <a:latin typeface="+mj-lt"/>
              </a:rPr>
              <a:t>Lets see what the models tells us ………………</a:t>
            </a:r>
            <a:endParaRPr lang="en-CA" sz="2000" dirty="0">
              <a:latin typeface="+mj-lt"/>
            </a:endParaRPr>
          </a:p>
        </p:txBody>
      </p:sp>
      <p:pic>
        <p:nvPicPr>
          <p:cNvPr id="4" name="Picture 3" descr="C:\Users\sandy\AppData\Local\Microsoft\Windows\Temporary Internet Files\Content.IE5\SMW618F2\MC900440391[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1783" y="1312125"/>
            <a:ext cx="859367" cy="886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361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896"/>
            <a:ext cx="10515600" cy="2291787"/>
          </a:xfrm>
        </p:spPr>
        <p:txBody>
          <a:bodyPr>
            <a:normAutofit fontScale="90000"/>
          </a:bodyPr>
          <a:lstStyle/>
          <a:p>
            <a:r>
              <a:rPr lang="en-CA" sz="1800" dirty="0" smtClean="0">
                <a:latin typeface="Agency FB" panose="020B0503020202020204" pitchFamily="34" charset="0"/>
              </a:rPr>
              <a:t/>
            </a:r>
            <a:br>
              <a:rPr lang="en-CA" sz="1800" dirty="0" smtClean="0">
                <a:latin typeface="Agency FB" panose="020B0503020202020204" pitchFamily="34" charset="0"/>
              </a:rPr>
            </a:br>
            <a:r>
              <a:rPr lang="en-CA" sz="1800" dirty="0" smtClean="0">
                <a:latin typeface="Agency FB" panose="020B0503020202020204" pitchFamily="34" charset="0"/>
              </a:rPr>
              <a:t>This is the Decision Tree model showing primary splits and highest correlation to survival are first gender, more females survived in all tree splits. </a:t>
            </a:r>
            <a:br>
              <a:rPr lang="en-CA" sz="1800" dirty="0" smtClean="0">
                <a:latin typeface="Agency FB" panose="020B0503020202020204" pitchFamily="34" charset="0"/>
              </a:rPr>
            </a:br>
            <a:r>
              <a:rPr lang="en-CA" sz="1800" dirty="0" smtClean="0">
                <a:latin typeface="Agency FB" panose="020B0503020202020204" pitchFamily="34" charset="0"/>
              </a:rPr>
              <a:t>* green “leaf”, terminal nodes are number ones (1 </a:t>
            </a:r>
            <a:r>
              <a:rPr lang="en-CA" sz="1800" dirty="0">
                <a:latin typeface="Agency FB" panose="020B0503020202020204" pitchFamily="34" charset="0"/>
              </a:rPr>
              <a:t>)</a:t>
            </a:r>
            <a:r>
              <a:rPr lang="en-CA" sz="1800" dirty="0" smtClean="0">
                <a:latin typeface="Agency FB" panose="020B0503020202020204" pitchFamily="34" charset="0"/>
              </a:rPr>
              <a:t> for Survived. </a:t>
            </a:r>
            <a:br>
              <a:rPr lang="en-CA" sz="1800" dirty="0" smtClean="0">
                <a:latin typeface="Agency FB" panose="020B0503020202020204" pitchFamily="34" charset="0"/>
              </a:rPr>
            </a:br>
            <a:r>
              <a:rPr lang="en-CA" sz="1800" dirty="0" smtClean="0">
                <a:latin typeface="Agency FB" panose="020B0503020202020204" pitchFamily="34" charset="0"/>
              </a:rPr>
              <a:t/>
            </a:r>
            <a:br>
              <a:rPr lang="en-CA" sz="1800" dirty="0" smtClean="0">
                <a:latin typeface="Agency FB" panose="020B0503020202020204" pitchFamily="34" charset="0"/>
              </a:rPr>
            </a:br>
            <a:r>
              <a:rPr lang="en-CA" sz="1600" dirty="0" smtClean="0"/>
              <a:t>The  Confusion Matrix for the predictions show the following:</a:t>
            </a:r>
            <a:r>
              <a:rPr lang="en-CA" sz="1800" dirty="0" smtClean="0">
                <a:latin typeface="Agency FB" panose="020B0503020202020204" pitchFamily="34" charset="0"/>
              </a:rPr>
              <a:t/>
            </a:r>
            <a:br>
              <a:rPr lang="en-CA" sz="1800" dirty="0" smtClean="0">
                <a:latin typeface="Agency FB" panose="020B0503020202020204" pitchFamily="34" charset="0"/>
              </a:rPr>
            </a:br>
            <a:r>
              <a:rPr lang="en-CA" sz="1600" dirty="0" smtClean="0"/>
              <a:t> Accuracy is 0.8127341</a:t>
            </a:r>
            <a:br>
              <a:rPr lang="en-CA" sz="1600" dirty="0" smtClean="0"/>
            </a:br>
            <a:r>
              <a:rPr lang="en-CA" sz="1600" dirty="0" smtClean="0"/>
              <a:t>             0 150  37</a:t>
            </a:r>
            <a:br>
              <a:rPr lang="en-CA" sz="1600" dirty="0" smtClean="0"/>
            </a:br>
            <a:r>
              <a:rPr lang="en-CA" sz="1600" dirty="0" smtClean="0"/>
              <a:t>             1  13   67</a:t>
            </a:r>
            <a:r>
              <a:rPr lang="en-CA" sz="1600" dirty="0"/>
              <a:t/>
            </a:r>
            <a:br>
              <a:rPr lang="en-CA" sz="1600" dirty="0"/>
            </a:br>
            <a:r>
              <a:rPr lang="en-CA" sz="1600" dirty="0" smtClean="0"/>
              <a:t>total true positives + total true negatives divided by the total =  217/267 = 0.8127341</a:t>
            </a:r>
            <a:br>
              <a:rPr lang="en-CA" sz="1600" dirty="0" smtClean="0"/>
            </a:br>
            <a:r>
              <a:rPr lang="en-CA" sz="1600" dirty="0"/>
              <a:t/>
            </a:r>
            <a:br>
              <a:rPr lang="en-CA" sz="1600" dirty="0"/>
            </a:br>
            <a:r>
              <a:rPr lang="en-CA" sz="1600" dirty="0" smtClean="0"/>
              <a:t>Kaggle Score# 0.75598</a:t>
            </a:r>
            <a:endParaRPr lang="en-CA" sz="16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3514" y="2963863"/>
            <a:ext cx="5224972" cy="3213100"/>
          </a:xfrm>
        </p:spPr>
      </p:pic>
    </p:spTree>
    <p:extLst>
      <p:ext uri="{BB962C8B-B14F-4D97-AF65-F5344CB8AC3E}">
        <p14:creationId xmlns:p14="http://schemas.microsoft.com/office/powerpoint/2010/main" val="1113262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312516"/>
            <a:ext cx="10613985" cy="2002421"/>
          </a:xfrm>
        </p:spPr>
        <p:txBody>
          <a:bodyPr>
            <a:noAutofit/>
          </a:bodyPr>
          <a:lstStyle/>
          <a:p>
            <a:r>
              <a:rPr lang="en-CA" sz="1400" dirty="0" smtClean="0">
                <a:solidFill>
                  <a:prstClr val="black"/>
                </a:solidFill>
                <a:latin typeface="Agency FB" panose="020B0503020202020204" pitchFamily="34" charset="0"/>
              </a:rPr>
              <a:t>The GLM </a:t>
            </a:r>
            <a:r>
              <a:rPr lang="en-CA" sz="1400" dirty="0">
                <a:solidFill>
                  <a:prstClr val="black"/>
                </a:solidFill>
                <a:latin typeface="Agency FB" panose="020B0503020202020204" pitchFamily="34" charset="0"/>
              </a:rPr>
              <a:t>model </a:t>
            </a:r>
            <a:r>
              <a:rPr lang="en-CA" sz="1400" dirty="0" smtClean="0">
                <a:solidFill>
                  <a:prstClr val="black"/>
                </a:solidFill>
                <a:latin typeface="Agency FB" panose="020B0503020202020204" pitchFamily="34" charset="0"/>
              </a:rPr>
              <a:t>showing a high  </a:t>
            </a:r>
            <a:r>
              <a:rPr lang="en-CA" sz="1400" dirty="0">
                <a:solidFill>
                  <a:prstClr val="black"/>
                </a:solidFill>
                <a:latin typeface="Agency FB" panose="020B0503020202020204" pitchFamily="34" charset="0"/>
              </a:rPr>
              <a:t>correlation to survival </a:t>
            </a:r>
            <a:r>
              <a:rPr lang="en-CA" sz="1400" dirty="0" smtClean="0">
                <a:solidFill>
                  <a:prstClr val="black"/>
                </a:solidFill>
                <a:latin typeface="Agency FB" panose="020B0503020202020204" pitchFamily="34" charset="0"/>
              </a:rPr>
              <a:t>based Passenger Class,  First class having the highest number of survivors and Third class having the highest loss. </a:t>
            </a:r>
            <a:r>
              <a:rPr lang="en-CA" sz="1400" dirty="0">
                <a:solidFill>
                  <a:prstClr val="black"/>
                </a:solidFill>
                <a:latin typeface="Agency FB" panose="020B0503020202020204" pitchFamily="34" charset="0"/>
              </a:rPr>
              <a:t/>
            </a:r>
            <a:br>
              <a:rPr lang="en-CA" sz="1400" dirty="0">
                <a:solidFill>
                  <a:prstClr val="black"/>
                </a:solidFill>
                <a:latin typeface="Agency FB" panose="020B0503020202020204" pitchFamily="34" charset="0"/>
              </a:rPr>
            </a:br>
            <a:r>
              <a:rPr lang="en-CA" sz="1400" dirty="0" smtClean="0">
                <a:solidFill>
                  <a:prstClr val="black"/>
                </a:solidFill>
                <a:latin typeface="Agency FB" panose="020B0503020202020204" pitchFamily="34" charset="0"/>
              </a:rPr>
              <a:t>GLM creates a response </a:t>
            </a:r>
            <a:r>
              <a:rPr lang="en-CA" sz="1400" dirty="0">
                <a:solidFill>
                  <a:prstClr val="black"/>
                </a:solidFill>
                <a:latin typeface="Agency FB" panose="020B0503020202020204" pitchFamily="34" charset="0"/>
              </a:rPr>
              <a:t>variable </a:t>
            </a:r>
            <a:r>
              <a:rPr lang="en-CA" sz="1400" dirty="0" smtClean="0">
                <a:solidFill>
                  <a:prstClr val="black"/>
                </a:solidFill>
                <a:latin typeface="Agency FB" panose="020B0503020202020204" pitchFamily="34" charset="0"/>
              </a:rPr>
              <a:t>where the </a:t>
            </a:r>
            <a:r>
              <a:rPr lang="en-CA" sz="1400" dirty="0">
                <a:solidFill>
                  <a:prstClr val="black"/>
                </a:solidFill>
                <a:latin typeface="Agency FB" panose="020B0503020202020204" pitchFamily="34" charset="0"/>
              </a:rPr>
              <a:t>response variable is log odds </a:t>
            </a:r>
            <a:r>
              <a:rPr lang="en-CA" sz="1400" dirty="0" smtClean="0">
                <a:solidFill>
                  <a:prstClr val="black"/>
                </a:solidFill>
                <a:latin typeface="Agency FB" panose="020B0503020202020204" pitchFamily="34" charset="0"/>
              </a:rPr>
              <a:t>log of odds, a value between 0 and 1 (where 1 is Survived).  For GLM we created a threshold of 0.5 where we found we had the highest Accuracy score of </a:t>
            </a:r>
            <a:r>
              <a:rPr lang="en-CA" sz="1400" dirty="0">
                <a:solidFill>
                  <a:prstClr val="black"/>
                </a:solidFill>
              </a:rPr>
              <a:t>0.7894737</a:t>
            </a:r>
            <a:r>
              <a:rPr lang="en-CA" sz="1400" dirty="0">
                <a:solidFill>
                  <a:prstClr val="black"/>
                </a:solidFill>
                <a:latin typeface="Agency FB" panose="020B0503020202020204" pitchFamily="34" charset="0"/>
              </a:rPr>
              <a:t/>
            </a:r>
            <a:br>
              <a:rPr lang="en-CA" sz="1400" dirty="0">
                <a:solidFill>
                  <a:prstClr val="black"/>
                </a:solidFill>
                <a:latin typeface="Agency FB" panose="020B0503020202020204" pitchFamily="34" charset="0"/>
              </a:rPr>
            </a:br>
            <a:r>
              <a:rPr lang="en-CA" sz="1400" dirty="0">
                <a:solidFill>
                  <a:prstClr val="black"/>
                </a:solidFill>
              </a:rPr>
              <a:t/>
            </a:r>
            <a:br>
              <a:rPr lang="en-CA" sz="1400" dirty="0">
                <a:solidFill>
                  <a:prstClr val="black"/>
                </a:solidFill>
              </a:rPr>
            </a:br>
            <a:r>
              <a:rPr lang="en-CA" sz="1400" dirty="0" smtClean="0">
                <a:solidFill>
                  <a:prstClr val="black"/>
                </a:solidFill>
              </a:rPr>
              <a:t> </a:t>
            </a:r>
            <a:r>
              <a:rPr lang="en-CA" sz="1400" dirty="0">
                <a:solidFill>
                  <a:prstClr val="black"/>
                </a:solidFill>
              </a:rPr>
              <a:t>Accuracy using p&gt;0.5	</a:t>
            </a:r>
            <a:br>
              <a:rPr lang="en-CA" sz="1400" dirty="0">
                <a:solidFill>
                  <a:prstClr val="black"/>
                </a:solidFill>
              </a:rPr>
            </a:br>
            <a:r>
              <a:rPr lang="en-CA" sz="1400" dirty="0" smtClean="0">
                <a:solidFill>
                  <a:prstClr val="black"/>
                </a:solidFill>
              </a:rPr>
              <a:t>  </a:t>
            </a:r>
            <a:r>
              <a:rPr lang="en-CA" sz="1400" dirty="0">
                <a:solidFill>
                  <a:prstClr val="black"/>
                </a:solidFill>
              </a:rPr>
              <a:t>FALSE TRUE</a:t>
            </a:r>
            <a:br>
              <a:rPr lang="en-CA" sz="1400" dirty="0">
                <a:solidFill>
                  <a:prstClr val="black"/>
                </a:solidFill>
              </a:rPr>
            </a:br>
            <a:r>
              <a:rPr lang="en-CA" sz="1400" dirty="0" smtClean="0">
                <a:solidFill>
                  <a:prstClr val="black"/>
                </a:solidFill>
              </a:rPr>
              <a:t>0     </a:t>
            </a:r>
            <a:r>
              <a:rPr lang="en-CA" sz="1400" dirty="0">
                <a:solidFill>
                  <a:prstClr val="black"/>
                </a:solidFill>
              </a:rPr>
              <a:t>101   21</a:t>
            </a:r>
            <a:br>
              <a:rPr lang="en-CA" sz="1400" dirty="0">
                <a:solidFill>
                  <a:prstClr val="black"/>
                </a:solidFill>
              </a:rPr>
            </a:br>
            <a:r>
              <a:rPr lang="en-CA" sz="1400" dirty="0" smtClean="0">
                <a:solidFill>
                  <a:prstClr val="black"/>
                </a:solidFill>
              </a:rPr>
              <a:t>1      </a:t>
            </a:r>
            <a:r>
              <a:rPr lang="en-CA" sz="1400" dirty="0">
                <a:solidFill>
                  <a:prstClr val="black"/>
                </a:solidFill>
              </a:rPr>
              <a:t>23   64</a:t>
            </a:r>
            <a:br>
              <a:rPr lang="en-CA" sz="1400" dirty="0">
                <a:solidFill>
                  <a:prstClr val="black"/>
                </a:solidFill>
              </a:rPr>
            </a:br>
            <a:r>
              <a:rPr lang="en-CA" sz="1400" dirty="0" smtClean="0">
                <a:solidFill>
                  <a:prstClr val="black"/>
                </a:solidFill>
              </a:rPr>
              <a:t>101 </a:t>
            </a:r>
            <a:r>
              <a:rPr lang="en-CA" sz="1400" dirty="0">
                <a:solidFill>
                  <a:prstClr val="black"/>
                </a:solidFill>
              </a:rPr>
              <a:t>+ 64/209 = 0.7894737</a:t>
            </a:r>
            <a:endParaRPr lang="en-CA" sz="1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6454" y="2407533"/>
            <a:ext cx="5479092" cy="3769429"/>
          </a:xfrm>
        </p:spPr>
      </p:pic>
    </p:spTree>
    <p:extLst>
      <p:ext uri="{BB962C8B-B14F-4D97-AF65-F5344CB8AC3E}">
        <p14:creationId xmlns:p14="http://schemas.microsoft.com/office/powerpoint/2010/main" val="281290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1800" dirty="0" smtClean="0">
                <a:solidFill>
                  <a:prstClr val="black"/>
                </a:solidFill>
                <a:latin typeface="Agency FB" panose="020B0503020202020204" pitchFamily="34" charset="0"/>
              </a:rPr>
              <a:t>Random Forest still working on this slide</a:t>
            </a:r>
            <a:endParaRPr lang="en-CA" sz="1800" dirty="0">
              <a:latin typeface="Agency FB" panose="020B0503020202020204" pitchFamily="34" charset="0"/>
            </a:endParaRPr>
          </a:p>
        </p:txBody>
      </p:sp>
      <p:sp>
        <p:nvSpPr>
          <p:cNvPr id="3" name="Content Placeholder 2"/>
          <p:cNvSpPr>
            <a:spLocks noGrp="1"/>
          </p:cNvSpPr>
          <p:nvPr>
            <p:ph idx="1"/>
          </p:nvPr>
        </p:nvSpPr>
        <p:spPr/>
        <p:txBody>
          <a:bodyPr/>
          <a:lstStyle/>
          <a:p>
            <a:pPr marL="0" indent="0">
              <a:buNone/>
            </a:pPr>
            <a:r>
              <a:rPr lang="en-CA" sz="1800" dirty="0" smtClean="0"/>
              <a:t>Confusion matrix for Random Forest Results</a:t>
            </a:r>
            <a:endParaRPr lang="en-CA" sz="1800" dirty="0"/>
          </a:p>
          <a:p>
            <a:pPr marL="0" indent="0">
              <a:buNone/>
            </a:pPr>
            <a:r>
              <a:rPr lang="en-CA" sz="1400" dirty="0" smtClean="0">
                <a:latin typeface="+mj-lt"/>
              </a:rPr>
              <a:t>Accuracy </a:t>
            </a:r>
            <a:r>
              <a:rPr lang="en-CA" sz="1400" dirty="0">
                <a:latin typeface="+mj-lt"/>
              </a:rPr>
              <a:t>is 0.7865169</a:t>
            </a:r>
          </a:p>
          <a:p>
            <a:pPr marL="0" indent="0">
              <a:buNone/>
            </a:pPr>
            <a:r>
              <a:rPr lang="en-CA" sz="1400" dirty="0" smtClean="0">
                <a:latin typeface="+mj-lt"/>
              </a:rPr>
              <a:t>     0     </a:t>
            </a:r>
            <a:r>
              <a:rPr lang="en-CA" sz="1400" dirty="0">
                <a:latin typeface="+mj-lt"/>
              </a:rPr>
              <a:t>1   </a:t>
            </a:r>
            <a:r>
              <a:rPr lang="en-CA" sz="1400" dirty="0" smtClean="0">
                <a:latin typeface="+mj-lt"/>
              </a:rPr>
              <a:t>     class.error</a:t>
            </a:r>
            <a:endParaRPr lang="en-CA" sz="1400" dirty="0">
              <a:latin typeface="+mj-lt"/>
            </a:endParaRPr>
          </a:p>
          <a:p>
            <a:pPr marL="0" indent="0">
              <a:buNone/>
            </a:pPr>
            <a:r>
              <a:rPr lang="en-CA" sz="1400" dirty="0" smtClean="0">
                <a:latin typeface="+mj-lt"/>
              </a:rPr>
              <a:t>0 </a:t>
            </a:r>
            <a:r>
              <a:rPr lang="en-CA" sz="1400" dirty="0">
                <a:latin typeface="+mj-lt"/>
              </a:rPr>
              <a:t>140 23   </a:t>
            </a:r>
            <a:r>
              <a:rPr lang="en-CA" sz="1400" dirty="0" smtClean="0">
                <a:latin typeface="+mj-lt"/>
              </a:rPr>
              <a:t>   0.1411043</a:t>
            </a:r>
            <a:endParaRPr lang="en-CA" sz="1400" dirty="0">
              <a:latin typeface="+mj-lt"/>
            </a:endParaRPr>
          </a:p>
          <a:p>
            <a:pPr marL="0" indent="0">
              <a:buNone/>
            </a:pPr>
            <a:r>
              <a:rPr lang="en-CA" sz="1400" dirty="0" smtClean="0">
                <a:latin typeface="+mj-lt"/>
              </a:rPr>
              <a:t>1  </a:t>
            </a:r>
            <a:r>
              <a:rPr lang="en-CA" sz="1400" dirty="0">
                <a:latin typeface="+mj-lt"/>
              </a:rPr>
              <a:t>34 </a:t>
            </a:r>
            <a:r>
              <a:rPr lang="en-CA" sz="1400" dirty="0" smtClean="0">
                <a:latin typeface="+mj-lt"/>
              </a:rPr>
              <a:t> 70       </a:t>
            </a:r>
            <a:r>
              <a:rPr lang="en-CA" sz="1400" dirty="0">
                <a:latin typeface="+mj-lt"/>
              </a:rPr>
              <a:t>0.3269231</a:t>
            </a:r>
          </a:p>
          <a:p>
            <a:endParaRPr lang="en-CA" dirty="0"/>
          </a:p>
        </p:txBody>
      </p:sp>
    </p:spTree>
    <p:extLst>
      <p:ext uri="{BB962C8B-B14F-4D97-AF65-F5344CB8AC3E}">
        <p14:creationId xmlns:p14="http://schemas.microsoft.com/office/powerpoint/2010/main" val="898296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3" y="805391"/>
            <a:ext cx="11709400" cy="1325563"/>
          </a:xfrm>
        </p:spPr>
        <p:txBody>
          <a:bodyPr>
            <a:normAutofit fontScale="90000"/>
          </a:bodyPr>
          <a:lstStyle/>
          <a:p>
            <a:r>
              <a:rPr lang="en-CA" sz="2000" dirty="0" smtClean="0"/>
              <a:t>  </a:t>
            </a:r>
            <a:br>
              <a:rPr lang="en-CA" sz="2000" dirty="0" smtClean="0"/>
            </a:br>
            <a:r>
              <a:rPr lang="en-CA" sz="2000" dirty="0" smtClean="0"/>
              <a:t>In closing….</a:t>
            </a:r>
            <a:r>
              <a:rPr lang="en-CA" sz="2000" dirty="0"/>
              <a:t/>
            </a:r>
            <a:br>
              <a:rPr lang="en-CA" sz="2000" dirty="0"/>
            </a:br>
            <a:r>
              <a:rPr lang="en-CA" sz="2000" dirty="0" smtClean="0"/>
              <a:t>	As I embark on this fascinating world of Data </a:t>
            </a:r>
            <a:r>
              <a:rPr lang="en-CA" sz="2000" dirty="0"/>
              <a:t>S</a:t>
            </a:r>
            <a:r>
              <a:rPr lang="en-CA" sz="2000" dirty="0" smtClean="0"/>
              <a:t>cience.  I would like to  express my respect to the memories of those  lives lost on the Titanic and  acknowledge that no matter how much time passes our lives on earth are much more than the data we leave behind.  ~stefani clark</a:t>
            </a:r>
            <a:endParaRPr lang="en-CA" sz="1800" dirty="0"/>
          </a:p>
        </p:txBody>
      </p:sp>
      <p:sp>
        <p:nvSpPr>
          <p:cNvPr id="3" name="Content Placeholder 2"/>
          <p:cNvSpPr>
            <a:spLocks noGrp="1"/>
          </p:cNvSpPr>
          <p:nvPr>
            <p:ph idx="1"/>
          </p:nvPr>
        </p:nvSpPr>
        <p:spPr>
          <a:xfrm>
            <a:off x="838200" y="2130953"/>
            <a:ext cx="10515600" cy="4046009"/>
          </a:xfrm>
        </p:spPr>
        <p:txBody>
          <a:bodyPr anchor="ctr"/>
          <a:lstStyle/>
          <a:p>
            <a:endParaRPr lang="en-CA" dirty="0" smtClean="0">
              <a:hlinkClick r:id="rId2"/>
            </a:endParaRPr>
          </a:p>
          <a:p>
            <a:endParaRPr lang="en-CA" dirty="0"/>
          </a:p>
          <a:p>
            <a:endParaRPr lang="en-CA" sz="1800" b="1" dirty="0" smtClean="0">
              <a:latin typeface="+mj-lt"/>
            </a:endParaRPr>
          </a:p>
          <a:p>
            <a:endParaRPr lang="en-CA" sz="1800" dirty="0">
              <a:latin typeface="+mj-lt"/>
            </a:endParaRPr>
          </a:p>
          <a:p>
            <a:r>
              <a:rPr lang="en-CA" sz="1800" dirty="0" smtClean="0">
                <a:latin typeface="+mj-lt"/>
              </a:rPr>
              <a:t>List of those who perished </a:t>
            </a:r>
            <a:r>
              <a:rPr lang="en-CA" sz="1800" dirty="0" smtClean="0">
                <a:latin typeface="+mj-lt"/>
                <a:hlinkClick r:id="rId3"/>
              </a:rPr>
              <a:t>http://www.encyclopedia-titanica.org/titanic-victims-list/</a:t>
            </a:r>
          </a:p>
          <a:p>
            <a:r>
              <a:rPr lang="en-CA" sz="1800" dirty="0" smtClean="0">
                <a:latin typeface="+mj-lt"/>
              </a:rPr>
              <a:t>List of survivors </a:t>
            </a:r>
            <a:r>
              <a:rPr lang="en-CA" sz="1800" dirty="0" smtClean="0">
                <a:latin typeface="+mj-lt"/>
                <a:hlinkClick r:id="rId2"/>
              </a:rPr>
              <a:t>http://www.encyclopedia-titanica.org/titanic-survivors/</a:t>
            </a:r>
            <a:endParaRPr lang="en-CA" sz="1800" dirty="0" smtClean="0">
              <a:latin typeface="+mj-lt"/>
            </a:endParaRPr>
          </a:p>
        </p:txBody>
      </p:sp>
      <p:pic>
        <p:nvPicPr>
          <p:cNvPr id="4" name="Picture 3"/>
          <p:cNvPicPr>
            <a:picLocks noChangeAspect="1"/>
          </p:cNvPicPr>
          <p:nvPr/>
        </p:nvPicPr>
        <p:blipFill>
          <a:blip r:embed="rId4"/>
          <a:stretch>
            <a:fillRect/>
          </a:stretch>
        </p:blipFill>
        <p:spPr>
          <a:xfrm>
            <a:off x="1782501" y="2592730"/>
            <a:ext cx="6099529" cy="1562581"/>
          </a:xfrm>
          <a:prstGeom prst="rect">
            <a:avLst/>
          </a:prstGeom>
        </p:spPr>
      </p:pic>
    </p:spTree>
    <p:extLst>
      <p:ext uri="{BB962C8B-B14F-4D97-AF65-F5344CB8AC3E}">
        <p14:creationId xmlns:p14="http://schemas.microsoft.com/office/powerpoint/2010/main" val="385940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119</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Agency FB</vt:lpstr>
      <vt:lpstr>Arial</vt:lpstr>
      <vt:lpstr>Calibri</vt:lpstr>
      <vt:lpstr>Calibri Light</vt:lpstr>
      <vt:lpstr>Times New Roman</vt:lpstr>
      <vt:lpstr>Office Theme</vt:lpstr>
      <vt:lpstr>Springboard Capstone Presentation </vt:lpstr>
      <vt:lpstr>                        The Titanic   The world’s first unsinkable ship took 3 years to build and less than 3 hours to sink.   Who will Survive? </vt:lpstr>
      <vt:lpstr>Post data analysis of the Titanic survivors has  shown a significant correlation to class of ticket purchased and Survival! </vt:lpstr>
      <vt:lpstr> This is the Decision Tree model showing primary splits and highest correlation to survival are first gender, more females survived in all tree splits.  * green “leaf”, terminal nodes are number ones (1 ) for Survived.   The  Confusion Matrix for the predictions show the following:  Accuracy is 0.8127341              0 150  37              1  13   67 total true positives + total true negatives divided by the total =  217/267 = 0.8127341  Kaggle Score# 0.75598</vt:lpstr>
      <vt:lpstr>The GLM model showing a high  correlation to survival based Passenger Class,  First class having the highest number of survivors and Third class having the highest loss.  GLM creates a response variable where the response variable is log odds log of odds, a value between 0 and 1 (where 1 is Survived).  For GLM we created a threshold of 0.5 where we found we had the highest Accuracy score of 0.7894737   Accuracy using p&gt;0.5    FALSE TRUE 0     101   21 1      23   64 101 + 64/209 = 0.7894737</vt:lpstr>
      <vt:lpstr>Random Forest still working on this slide</vt:lpstr>
      <vt:lpstr>   In closing….  As I embark on this fascinating world of Data Science.  I would like to  express my respect to the memories of those  lives lost on the Titanic and  acknowledge that no matter how much time passes our lives on earth are much more than the data we leave behind.  ~stefani clark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Capstone Presentation</dc:title>
  <dc:creator>stefani clark</dc:creator>
  <cp:lastModifiedBy>stefani clark</cp:lastModifiedBy>
  <cp:revision>64</cp:revision>
  <dcterms:created xsi:type="dcterms:W3CDTF">2016-01-22T14:46:02Z</dcterms:created>
  <dcterms:modified xsi:type="dcterms:W3CDTF">2016-01-23T18:19:10Z</dcterms:modified>
</cp:coreProperties>
</file>