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4" r:id="rId5"/>
    <p:sldId id="273" r:id="rId6"/>
    <p:sldId id="279" r:id="rId7"/>
    <p:sldId id="270" r:id="rId8"/>
    <p:sldId id="280" r:id="rId9"/>
    <p:sldId id="271" r:id="rId10"/>
    <p:sldId id="272" r:id="rId11"/>
    <p:sldId id="281" r:id="rId12"/>
    <p:sldId id="27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4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09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7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4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01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2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27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50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88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4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29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1"/>
            <a:ext cx="9144000" cy="161290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CA" sz="2000" dirty="0" smtClean="0">
                <a:latin typeface="+mj-lt"/>
              </a:rPr>
              <a:t>Springboard Capstone Presentation </a:t>
            </a:r>
            <a:endParaRPr lang="en-CA" sz="20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501"/>
            <a:ext cx="9144000" cy="1612899"/>
          </a:xfrm>
        </p:spPr>
        <p:txBody>
          <a:bodyPr>
            <a:normAutofit/>
          </a:bodyPr>
          <a:lstStyle/>
          <a:p>
            <a:endParaRPr lang="en-CA" sz="1400" dirty="0" smtClean="0">
              <a:latin typeface="+mj-lt"/>
            </a:endParaRPr>
          </a:p>
          <a:p>
            <a:r>
              <a:rPr lang="en-CA" sz="1400" dirty="0" smtClean="0"/>
              <a:t>Titanic </a:t>
            </a:r>
          </a:p>
          <a:p>
            <a:r>
              <a:rPr lang="en-CA" sz="1400" dirty="0" smtClean="0"/>
              <a:t>Who </a:t>
            </a:r>
            <a:r>
              <a:rPr lang="en-CA" sz="1400" dirty="0"/>
              <a:t>s</a:t>
            </a:r>
            <a:r>
              <a:rPr lang="en-CA" sz="1400" dirty="0" smtClean="0"/>
              <a:t>urvived the “unsinkable” ship?</a:t>
            </a:r>
          </a:p>
          <a:p>
            <a:endParaRPr lang="en-CA" sz="1400" dirty="0"/>
          </a:p>
          <a:p>
            <a:r>
              <a:rPr lang="en-CA" sz="1400" dirty="0"/>
              <a:t>b</a:t>
            </a:r>
            <a:r>
              <a:rPr lang="en-CA" sz="1400" dirty="0" smtClean="0"/>
              <a:t>y Stefani Clark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0887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000"/>
          </a:xfrm>
        </p:spPr>
        <p:txBody>
          <a:bodyPr>
            <a:normAutofit/>
          </a:bodyPr>
          <a:lstStyle/>
          <a:p>
            <a:r>
              <a:rPr lang="en-CA" sz="1400" dirty="0" smtClean="0">
                <a:solidFill>
                  <a:prstClr val="black"/>
                </a:solidFill>
              </a:rPr>
              <a:t>The </a:t>
            </a:r>
            <a:r>
              <a:rPr lang="en-CA" sz="1400" b="1" dirty="0" smtClean="0">
                <a:solidFill>
                  <a:prstClr val="black"/>
                </a:solidFill>
              </a:rPr>
              <a:t>Random </a:t>
            </a:r>
            <a:r>
              <a:rPr lang="en-CA" sz="1400" b="1" dirty="0">
                <a:solidFill>
                  <a:prstClr val="black"/>
                </a:solidFill>
              </a:rPr>
              <a:t>forest </a:t>
            </a:r>
            <a:r>
              <a:rPr lang="en-CA" sz="1400" b="1" dirty="0" smtClean="0">
                <a:solidFill>
                  <a:prstClr val="black"/>
                </a:solidFill>
              </a:rPr>
              <a:t> </a:t>
            </a:r>
            <a:r>
              <a:rPr lang="en-CA" sz="1400" dirty="0" smtClean="0">
                <a:solidFill>
                  <a:prstClr val="black"/>
                </a:solidFill>
              </a:rPr>
              <a:t>ensembles </a:t>
            </a:r>
            <a:r>
              <a:rPr lang="en-CA" sz="1400" dirty="0">
                <a:solidFill>
                  <a:prstClr val="black"/>
                </a:solidFill>
              </a:rPr>
              <a:t>weak learners </a:t>
            </a:r>
            <a:r>
              <a:rPr lang="en-CA" sz="1400" dirty="0" smtClean="0">
                <a:solidFill>
                  <a:prstClr val="black"/>
                </a:solidFill>
              </a:rPr>
              <a:t> </a:t>
            </a:r>
            <a:r>
              <a:rPr lang="en-CA" sz="1400" dirty="0">
                <a:solidFill>
                  <a:prstClr val="black"/>
                </a:solidFill>
              </a:rPr>
              <a:t>into a strong learner. T</a:t>
            </a:r>
            <a:r>
              <a:rPr lang="en-CA" sz="1400" dirty="0" smtClean="0">
                <a:solidFill>
                  <a:prstClr val="black"/>
                </a:solidFill>
              </a:rPr>
              <a:t>he </a:t>
            </a:r>
            <a:r>
              <a:rPr lang="en-CA" sz="1400" dirty="0">
                <a:solidFill>
                  <a:prstClr val="black"/>
                </a:solidFill>
              </a:rPr>
              <a:t>process first randomly selects m variables (where m &lt;&lt; M), then finds the predictor variable that provides the best split among m variables. Next, the process grows the full tree without pruning. In the end, we can obtain the predicted result of an example from each single tree. As a result, we can get the prediction result by taking an average or weighted average (for regression) of an output or taking a majority vote (for classification</a:t>
            </a:r>
            <a:r>
              <a:rPr lang="en-CA" sz="1400" dirty="0" smtClean="0">
                <a:solidFill>
                  <a:prstClr val="black"/>
                </a:solidFill>
              </a:rPr>
              <a:t>).</a:t>
            </a:r>
            <a:endParaRPr lang="en-CA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402"/>
            <a:ext cx="10515600" cy="1642789"/>
          </a:xfrm>
        </p:spPr>
        <p:txBody>
          <a:bodyPr/>
          <a:lstStyle/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 smtClean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 smtClean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 smtClean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 rot="10800000" flipV="1">
            <a:off x="346841" y="5676594"/>
            <a:ext cx="10489325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lain"/>
            </a:pPr>
            <a:endParaRPr lang="en-CA" sz="1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CA" sz="800" dirty="0">
                <a:solidFill>
                  <a:prstClr val="black"/>
                </a:solidFill>
                <a:latin typeface="Calibri Light" panose="020F0302020204030204"/>
              </a:rPr>
              <a:t>The model was trained on 70% of the passengers in the dataset where 30% were kept out and stored in a test dataset. This technique is known as cross validation: the test model was used to score the model. In addition, the model was ran against the original Kaggle “unknown” Test dataset and submitted to Kaggle for scoring.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32" y="1680178"/>
            <a:ext cx="6227101" cy="10700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40" y="2967421"/>
            <a:ext cx="4389120" cy="25641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89829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9578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 smtClean="0"/>
              <a:t>Examination of Variable </a:t>
            </a:r>
            <a:r>
              <a:rPr lang="en-CA" sz="1800" dirty="0"/>
              <a:t>I</a:t>
            </a:r>
            <a:r>
              <a:rPr lang="en-CA" sz="1800" dirty="0" smtClean="0"/>
              <a:t>mportance</a:t>
            </a:r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72" y="3897468"/>
            <a:ext cx="4572396" cy="274343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9" y="826732"/>
            <a:ext cx="4578493" cy="274343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670" y="838081"/>
            <a:ext cx="4999153" cy="274343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396" y="1332295"/>
            <a:ext cx="1287000" cy="8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163" y="1332295"/>
            <a:ext cx="1287000" cy="10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38" y="4319412"/>
            <a:ext cx="1287000" cy="1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2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561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 smtClean="0"/>
              <a:t>Final model selection </a:t>
            </a:r>
            <a:endParaRPr lang="en-CA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876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CA" sz="14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Decision Tree  </a:t>
            </a:r>
            <a:r>
              <a:rPr lang="en-CA" sz="1400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en-CA" sz="14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produced the highest overall Accuracy score </a:t>
            </a:r>
            <a:r>
              <a:rPr lang="en-CA" sz="1400" dirty="0" smtClean="0">
                <a:solidFill>
                  <a:prstClr val="black"/>
                </a:solidFill>
                <a:latin typeface="+mj-lt"/>
              </a:rPr>
              <a:t>.  However, I would have expected Random Forest to produce better results and overall higher accuracy.  I suspect more work on  feature engineering is required to improve the RF score.  </a:t>
            </a:r>
          </a:p>
          <a:p>
            <a:endParaRPr lang="en-CA" sz="12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endParaRPr lang="en-CA" sz="1200" dirty="0">
              <a:solidFill>
                <a:prstClr val="black"/>
              </a:solidFill>
              <a:latin typeface="AR ESSENCE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68" y="1365538"/>
            <a:ext cx="5425201" cy="105809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23" y="2847373"/>
            <a:ext cx="6298520" cy="384279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50991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8148"/>
          </a:xfrm>
        </p:spPr>
        <p:txBody>
          <a:bodyPr/>
          <a:lstStyle/>
          <a:p>
            <a:r>
              <a:rPr lang="en-US" dirty="0" smtClean="0"/>
              <a:t>			Questions &amp; Answers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9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Documents and Settings\Jen\My Documents\My Pictures\Titanic_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04" y="2060178"/>
            <a:ext cx="6571048" cy="418011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36634"/>
            <a:ext cx="10515600" cy="179726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CA" dirty="0" smtClean="0"/>
              <a:t>  </a:t>
            </a:r>
            <a:br>
              <a:rPr lang="en-CA" dirty="0" smtClean="0"/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1800" dirty="0" smtClean="0">
                <a:cs typeface="Times New Roman" panose="02020603050405020304" pitchFamily="18" charset="0"/>
              </a:rPr>
              <a:t>The Titanic </a:t>
            </a:r>
            <a:br>
              <a:rPr lang="en-CA" sz="1800" dirty="0" smtClean="0">
                <a:cs typeface="Times New Roman" panose="02020603050405020304" pitchFamily="18" charset="0"/>
              </a:rPr>
            </a:br>
            <a:r>
              <a:rPr lang="en-CA" sz="1800" dirty="0">
                <a:cs typeface="Times New Roman" panose="02020603050405020304" pitchFamily="18" charset="0"/>
              </a:rPr>
              <a:t/>
            </a:r>
            <a:br>
              <a:rPr lang="en-CA" sz="1800" dirty="0">
                <a:cs typeface="Times New Roman" panose="02020603050405020304" pitchFamily="18" charset="0"/>
              </a:rPr>
            </a:br>
            <a:r>
              <a:rPr lang="en-US" sz="1800" dirty="0" smtClean="0"/>
              <a:t>The world’s first unsinkable ship took 3 years to build and less than 3 hours to sink. 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Who will Survive?</a:t>
            </a:r>
            <a:r>
              <a:rPr lang="en-US" dirty="0" smtClean="0"/>
              <a:t/>
            </a:r>
            <a:br>
              <a:rPr lang="en-US" dirty="0" smtClean="0"/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6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9710"/>
            <a:ext cx="10515600" cy="1019504"/>
          </a:xfrm>
        </p:spPr>
        <p:txBody>
          <a:bodyPr anchor="t"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6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Post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data analysis 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of the Titanic survivors has shown a 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significant correlation between the class </a:t>
            </a:r>
            <a:r>
              <a:rPr lang="en-US" sz="1800" dirty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of ticket 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purchased</a:t>
            </a:r>
            <a:r>
              <a:rPr lang="en-US" sz="1800" dirty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and Survival!</a:t>
            </a:r>
            <a:r>
              <a:rPr lang="en-US" sz="1600" dirty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</a:br>
            <a:endParaRPr lang="en-CA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215"/>
            <a:ext cx="9037322" cy="10930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600" dirty="0" smtClean="0">
                <a:latin typeface="+mj-lt"/>
              </a:rPr>
              <a:t> Lets see what the models tell us ………………</a:t>
            </a:r>
            <a:endParaRPr lang="en-CA" sz="1600" dirty="0">
              <a:latin typeface="+mj-lt"/>
            </a:endParaRPr>
          </a:p>
        </p:txBody>
      </p:sp>
      <p:pic>
        <p:nvPicPr>
          <p:cNvPr id="4" name="Picture 3" descr="C:\Users\sandy\AppData\Local\Microsoft\Windows\Temporary Internet Files\Content.IE5\SMW618F2\MC90044039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33" y="153674"/>
            <a:ext cx="859367" cy="8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1800" dirty="0" smtClean="0"/>
              <a:t>Titanic dataset metadata…</a:t>
            </a:r>
            <a:endParaRPr lang="en-CA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1400" dirty="0">
                <a:latin typeface="+mj-lt"/>
              </a:rPr>
              <a:t>Id : a unique number</a:t>
            </a:r>
          </a:p>
          <a:p>
            <a:pPr fontAlgn="base"/>
            <a:r>
              <a:rPr lang="en-CA" sz="1400" dirty="0">
                <a:latin typeface="+mj-lt"/>
              </a:rPr>
              <a:t>Survival : 1=yes, 0=no</a:t>
            </a:r>
          </a:p>
          <a:p>
            <a:pPr fontAlgn="base"/>
            <a:r>
              <a:rPr lang="en-CA" sz="1400" dirty="0">
                <a:latin typeface="+mj-lt"/>
              </a:rPr>
              <a:t>Passenger class : 1=Upper, 2=Middle or 3=Lower</a:t>
            </a:r>
          </a:p>
          <a:p>
            <a:pPr fontAlgn="base"/>
            <a:r>
              <a:rPr lang="en-CA" sz="1400" dirty="0">
                <a:latin typeface="+mj-lt"/>
              </a:rPr>
              <a:t>Name (examples: "Braund, Mr. Owen Harris", "Heikkinen, Miss. Laina")</a:t>
            </a:r>
          </a:p>
          <a:p>
            <a:pPr fontAlgn="base"/>
            <a:r>
              <a:rPr lang="en-CA" sz="1400" dirty="0">
                <a:latin typeface="+mj-lt"/>
              </a:rPr>
              <a:t>Sex : female/male</a:t>
            </a:r>
          </a:p>
          <a:p>
            <a:pPr fontAlgn="base"/>
            <a:r>
              <a:rPr lang="en-CA" sz="1400" dirty="0">
                <a:latin typeface="+mj-lt"/>
              </a:rPr>
              <a:t>Age</a:t>
            </a:r>
          </a:p>
          <a:p>
            <a:pPr fontAlgn="base"/>
            <a:r>
              <a:rPr lang="en-CA" sz="1400" dirty="0">
                <a:latin typeface="+mj-lt"/>
              </a:rPr>
              <a:t>Number of Siblings/Spouses Aboard</a:t>
            </a:r>
          </a:p>
          <a:p>
            <a:pPr fontAlgn="base"/>
            <a:r>
              <a:rPr lang="en-CA" sz="1400" dirty="0">
                <a:latin typeface="+mj-lt"/>
              </a:rPr>
              <a:t>Number of Parents/Children Aboard</a:t>
            </a:r>
          </a:p>
          <a:p>
            <a:pPr fontAlgn="base"/>
            <a:r>
              <a:rPr lang="en-CA" sz="1400" dirty="0">
                <a:latin typeface="+mj-lt"/>
              </a:rPr>
              <a:t>Ticket number</a:t>
            </a:r>
          </a:p>
          <a:p>
            <a:pPr fontAlgn="base"/>
            <a:r>
              <a:rPr lang="en-CA" sz="1400" dirty="0">
                <a:latin typeface="+mj-lt"/>
              </a:rPr>
              <a:t>Passenger Fare</a:t>
            </a:r>
          </a:p>
          <a:p>
            <a:pPr fontAlgn="base"/>
            <a:r>
              <a:rPr lang="en-CA" sz="1400" dirty="0">
                <a:latin typeface="+mj-lt"/>
              </a:rPr>
              <a:t>Cabin</a:t>
            </a:r>
          </a:p>
          <a:p>
            <a:pPr fontAlgn="base"/>
            <a:r>
              <a:rPr lang="en-CA" sz="1400" dirty="0">
                <a:latin typeface="+mj-lt"/>
              </a:rPr>
              <a:t>Port of Embarkation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989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6947"/>
          </a:xfrm>
        </p:spPr>
        <p:txBody>
          <a:bodyPr anchor="ctr">
            <a:normAutofit/>
          </a:bodyPr>
          <a:lstStyle/>
          <a:p>
            <a:r>
              <a:rPr lang="en-CA" sz="1800" dirty="0" smtClean="0"/>
              <a:t>Exploratory data insight….</a:t>
            </a:r>
            <a:endParaRPr lang="en-CA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2491"/>
            <a:ext cx="9144000" cy="2769326"/>
          </a:xfrm>
        </p:spPr>
        <p:txBody>
          <a:bodyPr anchor="ctr">
            <a:normAutofit/>
          </a:bodyPr>
          <a:lstStyle/>
          <a:p>
            <a:pPr algn="l" fontAlgn="base"/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The majority (64.8%) of the passengers are male.</a:t>
            </a:r>
          </a:p>
          <a:p>
            <a:pPr algn="l" fontAlgn="base"/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The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majority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are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between 20 and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40 yrs. of age, with the median age of 28 yrs.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 Children were also onboard, as 44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passengers out of the 714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documented were of age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below 6 years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old.</a:t>
            </a:r>
            <a:endParaRPr lang="en-CA" sz="1400" dirty="0">
              <a:solidFill>
                <a:srgbClr val="454545"/>
              </a:solidFill>
              <a:latin typeface="+mj-lt"/>
            </a:endParaRPr>
          </a:p>
          <a:p>
            <a:pPr algn="l" fontAlgn="base"/>
            <a:r>
              <a:rPr lang="en-CA" sz="1400" dirty="0">
                <a:solidFill>
                  <a:srgbClr val="454545"/>
                </a:solidFill>
                <a:latin typeface="+mj-lt"/>
              </a:rPr>
              <a:t>T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ickets sold by passenger class (first, second, third)  show 24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% are in the upper class, 21% in the middle class, 55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% in the third class.</a:t>
            </a:r>
          </a:p>
          <a:p>
            <a:pPr algn="l" fontAlgn="base"/>
            <a:r>
              <a:rPr lang="en-CA" sz="1400" dirty="0" smtClean="0">
                <a:latin typeface="+mj-lt"/>
              </a:rPr>
              <a:t>The </a:t>
            </a:r>
            <a:r>
              <a:rPr lang="en-CA" sz="1400" dirty="0">
                <a:latin typeface="+mj-lt"/>
              </a:rPr>
              <a:t>Age column has roughly 20% of missing data and the Cabin has 77</a:t>
            </a:r>
            <a:r>
              <a:rPr lang="en-CA" sz="1400" dirty="0" smtClean="0">
                <a:latin typeface="+mj-lt"/>
              </a:rPr>
              <a:t>%.</a:t>
            </a:r>
          </a:p>
          <a:p>
            <a:pPr algn="l" fontAlgn="base"/>
            <a:r>
              <a:rPr lang="en-CA" sz="1400" dirty="0" smtClean="0">
                <a:latin typeface="+mj-lt"/>
              </a:rPr>
              <a:t>342 </a:t>
            </a:r>
            <a:r>
              <a:rPr lang="en-CA" sz="1400" dirty="0">
                <a:latin typeface="+mj-lt"/>
              </a:rPr>
              <a:t>out of the 891 people in </a:t>
            </a:r>
            <a:r>
              <a:rPr lang="en-CA" sz="1400" dirty="0" smtClean="0">
                <a:latin typeface="+mj-lt"/>
              </a:rPr>
              <a:t>the dataset survived</a:t>
            </a:r>
            <a:r>
              <a:rPr lang="en-CA" sz="1400" dirty="0">
                <a:latin typeface="+mj-lt"/>
              </a:rPr>
              <a:t>, which corresponds to a 38.4% </a:t>
            </a:r>
            <a:r>
              <a:rPr lang="en-CA" sz="1400" dirty="0" smtClean="0">
                <a:latin typeface="+mj-lt"/>
              </a:rPr>
              <a:t>survival rate. </a:t>
            </a: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17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3056"/>
            <a:ext cx="10515600" cy="809444"/>
          </a:xfrm>
        </p:spPr>
        <p:txBody>
          <a:bodyPr>
            <a:normAutofit fontScale="90000"/>
          </a:bodyPr>
          <a:lstStyle/>
          <a:p>
            <a:pPr algn="ctr"/>
            <a:r>
              <a:rPr lang="en-CA" sz="1800" dirty="0" smtClean="0"/>
              <a:t>Survival by Passenger Class</a:t>
            </a:r>
            <a:br>
              <a:rPr lang="en-CA" sz="1800" dirty="0" smtClean="0"/>
            </a:br>
            <a:r>
              <a:rPr lang="en-CA" sz="1800" dirty="0" smtClean="0"/>
              <a:t>First Class had the highest number of survivors!</a:t>
            </a:r>
            <a:br>
              <a:rPr lang="en-CA" sz="1800" dirty="0" smtClean="0"/>
            </a:br>
            <a:endParaRPr lang="en-CA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07" y="2448334"/>
            <a:ext cx="7824983" cy="373068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Rectangle 3"/>
          <p:cNvSpPr/>
          <p:nvPr/>
        </p:nvSpPr>
        <p:spPr>
          <a:xfrm>
            <a:off x="685800" y="1079500"/>
            <a:ext cx="44831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i="1" dirty="0" smtClean="0">
                <a:latin typeface="+mj-lt"/>
              </a:rPr>
              <a:t> Costs </a:t>
            </a:r>
            <a:r>
              <a:rPr lang="en-CA" sz="1100" i="1" dirty="0">
                <a:latin typeface="+mj-lt"/>
              </a:rPr>
              <a:t>of the different class of tickets</a:t>
            </a:r>
            <a:r>
              <a:rPr lang="en-CA" sz="1100" i="1" dirty="0" smtClean="0">
                <a:latin typeface="+mj-lt"/>
              </a:rPr>
              <a:t>:</a:t>
            </a:r>
          </a:p>
          <a:p>
            <a:r>
              <a:rPr lang="en-CA" sz="1100" i="1" dirty="0" smtClean="0">
                <a:latin typeface="+mj-lt"/>
              </a:rPr>
              <a:t> </a:t>
            </a:r>
            <a:r>
              <a:rPr lang="en-CA" sz="1100" i="1" dirty="0">
                <a:latin typeface="+mj-lt"/>
              </a:rPr>
              <a:t>First Class </a:t>
            </a:r>
            <a:r>
              <a:rPr lang="en-CA" sz="1100" i="1" dirty="0" smtClean="0">
                <a:latin typeface="+mj-lt"/>
              </a:rPr>
              <a:t>(parlour) </a:t>
            </a:r>
            <a:r>
              <a:rPr lang="en-CA" sz="1100" i="1" dirty="0">
                <a:latin typeface="+mj-lt"/>
              </a:rPr>
              <a:t>£870/$4,350 ($83,200 today)</a:t>
            </a:r>
            <a:br>
              <a:rPr lang="en-CA" sz="1100" i="1" dirty="0">
                <a:latin typeface="+mj-lt"/>
              </a:rPr>
            </a:br>
            <a:r>
              <a:rPr lang="en-CA" sz="1100" i="1" dirty="0" smtClean="0">
                <a:latin typeface="+mj-lt"/>
              </a:rPr>
              <a:t> First </a:t>
            </a:r>
            <a:r>
              <a:rPr lang="en-CA" sz="1100" i="1" dirty="0">
                <a:latin typeface="+mj-lt"/>
              </a:rPr>
              <a:t>Class (berth) £30/$150 ($2975 today)</a:t>
            </a:r>
            <a:br>
              <a:rPr lang="en-CA" sz="1100" i="1" dirty="0">
                <a:latin typeface="+mj-lt"/>
              </a:rPr>
            </a:br>
            <a:r>
              <a:rPr lang="en-CA" sz="1100" i="1" dirty="0" smtClean="0">
                <a:latin typeface="+mj-lt"/>
              </a:rPr>
              <a:t> Second </a:t>
            </a:r>
            <a:r>
              <a:rPr lang="en-CA" sz="1100" i="1" dirty="0">
                <a:latin typeface="+mj-lt"/>
              </a:rPr>
              <a:t>Class £12/$60 ($1200 today)</a:t>
            </a:r>
            <a:br>
              <a:rPr lang="en-CA" sz="1100" i="1" dirty="0">
                <a:latin typeface="+mj-lt"/>
              </a:rPr>
            </a:br>
            <a:r>
              <a:rPr lang="en-CA" sz="1100" i="1" dirty="0" smtClean="0">
                <a:latin typeface="+mj-lt"/>
              </a:rPr>
              <a:t> Third </a:t>
            </a:r>
            <a:r>
              <a:rPr lang="en-CA" sz="1100" i="1" dirty="0">
                <a:latin typeface="+mj-lt"/>
              </a:rPr>
              <a:t>Class £3 to £8/$40 ($298 to $793 today</a:t>
            </a:r>
            <a:r>
              <a:rPr lang="en-CA" sz="1100" i="1" dirty="0" smtClean="0">
                <a:latin typeface="+mj-lt"/>
              </a:rPr>
              <a:t>) </a:t>
            </a:r>
            <a:endParaRPr lang="en-CA" sz="1100" i="1" dirty="0">
              <a:latin typeface="+mj-lt"/>
            </a:endParaRPr>
          </a:p>
        </p:txBody>
      </p:sp>
      <p:pic>
        <p:nvPicPr>
          <p:cNvPr id="5" name="Picture 4" descr="C:\Users\sandy\AppData\Local\Microsoft\Windows\Temporary Internet Files\Content.IE5\SMW618F2\MC90044039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" y="193467"/>
            <a:ext cx="859367" cy="8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0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8" y="273270"/>
            <a:ext cx="10515600" cy="1411840"/>
          </a:xfrm>
        </p:spPr>
        <p:txBody>
          <a:bodyPr anchor="t">
            <a:normAutofit/>
          </a:bodyPr>
          <a:lstStyle/>
          <a:p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The </a:t>
            </a:r>
            <a:r>
              <a:rPr lang="en-CA" sz="1600" b="1" dirty="0" smtClean="0"/>
              <a:t>Decision Tree </a:t>
            </a:r>
            <a:r>
              <a:rPr lang="en-CA" sz="1600" dirty="0" smtClean="0"/>
              <a:t>model showing primary splits and highest correlation to survival are first gender, more females survived in all tree splits.  * green “leaf”, terminal nodes are number ones (1 </a:t>
            </a:r>
            <a:r>
              <a:rPr lang="en-CA" sz="1600" dirty="0"/>
              <a:t>)</a:t>
            </a:r>
            <a:r>
              <a:rPr lang="en-CA" sz="1600" dirty="0" smtClean="0"/>
              <a:t> for Survived. </a:t>
            </a:r>
            <a:br>
              <a:rPr lang="en-CA" sz="1600" dirty="0" smtClean="0"/>
            </a:br>
            <a:r>
              <a:rPr lang="en-CA" sz="1300" dirty="0" smtClean="0">
                <a:latin typeface="+mn-lt"/>
              </a:rPr>
              <a:t/>
            </a:r>
            <a:br>
              <a:rPr lang="en-CA" sz="1300" dirty="0" smtClean="0">
                <a:latin typeface="+mn-lt"/>
              </a:rPr>
            </a:br>
            <a:endParaRPr lang="en-CA" sz="1300" dirty="0">
              <a:latin typeface="AR ESSENCE" panose="02000000000000000000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49" y="3407003"/>
            <a:ext cx="5224972" cy="2597945"/>
          </a:xfr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Rectangle 2"/>
          <p:cNvSpPr/>
          <p:nvPr/>
        </p:nvSpPr>
        <p:spPr>
          <a:xfrm rot="10800000" flipH="1" flipV="1">
            <a:off x="262758" y="6360047"/>
            <a:ext cx="1180311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CA" sz="800" dirty="0">
                <a:solidFill>
                  <a:prstClr val="black"/>
                </a:solidFill>
                <a:latin typeface="Calibri Light" panose="020F0302020204030204"/>
              </a:rPr>
              <a:t>The model was trained on 70% of the passengers in the dataset where 30% were kept out and stored in a test dataset. This technique is known as cross validation: the test model was used to score the model. In addition, the model was ran against the original Kaggle “unknown” Test dataset and submitted to Kaggle for scoring.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57" y="1945164"/>
            <a:ext cx="6227101" cy="120178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1326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CA" sz="1800" dirty="0" smtClean="0"/>
              <a:t>Decision Tree ROC and AUC</a:t>
            </a:r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0" y="1528642"/>
            <a:ext cx="5910079" cy="300863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12760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97188"/>
            <a:ext cx="10613985" cy="1111503"/>
          </a:xfrm>
        </p:spPr>
        <p:txBody>
          <a:bodyPr>
            <a:noAutofit/>
          </a:bodyPr>
          <a:lstStyle/>
          <a:p>
            <a:r>
              <a:rPr lang="en-CA" sz="1400" dirty="0" smtClean="0">
                <a:solidFill>
                  <a:prstClr val="black"/>
                </a:solidFill>
              </a:rPr>
              <a:t>The </a:t>
            </a:r>
            <a:r>
              <a:rPr lang="en-CA" sz="1400" b="1" dirty="0" smtClean="0">
                <a:solidFill>
                  <a:prstClr val="black"/>
                </a:solidFill>
              </a:rPr>
              <a:t>GLM </a:t>
            </a:r>
            <a:r>
              <a:rPr lang="en-CA" sz="1400" b="1" dirty="0">
                <a:solidFill>
                  <a:prstClr val="black"/>
                </a:solidFill>
              </a:rPr>
              <a:t>model </a:t>
            </a:r>
            <a:r>
              <a:rPr lang="en-CA" sz="1400" dirty="0" smtClean="0">
                <a:solidFill>
                  <a:prstClr val="black"/>
                </a:solidFill>
              </a:rPr>
              <a:t>showing a high  </a:t>
            </a:r>
            <a:r>
              <a:rPr lang="en-CA" sz="1400" dirty="0">
                <a:solidFill>
                  <a:prstClr val="black"/>
                </a:solidFill>
              </a:rPr>
              <a:t>correlation to survival </a:t>
            </a:r>
            <a:r>
              <a:rPr lang="en-CA" sz="1400" dirty="0" smtClean="0">
                <a:solidFill>
                  <a:prstClr val="black"/>
                </a:solidFill>
              </a:rPr>
              <a:t>based Passenger Class,  First class having the highest number of survivors and Third class having the highest loss.  GLM creates a response </a:t>
            </a:r>
            <a:r>
              <a:rPr lang="en-CA" sz="1400" dirty="0">
                <a:solidFill>
                  <a:prstClr val="black"/>
                </a:solidFill>
              </a:rPr>
              <a:t>variable </a:t>
            </a:r>
            <a:r>
              <a:rPr lang="en-CA" sz="1400" dirty="0" smtClean="0">
                <a:solidFill>
                  <a:prstClr val="black"/>
                </a:solidFill>
              </a:rPr>
              <a:t>where the </a:t>
            </a:r>
            <a:r>
              <a:rPr lang="en-CA" sz="1400" dirty="0">
                <a:solidFill>
                  <a:prstClr val="black"/>
                </a:solidFill>
              </a:rPr>
              <a:t>response variable is log odds </a:t>
            </a:r>
            <a:r>
              <a:rPr lang="en-CA" sz="1400" dirty="0" smtClean="0">
                <a:solidFill>
                  <a:prstClr val="black"/>
                </a:solidFill>
              </a:rPr>
              <a:t>log of odds, a value between 0 and 1 (where 1 is Survived).  For GLM we created a threshold of 0.5 where we found we had the highest Accuracy score of </a:t>
            </a:r>
            <a:r>
              <a:rPr lang="en-CA" sz="1400" dirty="0">
                <a:solidFill>
                  <a:prstClr val="black"/>
                </a:solidFill>
              </a:rPr>
              <a:t>0.7894737</a:t>
            </a:r>
            <a:r>
              <a:rPr lang="en-CA" sz="1600" dirty="0">
                <a:solidFill>
                  <a:prstClr val="black"/>
                </a:solidFill>
                <a:latin typeface="Agency FB" panose="020B0503020202020204" pitchFamily="34" charset="0"/>
              </a:rPr>
              <a:t/>
            </a:r>
            <a:br>
              <a:rPr lang="en-CA" sz="1600" dirty="0">
                <a:solidFill>
                  <a:prstClr val="black"/>
                </a:solidFill>
                <a:latin typeface="Agency FB" panose="020B0503020202020204" pitchFamily="34" charset="0"/>
              </a:rPr>
            </a:br>
            <a:r>
              <a:rPr lang="en-CA" sz="16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/>
            </a:r>
            <a:br>
              <a:rPr lang="en-CA" sz="1600" dirty="0" smtClean="0">
                <a:solidFill>
                  <a:prstClr val="black"/>
                </a:solidFill>
                <a:latin typeface="Agency FB" panose="020B0503020202020204" pitchFamily="34" charset="0"/>
              </a:rPr>
            </a:br>
            <a:endParaRPr lang="en-CA" sz="1200" dirty="0">
              <a:latin typeface="AR ESSENCE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 rot="10800000" flipH="1" flipV="1">
            <a:off x="609600" y="6274345"/>
            <a:ext cx="11246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800" dirty="0">
                <a:solidFill>
                  <a:prstClr val="black"/>
                </a:solidFill>
                <a:latin typeface="Calibri Light" panose="020F0302020204030204"/>
              </a:rPr>
              <a:t>The model was trained on 70% of the passengers in the dataset where 30% were kept out and stored in a test dataset. This technique is known as cross validation: the test model was used to score the model. In addition, the model was ran against the original Kaggle “unknown” Test dataset and submitted to Kaggle for scoring</a:t>
            </a:r>
            <a:endParaRPr lang="en-CA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92" y="1208691"/>
            <a:ext cx="6227101" cy="10700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81" y="2652257"/>
            <a:ext cx="4561489" cy="2552088"/>
          </a:xfr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8129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671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AR ESSENCE</vt:lpstr>
      <vt:lpstr>Arial</vt:lpstr>
      <vt:lpstr>Calibri</vt:lpstr>
      <vt:lpstr>Calibri Light</vt:lpstr>
      <vt:lpstr>Times New Roman</vt:lpstr>
      <vt:lpstr>Wingdings</vt:lpstr>
      <vt:lpstr>Office Theme</vt:lpstr>
      <vt:lpstr>Springboard Capstone Presentation </vt:lpstr>
      <vt:lpstr>                      The Titanic   The world’s first unsinkable ship took 3 years to build and less than 3 hours to sink.   Who will Survive? </vt:lpstr>
      <vt:lpstr> Post data analysis of the Titanic survivors has shown a significant correlation between the class of ticket purchased and Survival! </vt:lpstr>
      <vt:lpstr>Titanic dataset metadata…</vt:lpstr>
      <vt:lpstr>Exploratory data insight….</vt:lpstr>
      <vt:lpstr>Survival by Passenger Class First Class had the highest number of survivors! </vt:lpstr>
      <vt:lpstr> The Decision Tree model showing primary splits and highest correlation to survival are first gender, more females survived in all tree splits.  * green “leaf”, terminal nodes are number ones (1 ) for Survived.   </vt:lpstr>
      <vt:lpstr>Decision Tree ROC and AUC</vt:lpstr>
      <vt:lpstr>The GLM model showing a high  correlation to survival based Passenger Class,  First class having the highest number of survivors and Third class having the highest loss.  GLM creates a response variable where the response variable is log odds log of odds, a value between 0 and 1 (where 1 is Survived).  For GLM we created a threshold of 0.5 where we found we had the highest Accuracy score of 0.7894737  </vt:lpstr>
      <vt:lpstr>The Random forest  ensembles weak learners  into a strong learner. The process first randomly selects m variables (where m &lt;&lt; M), then finds the predictor variable that provides the best split among m variables. Next, the process grows the full tree without pruning. In the end, we can obtain the predicted result of an example from each single tree. As a result, we can get the prediction result by taking an average or weighted average (for regression) of an output or taking a majority vote (for classification).</vt:lpstr>
      <vt:lpstr>Examination of Variable Importance</vt:lpstr>
      <vt:lpstr>Final model selection </vt:lpstr>
      <vt:lpstr>   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Presentation</dc:title>
  <dc:creator>stefani clark</dc:creator>
  <cp:lastModifiedBy>stefani clark</cp:lastModifiedBy>
  <cp:revision>208</cp:revision>
  <dcterms:created xsi:type="dcterms:W3CDTF">2016-01-22T14:46:02Z</dcterms:created>
  <dcterms:modified xsi:type="dcterms:W3CDTF">2016-02-03T03:59:28Z</dcterms:modified>
</cp:coreProperties>
</file>