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74" r:id="rId5"/>
    <p:sldId id="273" r:id="rId6"/>
    <p:sldId id="279" r:id="rId7"/>
    <p:sldId id="270" r:id="rId8"/>
    <p:sldId id="278" r:id="rId9"/>
    <p:sldId id="271" r:id="rId10"/>
    <p:sldId id="272" r:id="rId11"/>
    <p:sldId id="280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D3B-6B2E-464A-882D-49468EEB46F5}" type="datetimeFigureOut">
              <a:rPr lang="en-CA" smtClean="0"/>
              <a:t>2016-02-02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416E-33FB-4422-9EC2-3EA9DEB370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749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D3B-6B2E-464A-882D-49468EEB46F5}" type="datetimeFigureOut">
              <a:rPr lang="en-CA" smtClean="0"/>
              <a:t>2016-02-02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416E-33FB-4422-9EC2-3EA9DEB370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909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D3B-6B2E-464A-882D-49468EEB46F5}" type="datetimeFigureOut">
              <a:rPr lang="en-CA" smtClean="0"/>
              <a:t>2016-02-02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416E-33FB-4422-9EC2-3EA9DEB370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579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D3B-6B2E-464A-882D-49468EEB46F5}" type="datetimeFigureOut">
              <a:rPr lang="en-CA" smtClean="0"/>
              <a:t>2016-02-02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416E-33FB-4422-9EC2-3EA9DEB370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234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D3B-6B2E-464A-882D-49468EEB46F5}" type="datetimeFigureOut">
              <a:rPr lang="en-CA" smtClean="0"/>
              <a:t>2016-02-02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416E-33FB-4422-9EC2-3EA9DEB370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301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D3B-6B2E-464A-882D-49468EEB46F5}" type="datetimeFigureOut">
              <a:rPr lang="en-CA" smtClean="0"/>
              <a:t>2016-02-02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416E-33FB-4422-9EC2-3EA9DEB370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420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D3B-6B2E-464A-882D-49468EEB46F5}" type="datetimeFigureOut">
              <a:rPr lang="en-CA" smtClean="0"/>
              <a:t>2016-02-02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416E-33FB-4422-9EC2-3EA9DEB370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727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D3B-6B2E-464A-882D-49468EEB46F5}" type="datetimeFigureOut">
              <a:rPr lang="en-CA" smtClean="0"/>
              <a:t>2016-02-02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416E-33FB-4422-9EC2-3EA9DEB370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250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D3B-6B2E-464A-882D-49468EEB46F5}" type="datetimeFigureOut">
              <a:rPr lang="en-CA" smtClean="0"/>
              <a:t>2016-02-02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416E-33FB-4422-9EC2-3EA9DEB370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788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D3B-6B2E-464A-882D-49468EEB46F5}" type="datetimeFigureOut">
              <a:rPr lang="en-CA" smtClean="0"/>
              <a:t>2016-02-02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416E-33FB-4422-9EC2-3EA9DEB370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743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D3B-6B2E-464A-882D-49468EEB46F5}" type="datetimeFigureOut">
              <a:rPr lang="en-CA" smtClean="0"/>
              <a:t>2016-02-02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416E-33FB-4422-9EC2-3EA9DEB370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934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19D3B-6B2E-464A-882D-49468EEB46F5}" type="datetimeFigureOut">
              <a:rPr lang="en-CA" smtClean="0"/>
              <a:t>2016-02-02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8416E-33FB-4422-9EC2-3EA9DEB370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029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8601"/>
            <a:ext cx="9144000" cy="161290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CA" sz="2000" dirty="0" smtClean="0">
                <a:latin typeface="+mj-lt"/>
              </a:rPr>
              <a:t>Springboard Capstone Presentation </a:t>
            </a:r>
            <a:endParaRPr lang="en-CA" sz="2000" dirty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41501"/>
            <a:ext cx="9144000" cy="1612899"/>
          </a:xfrm>
        </p:spPr>
        <p:txBody>
          <a:bodyPr>
            <a:normAutofit/>
          </a:bodyPr>
          <a:lstStyle/>
          <a:p>
            <a:endParaRPr lang="en-CA" sz="1400" dirty="0" smtClean="0">
              <a:latin typeface="+mj-lt"/>
            </a:endParaRPr>
          </a:p>
          <a:p>
            <a:r>
              <a:rPr lang="en-CA" sz="1400" dirty="0" smtClean="0">
                <a:latin typeface="+mj-lt"/>
              </a:rPr>
              <a:t>Titanic </a:t>
            </a:r>
          </a:p>
          <a:p>
            <a:r>
              <a:rPr lang="en-CA" sz="1400" dirty="0" smtClean="0">
                <a:latin typeface="+mj-lt"/>
              </a:rPr>
              <a:t>Who </a:t>
            </a:r>
            <a:r>
              <a:rPr lang="en-CA" sz="1400" dirty="0">
                <a:latin typeface="+mj-lt"/>
              </a:rPr>
              <a:t>s</a:t>
            </a:r>
            <a:r>
              <a:rPr lang="en-CA" sz="1400" dirty="0" smtClean="0">
                <a:latin typeface="+mj-lt"/>
              </a:rPr>
              <a:t>urvived the “unsinkable” ship?</a:t>
            </a:r>
          </a:p>
          <a:p>
            <a:endParaRPr lang="en-CA" sz="1400" dirty="0">
              <a:latin typeface="+mj-lt"/>
            </a:endParaRPr>
          </a:p>
          <a:p>
            <a:r>
              <a:rPr lang="en-CA" sz="1400" dirty="0">
                <a:latin typeface="+mj-lt"/>
              </a:rPr>
              <a:t>b</a:t>
            </a:r>
            <a:r>
              <a:rPr lang="en-CA" sz="1400" dirty="0" smtClean="0">
                <a:latin typeface="+mj-lt"/>
              </a:rPr>
              <a:t>y Stefani Clark</a:t>
            </a:r>
            <a:endParaRPr lang="en-CA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874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0000"/>
          </a:xfrm>
        </p:spPr>
        <p:txBody>
          <a:bodyPr>
            <a:normAutofit/>
          </a:bodyPr>
          <a:lstStyle/>
          <a:p>
            <a:r>
              <a:rPr lang="en-CA" sz="1400" dirty="0" smtClean="0">
                <a:solidFill>
                  <a:prstClr val="black"/>
                </a:solidFill>
              </a:rPr>
              <a:t>The </a:t>
            </a:r>
            <a:r>
              <a:rPr lang="en-CA" sz="1400" b="1" dirty="0" smtClean="0">
                <a:solidFill>
                  <a:prstClr val="black"/>
                </a:solidFill>
              </a:rPr>
              <a:t>Random </a:t>
            </a:r>
            <a:r>
              <a:rPr lang="en-CA" sz="1400" b="1" dirty="0">
                <a:solidFill>
                  <a:prstClr val="black"/>
                </a:solidFill>
              </a:rPr>
              <a:t>forest </a:t>
            </a:r>
            <a:r>
              <a:rPr lang="en-CA" sz="1400" b="1" dirty="0" smtClean="0">
                <a:solidFill>
                  <a:prstClr val="black"/>
                </a:solidFill>
              </a:rPr>
              <a:t> </a:t>
            </a:r>
            <a:r>
              <a:rPr lang="en-CA" sz="1400" dirty="0" smtClean="0">
                <a:solidFill>
                  <a:prstClr val="black"/>
                </a:solidFill>
              </a:rPr>
              <a:t>ensembles </a:t>
            </a:r>
            <a:r>
              <a:rPr lang="en-CA" sz="1400" dirty="0">
                <a:solidFill>
                  <a:prstClr val="black"/>
                </a:solidFill>
              </a:rPr>
              <a:t>weak learners </a:t>
            </a:r>
            <a:r>
              <a:rPr lang="en-CA" sz="1400" dirty="0" smtClean="0">
                <a:solidFill>
                  <a:prstClr val="black"/>
                </a:solidFill>
              </a:rPr>
              <a:t> </a:t>
            </a:r>
            <a:r>
              <a:rPr lang="en-CA" sz="1400" dirty="0">
                <a:solidFill>
                  <a:prstClr val="black"/>
                </a:solidFill>
              </a:rPr>
              <a:t>into a strong learner. T</a:t>
            </a:r>
            <a:r>
              <a:rPr lang="en-CA" sz="1400" dirty="0" smtClean="0">
                <a:solidFill>
                  <a:prstClr val="black"/>
                </a:solidFill>
              </a:rPr>
              <a:t>he </a:t>
            </a:r>
            <a:r>
              <a:rPr lang="en-CA" sz="1400" dirty="0">
                <a:solidFill>
                  <a:prstClr val="black"/>
                </a:solidFill>
              </a:rPr>
              <a:t>process first randomly selects m variables (where m &lt;&lt; M), then finds the predictor variable that provides the best split among m variables. Next, the process grows the full tree without pruning. In the end, we can obtain the predicted result of an example from each single tree. As a result, we can get the prediction result by taking an average or weighted average (for regression) of an output or taking a majority vote (for classification</a:t>
            </a:r>
            <a:r>
              <a:rPr lang="en-CA" sz="1400" dirty="0" smtClean="0">
                <a:solidFill>
                  <a:prstClr val="black"/>
                </a:solidFill>
              </a:rPr>
              <a:t>).</a:t>
            </a:r>
            <a:endParaRPr lang="en-CA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0402"/>
            <a:ext cx="10515600" cy="1642789"/>
          </a:xfrm>
        </p:spPr>
        <p:txBody>
          <a:bodyPr/>
          <a:lstStyle/>
          <a:p>
            <a:pPr marL="342900" indent="-342900">
              <a:buAutoNum type="arabicPlain"/>
            </a:pPr>
            <a:endParaRPr lang="en-CA" sz="1400" dirty="0">
              <a:latin typeface="+mj-lt"/>
            </a:endParaRPr>
          </a:p>
          <a:p>
            <a:pPr marL="342900" indent="-342900">
              <a:buAutoNum type="arabicPlain"/>
            </a:pPr>
            <a:endParaRPr lang="en-CA" sz="1400" dirty="0" smtClean="0">
              <a:latin typeface="+mj-lt"/>
            </a:endParaRPr>
          </a:p>
          <a:p>
            <a:pPr marL="342900" indent="-342900">
              <a:buAutoNum type="arabicPlain"/>
            </a:pPr>
            <a:endParaRPr lang="en-CA" sz="1400" dirty="0">
              <a:latin typeface="+mj-lt"/>
            </a:endParaRPr>
          </a:p>
          <a:p>
            <a:pPr marL="342900" indent="-342900">
              <a:buAutoNum type="arabicPlain"/>
            </a:pPr>
            <a:endParaRPr lang="en-CA" sz="1400" dirty="0" smtClean="0">
              <a:latin typeface="+mj-lt"/>
            </a:endParaRPr>
          </a:p>
          <a:p>
            <a:pPr marL="342900" indent="-342900">
              <a:buAutoNum type="arabicPlain"/>
            </a:pPr>
            <a:endParaRPr lang="en-CA" sz="1400" dirty="0">
              <a:latin typeface="+mj-lt"/>
            </a:endParaRPr>
          </a:p>
          <a:p>
            <a:pPr marL="342900" indent="-342900">
              <a:buAutoNum type="arabicPlain"/>
            </a:pPr>
            <a:endParaRPr lang="en-CA" sz="1400" dirty="0" smtClean="0">
              <a:latin typeface="+mj-lt"/>
            </a:endParaRPr>
          </a:p>
          <a:p>
            <a:pPr marL="342900" indent="-342900">
              <a:buAutoNum type="arabicPlain"/>
            </a:pPr>
            <a:endParaRPr lang="en-CA" sz="1400" dirty="0">
              <a:latin typeface="+mj-lt"/>
            </a:endParaRPr>
          </a:p>
          <a:p>
            <a:pPr marL="342900" indent="-342900">
              <a:buAutoNum type="arabicPlain"/>
            </a:pPr>
            <a:endParaRPr lang="en-CA" sz="1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 rot="10800000" flipV="1">
            <a:off x="346841" y="5676594"/>
            <a:ext cx="10489325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lain"/>
            </a:pPr>
            <a:endParaRPr lang="en-CA" sz="1400" dirty="0">
              <a:solidFill>
                <a:prstClr val="black"/>
              </a:solidFill>
              <a:latin typeface="Calibri Light" panose="020F0302020204030204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CA" sz="800" dirty="0">
                <a:solidFill>
                  <a:prstClr val="black"/>
                </a:solidFill>
                <a:latin typeface="Calibri Light" panose="020F0302020204030204"/>
              </a:rPr>
              <a:t>The model was trained on 70% of the passengers in the dataset where 30% were kept out and stored in a test dataset. This technique is known as cross validation: the test model was used to score the model. In addition, the model was ran against the original Kaggle “unknown” Test dataset and submitted to Kaggle for scoring.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232" y="1680178"/>
            <a:ext cx="6227101" cy="1070000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840" y="2967421"/>
            <a:ext cx="4389120" cy="256415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898296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CA" sz="1800" dirty="0" smtClean="0"/>
              <a:t>Decision Tree ROC and AUC</a:t>
            </a:r>
            <a:endParaRPr lang="en-CA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960" y="1528642"/>
            <a:ext cx="5910079" cy="300863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4190572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8561"/>
          </a:xfrm>
        </p:spPr>
        <p:txBody>
          <a:bodyPr anchor="t">
            <a:normAutofit/>
          </a:bodyPr>
          <a:lstStyle/>
          <a:p>
            <a:pPr algn="ctr"/>
            <a:r>
              <a:rPr lang="en-CA" sz="1800" dirty="0" smtClean="0"/>
              <a:t>Final model selection </a:t>
            </a:r>
            <a:endParaRPr lang="en-CA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6023"/>
            <a:ext cx="10515600" cy="5876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CA" sz="1400" b="1" dirty="0" smtClean="0">
                <a:solidFill>
                  <a:prstClr val="black"/>
                </a:solidFill>
                <a:latin typeface="+mj-lt"/>
                <a:ea typeface="+mj-ea"/>
                <a:cs typeface="+mj-cs"/>
              </a:rPr>
              <a:t>Decision Tree  </a:t>
            </a:r>
            <a:r>
              <a:rPr lang="en-CA" sz="1400" dirty="0" smtClean="0">
                <a:solidFill>
                  <a:prstClr val="black"/>
                </a:solidFill>
                <a:latin typeface="+mj-lt"/>
                <a:ea typeface="+mj-ea"/>
                <a:cs typeface="+mj-cs"/>
              </a:rPr>
              <a:t>model</a:t>
            </a:r>
            <a:r>
              <a:rPr lang="en-CA" sz="1400" b="1" dirty="0" smtClean="0">
                <a:solidFill>
                  <a:prstClr val="black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+mj-lt"/>
                <a:ea typeface="+mj-ea"/>
                <a:cs typeface="+mj-cs"/>
              </a:rPr>
              <a:t>produced the highest overall Accuracy score </a:t>
            </a:r>
            <a:r>
              <a:rPr lang="en-CA" sz="1400" dirty="0" smtClean="0">
                <a:solidFill>
                  <a:prstClr val="black"/>
                </a:solidFill>
                <a:latin typeface="+mj-lt"/>
              </a:rPr>
              <a:t>.  However, I would have expected Random Forest to produce better results and overall higher accuracy.  I suspect more work on  feature engineering is required to improve the RF score.  </a:t>
            </a:r>
          </a:p>
          <a:p>
            <a:endParaRPr lang="en-CA" sz="1200" dirty="0">
              <a:solidFill>
                <a:prstClr val="black"/>
              </a:solidFill>
              <a:latin typeface="+mj-lt"/>
            </a:endParaRPr>
          </a:p>
          <a:p>
            <a:pPr marL="0" indent="0">
              <a:buNone/>
            </a:pPr>
            <a:endParaRPr lang="en-CA" sz="1200" dirty="0">
              <a:solidFill>
                <a:prstClr val="black"/>
              </a:solidFill>
              <a:latin typeface="AR ESSENCE" panose="020000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668" y="1365538"/>
            <a:ext cx="5425201" cy="1058091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523" y="2847373"/>
            <a:ext cx="6298520" cy="384279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50991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Documents and Settings\Jen\My Documents\My Pictures\Titanic_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904" y="2060178"/>
            <a:ext cx="6571048" cy="4180115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136634"/>
            <a:ext cx="10515600" cy="179726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CA" dirty="0" smtClean="0"/>
              <a:t>  </a:t>
            </a:r>
            <a:br>
              <a:rPr lang="en-CA" dirty="0" smtClean="0"/>
            </a:b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/>
            </a:r>
            <a:br>
              <a:rPr lang="en-CA" sz="2000" dirty="0">
                <a:latin typeface="Agency FB" panose="020B0503020202020204" pitchFamily="34" charset="0"/>
                <a:cs typeface="Times New Roman" panose="02020603050405020304" pitchFamily="18" charset="0"/>
              </a:rPr>
            </a:br>
            <a:r>
              <a:rPr lang="en-CA" sz="20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/>
            </a:r>
            <a:br>
              <a:rPr lang="en-CA" sz="20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</a:br>
            <a:r>
              <a:rPr lang="en-CA"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/>
            </a:r>
            <a:br>
              <a:rPr lang="en-CA" sz="2000" dirty="0">
                <a:latin typeface="Agency FB" panose="020B0503020202020204" pitchFamily="34" charset="0"/>
                <a:cs typeface="Times New Roman" panose="02020603050405020304" pitchFamily="18" charset="0"/>
              </a:rPr>
            </a:br>
            <a:r>
              <a:rPr lang="en-CA" sz="20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/>
            </a:r>
            <a:br>
              <a:rPr lang="en-CA" sz="20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</a:br>
            <a:r>
              <a:rPr lang="en-CA" sz="20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/>
            </a:r>
            <a:br>
              <a:rPr lang="en-CA" sz="20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</a:br>
            <a:r>
              <a:rPr lang="en-CA" sz="20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/>
            </a:r>
            <a:br>
              <a:rPr lang="en-CA" sz="20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</a:br>
            <a:r>
              <a:rPr lang="en-CA"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/>
            </a:r>
            <a:br>
              <a:rPr lang="en-CA" sz="2000" dirty="0">
                <a:latin typeface="Agency FB" panose="020B0503020202020204" pitchFamily="34" charset="0"/>
                <a:cs typeface="Times New Roman" panose="02020603050405020304" pitchFamily="18" charset="0"/>
              </a:rPr>
            </a:br>
            <a:r>
              <a:rPr lang="en-CA" sz="20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/>
            </a:r>
            <a:br>
              <a:rPr lang="en-CA" sz="20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</a:br>
            <a:r>
              <a:rPr lang="en-CA"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/>
            </a:r>
            <a:br>
              <a:rPr lang="en-CA" sz="2000" dirty="0">
                <a:latin typeface="Agency FB" panose="020B0503020202020204" pitchFamily="34" charset="0"/>
                <a:cs typeface="Times New Roman" panose="02020603050405020304" pitchFamily="18" charset="0"/>
              </a:rPr>
            </a:br>
            <a:r>
              <a:rPr lang="en-CA" sz="20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/>
            </a:r>
            <a:br>
              <a:rPr lang="en-CA" sz="20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</a:br>
            <a:r>
              <a:rPr lang="en-CA"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/>
            </a:r>
            <a:br>
              <a:rPr lang="en-CA" sz="2000" dirty="0">
                <a:latin typeface="Agency FB" panose="020B0503020202020204" pitchFamily="34" charset="0"/>
                <a:cs typeface="Times New Roman" panose="02020603050405020304" pitchFamily="18" charset="0"/>
              </a:rPr>
            </a:br>
            <a:r>
              <a:rPr lang="en-CA" sz="20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/>
            </a:r>
            <a:br>
              <a:rPr lang="en-CA" sz="20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</a:br>
            <a:r>
              <a:rPr lang="en-CA"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/>
            </a:r>
            <a:br>
              <a:rPr lang="en-CA" sz="2000" dirty="0">
                <a:latin typeface="Agency FB" panose="020B0503020202020204" pitchFamily="34" charset="0"/>
                <a:cs typeface="Times New Roman" panose="02020603050405020304" pitchFamily="18" charset="0"/>
              </a:rPr>
            </a:br>
            <a:r>
              <a:rPr lang="en-CA" sz="1800" dirty="0" smtClean="0">
                <a:cs typeface="Times New Roman" panose="02020603050405020304" pitchFamily="18" charset="0"/>
              </a:rPr>
              <a:t>The </a:t>
            </a:r>
            <a:r>
              <a:rPr lang="en-CA" sz="1800" dirty="0" smtClean="0">
                <a:cs typeface="Times New Roman" panose="02020603050405020304" pitchFamily="18" charset="0"/>
              </a:rPr>
              <a:t>Titanic </a:t>
            </a:r>
            <a:br>
              <a:rPr lang="en-CA" sz="1800" dirty="0" smtClean="0">
                <a:cs typeface="Times New Roman" panose="02020603050405020304" pitchFamily="18" charset="0"/>
              </a:rPr>
            </a:br>
            <a:r>
              <a:rPr lang="en-CA" sz="1800" dirty="0">
                <a:cs typeface="Times New Roman" panose="02020603050405020304" pitchFamily="18" charset="0"/>
              </a:rPr>
              <a:t/>
            </a:r>
            <a:br>
              <a:rPr lang="en-CA" sz="1800" dirty="0">
                <a:cs typeface="Times New Roman" panose="02020603050405020304" pitchFamily="18" charset="0"/>
              </a:rPr>
            </a:br>
            <a:r>
              <a:rPr lang="en-US" sz="1800" dirty="0" smtClean="0"/>
              <a:t>The world’s first unsinkable ship took 3 years to build and less than 3 hours to sink. </a:t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Who will Survive?</a:t>
            </a:r>
            <a:r>
              <a:rPr lang="en-US" dirty="0" smtClean="0"/>
              <a:t/>
            </a:r>
            <a:br>
              <a:rPr lang="en-US" dirty="0" smtClean="0"/>
            </a:b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76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9710"/>
            <a:ext cx="10515600" cy="1019504"/>
          </a:xfrm>
        </p:spPr>
        <p:txBody>
          <a:bodyPr anchor="t"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en-US" sz="1600" dirty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1600" dirty="0" smtClean="0">
                <a:solidFill>
                  <a:prstClr val="black"/>
                </a:solidFill>
                <a:ea typeface="+mn-ea"/>
                <a:cs typeface="+mn-cs"/>
              </a:rPr>
              <a:t>Post </a:t>
            </a:r>
            <a:r>
              <a:rPr lang="en-US" sz="1600" dirty="0">
                <a:solidFill>
                  <a:prstClr val="black"/>
                </a:solidFill>
                <a:ea typeface="+mn-ea"/>
                <a:cs typeface="+mn-cs"/>
              </a:rPr>
              <a:t>data analysis </a:t>
            </a:r>
            <a:r>
              <a:rPr lang="en-US" sz="1600" dirty="0" smtClean="0">
                <a:solidFill>
                  <a:prstClr val="black"/>
                </a:solidFill>
                <a:ea typeface="+mn-ea"/>
                <a:cs typeface="+mn-cs"/>
              </a:rPr>
              <a:t>of the Titanic survivors has shown a </a:t>
            </a:r>
            <a:r>
              <a:rPr lang="en-US" sz="1600" dirty="0" smtClean="0">
                <a:solidFill>
                  <a:prstClr val="black"/>
                </a:solidFill>
                <a:ea typeface="+mn-ea"/>
                <a:cs typeface="Times New Roman" panose="02020603050405020304" pitchFamily="18" charset="0"/>
              </a:rPr>
              <a:t>significant correlation </a:t>
            </a:r>
            <a:r>
              <a:rPr lang="en-US" sz="1600" dirty="0" smtClean="0">
                <a:solidFill>
                  <a:prstClr val="black"/>
                </a:solidFill>
                <a:ea typeface="+mn-ea"/>
                <a:cs typeface="Times New Roman" panose="02020603050405020304" pitchFamily="18" charset="0"/>
              </a:rPr>
              <a:t>between the class </a:t>
            </a:r>
            <a:r>
              <a:rPr lang="en-US" sz="1600" dirty="0">
                <a:solidFill>
                  <a:prstClr val="black"/>
                </a:solidFill>
                <a:ea typeface="+mn-ea"/>
                <a:cs typeface="Times New Roman" panose="02020603050405020304" pitchFamily="18" charset="0"/>
              </a:rPr>
              <a:t>of ticket </a:t>
            </a:r>
            <a:r>
              <a:rPr lang="en-US" sz="1600" dirty="0" smtClean="0">
                <a:solidFill>
                  <a:prstClr val="black"/>
                </a:solidFill>
                <a:ea typeface="+mn-ea"/>
                <a:cs typeface="Times New Roman" panose="02020603050405020304" pitchFamily="18" charset="0"/>
              </a:rPr>
              <a:t>purchased</a:t>
            </a:r>
            <a:r>
              <a:rPr lang="en-US" sz="1600" dirty="0">
                <a:solidFill>
                  <a:prstClr val="black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ea typeface="+mn-ea"/>
                <a:cs typeface="Times New Roman" panose="02020603050405020304" pitchFamily="18" charset="0"/>
              </a:rPr>
              <a:t>and Survival!</a:t>
            </a:r>
            <a:r>
              <a:rPr lang="en-US" sz="1600" dirty="0">
                <a:solidFill>
                  <a:prstClr val="black"/>
                </a:solidFill>
                <a:ea typeface="+mn-ea"/>
                <a:cs typeface="Times New Roman" panose="02020603050405020304" pitchFamily="18" charset="0"/>
              </a:rPr>
              <a:t/>
            </a:r>
            <a:br>
              <a:rPr lang="en-US" sz="1600" dirty="0">
                <a:solidFill>
                  <a:prstClr val="black"/>
                </a:solidFill>
                <a:ea typeface="+mn-ea"/>
                <a:cs typeface="Times New Roman" panose="02020603050405020304" pitchFamily="18" charset="0"/>
              </a:rPr>
            </a:br>
            <a:endParaRPr lang="en-CA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9215"/>
            <a:ext cx="9037322" cy="10930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A" sz="1600" dirty="0" smtClean="0">
                <a:latin typeface="+mj-lt"/>
              </a:rPr>
              <a:t> Lets see what the models tell us ………………</a:t>
            </a:r>
            <a:endParaRPr lang="en-CA" sz="1600" dirty="0">
              <a:latin typeface="+mj-lt"/>
            </a:endParaRPr>
          </a:p>
        </p:txBody>
      </p:sp>
      <p:pic>
        <p:nvPicPr>
          <p:cNvPr id="4" name="Picture 3" descr="C:\Users\sandy\AppData\Local\Microsoft\Windows\Temporary Internet Files\Content.IE5\SMW618F2\MC900440391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633" y="153674"/>
            <a:ext cx="859367" cy="88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36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1800" dirty="0" smtClean="0"/>
              <a:t>Titanic dataset metadata…</a:t>
            </a:r>
            <a:endParaRPr lang="en-CA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CA" sz="1400" dirty="0">
                <a:latin typeface="+mj-lt"/>
              </a:rPr>
              <a:t>Id : a unique number</a:t>
            </a:r>
          </a:p>
          <a:p>
            <a:pPr fontAlgn="base"/>
            <a:r>
              <a:rPr lang="en-CA" sz="1400" dirty="0">
                <a:latin typeface="+mj-lt"/>
              </a:rPr>
              <a:t>Survival : 1=yes, 0=no</a:t>
            </a:r>
          </a:p>
          <a:p>
            <a:pPr fontAlgn="base"/>
            <a:r>
              <a:rPr lang="en-CA" sz="1400" dirty="0">
                <a:latin typeface="+mj-lt"/>
              </a:rPr>
              <a:t>Passenger class : 1=Upper, 2=Middle or 3=Lower</a:t>
            </a:r>
          </a:p>
          <a:p>
            <a:pPr fontAlgn="base"/>
            <a:r>
              <a:rPr lang="en-CA" sz="1400" dirty="0">
                <a:latin typeface="+mj-lt"/>
              </a:rPr>
              <a:t>Name (examples: "Braund, Mr. Owen Harris", "Heikkinen, Miss. Laina")</a:t>
            </a:r>
          </a:p>
          <a:p>
            <a:pPr fontAlgn="base"/>
            <a:r>
              <a:rPr lang="en-CA" sz="1400" dirty="0">
                <a:latin typeface="+mj-lt"/>
              </a:rPr>
              <a:t>Sex : female/male</a:t>
            </a:r>
          </a:p>
          <a:p>
            <a:pPr fontAlgn="base"/>
            <a:r>
              <a:rPr lang="en-CA" sz="1400" dirty="0">
                <a:latin typeface="+mj-lt"/>
              </a:rPr>
              <a:t>Age</a:t>
            </a:r>
          </a:p>
          <a:p>
            <a:pPr fontAlgn="base"/>
            <a:r>
              <a:rPr lang="en-CA" sz="1400" dirty="0">
                <a:latin typeface="+mj-lt"/>
              </a:rPr>
              <a:t>Number of Siblings/Spouses Aboard</a:t>
            </a:r>
          </a:p>
          <a:p>
            <a:pPr fontAlgn="base"/>
            <a:r>
              <a:rPr lang="en-CA" sz="1400" dirty="0">
                <a:latin typeface="+mj-lt"/>
              </a:rPr>
              <a:t>Number of Parents/Children Aboard</a:t>
            </a:r>
          </a:p>
          <a:p>
            <a:pPr fontAlgn="base"/>
            <a:r>
              <a:rPr lang="en-CA" sz="1400" dirty="0">
                <a:latin typeface="+mj-lt"/>
              </a:rPr>
              <a:t>Ticket number</a:t>
            </a:r>
          </a:p>
          <a:p>
            <a:pPr fontAlgn="base"/>
            <a:r>
              <a:rPr lang="en-CA" sz="1400" dirty="0">
                <a:latin typeface="+mj-lt"/>
              </a:rPr>
              <a:t>Passenger Fare</a:t>
            </a:r>
          </a:p>
          <a:p>
            <a:pPr fontAlgn="base"/>
            <a:r>
              <a:rPr lang="en-CA" sz="1400" dirty="0">
                <a:latin typeface="+mj-lt"/>
              </a:rPr>
              <a:t>Cabin</a:t>
            </a:r>
          </a:p>
          <a:p>
            <a:pPr fontAlgn="base"/>
            <a:r>
              <a:rPr lang="en-CA" sz="1400" dirty="0">
                <a:latin typeface="+mj-lt"/>
              </a:rPr>
              <a:t>Port of Embarkation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9895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16947"/>
          </a:xfrm>
        </p:spPr>
        <p:txBody>
          <a:bodyPr anchor="ctr">
            <a:normAutofit/>
          </a:bodyPr>
          <a:lstStyle/>
          <a:p>
            <a:r>
              <a:rPr lang="en-CA" sz="1800" dirty="0" smtClean="0"/>
              <a:t>Exploratory data insight….</a:t>
            </a:r>
            <a:endParaRPr lang="en-CA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72491"/>
            <a:ext cx="9144000" cy="2769326"/>
          </a:xfrm>
        </p:spPr>
        <p:txBody>
          <a:bodyPr anchor="ctr">
            <a:normAutofit/>
          </a:bodyPr>
          <a:lstStyle/>
          <a:p>
            <a:pPr algn="l" fontAlgn="base"/>
            <a:r>
              <a:rPr lang="en-CA" sz="1400" dirty="0" smtClean="0">
                <a:solidFill>
                  <a:srgbClr val="454545"/>
                </a:solidFill>
                <a:latin typeface="+mj-lt"/>
              </a:rPr>
              <a:t>The majority (64.8%) of the passengers are male.</a:t>
            </a:r>
          </a:p>
          <a:p>
            <a:pPr algn="l" fontAlgn="base"/>
            <a:r>
              <a:rPr lang="en-CA" sz="1400" dirty="0" smtClean="0">
                <a:solidFill>
                  <a:srgbClr val="454545"/>
                </a:solidFill>
                <a:latin typeface="+mj-lt"/>
              </a:rPr>
              <a:t>The </a:t>
            </a:r>
            <a:r>
              <a:rPr lang="en-CA" sz="1400" dirty="0">
                <a:solidFill>
                  <a:srgbClr val="454545"/>
                </a:solidFill>
                <a:latin typeface="+mj-lt"/>
              </a:rPr>
              <a:t>majority </a:t>
            </a:r>
            <a:r>
              <a:rPr lang="en-CA" sz="1400" dirty="0" smtClean="0">
                <a:solidFill>
                  <a:srgbClr val="454545"/>
                </a:solidFill>
                <a:latin typeface="+mj-lt"/>
              </a:rPr>
              <a:t>are </a:t>
            </a:r>
            <a:r>
              <a:rPr lang="en-CA" sz="1400" dirty="0">
                <a:solidFill>
                  <a:srgbClr val="454545"/>
                </a:solidFill>
                <a:latin typeface="+mj-lt"/>
              </a:rPr>
              <a:t>between 20 and </a:t>
            </a:r>
            <a:r>
              <a:rPr lang="en-CA" sz="1400" dirty="0" smtClean="0">
                <a:solidFill>
                  <a:srgbClr val="454545"/>
                </a:solidFill>
                <a:latin typeface="+mj-lt"/>
              </a:rPr>
              <a:t>40 yrs. of age, with the median age of 28 yrs. </a:t>
            </a:r>
            <a:r>
              <a:rPr lang="en-CA" sz="1400" dirty="0">
                <a:solidFill>
                  <a:srgbClr val="454545"/>
                </a:solidFill>
                <a:latin typeface="+mj-lt"/>
              </a:rPr>
              <a:t> </a:t>
            </a:r>
            <a:r>
              <a:rPr lang="en-CA" sz="1400" dirty="0" smtClean="0">
                <a:solidFill>
                  <a:srgbClr val="454545"/>
                </a:solidFill>
                <a:latin typeface="+mj-lt"/>
              </a:rPr>
              <a:t> Children were also onboard, as 44 </a:t>
            </a:r>
            <a:r>
              <a:rPr lang="en-CA" sz="1400" dirty="0">
                <a:solidFill>
                  <a:srgbClr val="454545"/>
                </a:solidFill>
                <a:latin typeface="+mj-lt"/>
              </a:rPr>
              <a:t>passengers out of the 714 </a:t>
            </a:r>
            <a:r>
              <a:rPr lang="en-CA" sz="1400" dirty="0" smtClean="0">
                <a:solidFill>
                  <a:srgbClr val="454545"/>
                </a:solidFill>
                <a:latin typeface="+mj-lt"/>
              </a:rPr>
              <a:t>documented were of age </a:t>
            </a:r>
            <a:r>
              <a:rPr lang="en-CA" sz="1400" dirty="0">
                <a:solidFill>
                  <a:srgbClr val="454545"/>
                </a:solidFill>
                <a:latin typeface="+mj-lt"/>
              </a:rPr>
              <a:t>below 6 years </a:t>
            </a:r>
            <a:r>
              <a:rPr lang="en-CA" sz="1400" dirty="0" smtClean="0">
                <a:solidFill>
                  <a:srgbClr val="454545"/>
                </a:solidFill>
                <a:latin typeface="+mj-lt"/>
              </a:rPr>
              <a:t>old.</a:t>
            </a:r>
            <a:endParaRPr lang="en-CA" sz="1400" dirty="0">
              <a:solidFill>
                <a:srgbClr val="454545"/>
              </a:solidFill>
              <a:latin typeface="+mj-lt"/>
            </a:endParaRPr>
          </a:p>
          <a:p>
            <a:pPr algn="l" fontAlgn="base"/>
            <a:r>
              <a:rPr lang="en-CA" sz="1400" dirty="0">
                <a:solidFill>
                  <a:srgbClr val="454545"/>
                </a:solidFill>
                <a:latin typeface="+mj-lt"/>
              </a:rPr>
              <a:t>T</a:t>
            </a:r>
            <a:r>
              <a:rPr lang="en-CA" sz="1400" dirty="0" smtClean="0">
                <a:solidFill>
                  <a:srgbClr val="454545"/>
                </a:solidFill>
                <a:latin typeface="+mj-lt"/>
              </a:rPr>
              <a:t>ickets sold by passenger class (first, second, third)  </a:t>
            </a:r>
            <a:r>
              <a:rPr lang="en-CA" sz="1400" dirty="0" smtClean="0">
                <a:solidFill>
                  <a:srgbClr val="454545"/>
                </a:solidFill>
                <a:latin typeface="+mj-lt"/>
              </a:rPr>
              <a:t>show </a:t>
            </a:r>
            <a:r>
              <a:rPr lang="en-CA" sz="1400" dirty="0" smtClean="0">
                <a:solidFill>
                  <a:srgbClr val="454545"/>
                </a:solidFill>
                <a:latin typeface="+mj-lt"/>
              </a:rPr>
              <a:t>24</a:t>
            </a:r>
            <a:r>
              <a:rPr lang="en-CA" sz="1400" dirty="0">
                <a:solidFill>
                  <a:srgbClr val="454545"/>
                </a:solidFill>
                <a:latin typeface="+mj-lt"/>
              </a:rPr>
              <a:t>% are in the upper class, 21% in the middle class, 55</a:t>
            </a:r>
            <a:r>
              <a:rPr lang="en-CA" sz="1400" dirty="0" smtClean="0">
                <a:solidFill>
                  <a:srgbClr val="454545"/>
                </a:solidFill>
                <a:latin typeface="+mj-lt"/>
              </a:rPr>
              <a:t>% in the third class.</a:t>
            </a:r>
          </a:p>
          <a:p>
            <a:pPr algn="l" fontAlgn="base"/>
            <a:r>
              <a:rPr lang="en-CA" sz="1400" dirty="0" smtClean="0">
                <a:latin typeface="+mj-lt"/>
              </a:rPr>
              <a:t>The </a:t>
            </a:r>
            <a:r>
              <a:rPr lang="en-CA" sz="1400" dirty="0">
                <a:latin typeface="+mj-lt"/>
              </a:rPr>
              <a:t>Age column has roughly 20% of missing data and the Cabin has 77</a:t>
            </a:r>
            <a:r>
              <a:rPr lang="en-CA" sz="1400" dirty="0" smtClean="0">
                <a:latin typeface="+mj-lt"/>
              </a:rPr>
              <a:t>%.</a:t>
            </a:r>
          </a:p>
          <a:p>
            <a:pPr algn="l" fontAlgn="base"/>
            <a:r>
              <a:rPr lang="en-CA" sz="1400" dirty="0" smtClean="0">
                <a:latin typeface="+mj-lt"/>
              </a:rPr>
              <a:t>342 </a:t>
            </a:r>
            <a:r>
              <a:rPr lang="en-CA" sz="1400" dirty="0">
                <a:latin typeface="+mj-lt"/>
              </a:rPr>
              <a:t>out of the 891 people in </a:t>
            </a:r>
            <a:r>
              <a:rPr lang="en-CA" sz="1400" dirty="0" smtClean="0">
                <a:latin typeface="+mj-lt"/>
              </a:rPr>
              <a:t>the </a:t>
            </a:r>
            <a:r>
              <a:rPr lang="en-CA" sz="1400" dirty="0" smtClean="0">
                <a:latin typeface="+mj-lt"/>
              </a:rPr>
              <a:t>dataset survived</a:t>
            </a:r>
            <a:r>
              <a:rPr lang="en-CA" sz="1400" dirty="0">
                <a:latin typeface="+mj-lt"/>
              </a:rPr>
              <a:t>, which corresponds to a 38.4% </a:t>
            </a:r>
            <a:r>
              <a:rPr lang="en-CA" sz="1400" dirty="0" smtClean="0">
                <a:latin typeface="+mj-lt"/>
              </a:rPr>
              <a:t>survival rate. </a:t>
            </a:r>
            <a:endParaRPr lang="en-CA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172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43056"/>
            <a:ext cx="10515600" cy="809444"/>
          </a:xfrm>
        </p:spPr>
        <p:txBody>
          <a:bodyPr>
            <a:normAutofit fontScale="90000"/>
          </a:bodyPr>
          <a:lstStyle/>
          <a:p>
            <a:pPr algn="ctr"/>
            <a:r>
              <a:rPr lang="en-CA" sz="1800" dirty="0" smtClean="0"/>
              <a:t>Survival by Passenger Class</a:t>
            </a:r>
            <a:br>
              <a:rPr lang="en-CA" sz="1800" dirty="0" smtClean="0"/>
            </a:br>
            <a:r>
              <a:rPr lang="en-CA" sz="1800" dirty="0" smtClean="0"/>
              <a:t>First Class had the highest number of survivors!</a:t>
            </a:r>
            <a:br>
              <a:rPr lang="en-CA" sz="1800" dirty="0" smtClean="0"/>
            </a:br>
            <a:endParaRPr lang="en-CA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507" y="2448334"/>
            <a:ext cx="7824983" cy="373068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" name="Rectangle 3"/>
          <p:cNvSpPr/>
          <p:nvPr/>
        </p:nvSpPr>
        <p:spPr>
          <a:xfrm>
            <a:off x="685800" y="1079500"/>
            <a:ext cx="44831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i="1" dirty="0" smtClean="0">
                <a:latin typeface="+mj-lt"/>
              </a:rPr>
              <a:t> Costs </a:t>
            </a:r>
            <a:r>
              <a:rPr lang="en-CA" sz="1100" i="1" dirty="0">
                <a:latin typeface="+mj-lt"/>
              </a:rPr>
              <a:t>of the different class of tickets</a:t>
            </a:r>
            <a:r>
              <a:rPr lang="en-CA" sz="1100" i="1" dirty="0" smtClean="0">
                <a:latin typeface="+mj-lt"/>
              </a:rPr>
              <a:t>:</a:t>
            </a:r>
          </a:p>
          <a:p>
            <a:r>
              <a:rPr lang="en-CA" sz="1100" i="1" dirty="0" smtClean="0">
                <a:latin typeface="+mj-lt"/>
              </a:rPr>
              <a:t> </a:t>
            </a:r>
            <a:r>
              <a:rPr lang="en-CA" sz="1100" i="1" dirty="0">
                <a:latin typeface="+mj-lt"/>
              </a:rPr>
              <a:t>First Class </a:t>
            </a:r>
            <a:r>
              <a:rPr lang="en-CA" sz="1100" i="1" dirty="0" smtClean="0">
                <a:latin typeface="+mj-lt"/>
              </a:rPr>
              <a:t>(parlour) </a:t>
            </a:r>
            <a:r>
              <a:rPr lang="en-CA" sz="1100" i="1" dirty="0">
                <a:latin typeface="+mj-lt"/>
              </a:rPr>
              <a:t>£870/$4,350 ($83,200 today)</a:t>
            </a:r>
            <a:br>
              <a:rPr lang="en-CA" sz="1100" i="1" dirty="0">
                <a:latin typeface="+mj-lt"/>
              </a:rPr>
            </a:br>
            <a:r>
              <a:rPr lang="en-CA" sz="1100" i="1" dirty="0" smtClean="0">
                <a:latin typeface="+mj-lt"/>
              </a:rPr>
              <a:t> First </a:t>
            </a:r>
            <a:r>
              <a:rPr lang="en-CA" sz="1100" i="1" dirty="0">
                <a:latin typeface="+mj-lt"/>
              </a:rPr>
              <a:t>Class (berth) £30/$150 ($2975 today)</a:t>
            </a:r>
            <a:br>
              <a:rPr lang="en-CA" sz="1100" i="1" dirty="0">
                <a:latin typeface="+mj-lt"/>
              </a:rPr>
            </a:br>
            <a:r>
              <a:rPr lang="en-CA" sz="1100" i="1" dirty="0" smtClean="0">
                <a:latin typeface="+mj-lt"/>
              </a:rPr>
              <a:t> Second </a:t>
            </a:r>
            <a:r>
              <a:rPr lang="en-CA" sz="1100" i="1" dirty="0">
                <a:latin typeface="+mj-lt"/>
              </a:rPr>
              <a:t>Class £12/$60 ($1200 today)</a:t>
            </a:r>
            <a:br>
              <a:rPr lang="en-CA" sz="1100" i="1" dirty="0">
                <a:latin typeface="+mj-lt"/>
              </a:rPr>
            </a:br>
            <a:r>
              <a:rPr lang="en-CA" sz="1100" i="1" dirty="0" smtClean="0">
                <a:latin typeface="+mj-lt"/>
              </a:rPr>
              <a:t> Third </a:t>
            </a:r>
            <a:r>
              <a:rPr lang="en-CA" sz="1100" i="1" dirty="0">
                <a:latin typeface="+mj-lt"/>
              </a:rPr>
              <a:t>Class £3 to £8/$40 ($298 to $793 today</a:t>
            </a:r>
            <a:r>
              <a:rPr lang="en-CA" sz="1100" i="1" dirty="0" smtClean="0">
                <a:latin typeface="+mj-lt"/>
              </a:rPr>
              <a:t>) </a:t>
            </a:r>
            <a:endParaRPr lang="en-CA" sz="1100" i="1" dirty="0">
              <a:latin typeface="+mj-lt"/>
            </a:endParaRPr>
          </a:p>
        </p:txBody>
      </p:sp>
      <p:pic>
        <p:nvPicPr>
          <p:cNvPr id="5" name="Picture 4" descr="C:\Users\sandy\AppData\Local\Microsoft\Windows\Temporary Internet Files\Content.IE5\SMW618F2\MC900440391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16" y="193467"/>
            <a:ext cx="859367" cy="88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30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388" y="273270"/>
            <a:ext cx="10515600" cy="1411840"/>
          </a:xfrm>
        </p:spPr>
        <p:txBody>
          <a:bodyPr anchor="t">
            <a:normAutofit/>
          </a:bodyPr>
          <a:lstStyle/>
          <a:p>
            <a:r>
              <a:rPr lang="en-CA" sz="1600" dirty="0" smtClean="0"/>
              <a:t/>
            </a:r>
            <a:br>
              <a:rPr lang="en-CA" sz="1600" dirty="0" smtClean="0"/>
            </a:br>
            <a:r>
              <a:rPr lang="en-CA" sz="1600" dirty="0" smtClean="0"/>
              <a:t>The </a:t>
            </a:r>
            <a:r>
              <a:rPr lang="en-CA" sz="1600" b="1" dirty="0" smtClean="0"/>
              <a:t>Decision Tree </a:t>
            </a:r>
            <a:r>
              <a:rPr lang="en-CA" sz="1600" dirty="0" smtClean="0"/>
              <a:t>model showing primary splits and highest correlation to survival are first gender, more females survived in all tree splits.  * green “leaf”, terminal nodes are number ones (1 </a:t>
            </a:r>
            <a:r>
              <a:rPr lang="en-CA" sz="1600" dirty="0"/>
              <a:t>)</a:t>
            </a:r>
            <a:r>
              <a:rPr lang="en-CA" sz="1600" dirty="0" smtClean="0"/>
              <a:t> for Survived. </a:t>
            </a:r>
            <a:br>
              <a:rPr lang="en-CA" sz="1600" dirty="0" smtClean="0"/>
            </a:br>
            <a:r>
              <a:rPr lang="en-CA" sz="1300" dirty="0" smtClean="0">
                <a:latin typeface="+mn-lt"/>
              </a:rPr>
              <a:t/>
            </a:r>
            <a:br>
              <a:rPr lang="en-CA" sz="1300" dirty="0" smtClean="0">
                <a:latin typeface="+mn-lt"/>
              </a:rPr>
            </a:br>
            <a:endParaRPr lang="en-CA" sz="1300" dirty="0">
              <a:latin typeface="AR ESSENCE" panose="02000000000000000000" pitchFamily="2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449" y="3407003"/>
            <a:ext cx="5224972" cy="2597945"/>
          </a:xfr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3" name="Rectangle 2"/>
          <p:cNvSpPr/>
          <p:nvPr/>
        </p:nvSpPr>
        <p:spPr>
          <a:xfrm rot="10800000" flipH="1" flipV="1">
            <a:off x="262758" y="6360047"/>
            <a:ext cx="11803118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CA" sz="800" dirty="0">
                <a:solidFill>
                  <a:prstClr val="black"/>
                </a:solidFill>
                <a:latin typeface="Calibri Light" panose="020F0302020204030204"/>
              </a:rPr>
              <a:t>The model was trained on 70% of the passengers in the dataset where 30% were kept out and stored in a test dataset. This technique is known as cross validation: the test model was used to score the model. In addition, the model was ran against the original Kaggle “unknown” Test dataset and submitted to Kaggle for scoring.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957" y="1945164"/>
            <a:ext cx="6227101" cy="1201783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11326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49578"/>
          </a:xfrm>
        </p:spPr>
        <p:txBody>
          <a:bodyPr anchor="t">
            <a:normAutofit/>
          </a:bodyPr>
          <a:lstStyle/>
          <a:p>
            <a:pPr algn="ctr"/>
            <a:r>
              <a:rPr lang="en-CA" sz="1800" dirty="0" smtClean="0"/>
              <a:t>Examination of Variable </a:t>
            </a:r>
            <a:r>
              <a:rPr lang="en-CA" sz="1800" dirty="0"/>
              <a:t>I</a:t>
            </a:r>
            <a:r>
              <a:rPr lang="en-CA" sz="1800" dirty="0" smtClean="0"/>
              <a:t>mportance</a:t>
            </a:r>
            <a:endParaRPr lang="en-CA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472" y="3897468"/>
            <a:ext cx="4572396" cy="2743438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29" y="826732"/>
            <a:ext cx="4578493" cy="2743438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670" y="838081"/>
            <a:ext cx="4999153" cy="2743438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3396" y="1332295"/>
            <a:ext cx="1287000" cy="82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9163" y="1332295"/>
            <a:ext cx="1287000" cy="10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8638" y="4319412"/>
            <a:ext cx="1287000" cy="10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57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97188"/>
            <a:ext cx="10613985" cy="1111503"/>
          </a:xfrm>
        </p:spPr>
        <p:txBody>
          <a:bodyPr>
            <a:noAutofit/>
          </a:bodyPr>
          <a:lstStyle/>
          <a:p>
            <a:r>
              <a:rPr lang="en-CA" sz="1400" dirty="0" smtClean="0">
                <a:solidFill>
                  <a:prstClr val="black"/>
                </a:solidFill>
              </a:rPr>
              <a:t>The </a:t>
            </a:r>
            <a:r>
              <a:rPr lang="en-CA" sz="1400" b="1" dirty="0" smtClean="0">
                <a:solidFill>
                  <a:prstClr val="black"/>
                </a:solidFill>
              </a:rPr>
              <a:t>GLM </a:t>
            </a:r>
            <a:r>
              <a:rPr lang="en-CA" sz="1400" b="1" dirty="0">
                <a:solidFill>
                  <a:prstClr val="black"/>
                </a:solidFill>
              </a:rPr>
              <a:t>model </a:t>
            </a:r>
            <a:r>
              <a:rPr lang="en-CA" sz="1400" dirty="0" smtClean="0">
                <a:solidFill>
                  <a:prstClr val="black"/>
                </a:solidFill>
              </a:rPr>
              <a:t>showing a high  </a:t>
            </a:r>
            <a:r>
              <a:rPr lang="en-CA" sz="1400" dirty="0">
                <a:solidFill>
                  <a:prstClr val="black"/>
                </a:solidFill>
              </a:rPr>
              <a:t>correlation to survival </a:t>
            </a:r>
            <a:r>
              <a:rPr lang="en-CA" sz="1400" dirty="0" smtClean="0">
                <a:solidFill>
                  <a:prstClr val="black"/>
                </a:solidFill>
              </a:rPr>
              <a:t>based Passenger Class,  First class having the highest number of survivors and Third class having the highest loss.  GLM creates a response </a:t>
            </a:r>
            <a:r>
              <a:rPr lang="en-CA" sz="1400" dirty="0">
                <a:solidFill>
                  <a:prstClr val="black"/>
                </a:solidFill>
              </a:rPr>
              <a:t>variable </a:t>
            </a:r>
            <a:r>
              <a:rPr lang="en-CA" sz="1400" dirty="0" smtClean="0">
                <a:solidFill>
                  <a:prstClr val="black"/>
                </a:solidFill>
              </a:rPr>
              <a:t>where the </a:t>
            </a:r>
            <a:r>
              <a:rPr lang="en-CA" sz="1400" dirty="0">
                <a:solidFill>
                  <a:prstClr val="black"/>
                </a:solidFill>
              </a:rPr>
              <a:t>response variable is log odds </a:t>
            </a:r>
            <a:r>
              <a:rPr lang="en-CA" sz="1400" dirty="0" smtClean="0">
                <a:solidFill>
                  <a:prstClr val="black"/>
                </a:solidFill>
              </a:rPr>
              <a:t>log of odds, a value between 0 and 1 (where 1 is Survived).  For GLM we created a threshold of 0.5 where we found we had the highest Accuracy score of </a:t>
            </a:r>
            <a:r>
              <a:rPr lang="en-CA" sz="1400" dirty="0">
                <a:solidFill>
                  <a:prstClr val="black"/>
                </a:solidFill>
              </a:rPr>
              <a:t>0.7894737</a:t>
            </a:r>
            <a:r>
              <a:rPr lang="en-CA" sz="1600" dirty="0">
                <a:solidFill>
                  <a:prstClr val="black"/>
                </a:solidFill>
                <a:latin typeface="Agency FB" panose="020B0503020202020204" pitchFamily="34" charset="0"/>
              </a:rPr>
              <a:t/>
            </a:r>
            <a:br>
              <a:rPr lang="en-CA" sz="1600" dirty="0">
                <a:solidFill>
                  <a:prstClr val="black"/>
                </a:solidFill>
                <a:latin typeface="Agency FB" panose="020B0503020202020204" pitchFamily="34" charset="0"/>
              </a:rPr>
            </a:br>
            <a:r>
              <a:rPr lang="en-CA" sz="1600" dirty="0" smtClean="0">
                <a:solidFill>
                  <a:prstClr val="black"/>
                </a:solidFill>
                <a:latin typeface="Agency FB" panose="020B0503020202020204" pitchFamily="34" charset="0"/>
              </a:rPr>
              <a:t/>
            </a:r>
            <a:br>
              <a:rPr lang="en-CA" sz="1600" dirty="0" smtClean="0">
                <a:solidFill>
                  <a:prstClr val="black"/>
                </a:solidFill>
                <a:latin typeface="Agency FB" panose="020B0503020202020204" pitchFamily="34" charset="0"/>
              </a:rPr>
            </a:br>
            <a:endParaRPr lang="en-CA" sz="1200" dirty="0">
              <a:latin typeface="AR ESSENCE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 rot="10800000" flipH="1" flipV="1">
            <a:off x="609600" y="6274345"/>
            <a:ext cx="112460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CA" sz="800" dirty="0">
                <a:solidFill>
                  <a:prstClr val="black"/>
                </a:solidFill>
                <a:latin typeface="Calibri Light" panose="020F0302020204030204"/>
              </a:rPr>
              <a:t>The model was trained on 70% of the passengers in the dataset where 30% were kept out and stored in a test dataset. This technique is known as cross validation: the test model was used to score the model. In addition, the model was ran against the original Kaggle “unknown” Test dataset and submitted to Kaggle for scoring</a:t>
            </a:r>
            <a:endParaRPr lang="en-CA" sz="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192" y="1208691"/>
            <a:ext cx="6227101" cy="1070000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581" y="2652257"/>
            <a:ext cx="4561489" cy="2552088"/>
          </a:xfr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812902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5230</TotalTime>
  <Words>671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Agency FB</vt:lpstr>
      <vt:lpstr>AR ESSENCE</vt:lpstr>
      <vt:lpstr>Arial</vt:lpstr>
      <vt:lpstr>Calibri</vt:lpstr>
      <vt:lpstr>Calibri Light</vt:lpstr>
      <vt:lpstr>Times New Roman</vt:lpstr>
      <vt:lpstr>Wingdings</vt:lpstr>
      <vt:lpstr>Office Theme</vt:lpstr>
      <vt:lpstr>Springboard Capstone Presentation </vt:lpstr>
      <vt:lpstr>                      The Titanic   The world’s first unsinkable ship took 3 years to build and less than 3 hours to sink.   Who will Survive? </vt:lpstr>
      <vt:lpstr> Post data analysis of the Titanic survivors has shown a significant correlation between the class of ticket purchased and Survival! </vt:lpstr>
      <vt:lpstr>Titanic dataset metadata…</vt:lpstr>
      <vt:lpstr>Exploratory data insight….</vt:lpstr>
      <vt:lpstr>Survival by Passenger Class First Class had the highest number of survivors! </vt:lpstr>
      <vt:lpstr> The Decision Tree model showing primary splits and highest correlation to survival are first gender, more females survived in all tree splits.  * green “leaf”, terminal nodes are number ones (1 ) for Survived.   </vt:lpstr>
      <vt:lpstr>Examination of Variable Importance</vt:lpstr>
      <vt:lpstr>The GLM model showing a high  correlation to survival based Passenger Class,  First class having the highest number of survivors and Third class having the highest loss.  GLM creates a response variable where the response variable is log odds log of odds, a value between 0 and 1 (where 1 is Survived).  For GLM we created a threshold of 0.5 where we found we had the highest Accuracy score of 0.7894737  </vt:lpstr>
      <vt:lpstr>The Random forest  ensembles weak learners  into a strong learner. The process first randomly selects m variables (where m &lt;&lt; M), then finds the predictor variable that provides the best split among m variables. Next, the process grows the full tree without pruning. In the end, we can obtain the predicted result of an example from each single tree. As a result, we can get the prediction result by taking an average or weighted average (for regression) of an output or taking a majority vote (for classification).</vt:lpstr>
      <vt:lpstr>Decision Tree ROC and AUC</vt:lpstr>
      <vt:lpstr>Final model selection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Springboard Capstone Presentation</dc:title>
  <dc:creator>stefani clark</dc:creator>
  <cp:lastModifiedBy>stefani clark</cp:lastModifiedBy>
  <cp:revision>203</cp:revision>
  <dcterms:created xsi:type="dcterms:W3CDTF">2016-01-22T14:46:02Z</dcterms:created>
  <dcterms:modified xsi:type="dcterms:W3CDTF">2016-02-03T00:49:19Z</dcterms:modified>
</cp:coreProperties>
</file>