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38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2" r:id="rId6"/>
    <p:sldId id="268" r:id="rId7"/>
    <p:sldId id="269" r:id="rId8"/>
    <p:sldId id="274" r:id="rId9"/>
    <p:sldId id="270" r:id="rId10"/>
    <p:sldId id="271" r:id="rId11"/>
    <p:sldId id="272" r:id="rId12"/>
    <p:sldId id="273" r:id="rId13"/>
    <p:sldId id="277" r:id="rId14"/>
    <p:sldId id="275" r:id="rId15"/>
    <p:sldId id="264" r:id="rId16"/>
    <p:sldId id="265" r:id="rId17"/>
    <p:sldId id="267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49"/>
    <p:restoredTop sz="72461"/>
  </p:normalViewPr>
  <p:slideViewPr>
    <p:cSldViewPr snapToGrid="0" snapToObjects="1">
      <p:cViewPr varScale="1">
        <p:scale>
          <a:sx n="71" d="100"/>
          <a:sy n="71" d="100"/>
        </p:scale>
        <p:origin x="1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F5758-1119-4048-B127-4461B6A18409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FD29B-EC4F-1C4B-9483-89D49494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5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FD29B-EC4F-1C4B-9483-89D4949484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1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 recent outbreak of measles, our team decided to examine trends associated with measles outbreaks and vaccination rates in the U.S.</a:t>
            </a:r>
          </a:p>
          <a:p>
            <a:endParaRPr lang="en-US" dirty="0"/>
          </a:p>
          <a:p>
            <a:r>
              <a:rPr lang="en-US" dirty="0"/>
              <a:t>Because the current outbreak of measles are believed to be imported as a result of international travelers, we wanted to look at the recent global trend of measles outbreaks as well.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 of Findings: </a:t>
            </a:r>
            <a:r>
              <a:rPr lang="en-US" sz="1200" dirty="0">
                <a:solidFill>
                  <a:schemeClr val="tx1"/>
                </a:solidFill>
              </a:rPr>
              <a:t>(include how well we were able to answer questions)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 1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 2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 3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FD29B-EC4F-1C4B-9483-89D4949484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FD29B-EC4F-1C4B-9483-89D4949484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97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cleanup process was primarily focused on ensuring that pertinent data was standardized across the board, in particular country names and non UTF-8 characters. </a:t>
            </a:r>
          </a:p>
          <a:p>
            <a:endParaRPr lang="en-US" dirty="0"/>
          </a:p>
          <a:p>
            <a:r>
              <a:rPr lang="en-US" dirty="0"/>
              <a:t>Data limitations:  WHO and CDC outbreak data is subject to unregulated reporting practices. As a result, the number of cases reported might only reflect a small portion of the true number of cases.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Ning: located target row; create a whole new 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Stefanie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The World Bank data set had countries listed that were not in WHO data set and vice versa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In the WHO data set, some cells were blank so I replaced the blanks with zeros (so either there were cases that may not have been reported or they really did not have any cases)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FD29B-EC4F-1C4B-9483-89D4949484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39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Discuss the steps you took to analyze the data and answer each question you asked in your proposal</a:t>
            </a:r>
          </a:p>
          <a:p>
            <a:r>
              <a:rPr lang="en-US" dirty="0">
                <a:solidFill>
                  <a:srgbClr val="FF0000"/>
                </a:solidFill>
              </a:rPr>
              <a:t>Present and discuss interesting figures developed during analysis, ideally with the help of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FD29B-EC4F-1C4B-9483-89D4949484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52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 3" charset="2"/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Challenges: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 little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 much data – what was relevant to our questions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Different time ranges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Different sources (conflicts) 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Unanswered Questions/Avenues for Additional Research: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 wanted to show the relationship between the outbreaks in the US vs what states had exemptions. If we had more time, we would have looked into using a matplotlib </a:t>
            </a:r>
            <a:r>
              <a:rPr lang="en-US" dirty="0" err="1">
                <a:solidFill>
                  <a:srgbClr val="FF0000"/>
                </a:solidFill>
              </a:rPr>
              <a:t>basemap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Question 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Question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FD29B-EC4F-1C4B-9483-89D4949484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98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FD29B-EC4F-1C4B-9483-89D4949484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39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FD29B-EC4F-1C4B-9483-89D4949484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9D02-8650-5B44-BCC9-670E969946DC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5EDC-839D-E64C-B0EE-A73BF95D9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9D02-8650-5B44-BCC9-670E969946DC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5EDC-839D-E64C-B0EE-A73BF95D9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8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9D02-8650-5B44-BCC9-670E969946DC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5EDC-839D-E64C-B0EE-A73BF95D9E8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300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9D02-8650-5B44-BCC9-670E969946DC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5EDC-839D-E64C-B0EE-A73BF95D9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75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9D02-8650-5B44-BCC9-670E969946DC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5EDC-839D-E64C-B0EE-A73BF95D9E8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0357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9D02-8650-5B44-BCC9-670E969946DC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5EDC-839D-E64C-B0EE-A73BF95D9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08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9D02-8650-5B44-BCC9-670E969946DC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5EDC-839D-E64C-B0EE-A73BF95D9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1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9D02-8650-5B44-BCC9-670E969946DC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5EDC-839D-E64C-B0EE-A73BF95D9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9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9D02-8650-5B44-BCC9-670E969946DC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5EDC-839D-E64C-B0EE-A73BF95D9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5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9D02-8650-5B44-BCC9-670E969946DC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5EDC-839D-E64C-B0EE-A73BF95D9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5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9D02-8650-5B44-BCC9-670E969946DC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5EDC-839D-E64C-B0EE-A73BF95D9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8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9D02-8650-5B44-BCC9-670E969946DC}" type="datetimeFigureOut">
              <a:rPr lang="en-US" smtClean="0"/>
              <a:t>4/26/19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5EDC-839D-E64C-B0EE-A73BF95D9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25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9D02-8650-5B44-BCC9-670E969946DC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5EDC-839D-E64C-B0EE-A73BF95D9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4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9D02-8650-5B44-BCC9-670E969946DC}" type="datetimeFigureOut">
              <a:rPr lang="en-US" smtClean="0"/>
              <a:t>4/26/19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5EDC-839D-E64C-B0EE-A73BF95D9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9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9D02-8650-5B44-BCC9-670E969946DC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5EDC-839D-E64C-B0EE-A73BF95D9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824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9D02-8650-5B44-BCC9-670E969946DC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5EDC-839D-E64C-B0EE-A73BF95D9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0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59D02-8650-5B44-BCC9-670E969946DC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CB5EDC-839D-E64C-B0EE-A73BF95D9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7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40" r:id="rId2"/>
    <p:sldLayoutId id="2147484241" r:id="rId3"/>
    <p:sldLayoutId id="2147484242" r:id="rId4"/>
    <p:sldLayoutId id="2147484243" r:id="rId5"/>
    <p:sldLayoutId id="2147484244" r:id="rId6"/>
    <p:sldLayoutId id="2147484245" r:id="rId7"/>
    <p:sldLayoutId id="2147484246" r:id="rId8"/>
    <p:sldLayoutId id="2147484247" r:id="rId9"/>
    <p:sldLayoutId id="2147484248" r:id="rId10"/>
    <p:sldLayoutId id="2147484249" r:id="rId11"/>
    <p:sldLayoutId id="2147484250" r:id="rId12"/>
    <p:sldLayoutId id="2147484251" r:id="rId13"/>
    <p:sldLayoutId id="2147484252" r:id="rId14"/>
    <p:sldLayoutId id="2147484253" r:id="rId15"/>
    <p:sldLayoutId id="21474842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25A9-DA54-2442-94D3-42A0DABF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A497-C9B6-194A-BB7F-E29A17BE7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506" y="318836"/>
            <a:ext cx="7808496" cy="622032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Team Git Shots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Team Members: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Cristy </a:t>
            </a:r>
            <a:r>
              <a:rPr lang="en-US" dirty="0" err="1">
                <a:solidFill>
                  <a:schemeClr val="tx1"/>
                </a:solidFill>
              </a:rPr>
              <a:t>Brust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err="1">
                <a:solidFill>
                  <a:schemeClr val="tx1"/>
                </a:solidFill>
              </a:rPr>
              <a:t>Hemani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Choksi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Olan Johnson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Stefani Kenyon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Ning </a:t>
            </a:r>
            <a:r>
              <a:rPr lang="en-US" dirty="0" err="1">
                <a:solidFill>
                  <a:schemeClr val="tx1"/>
                </a:solidFill>
              </a:rPr>
              <a:t>Xie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C538B-EC4A-6B4E-89FE-22F59A643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392" y="1930400"/>
            <a:ext cx="1916723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7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B430-FC47-B348-A80A-B90A08F4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Question 3: Has there been an increase or decrease in MMR vaccinations in the U.S. over the last 10 years? 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AB1301-09B3-A04A-8F07-2A276CD4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1750108"/>
            <a:ext cx="7677652" cy="4951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9CE90A-C703-8944-AAE0-5C47F62B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42" y="1622092"/>
            <a:ext cx="7677652" cy="495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2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2210-654C-E649-9C0D-B02BB610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Question 4: How did the 2015 outbreak of measles in the U.S. influence MMR vaccination rates? As a result, what response could we expect to see during the current outbreak?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262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6F36-308A-E743-917B-00983139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Question 5: What is the current distribution of indigenous and imported measles cases in the U.S.?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DB471-35E9-E940-9829-79BD4D6C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94" y="1084351"/>
            <a:ext cx="11092772" cy="561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8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57E32C-A96D-874F-A84B-42A7206B0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04" y="168942"/>
            <a:ext cx="6417439" cy="3161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0AE5A-5865-C84B-8E4B-A06135546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904" y="3528027"/>
            <a:ext cx="6710426" cy="326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8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0E75-8582-2C4C-BB98-15F3852A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Question 6: What is the relationship between state vaccination exemptions and measles cases reported by state?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17E7C-49B7-9546-8E05-2988C0162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94" y="1405031"/>
            <a:ext cx="7497348" cy="404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0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F587-65EC-5A44-B666-74D389A0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Post Mortem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5A32C9-246C-BD49-9D0A-BE26A7FCD349}"/>
              </a:ext>
            </a:extLst>
          </p:cNvPr>
          <p:cNvSpPr/>
          <p:nvPr/>
        </p:nvSpPr>
        <p:spPr>
          <a:xfrm>
            <a:off x="838200" y="1096735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251879-4F5B-EC4E-9C78-B5D77F87B9FC}"/>
              </a:ext>
            </a:extLst>
          </p:cNvPr>
          <p:cNvSpPr txBox="1">
            <a:spLocks/>
          </p:cNvSpPr>
          <p:nvPr/>
        </p:nvSpPr>
        <p:spPr>
          <a:xfrm>
            <a:off x="677334" y="902095"/>
            <a:ext cx="8596668" cy="5053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Challenges: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 little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 much data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discrepancies: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Time ranges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Sourcing conflicts 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Unanswered Questions/Avenues for Additional Research:</a:t>
            </a:r>
          </a:p>
          <a:p>
            <a:pPr lvl="1"/>
            <a:r>
              <a:rPr lang="en-US" dirty="0"/>
              <a:t>Utilize Census data to investigate:</a:t>
            </a:r>
          </a:p>
          <a:p>
            <a:pPr lvl="2"/>
            <a:r>
              <a:rPr lang="en-US" dirty="0"/>
              <a:t>The percentage of the population that was insured in outbreak areas </a:t>
            </a:r>
          </a:p>
          <a:p>
            <a:pPr lvl="2"/>
            <a:r>
              <a:rPr lang="en-US" dirty="0"/>
              <a:t>The average level of education at outbreak sites</a:t>
            </a:r>
          </a:p>
        </p:txBody>
      </p:sp>
    </p:spTree>
    <p:extLst>
      <p:ext uri="{BB962C8B-B14F-4D97-AF65-F5344CB8AC3E}">
        <p14:creationId xmlns:p14="http://schemas.microsoft.com/office/powerpoint/2010/main" val="153733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D8F9-05F4-0F44-991F-C3285F6C7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112" y="1856469"/>
            <a:ext cx="858012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tx1"/>
                </a:solidFill>
              </a:rPr>
              <a:t>Questions?</a:t>
            </a:r>
            <a:endParaRPr lang="en-US" sz="6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97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2675-E5DE-7849-BFC0-59E1E5F4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990" y="2566416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03104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7F66-B919-394D-A34F-578884EFB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46" y="1136461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 Measles Outbreaks by Continent 2014-2019 - Cristy</a:t>
            </a:r>
          </a:p>
          <a:p>
            <a:r>
              <a:rPr lang="en-US" dirty="0"/>
              <a:t>2. Measles Outbreaks  2019 (Top 5 countries within each continent) - Cristy</a:t>
            </a:r>
          </a:p>
          <a:p>
            <a:r>
              <a:rPr lang="en-US" dirty="0"/>
              <a:t>3. Measles Outbreaks by Country Classification (income level) - Stefanie</a:t>
            </a:r>
          </a:p>
          <a:p>
            <a:r>
              <a:rPr lang="en-US" dirty="0"/>
              <a:t>4. Immunization Rates in the US 2010-2017 to Present (w/ trendline for '18, '19) - Ning</a:t>
            </a:r>
          </a:p>
          <a:p>
            <a:r>
              <a:rPr lang="en-US" dirty="0"/>
              <a:t>5.Immunization rate vs. outbreak in 2014/2015 (period of last measles outbreak in the US) could use this visualization to further explain trend analysis in #3. - </a:t>
            </a:r>
            <a:r>
              <a:rPr lang="en-US" dirty="0" err="1"/>
              <a:t>Hemani</a:t>
            </a:r>
            <a:endParaRPr lang="en-US" dirty="0"/>
          </a:p>
          <a:p>
            <a:r>
              <a:rPr lang="en-US" dirty="0"/>
              <a:t>6. Measles Cases Reported in the US (by state) 2019 (</a:t>
            </a:r>
            <a:r>
              <a:rPr lang="en-US" dirty="0" err="1"/>
              <a:t>indig</a:t>
            </a:r>
            <a:r>
              <a:rPr lang="en-US" dirty="0"/>
              <a:t> vs imported) (bar graph) - </a:t>
            </a:r>
            <a:r>
              <a:rPr lang="en-US" dirty="0" err="1"/>
              <a:t>Hemani</a:t>
            </a:r>
            <a:endParaRPr lang="en-US" dirty="0"/>
          </a:p>
          <a:p>
            <a:r>
              <a:rPr lang="en-US" dirty="0"/>
              <a:t>7. Relationship between state exemptions and measles cases reported by State in 2018/2019 - Olan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30601-54BE-3941-97B3-7274EFB74975}"/>
              </a:ext>
            </a:extLst>
          </p:cNvPr>
          <p:cNvSpPr txBox="1"/>
          <p:nvPr/>
        </p:nvSpPr>
        <p:spPr>
          <a:xfrm>
            <a:off x="969264" y="219456"/>
            <a:ext cx="2684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Visualizations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8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9C4B-8C71-434E-B68F-9A86ACB0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Motivation and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646B6-329F-6D42-9243-F95407C42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2593"/>
            <a:ext cx="8596668" cy="51599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Core Objectives: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Investigate the global trend of measles outbreaks over the last five years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Examine the relationship between vaccination rates and measles outbreaks in the U.S.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Research driven by Global and U.S. centric questions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Summary of Key Findings: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In the Americas, YTD measles cases have surpassed 2018 totals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Despite the fact that the majority of imported measles cases in the US are reportedly associated with travel to/from Israel, Israel was not among the top 5 countries in the EMR.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In the US, generally New York state as a whole has more indigenous cases while NYC’s cases are mostly imported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44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CAE9-11FA-384F-B4C3-9D53E281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56238"/>
            <a:ext cx="8596668" cy="10507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Questions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Data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E770-5525-DB4B-9528-95B9FEB9D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950976"/>
            <a:ext cx="9564624" cy="5750786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Global-centric Questions: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Over the last five years, were cases of measles outbreaks on the rise globally?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During the period in question, what was the distribution of measles outbreaks between the developed and developing world? </a:t>
            </a:r>
          </a:p>
          <a:p>
            <a:r>
              <a:rPr lang="en-US" sz="1400" dirty="0">
                <a:solidFill>
                  <a:schemeClr val="tx1"/>
                </a:solidFill>
              </a:rPr>
              <a:t>U.S.-centric Questions: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Has there been an increase or decrease in MMR vaccinations in the U.S. over the last 10 years?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How did the 2015 outbreak of measles in the U.S. influence MMR vaccination rates? As a result, what response could we expect to see during the current outbreak?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What is the current distribution of indigenous and imported measles cases in the U.S.?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What is the relationship between state vaccination exemptions and measles cases reported by state?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Immunization rate vs. outbreak in 2014/2015 (period of last measles outbreak in the US) could use this visualization to further explain trend analysis in #3. - </a:t>
            </a:r>
            <a:r>
              <a:rPr lang="en-US" sz="1400" dirty="0" err="1">
                <a:solidFill>
                  <a:schemeClr val="tx1"/>
                </a:solidFill>
              </a:rPr>
              <a:t>Hemani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Outbreak Data Sources: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World Health Organization (WHO) surveillance data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Centers for Disease Control and Prevention (CDC) National Notifiable Diseases Surveillance System (NNDSS) data </a:t>
            </a:r>
          </a:p>
          <a:p>
            <a:r>
              <a:rPr lang="en-US" sz="1400" dirty="0">
                <a:solidFill>
                  <a:schemeClr val="tx1"/>
                </a:solidFill>
              </a:rPr>
              <a:t>Vaccination Data Sources: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CDC </a:t>
            </a:r>
            <a:r>
              <a:rPr lang="en-US" sz="1400" dirty="0" err="1">
                <a:solidFill>
                  <a:schemeClr val="tx1"/>
                </a:solidFill>
              </a:rPr>
              <a:t>ChildVaxView</a:t>
            </a:r>
            <a:r>
              <a:rPr lang="en-US" sz="1400" dirty="0">
                <a:solidFill>
                  <a:schemeClr val="tx1"/>
                </a:solidFill>
              </a:rPr>
              <a:t> vaccination coverage records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National Conference of State Legislatures (NCSL) vaccination exemption records 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FBEC-0B7F-2445-9763-F43AC3F4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 Cleanup &amp; Exploration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BBAFA-06D3-9D4E-A3BF-304EB1BA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2416"/>
            <a:ext cx="9454218" cy="50840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Unexpected Insights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Excessive data is not necessarily a good thing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Core data subject to unregulated reporting practices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Discrepancies between datasets </a:t>
            </a: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Roadblocks and Resolutions: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Main Problem: Data integrity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Resolution: Re-work research questions 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Cleanup Process: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Standardizing data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New </a:t>
            </a:r>
            <a:r>
              <a:rPr lang="en-US" sz="1400" dirty="0" err="1">
                <a:solidFill>
                  <a:schemeClr val="tx1"/>
                </a:solidFill>
              </a:rPr>
              <a:t>DataFrame</a:t>
            </a:r>
            <a:r>
              <a:rPr lang="en-US" sz="1400" dirty="0">
                <a:solidFill>
                  <a:schemeClr val="tx1"/>
                </a:solidFill>
              </a:rPr>
              <a:t> creation 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5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5E222E-761D-A14E-B56B-58F74E8F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86" y="2768600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Analysis &amp; Discussion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3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C9E9-67C0-2446-BA29-740F019B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22" y="156238"/>
            <a:ext cx="8596668" cy="660400"/>
          </a:xfrm>
        </p:spPr>
        <p:txBody>
          <a:bodyPr>
            <a:normAutofit/>
          </a:bodyPr>
          <a:lstStyle/>
          <a:p>
            <a:pPr lvl="1" algn="ctr"/>
            <a:r>
              <a:rPr lang="en-US" b="1" dirty="0">
                <a:solidFill>
                  <a:schemeClr val="tx1"/>
                </a:solidFill>
              </a:rPr>
              <a:t>Question 1 : Over the last five years, were cases of measles outbreaks on the rise globally?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EDD19-5A28-374D-B272-6F765FECB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2" y="1184148"/>
            <a:ext cx="9031754" cy="443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8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B552C7-DE31-A445-9BAC-11E804F9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" y="1897452"/>
            <a:ext cx="9374886" cy="44642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02F1ECA-ABAE-D044-B80E-409E43F3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79" y="496317"/>
            <a:ext cx="8596668" cy="660400"/>
          </a:xfrm>
        </p:spPr>
        <p:txBody>
          <a:bodyPr>
            <a:normAutofit/>
          </a:bodyPr>
          <a:lstStyle/>
          <a:p>
            <a:pPr lvl="1" algn="ctr"/>
            <a:r>
              <a:rPr lang="en-US" b="1" dirty="0">
                <a:solidFill>
                  <a:schemeClr val="tx1"/>
                </a:solidFill>
              </a:rPr>
              <a:t>Measles Cases in the Americas </a:t>
            </a:r>
          </a:p>
        </p:txBody>
      </p:sp>
    </p:spTree>
    <p:extLst>
      <p:ext uri="{BB962C8B-B14F-4D97-AF65-F5344CB8AC3E}">
        <p14:creationId xmlns:p14="http://schemas.microsoft.com/office/powerpoint/2010/main" val="394216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52B558-EAFF-984A-9284-676B4004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79" y="496317"/>
            <a:ext cx="8596668" cy="660400"/>
          </a:xfrm>
        </p:spPr>
        <p:txBody>
          <a:bodyPr>
            <a:normAutofit/>
          </a:bodyPr>
          <a:lstStyle/>
          <a:p>
            <a:pPr lvl="1" algn="ctr"/>
            <a:r>
              <a:rPr lang="en-US" b="1" dirty="0">
                <a:solidFill>
                  <a:schemeClr val="tx1"/>
                </a:solidFill>
              </a:rPr>
              <a:t>Measles Cases in EMR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8BD14-05C7-8441-81BB-EA88409A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1517903"/>
            <a:ext cx="10023266" cy="493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0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8D66-2A5C-5048-B3C1-4A450D4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50" y="156238"/>
            <a:ext cx="8596668" cy="132080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Question 2: During the period in question, what was the distribution of measles outbreaks between the developed and developing world? 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19262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{2F184989-82A4-B044-B7DB-CF04C31C6410}tf10001060</Template>
  <TotalTime>2933</TotalTime>
  <Words>1078</Words>
  <Application>Microsoft Macintosh PowerPoint</Application>
  <PresentationFormat>Widescreen</PresentationFormat>
  <Paragraphs>141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  </vt:lpstr>
      <vt:lpstr>Motivation and Summary </vt:lpstr>
      <vt:lpstr>Questions &amp; Data </vt:lpstr>
      <vt:lpstr>Data Cleanup &amp; Exploration </vt:lpstr>
      <vt:lpstr>Data Analysis &amp; Discussion </vt:lpstr>
      <vt:lpstr>Question 1 : Over the last five years, were cases of measles outbreaks on the rise globally?</vt:lpstr>
      <vt:lpstr>Measles Cases in the Americas </vt:lpstr>
      <vt:lpstr>Measles Cases in EMR</vt:lpstr>
      <vt:lpstr>Question 2: During the period in question, what was the distribution of measles outbreaks between the developed and developing world?  </vt:lpstr>
      <vt:lpstr>Question 3: Has there been an increase or decrease in MMR vaccinations in the U.S. over the last 10 years?   </vt:lpstr>
      <vt:lpstr>Question 4: How did the 2015 outbreak of measles in the U.S. influence MMR vaccination rates? As a result, what response could we expect to see during the current outbreak? </vt:lpstr>
      <vt:lpstr>Question 5: What is the current distribution of indigenous and imported measles cases in the U.S.? </vt:lpstr>
      <vt:lpstr>PowerPoint Presentation</vt:lpstr>
      <vt:lpstr>Question 6: What is the relationship between state vaccination exemptions and measles cases reported by state? </vt:lpstr>
      <vt:lpstr>Post Mortem</vt:lpstr>
      <vt:lpstr>PowerPoint Presentation</vt:lpstr>
      <vt:lpstr>Backup Slides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Olan Johnson</dc:creator>
  <cp:lastModifiedBy>Olan Johnson</cp:lastModifiedBy>
  <cp:revision>67</cp:revision>
  <cp:lastPrinted>2019-04-23T10:14:35Z</cp:lastPrinted>
  <dcterms:created xsi:type="dcterms:W3CDTF">2019-04-23T00:26:29Z</dcterms:created>
  <dcterms:modified xsi:type="dcterms:W3CDTF">2019-04-26T23:19:43Z</dcterms:modified>
</cp:coreProperties>
</file>