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sldIdLst>
    <p:sldId id="256" r:id="rId5"/>
    <p:sldId id="268" r:id="rId6"/>
    <p:sldId id="269" r:id="rId7"/>
    <p:sldId id="271" r:id="rId8"/>
    <p:sldId id="273" r:id="rId9"/>
    <p:sldId id="272" r:id="rId10"/>
    <p:sldId id="27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199" autoAdjust="0"/>
  </p:normalViewPr>
  <p:slideViewPr>
    <p:cSldViewPr snapToGrid="0">
      <p:cViewPr>
        <p:scale>
          <a:sx n="98" d="100"/>
          <a:sy n="98" d="100"/>
        </p:scale>
        <p:origin x="936"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ne, Stefanie" userId="4a8c6c9c-e558-4387-bb26-bde8015993b6" providerId="ADAL" clId="{E1C66767-EB3D-46AD-80BF-E440C1CDE11E}"/>
    <pc:docChg chg="custSel addSld delSld modSld">
      <pc:chgData name="Lane, Stefanie" userId="4a8c6c9c-e558-4387-bb26-bde8015993b6" providerId="ADAL" clId="{E1C66767-EB3D-46AD-80BF-E440C1CDE11E}" dt="2022-02-23T23:55:01.891" v="1621" actId="478"/>
      <pc:docMkLst>
        <pc:docMk/>
      </pc:docMkLst>
      <pc:sldChg chg="modSp">
        <pc:chgData name="Lane, Stefanie" userId="4a8c6c9c-e558-4387-bb26-bde8015993b6" providerId="ADAL" clId="{E1C66767-EB3D-46AD-80BF-E440C1CDE11E}" dt="2022-02-21T00:38:25.773" v="803" actId="20577"/>
        <pc:sldMkLst>
          <pc:docMk/>
          <pc:sldMk cId="1617451118" sldId="256"/>
        </pc:sldMkLst>
        <pc:spChg chg="mod">
          <ac:chgData name="Lane, Stefanie" userId="4a8c6c9c-e558-4387-bb26-bde8015993b6" providerId="ADAL" clId="{E1C66767-EB3D-46AD-80BF-E440C1CDE11E}" dt="2022-02-21T00:38:25.773" v="803" actId="20577"/>
          <ac:spMkLst>
            <pc:docMk/>
            <pc:sldMk cId="1617451118" sldId="256"/>
            <ac:spMk id="5" creationId="{44BFA2A0-D766-4A61-ACBC-2FDEED91C5CC}"/>
          </ac:spMkLst>
        </pc:spChg>
      </pc:sldChg>
      <pc:sldChg chg="addSp delSp modSp modNotesTx">
        <pc:chgData name="Lane, Stefanie" userId="4a8c6c9c-e558-4387-bb26-bde8015993b6" providerId="ADAL" clId="{E1C66767-EB3D-46AD-80BF-E440C1CDE11E}" dt="2022-02-23T23:55:01.891" v="1621" actId="478"/>
        <pc:sldMkLst>
          <pc:docMk/>
          <pc:sldMk cId="3926854022" sldId="268"/>
        </pc:sldMkLst>
        <pc:spChg chg="mod">
          <ac:chgData name="Lane, Stefanie" userId="4a8c6c9c-e558-4387-bb26-bde8015993b6" providerId="ADAL" clId="{E1C66767-EB3D-46AD-80BF-E440C1CDE11E}" dt="2022-02-21T01:19:02.665" v="1031" actId="20577"/>
          <ac:spMkLst>
            <pc:docMk/>
            <pc:sldMk cId="3926854022" sldId="268"/>
            <ac:spMk id="2" creationId="{9FAA5AE7-FD44-4D7D-8882-6AFE3471B068}"/>
          </ac:spMkLst>
        </pc:spChg>
        <pc:spChg chg="add del mod">
          <ac:chgData name="Lane, Stefanie" userId="4a8c6c9c-e558-4387-bb26-bde8015993b6" providerId="ADAL" clId="{E1C66767-EB3D-46AD-80BF-E440C1CDE11E}" dt="2022-02-21T00:31:48.729" v="555"/>
          <ac:spMkLst>
            <pc:docMk/>
            <pc:sldMk cId="3926854022" sldId="268"/>
            <ac:spMk id="11" creationId="{457E1827-20C5-448C-9BD3-4266D86AB976}"/>
          </ac:spMkLst>
        </pc:spChg>
        <pc:spChg chg="add mod">
          <ac:chgData name="Lane, Stefanie" userId="4a8c6c9c-e558-4387-bb26-bde8015993b6" providerId="ADAL" clId="{E1C66767-EB3D-46AD-80BF-E440C1CDE11E}" dt="2022-02-21T00:32:59.541" v="622" actId="1076"/>
          <ac:spMkLst>
            <pc:docMk/>
            <pc:sldMk cId="3926854022" sldId="268"/>
            <ac:spMk id="13" creationId="{C5155DBF-0257-4CD7-847B-F8C5E9170604}"/>
          </ac:spMkLst>
        </pc:spChg>
        <pc:spChg chg="mod">
          <ac:chgData name="Lane, Stefanie" userId="4a8c6c9c-e558-4387-bb26-bde8015993b6" providerId="ADAL" clId="{E1C66767-EB3D-46AD-80BF-E440C1CDE11E}" dt="2022-02-21T00:31:47.701" v="553" actId="1076"/>
          <ac:spMkLst>
            <pc:docMk/>
            <pc:sldMk cId="3926854022" sldId="268"/>
            <ac:spMk id="37" creationId="{8B644BA0-8BB7-4DEA-AB35-2B8B4CF54B9B}"/>
          </ac:spMkLst>
        </pc:spChg>
        <pc:spChg chg="add mod">
          <ac:chgData name="Lane, Stefanie" userId="4a8c6c9c-e558-4387-bb26-bde8015993b6" providerId="ADAL" clId="{E1C66767-EB3D-46AD-80BF-E440C1CDE11E}" dt="2022-02-21T00:33:07.088" v="627" actId="20577"/>
          <ac:spMkLst>
            <pc:docMk/>
            <pc:sldMk cId="3926854022" sldId="268"/>
            <ac:spMk id="49" creationId="{E8EDB0A8-6916-4A28-87ED-6485E70FB484}"/>
          </ac:spMkLst>
        </pc:spChg>
        <pc:spChg chg="add mod">
          <ac:chgData name="Lane, Stefanie" userId="4a8c6c9c-e558-4387-bb26-bde8015993b6" providerId="ADAL" clId="{E1C66767-EB3D-46AD-80BF-E440C1CDE11E}" dt="2022-02-21T00:33:18.842" v="634" actId="1076"/>
          <ac:spMkLst>
            <pc:docMk/>
            <pc:sldMk cId="3926854022" sldId="268"/>
            <ac:spMk id="50" creationId="{CCBE215B-B5EE-42D8-B8B8-4AAA7B03D412}"/>
          </ac:spMkLst>
        </pc:spChg>
        <pc:spChg chg="add del">
          <ac:chgData name="Lane, Stefanie" userId="4a8c6c9c-e558-4387-bb26-bde8015993b6" providerId="ADAL" clId="{E1C66767-EB3D-46AD-80BF-E440C1CDE11E}" dt="2022-02-23T23:55:01.891" v="1621" actId="478"/>
          <ac:spMkLst>
            <pc:docMk/>
            <pc:sldMk cId="3926854022" sldId="268"/>
            <ac:spMk id="51" creationId="{8A285CB4-38EA-4E5E-9DB3-5FC7D998D708}"/>
          </ac:spMkLst>
        </pc:spChg>
        <pc:spChg chg="mod">
          <ac:chgData name="Lane, Stefanie" userId="4a8c6c9c-e558-4387-bb26-bde8015993b6" providerId="ADAL" clId="{E1C66767-EB3D-46AD-80BF-E440C1CDE11E}" dt="2022-02-21T00:31:55.935" v="556" actId="1076"/>
          <ac:spMkLst>
            <pc:docMk/>
            <pc:sldMk cId="3926854022" sldId="268"/>
            <ac:spMk id="200" creationId="{EE646076-61A1-4971-99C2-26041800B5EC}"/>
          </ac:spMkLst>
        </pc:spChg>
        <pc:spChg chg="mod">
          <ac:chgData name="Lane, Stefanie" userId="4a8c6c9c-e558-4387-bb26-bde8015993b6" providerId="ADAL" clId="{E1C66767-EB3D-46AD-80BF-E440C1CDE11E}" dt="2022-02-21T00:31:55.935" v="556" actId="1076"/>
          <ac:spMkLst>
            <pc:docMk/>
            <pc:sldMk cId="3926854022" sldId="268"/>
            <ac:spMk id="201" creationId="{1AEE7674-2D0B-42DA-82F6-A9B121EEDB33}"/>
          </ac:spMkLst>
        </pc:spChg>
        <pc:spChg chg="mod">
          <ac:chgData name="Lane, Stefanie" userId="4a8c6c9c-e558-4387-bb26-bde8015993b6" providerId="ADAL" clId="{E1C66767-EB3D-46AD-80BF-E440C1CDE11E}" dt="2022-02-21T00:32:55.237" v="621" actId="1076"/>
          <ac:spMkLst>
            <pc:docMk/>
            <pc:sldMk cId="3926854022" sldId="268"/>
            <ac:spMk id="206" creationId="{6BD0EEC7-9A90-4FBA-8117-CF6A91099D35}"/>
          </ac:spMkLst>
        </pc:spChg>
        <pc:grpChg chg="mod">
          <ac:chgData name="Lane, Stefanie" userId="4a8c6c9c-e558-4387-bb26-bde8015993b6" providerId="ADAL" clId="{E1C66767-EB3D-46AD-80BF-E440C1CDE11E}" dt="2022-02-21T00:31:55.935" v="556" actId="1076"/>
          <ac:grpSpMkLst>
            <pc:docMk/>
            <pc:sldMk cId="3926854022" sldId="268"/>
            <ac:grpSpMk id="5" creationId="{B7062538-6979-424C-B25E-C3A29B82F383}"/>
          </ac:grpSpMkLst>
        </pc:grpChg>
        <pc:grpChg chg="add mod">
          <ac:chgData name="Lane, Stefanie" userId="4a8c6c9c-e558-4387-bb26-bde8015993b6" providerId="ADAL" clId="{E1C66767-EB3D-46AD-80BF-E440C1CDE11E}" dt="2022-02-21T00:32:51.928" v="620" actId="1076"/>
          <ac:grpSpMkLst>
            <pc:docMk/>
            <pc:sldMk cId="3926854022" sldId="268"/>
            <ac:grpSpMk id="12" creationId="{AC1ACF92-5310-4332-BED0-4E91660E9E93}"/>
          </ac:grpSpMkLst>
        </pc:grpChg>
        <pc:cxnChg chg="add mod">
          <ac:chgData name="Lane, Stefanie" userId="4a8c6c9c-e558-4387-bb26-bde8015993b6" providerId="ADAL" clId="{E1C66767-EB3D-46AD-80BF-E440C1CDE11E}" dt="2022-02-21T00:32:02.708" v="557" actId="164"/>
          <ac:cxnSpMkLst>
            <pc:docMk/>
            <pc:sldMk cId="3926854022" sldId="268"/>
            <ac:cxnSpMk id="38" creationId="{61EEE9A1-09C8-4F4A-8D0C-01B67F45257C}"/>
          </ac:cxnSpMkLst>
        </pc:cxnChg>
        <pc:cxnChg chg="add mod">
          <ac:chgData name="Lane, Stefanie" userId="4a8c6c9c-e558-4387-bb26-bde8015993b6" providerId="ADAL" clId="{E1C66767-EB3D-46AD-80BF-E440C1CDE11E}" dt="2022-02-21T00:32:02.708" v="557" actId="164"/>
          <ac:cxnSpMkLst>
            <pc:docMk/>
            <pc:sldMk cId="3926854022" sldId="268"/>
            <ac:cxnSpMk id="41" creationId="{5BF71C5D-4BD4-4CB9-A3EB-3AB5FB6C1F28}"/>
          </ac:cxnSpMkLst>
        </pc:cxnChg>
        <pc:cxnChg chg="add mod">
          <ac:chgData name="Lane, Stefanie" userId="4a8c6c9c-e558-4387-bb26-bde8015993b6" providerId="ADAL" clId="{E1C66767-EB3D-46AD-80BF-E440C1CDE11E}" dt="2022-02-21T00:32:02.708" v="557" actId="164"/>
          <ac:cxnSpMkLst>
            <pc:docMk/>
            <pc:sldMk cId="3926854022" sldId="268"/>
            <ac:cxnSpMk id="46" creationId="{BA89BAB2-4C82-4EC5-A4B1-4A96CFAE24E1}"/>
          </ac:cxnSpMkLst>
        </pc:cxnChg>
        <pc:cxnChg chg="add mod">
          <ac:chgData name="Lane, Stefanie" userId="4a8c6c9c-e558-4387-bb26-bde8015993b6" providerId="ADAL" clId="{E1C66767-EB3D-46AD-80BF-E440C1CDE11E}" dt="2022-02-21T00:32:02.708" v="557" actId="164"/>
          <ac:cxnSpMkLst>
            <pc:docMk/>
            <pc:sldMk cId="3926854022" sldId="268"/>
            <ac:cxnSpMk id="48" creationId="{5DCE6C0F-7A0F-4C4A-A52F-35AA4772035C}"/>
          </ac:cxnSpMkLst>
        </pc:cxnChg>
        <pc:cxnChg chg="mod">
          <ac:chgData name="Lane, Stefanie" userId="4a8c6c9c-e558-4387-bb26-bde8015993b6" providerId="ADAL" clId="{E1C66767-EB3D-46AD-80BF-E440C1CDE11E}" dt="2022-02-21T00:32:10.763" v="560" actId="1076"/>
          <ac:cxnSpMkLst>
            <pc:docMk/>
            <pc:sldMk cId="3926854022" sldId="268"/>
            <ac:cxnSpMk id="202" creationId="{5852BD71-EE89-4D3C-ABAB-0FC228D82713}"/>
          </ac:cxnSpMkLst>
        </pc:cxnChg>
        <pc:cxnChg chg="mod">
          <ac:chgData name="Lane, Stefanie" userId="4a8c6c9c-e558-4387-bb26-bde8015993b6" providerId="ADAL" clId="{E1C66767-EB3D-46AD-80BF-E440C1CDE11E}" dt="2022-02-21T00:32:13.099" v="561" actId="1076"/>
          <ac:cxnSpMkLst>
            <pc:docMk/>
            <pc:sldMk cId="3926854022" sldId="268"/>
            <ac:cxnSpMk id="203" creationId="{CDF30A76-E743-4E6D-A731-EC88EE80AA52}"/>
          </ac:cxnSpMkLst>
        </pc:cxnChg>
        <pc:cxnChg chg="mod">
          <ac:chgData name="Lane, Stefanie" userId="4a8c6c9c-e558-4387-bb26-bde8015993b6" providerId="ADAL" clId="{E1C66767-EB3D-46AD-80BF-E440C1CDE11E}" dt="2022-02-21T00:32:07.689" v="559" actId="1076"/>
          <ac:cxnSpMkLst>
            <pc:docMk/>
            <pc:sldMk cId="3926854022" sldId="268"/>
            <ac:cxnSpMk id="204" creationId="{9A91ECFA-8EFF-41F0-B7F2-77DA0C75A1D0}"/>
          </ac:cxnSpMkLst>
        </pc:cxnChg>
        <pc:cxnChg chg="mod">
          <ac:chgData name="Lane, Stefanie" userId="4a8c6c9c-e558-4387-bb26-bde8015993b6" providerId="ADAL" clId="{E1C66767-EB3D-46AD-80BF-E440C1CDE11E}" dt="2022-02-21T00:33:49.069" v="636" actId="1076"/>
          <ac:cxnSpMkLst>
            <pc:docMk/>
            <pc:sldMk cId="3926854022" sldId="268"/>
            <ac:cxnSpMk id="205" creationId="{E0001DF3-DFA0-4CCC-A452-0B09E4945F1C}"/>
          </ac:cxnSpMkLst>
        </pc:cxnChg>
      </pc:sldChg>
      <pc:sldChg chg="modSp">
        <pc:chgData name="Lane, Stefanie" userId="4a8c6c9c-e558-4387-bb26-bde8015993b6" providerId="ADAL" clId="{E1C66767-EB3D-46AD-80BF-E440C1CDE11E}" dt="2022-02-21T01:20:08.907" v="1032" actId="1076"/>
        <pc:sldMkLst>
          <pc:docMk/>
          <pc:sldMk cId="2152538091" sldId="269"/>
        </pc:sldMkLst>
        <pc:spChg chg="mod">
          <ac:chgData name="Lane, Stefanie" userId="4a8c6c9c-e558-4387-bb26-bde8015993b6" providerId="ADAL" clId="{E1C66767-EB3D-46AD-80BF-E440C1CDE11E}" dt="2022-02-21T01:20:08.907" v="1032" actId="1076"/>
          <ac:spMkLst>
            <pc:docMk/>
            <pc:sldMk cId="2152538091" sldId="269"/>
            <ac:spMk id="15" creationId="{5539BB8D-3091-41BD-8E63-31A0060130F5}"/>
          </ac:spMkLst>
        </pc:spChg>
      </pc:sldChg>
      <pc:sldChg chg="addSp delSp">
        <pc:chgData name="Lane, Stefanie" userId="4a8c6c9c-e558-4387-bb26-bde8015993b6" providerId="ADAL" clId="{E1C66767-EB3D-46AD-80BF-E440C1CDE11E}" dt="2022-02-21T01:20:13.014" v="1034"/>
        <pc:sldMkLst>
          <pc:docMk/>
          <pc:sldMk cId="94409569" sldId="271"/>
        </pc:sldMkLst>
        <pc:spChg chg="del">
          <ac:chgData name="Lane, Stefanie" userId="4a8c6c9c-e558-4387-bb26-bde8015993b6" providerId="ADAL" clId="{E1C66767-EB3D-46AD-80BF-E440C1CDE11E}" dt="2022-02-21T01:20:12.648" v="1033" actId="478"/>
          <ac:spMkLst>
            <pc:docMk/>
            <pc:sldMk cId="94409569" sldId="271"/>
            <ac:spMk id="15" creationId="{5539BB8D-3091-41BD-8E63-31A0060130F5}"/>
          </ac:spMkLst>
        </pc:spChg>
        <pc:spChg chg="add">
          <ac:chgData name="Lane, Stefanie" userId="4a8c6c9c-e558-4387-bb26-bde8015993b6" providerId="ADAL" clId="{E1C66767-EB3D-46AD-80BF-E440C1CDE11E}" dt="2022-02-21T01:20:13.014" v="1034"/>
          <ac:spMkLst>
            <pc:docMk/>
            <pc:sldMk cId="94409569" sldId="271"/>
            <ac:spMk id="37" creationId="{967CD707-E2FA-4E70-A488-33D840D7E0DF}"/>
          </ac:spMkLst>
        </pc:spChg>
      </pc:sldChg>
      <pc:sldChg chg="modSp">
        <pc:chgData name="Lane, Stefanie" userId="4a8c6c9c-e558-4387-bb26-bde8015993b6" providerId="ADAL" clId="{E1C66767-EB3D-46AD-80BF-E440C1CDE11E}" dt="2022-02-21T00:36:50.257" v="742" actId="20577"/>
        <pc:sldMkLst>
          <pc:docMk/>
          <pc:sldMk cId="2256222884" sldId="272"/>
        </pc:sldMkLst>
        <pc:spChg chg="mod">
          <ac:chgData name="Lane, Stefanie" userId="4a8c6c9c-e558-4387-bb26-bde8015993b6" providerId="ADAL" clId="{E1C66767-EB3D-46AD-80BF-E440C1CDE11E}" dt="2022-02-21T00:36:50.257" v="742" actId="20577"/>
          <ac:spMkLst>
            <pc:docMk/>
            <pc:sldMk cId="2256222884" sldId="272"/>
            <ac:spMk id="3" creationId="{B201F0C0-876E-4E2F-AEAC-2D0D134FC6AF}"/>
          </ac:spMkLst>
        </pc:spChg>
      </pc:sldChg>
      <pc:sldChg chg="addSp delSp">
        <pc:chgData name="Lane, Stefanie" userId="4a8c6c9c-e558-4387-bb26-bde8015993b6" providerId="ADAL" clId="{E1C66767-EB3D-46AD-80BF-E440C1CDE11E}" dt="2022-02-21T01:20:16.429" v="1036"/>
        <pc:sldMkLst>
          <pc:docMk/>
          <pc:sldMk cId="929727051" sldId="273"/>
        </pc:sldMkLst>
        <pc:spChg chg="del">
          <ac:chgData name="Lane, Stefanie" userId="4a8c6c9c-e558-4387-bb26-bde8015993b6" providerId="ADAL" clId="{E1C66767-EB3D-46AD-80BF-E440C1CDE11E}" dt="2022-02-21T01:20:16.130" v="1035" actId="478"/>
          <ac:spMkLst>
            <pc:docMk/>
            <pc:sldMk cId="929727051" sldId="273"/>
            <ac:spMk id="15" creationId="{5539BB8D-3091-41BD-8E63-31A0060130F5}"/>
          </ac:spMkLst>
        </pc:spChg>
        <pc:spChg chg="add">
          <ac:chgData name="Lane, Stefanie" userId="4a8c6c9c-e558-4387-bb26-bde8015993b6" providerId="ADAL" clId="{E1C66767-EB3D-46AD-80BF-E440C1CDE11E}" dt="2022-02-21T01:20:16.429" v="1036"/>
          <ac:spMkLst>
            <pc:docMk/>
            <pc:sldMk cId="929727051" sldId="273"/>
            <ac:spMk id="37" creationId="{591744CE-AAF3-4115-A5CD-F71799D9F370}"/>
          </ac:spMkLst>
        </pc:spChg>
      </pc:sldChg>
      <pc:sldChg chg="addSp delSp modSp add del">
        <pc:chgData name="Lane, Stefanie" userId="4a8c6c9c-e558-4387-bb26-bde8015993b6" providerId="ADAL" clId="{E1C66767-EB3D-46AD-80BF-E440C1CDE11E}" dt="2022-02-23T21:52:08.019" v="1619" actId="2696"/>
        <pc:sldMkLst>
          <pc:docMk/>
          <pc:sldMk cId="1865766851" sldId="274"/>
        </pc:sldMkLst>
        <pc:graphicFrameChg chg="add del mod">
          <ac:chgData name="Lane, Stefanie" userId="4a8c6c9c-e558-4387-bb26-bde8015993b6" providerId="ADAL" clId="{E1C66767-EB3D-46AD-80BF-E440C1CDE11E}" dt="2022-02-23T20:34:48.456" v="1583" actId="478"/>
          <ac:graphicFrameMkLst>
            <pc:docMk/>
            <pc:sldMk cId="1865766851" sldId="274"/>
            <ac:graphicFrameMk id="2" creationId="{AF8DE701-9F90-4C26-B6A1-1EE0C498AD7E}"/>
          </ac:graphicFrameMkLst>
        </pc:graphicFrameChg>
        <pc:graphicFrameChg chg="add del mod">
          <ac:chgData name="Lane, Stefanie" userId="4a8c6c9c-e558-4387-bb26-bde8015993b6" providerId="ADAL" clId="{E1C66767-EB3D-46AD-80BF-E440C1CDE11E}" dt="2022-02-23T20:34:56.619" v="1585" actId="478"/>
          <ac:graphicFrameMkLst>
            <pc:docMk/>
            <pc:sldMk cId="1865766851" sldId="274"/>
            <ac:graphicFrameMk id="3" creationId="{587977B7-164A-49AE-BE0D-3E10A033D586}"/>
          </ac:graphicFrameMkLst>
        </pc:graphicFrameChg>
        <pc:picChg chg="add mod modCrop">
          <ac:chgData name="Lane, Stefanie" userId="4a8c6c9c-e558-4387-bb26-bde8015993b6" providerId="ADAL" clId="{E1C66767-EB3D-46AD-80BF-E440C1CDE11E}" dt="2022-02-23T20:36:39.804" v="1589" actId="732"/>
          <ac:picMkLst>
            <pc:docMk/>
            <pc:sldMk cId="1865766851" sldId="274"/>
            <ac:picMk id="4" creationId="{4BEEDC36-FA1C-4274-9A4F-551C4536F252}"/>
          </ac:picMkLst>
        </pc:picChg>
        <pc:picChg chg="add mod">
          <ac:chgData name="Lane, Stefanie" userId="4a8c6c9c-e558-4387-bb26-bde8015993b6" providerId="ADAL" clId="{E1C66767-EB3D-46AD-80BF-E440C1CDE11E}" dt="2022-02-23T20:36:42.285" v="1591" actId="1076"/>
          <ac:picMkLst>
            <pc:docMk/>
            <pc:sldMk cId="1865766851" sldId="274"/>
            <ac:picMk id="5" creationId="{4A62DDAC-9DEA-424B-820C-E5236A3EAFF6}"/>
          </ac:picMkLst>
        </pc:picChg>
      </pc:sldChg>
      <pc:sldChg chg="addSp modSp add del">
        <pc:chgData name="Lane, Stefanie" userId="4a8c6c9c-e558-4387-bb26-bde8015993b6" providerId="ADAL" clId="{E1C66767-EB3D-46AD-80BF-E440C1CDE11E}" dt="2022-02-23T21:52:08.015" v="1618" actId="2696"/>
        <pc:sldMkLst>
          <pc:docMk/>
          <pc:sldMk cId="1430354864" sldId="275"/>
        </pc:sldMkLst>
        <pc:picChg chg="add mod">
          <ac:chgData name="Lane, Stefanie" userId="4a8c6c9c-e558-4387-bb26-bde8015993b6" providerId="ADAL" clId="{E1C66767-EB3D-46AD-80BF-E440C1CDE11E}" dt="2022-02-23T20:38:08.684" v="1594" actId="1076"/>
          <ac:picMkLst>
            <pc:docMk/>
            <pc:sldMk cId="1430354864" sldId="275"/>
            <ac:picMk id="2" creationId="{81713267-E31E-4A12-849A-B4E03A07A1BA}"/>
          </ac:picMkLst>
        </pc:picChg>
      </pc:sldChg>
      <pc:sldChg chg="addSp delSp modSp add">
        <pc:chgData name="Lane, Stefanie" userId="4a8c6c9c-e558-4387-bb26-bde8015993b6" providerId="ADAL" clId="{E1C66767-EB3D-46AD-80BF-E440C1CDE11E}" dt="2022-02-23T20:51:50.225" v="1617" actId="164"/>
        <pc:sldMkLst>
          <pc:docMk/>
          <pc:sldMk cId="1295746" sldId="276"/>
        </pc:sldMkLst>
        <pc:spChg chg="add mod">
          <ac:chgData name="Lane, Stefanie" userId="4a8c6c9c-e558-4387-bb26-bde8015993b6" providerId="ADAL" clId="{E1C66767-EB3D-46AD-80BF-E440C1CDE11E}" dt="2022-02-23T20:51:50.225" v="1617" actId="164"/>
          <ac:spMkLst>
            <pc:docMk/>
            <pc:sldMk cId="1295746" sldId="276"/>
            <ac:spMk id="5" creationId="{16024B20-D57E-4745-8F6B-656ACC326F3A}"/>
          </ac:spMkLst>
        </pc:spChg>
        <pc:spChg chg="add mod">
          <ac:chgData name="Lane, Stefanie" userId="4a8c6c9c-e558-4387-bb26-bde8015993b6" providerId="ADAL" clId="{E1C66767-EB3D-46AD-80BF-E440C1CDE11E}" dt="2022-02-23T20:51:50.225" v="1617" actId="164"/>
          <ac:spMkLst>
            <pc:docMk/>
            <pc:sldMk cId="1295746" sldId="276"/>
            <ac:spMk id="6" creationId="{6F67C0A7-3CA6-4660-BECF-EEDDB7BCB17D}"/>
          </ac:spMkLst>
        </pc:spChg>
        <pc:spChg chg="add mod">
          <ac:chgData name="Lane, Stefanie" userId="4a8c6c9c-e558-4387-bb26-bde8015993b6" providerId="ADAL" clId="{E1C66767-EB3D-46AD-80BF-E440C1CDE11E}" dt="2022-02-23T20:51:50.225" v="1617" actId="164"/>
          <ac:spMkLst>
            <pc:docMk/>
            <pc:sldMk cId="1295746" sldId="276"/>
            <ac:spMk id="7" creationId="{DC72DFE4-818B-49BC-8AFE-6393925EE738}"/>
          </ac:spMkLst>
        </pc:spChg>
        <pc:spChg chg="add mod">
          <ac:chgData name="Lane, Stefanie" userId="4a8c6c9c-e558-4387-bb26-bde8015993b6" providerId="ADAL" clId="{E1C66767-EB3D-46AD-80BF-E440C1CDE11E}" dt="2022-02-23T20:51:50.225" v="1617" actId="164"/>
          <ac:spMkLst>
            <pc:docMk/>
            <pc:sldMk cId="1295746" sldId="276"/>
            <ac:spMk id="8" creationId="{D0F23DFE-0A92-4F3C-8FCF-4273CC5CDECF}"/>
          </ac:spMkLst>
        </pc:spChg>
        <pc:grpChg chg="add mod">
          <ac:chgData name="Lane, Stefanie" userId="4a8c6c9c-e558-4387-bb26-bde8015993b6" providerId="ADAL" clId="{E1C66767-EB3D-46AD-80BF-E440C1CDE11E}" dt="2022-02-23T20:51:50.225" v="1617" actId="164"/>
          <ac:grpSpMkLst>
            <pc:docMk/>
            <pc:sldMk cId="1295746" sldId="276"/>
            <ac:grpSpMk id="9" creationId="{D6E17D20-F7EB-4696-B7E8-771E8AAD42C7}"/>
          </ac:grpSpMkLst>
        </pc:grpChg>
        <pc:picChg chg="add del mod">
          <ac:chgData name="Lane, Stefanie" userId="4a8c6c9c-e558-4387-bb26-bde8015993b6" providerId="ADAL" clId="{E1C66767-EB3D-46AD-80BF-E440C1CDE11E}" dt="2022-02-23T20:50:32.741" v="1600" actId="478"/>
          <ac:picMkLst>
            <pc:docMk/>
            <pc:sldMk cId="1295746" sldId="276"/>
            <ac:picMk id="2" creationId="{CA9B09BD-9CBA-4070-90DD-41ED4DC24D1C}"/>
          </ac:picMkLst>
        </pc:picChg>
        <pc:picChg chg="add mod">
          <ac:chgData name="Lane, Stefanie" userId="4a8c6c9c-e558-4387-bb26-bde8015993b6" providerId="ADAL" clId="{E1C66767-EB3D-46AD-80BF-E440C1CDE11E}" dt="2022-02-23T20:51:50.225" v="1617" actId="164"/>
          <ac:picMkLst>
            <pc:docMk/>
            <pc:sldMk cId="1295746" sldId="276"/>
            <ac:picMk id="3" creationId="{5327358C-E815-4B76-897E-5B84D03E1C72}"/>
          </ac:picMkLst>
        </pc:picChg>
        <pc:picChg chg="add mod">
          <ac:chgData name="Lane, Stefanie" userId="4a8c6c9c-e558-4387-bb26-bde8015993b6" providerId="ADAL" clId="{E1C66767-EB3D-46AD-80BF-E440C1CDE11E}" dt="2022-02-23T20:51:50.225" v="1617" actId="164"/>
          <ac:picMkLst>
            <pc:docMk/>
            <pc:sldMk cId="1295746" sldId="276"/>
            <ac:picMk id="4" creationId="{4FEAE8FE-1B00-4EEF-AE7B-13B0C3DA396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9FFB89-F644-4EF5-ABCF-89FBE7AC4AA1}" type="datetimeFigureOut">
              <a:rPr lang="en-US" smtClean="0"/>
              <a:t>2/23/2022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A140AD-609E-4557-A600-A118974BD00F}" type="slidenum">
              <a:rPr lang="en-US" smtClean="0"/>
              <a:t>‹#›</a:t>
            </a:fld>
            <a:endParaRPr lang="en-US"/>
          </a:p>
        </p:txBody>
      </p:sp>
    </p:spTree>
    <p:extLst>
      <p:ext uri="{BB962C8B-B14F-4D97-AF65-F5344CB8AC3E}">
        <p14:creationId xmlns:p14="http://schemas.microsoft.com/office/powerpoint/2010/main" val="152653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“Disperse” seeds when lower high is 2.8-3.2 m AMLL; see Apr. 25-26 (pilot deploy at 7, 8am), **May 10-11 (deploy at 7, 8am), **May 23-25 (deploy at 6, 7, 8am), Jun 8-9,  https://waterlevels.gc.ca/en/stations/07938/predictions/annual </a:t>
            </a:r>
          </a:p>
          <a:p>
            <a:endParaRPr lang="en-US" dirty="0"/>
          </a:p>
          <a:p>
            <a:r>
              <a:rPr lang="en-US" dirty="0"/>
              <a:t>Passively trap seeds in veg/</a:t>
            </a:r>
            <a:r>
              <a:rPr lang="en-US" dirty="0" err="1"/>
              <a:t>unveg</a:t>
            </a:r>
            <a:r>
              <a:rPr lang="en-US" dirty="0"/>
              <a:t>. Use current seed samples; are differences in richness driven by seed rain (which propagules arrive by dispersal vs. seed rain) -&gt; would happen at end of growing season. Know there’s a difference in seed bank; is there a difference in seed rain? </a:t>
            </a:r>
          </a:p>
        </p:txBody>
      </p:sp>
      <p:sp>
        <p:nvSpPr>
          <p:cNvPr id="4" name="Slide Number Placeholder 3"/>
          <p:cNvSpPr>
            <a:spLocks noGrp="1"/>
          </p:cNvSpPr>
          <p:nvPr>
            <p:ph type="sldNum" sz="quarter" idx="5"/>
          </p:nvPr>
        </p:nvSpPr>
        <p:spPr/>
        <p:txBody>
          <a:bodyPr/>
          <a:lstStyle/>
          <a:p>
            <a:fld id="{77A140AD-609E-4557-A600-A118974BD00F}" type="slidenum">
              <a:rPr lang="en-US" smtClean="0"/>
              <a:t>2</a:t>
            </a:fld>
            <a:endParaRPr lang="en-US"/>
          </a:p>
        </p:txBody>
      </p:sp>
    </p:spTree>
    <p:extLst>
      <p:ext uri="{BB962C8B-B14F-4D97-AF65-F5344CB8AC3E}">
        <p14:creationId xmlns:p14="http://schemas.microsoft.com/office/powerpoint/2010/main" val="172814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DFFD0-508E-463D-9EC7-236401274C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E938D5-0C60-49D4-BCCF-B9B76A2D29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B87BA0-FF2F-4780-9ECA-85FCA8709EC7}"/>
              </a:ext>
            </a:extLst>
          </p:cNvPr>
          <p:cNvSpPr>
            <a:spLocks noGrp="1"/>
          </p:cNvSpPr>
          <p:nvPr>
            <p:ph type="dt" sz="half" idx="10"/>
          </p:nvPr>
        </p:nvSpPr>
        <p:spPr/>
        <p:txBody>
          <a:bodyPr/>
          <a:lstStyle/>
          <a:p>
            <a:fld id="{FF1D5B8D-9AA5-40EB-88A4-40EEEC00F725}" type="datetimeFigureOut">
              <a:rPr lang="en-US" smtClean="0"/>
              <a:t>2/23/2022</a:t>
            </a:fld>
            <a:endParaRPr lang="en-US"/>
          </a:p>
        </p:txBody>
      </p:sp>
      <p:sp>
        <p:nvSpPr>
          <p:cNvPr id="5" name="Footer Placeholder 4">
            <a:extLst>
              <a:ext uri="{FF2B5EF4-FFF2-40B4-BE49-F238E27FC236}">
                <a16:creationId xmlns:a16="http://schemas.microsoft.com/office/drawing/2014/main" id="{00BF509A-1772-42CF-9AAC-33E06E5668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5530AE-9BB9-4E6D-B4AA-8992B2758B88}"/>
              </a:ext>
            </a:extLst>
          </p:cNvPr>
          <p:cNvSpPr>
            <a:spLocks noGrp="1"/>
          </p:cNvSpPr>
          <p:nvPr>
            <p:ph type="sldNum" sz="quarter" idx="12"/>
          </p:nvPr>
        </p:nvSpPr>
        <p:spPr/>
        <p:txBody>
          <a:bodyPr/>
          <a:lstStyle/>
          <a:p>
            <a:fld id="{94031E98-B5A5-4257-B72C-A0BEC05AAA5A}" type="slidenum">
              <a:rPr lang="en-US" smtClean="0"/>
              <a:t>‹#›</a:t>
            </a:fld>
            <a:endParaRPr lang="en-US"/>
          </a:p>
        </p:txBody>
      </p:sp>
    </p:spTree>
    <p:extLst>
      <p:ext uri="{BB962C8B-B14F-4D97-AF65-F5344CB8AC3E}">
        <p14:creationId xmlns:p14="http://schemas.microsoft.com/office/powerpoint/2010/main" val="2245040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53234-234C-4095-8857-1F20252B2A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DB9B15-646E-41F1-BE8C-728C9CC080D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A0185D-474F-432A-BEFC-8DE996B25A4B}"/>
              </a:ext>
            </a:extLst>
          </p:cNvPr>
          <p:cNvSpPr>
            <a:spLocks noGrp="1"/>
          </p:cNvSpPr>
          <p:nvPr>
            <p:ph type="dt" sz="half" idx="10"/>
          </p:nvPr>
        </p:nvSpPr>
        <p:spPr/>
        <p:txBody>
          <a:bodyPr/>
          <a:lstStyle/>
          <a:p>
            <a:fld id="{FF1D5B8D-9AA5-40EB-88A4-40EEEC00F725}" type="datetimeFigureOut">
              <a:rPr lang="en-US" smtClean="0"/>
              <a:t>2/23/2022</a:t>
            </a:fld>
            <a:endParaRPr lang="en-US"/>
          </a:p>
        </p:txBody>
      </p:sp>
      <p:sp>
        <p:nvSpPr>
          <p:cNvPr id="5" name="Footer Placeholder 4">
            <a:extLst>
              <a:ext uri="{FF2B5EF4-FFF2-40B4-BE49-F238E27FC236}">
                <a16:creationId xmlns:a16="http://schemas.microsoft.com/office/drawing/2014/main" id="{4A4F6FB6-2062-4D68-86BB-C257094EF0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135C2-C326-4025-BA13-E0D20883C786}"/>
              </a:ext>
            </a:extLst>
          </p:cNvPr>
          <p:cNvSpPr>
            <a:spLocks noGrp="1"/>
          </p:cNvSpPr>
          <p:nvPr>
            <p:ph type="sldNum" sz="quarter" idx="12"/>
          </p:nvPr>
        </p:nvSpPr>
        <p:spPr/>
        <p:txBody>
          <a:bodyPr/>
          <a:lstStyle/>
          <a:p>
            <a:fld id="{94031E98-B5A5-4257-B72C-A0BEC05AAA5A}" type="slidenum">
              <a:rPr lang="en-US" smtClean="0"/>
              <a:t>‹#›</a:t>
            </a:fld>
            <a:endParaRPr lang="en-US"/>
          </a:p>
        </p:txBody>
      </p:sp>
    </p:spTree>
    <p:extLst>
      <p:ext uri="{BB962C8B-B14F-4D97-AF65-F5344CB8AC3E}">
        <p14:creationId xmlns:p14="http://schemas.microsoft.com/office/powerpoint/2010/main" val="2027728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E2D96C-A415-40CA-B342-669121B98E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D92A96-3EB7-44AC-BB90-114CC945841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E580EF-7011-4A30-B869-A2150A7D6E9C}"/>
              </a:ext>
            </a:extLst>
          </p:cNvPr>
          <p:cNvSpPr>
            <a:spLocks noGrp="1"/>
          </p:cNvSpPr>
          <p:nvPr>
            <p:ph type="dt" sz="half" idx="10"/>
          </p:nvPr>
        </p:nvSpPr>
        <p:spPr/>
        <p:txBody>
          <a:bodyPr/>
          <a:lstStyle/>
          <a:p>
            <a:fld id="{FF1D5B8D-9AA5-40EB-88A4-40EEEC00F725}" type="datetimeFigureOut">
              <a:rPr lang="en-US" smtClean="0"/>
              <a:t>2/23/2022</a:t>
            </a:fld>
            <a:endParaRPr lang="en-US"/>
          </a:p>
        </p:txBody>
      </p:sp>
      <p:sp>
        <p:nvSpPr>
          <p:cNvPr id="5" name="Footer Placeholder 4">
            <a:extLst>
              <a:ext uri="{FF2B5EF4-FFF2-40B4-BE49-F238E27FC236}">
                <a16:creationId xmlns:a16="http://schemas.microsoft.com/office/drawing/2014/main" id="{F873E714-AEC2-4C6D-B315-C889427F15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1AA40E-143E-4668-B795-EFFAC504CD89}"/>
              </a:ext>
            </a:extLst>
          </p:cNvPr>
          <p:cNvSpPr>
            <a:spLocks noGrp="1"/>
          </p:cNvSpPr>
          <p:nvPr>
            <p:ph type="sldNum" sz="quarter" idx="12"/>
          </p:nvPr>
        </p:nvSpPr>
        <p:spPr/>
        <p:txBody>
          <a:bodyPr/>
          <a:lstStyle/>
          <a:p>
            <a:fld id="{94031E98-B5A5-4257-B72C-A0BEC05AAA5A}" type="slidenum">
              <a:rPr lang="en-US" smtClean="0"/>
              <a:t>‹#›</a:t>
            </a:fld>
            <a:endParaRPr lang="en-US"/>
          </a:p>
        </p:txBody>
      </p:sp>
    </p:spTree>
    <p:extLst>
      <p:ext uri="{BB962C8B-B14F-4D97-AF65-F5344CB8AC3E}">
        <p14:creationId xmlns:p14="http://schemas.microsoft.com/office/powerpoint/2010/main" val="36666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C55FE-A1F4-43ED-B942-27A9CBA18A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033982-DCF0-4531-914F-BA8C5421E0B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647099-94F7-4152-BD9B-955DB17B57DF}"/>
              </a:ext>
            </a:extLst>
          </p:cNvPr>
          <p:cNvSpPr>
            <a:spLocks noGrp="1"/>
          </p:cNvSpPr>
          <p:nvPr>
            <p:ph type="dt" sz="half" idx="10"/>
          </p:nvPr>
        </p:nvSpPr>
        <p:spPr/>
        <p:txBody>
          <a:bodyPr/>
          <a:lstStyle/>
          <a:p>
            <a:fld id="{FF1D5B8D-9AA5-40EB-88A4-40EEEC00F725}" type="datetimeFigureOut">
              <a:rPr lang="en-US" smtClean="0"/>
              <a:t>2/23/2022</a:t>
            </a:fld>
            <a:endParaRPr lang="en-US"/>
          </a:p>
        </p:txBody>
      </p:sp>
      <p:sp>
        <p:nvSpPr>
          <p:cNvPr id="5" name="Footer Placeholder 4">
            <a:extLst>
              <a:ext uri="{FF2B5EF4-FFF2-40B4-BE49-F238E27FC236}">
                <a16:creationId xmlns:a16="http://schemas.microsoft.com/office/drawing/2014/main" id="{0B5C18B4-5DDB-41D8-8397-A09AF3BB24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9C84C7-A163-485A-95CD-448D21ABF477}"/>
              </a:ext>
            </a:extLst>
          </p:cNvPr>
          <p:cNvSpPr>
            <a:spLocks noGrp="1"/>
          </p:cNvSpPr>
          <p:nvPr>
            <p:ph type="sldNum" sz="quarter" idx="12"/>
          </p:nvPr>
        </p:nvSpPr>
        <p:spPr/>
        <p:txBody>
          <a:bodyPr/>
          <a:lstStyle/>
          <a:p>
            <a:fld id="{94031E98-B5A5-4257-B72C-A0BEC05AAA5A}" type="slidenum">
              <a:rPr lang="en-US" smtClean="0"/>
              <a:t>‹#›</a:t>
            </a:fld>
            <a:endParaRPr lang="en-US"/>
          </a:p>
        </p:txBody>
      </p:sp>
    </p:spTree>
    <p:extLst>
      <p:ext uri="{BB962C8B-B14F-4D97-AF65-F5344CB8AC3E}">
        <p14:creationId xmlns:p14="http://schemas.microsoft.com/office/powerpoint/2010/main" val="3859837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32D14-BB9F-4202-88EC-CF5B1E7AD0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E64A81-3C17-4844-A829-9C6FC0108F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00D87B-E165-49F3-925C-DD098333F4CF}"/>
              </a:ext>
            </a:extLst>
          </p:cNvPr>
          <p:cNvSpPr>
            <a:spLocks noGrp="1"/>
          </p:cNvSpPr>
          <p:nvPr>
            <p:ph type="dt" sz="half" idx="10"/>
          </p:nvPr>
        </p:nvSpPr>
        <p:spPr/>
        <p:txBody>
          <a:bodyPr/>
          <a:lstStyle/>
          <a:p>
            <a:fld id="{FF1D5B8D-9AA5-40EB-88A4-40EEEC00F725}" type="datetimeFigureOut">
              <a:rPr lang="en-US" smtClean="0"/>
              <a:t>2/23/2022</a:t>
            </a:fld>
            <a:endParaRPr lang="en-US"/>
          </a:p>
        </p:txBody>
      </p:sp>
      <p:sp>
        <p:nvSpPr>
          <p:cNvPr id="5" name="Footer Placeholder 4">
            <a:extLst>
              <a:ext uri="{FF2B5EF4-FFF2-40B4-BE49-F238E27FC236}">
                <a16:creationId xmlns:a16="http://schemas.microsoft.com/office/drawing/2014/main" id="{FE0C3AFB-32A1-42CD-A148-6B2CA5D899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B3B811-2242-440B-B9E7-70E83695A1E7}"/>
              </a:ext>
            </a:extLst>
          </p:cNvPr>
          <p:cNvSpPr>
            <a:spLocks noGrp="1"/>
          </p:cNvSpPr>
          <p:nvPr>
            <p:ph type="sldNum" sz="quarter" idx="12"/>
          </p:nvPr>
        </p:nvSpPr>
        <p:spPr/>
        <p:txBody>
          <a:bodyPr/>
          <a:lstStyle/>
          <a:p>
            <a:fld id="{94031E98-B5A5-4257-B72C-A0BEC05AAA5A}" type="slidenum">
              <a:rPr lang="en-US" smtClean="0"/>
              <a:t>‹#›</a:t>
            </a:fld>
            <a:endParaRPr lang="en-US"/>
          </a:p>
        </p:txBody>
      </p:sp>
    </p:spTree>
    <p:extLst>
      <p:ext uri="{BB962C8B-B14F-4D97-AF65-F5344CB8AC3E}">
        <p14:creationId xmlns:p14="http://schemas.microsoft.com/office/powerpoint/2010/main" val="3139240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8DDB4-19E1-4EA5-A675-678710965B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C31773-CD89-4601-BEA3-3D23FBE49E9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BDAFFA-51D3-49A8-A58C-094D5868D49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5EEB7C-E455-4E4F-9065-855F6D5F9D88}"/>
              </a:ext>
            </a:extLst>
          </p:cNvPr>
          <p:cNvSpPr>
            <a:spLocks noGrp="1"/>
          </p:cNvSpPr>
          <p:nvPr>
            <p:ph type="dt" sz="half" idx="10"/>
          </p:nvPr>
        </p:nvSpPr>
        <p:spPr/>
        <p:txBody>
          <a:bodyPr/>
          <a:lstStyle/>
          <a:p>
            <a:fld id="{FF1D5B8D-9AA5-40EB-88A4-40EEEC00F725}" type="datetimeFigureOut">
              <a:rPr lang="en-US" smtClean="0"/>
              <a:t>2/23/2022</a:t>
            </a:fld>
            <a:endParaRPr lang="en-US"/>
          </a:p>
        </p:txBody>
      </p:sp>
      <p:sp>
        <p:nvSpPr>
          <p:cNvPr id="6" name="Footer Placeholder 5">
            <a:extLst>
              <a:ext uri="{FF2B5EF4-FFF2-40B4-BE49-F238E27FC236}">
                <a16:creationId xmlns:a16="http://schemas.microsoft.com/office/drawing/2014/main" id="{04166BC0-3EAA-4AE5-82AF-3FF5BF2363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4CD5CA-9C0C-40B7-8349-41288EC7D095}"/>
              </a:ext>
            </a:extLst>
          </p:cNvPr>
          <p:cNvSpPr>
            <a:spLocks noGrp="1"/>
          </p:cNvSpPr>
          <p:nvPr>
            <p:ph type="sldNum" sz="quarter" idx="12"/>
          </p:nvPr>
        </p:nvSpPr>
        <p:spPr/>
        <p:txBody>
          <a:bodyPr/>
          <a:lstStyle/>
          <a:p>
            <a:fld id="{94031E98-B5A5-4257-B72C-A0BEC05AAA5A}" type="slidenum">
              <a:rPr lang="en-US" smtClean="0"/>
              <a:t>‹#›</a:t>
            </a:fld>
            <a:endParaRPr lang="en-US"/>
          </a:p>
        </p:txBody>
      </p:sp>
    </p:spTree>
    <p:extLst>
      <p:ext uri="{BB962C8B-B14F-4D97-AF65-F5344CB8AC3E}">
        <p14:creationId xmlns:p14="http://schemas.microsoft.com/office/powerpoint/2010/main" val="3881439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6901-531A-47C9-9A1D-339913A54E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424E18-4F74-4C15-885A-7E0F9D18DC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D3B4834-9336-453F-81EF-7D6F99FA6C9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DB2D71-A766-48CC-9E37-29F84A7A55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C8DE089-BD0D-4B06-B2B1-BC779D09D48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1AA715-4FB0-4655-8932-33A11BD23D9A}"/>
              </a:ext>
            </a:extLst>
          </p:cNvPr>
          <p:cNvSpPr>
            <a:spLocks noGrp="1"/>
          </p:cNvSpPr>
          <p:nvPr>
            <p:ph type="dt" sz="half" idx="10"/>
          </p:nvPr>
        </p:nvSpPr>
        <p:spPr/>
        <p:txBody>
          <a:bodyPr/>
          <a:lstStyle/>
          <a:p>
            <a:fld id="{FF1D5B8D-9AA5-40EB-88A4-40EEEC00F725}" type="datetimeFigureOut">
              <a:rPr lang="en-US" smtClean="0"/>
              <a:t>2/23/2022</a:t>
            </a:fld>
            <a:endParaRPr lang="en-US"/>
          </a:p>
        </p:txBody>
      </p:sp>
      <p:sp>
        <p:nvSpPr>
          <p:cNvPr id="8" name="Footer Placeholder 7">
            <a:extLst>
              <a:ext uri="{FF2B5EF4-FFF2-40B4-BE49-F238E27FC236}">
                <a16:creationId xmlns:a16="http://schemas.microsoft.com/office/drawing/2014/main" id="{5A7C84AF-03C6-48A8-BA3F-B34BE12EC4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32621A-CC62-4C8F-8483-F0645553793E}"/>
              </a:ext>
            </a:extLst>
          </p:cNvPr>
          <p:cNvSpPr>
            <a:spLocks noGrp="1"/>
          </p:cNvSpPr>
          <p:nvPr>
            <p:ph type="sldNum" sz="quarter" idx="12"/>
          </p:nvPr>
        </p:nvSpPr>
        <p:spPr/>
        <p:txBody>
          <a:bodyPr/>
          <a:lstStyle/>
          <a:p>
            <a:fld id="{94031E98-B5A5-4257-B72C-A0BEC05AAA5A}" type="slidenum">
              <a:rPr lang="en-US" smtClean="0"/>
              <a:t>‹#›</a:t>
            </a:fld>
            <a:endParaRPr lang="en-US"/>
          </a:p>
        </p:txBody>
      </p:sp>
    </p:spTree>
    <p:extLst>
      <p:ext uri="{BB962C8B-B14F-4D97-AF65-F5344CB8AC3E}">
        <p14:creationId xmlns:p14="http://schemas.microsoft.com/office/powerpoint/2010/main" val="2099853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D650B-51FF-46DD-82FE-6762AEE844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8D1C16-7B01-4929-BD91-4B368DBA08B4}"/>
              </a:ext>
            </a:extLst>
          </p:cNvPr>
          <p:cNvSpPr>
            <a:spLocks noGrp="1"/>
          </p:cNvSpPr>
          <p:nvPr>
            <p:ph type="dt" sz="half" idx="10"/>
          </p:nvPr>
        </p:nvSpPr>
        <p:spPr/>
        <p:txBody>
          <a:bodyPr/>
          <a:lstStyle/>
          <a:p>
            <a:fld id="{FF1D5B8D-9AA5-40EB-88A4-40EEEC00F725}" type="datetimeFigureOut">
              <a:rPr lang="en-US" smtClean="0"/>
              <a:t>2/23/2022</a:t>
            </a:fld>
            <a:endParaRPr lang="en-US"/>
          </a:p>
        </p:txBody>
      </p:sp>
      <p:sp>
        <p:nvSpPr>
          <p:cNvPr id="4" name="Footer Placeholder 3">
            <a:extLst>
              <a:ext uri="{FF2B5EF4-FFF2-40B4-BE49-F238E27FC236}">
                <a16:creationId xmlns:a16="http://schemas.microsoft.com/office/drawing/2014/main" id="{97F08A8C-E2EE-438E-82BC-6072FDD565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34FC2D-264F-4861-B9BB-E6F11C517419}"/>
              </a:ext>
            </a:extLst>
          </p:cNvPr>
          <p:cNvSpPr>
            <a:spLocks noGrp="1"/>
          </p:cNvSpPr>
          <p:nvPr>
            <p:ph type="sldNum" sz="quarter" idx="12"/>
          </p:nvPr>
        </p:nvSpPr>
        <p:spPr/>
        <p:txBody>
          <a:bodyPr/>
          <a:lstStyle/>
          <a:p>
            <a:fld id="{94031E98-B5A5-4257-B72C-A0BEC05AAA5A}" type="slidenum">
              <a:rPr lang="en-US" smtClean="0"/>
              <a:t>‹#›</a:t>
            </a:fld>
            <a:endParaRPr lang="en-US"/>
          </a:p>
        </p:txBody>
      </p:sp>
    </p:spTree>
    <p:extLst>
      <p:ext uri="{BB962C8B-B14F-4D97-AF65-F5344CB8AC3E}">
        <p14:creationId xmlns:p14="http://schemas.microsoft.com/office/powerpoint/2010/main" val="3364477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960FB-7E48-4059-8D08-9D37BE8448A4}"/>
              </a:ext>
            </a:extLst>
          </p:cNvPr>
          <p:cNvSpPr>
            <a:spLocks noGrp="1"/>
          </p:cNvSpPr>
          <p:nvPr>
            <p:ph type="dt" sz="half" idx="10"/>
          </p:nvPr>
        </p:nvSpPr>
        <p:spPr/>
        <p:txBody>
          <a:bodyPr/>
          <a:lstStyle/>
          <a:p>
            <a:fld id="{FF1D5B8D-9AA5-40EB-88A4-40EEEC00F725}" type="datetimeFigureOut">
              <a:rPr lang="en-US" smtClean="0"/>
              <a:t>2/23/2022</a:t>
            </a:fld>
            <a:endParaRPr lang="en-US"/>
          </a:p>
        </p:txBody>
      </p:sp>
      <p:sp>
        <p:nvSpPr>
          <p:cNvPr id="3" name="Footer Placeholder 2">
            <a:extLst>
              <a:ext uri="{FF2B5EF4-FFF2-40B4-BE49-F238E27FC236}">
                <a16:creationId xmlns:a16="http://schemas.microsoft.com/office/drawing/2014/main" id="{555AB9EF-C1D0-4F4F-98A9-A7D85CB902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703A75-9304-403C-AF2C-B36952F9466D}"/>
              </a:ext>
            </a:extLst>
          </p:cNvPr>
          <p:cNvSpPr>
            <a:spLocks noGrp="1"/>
          </p:cNvSpPr>
          <p:nvPr>
            <p:ph type="sldNum" sz="quarter" idx="12"/>
          </p:nvPr>
        </p:nvSpPr>
        <p:spPr/>
        <p:txBody>
          <a:bodyPr/>
          <a:lstStyle/>
          <a:p>
            <a:fld id="{94031E98-B5A5-4257-B72C-A0BEC05AAA5A}" type="slidenum">
              <a:rPr lang="en-US" smtClean="0"/>
              <a:t>‹#›</a:t>
            </a:fld>
            <a:endParaRPr lang="en-US"/>
          </a:p>
        </p:txBody>
      </p:sp>
    </p:spTree>
    <p:extLst>
      <p:ext uri="{BB962C8B-B14F-4D97-AF65-F5344CB8AC3E}">
        <p14:creationId xmlns:p14="http://schemas.microsoft.com/office/powerpoint/2010/main" val="3431476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54A6F-13DE-40C2-AD21-6F428EA4C6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21FDEE-A0EA-40D1-A352-59D368F4D4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09EF23-4CBE-44C1-A27D-F4BC87B511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29A98E-C3BD-4C1D-A89C-FE27DFCB4069}"/>
              </a:ext>
            </a:extLst>
          </p:cNvPr>
          <p:cNvSpPr>
            <a:spLocks noGrp="1"/>
          </p:cNvSpPr>
          <p:nvPr>
            <p:ph type="dt" sz="half" idx="10"/>
          </p:nvPr>
        </p:nvSpPr>
        <p:spPr/>
        <p:txBody>
          <a:bodyPr/>
          <a:lstStyle/>
          <a:p>
            <a:fld id="{FF1D5B8D-9AA5-40EB-88A4-40EEEC00F725}" type="datetimeFigureOut">
              <a:rPr lang="en-US" smtClean="0"/>
              <a:t>2/23/2022</a:t>
            </a:fld>
            <a:endParaRPr lang="en-US"/>
          </a:p>
        </p:txBody>
      </p:sp>
      <p:sp>
        <p:nvSpPr>
          <p:cNvPr id="6" name="Footer Placeholder 5">
            <a:extLst>
              <a:ext uri="{FF2B5EF4-FFF2-40B4-BE49-F238E27FC236}">
                <a16:creationId xmlns:a16="http://schemas.microsoft.com/office/drawing/2014/main" id="{E3ED8E47-4625-4533-ADC0-5A31B99E36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51C0FC-E3F5-4400-9F68-655FB21715EB}"/>
              </a:ext>
            </a:extLst>
          </p:cNvPr>
          <p:cNvSpPr>
            <a:spLocks noGrp="1"/>
          </p:cNvSpPr>
          <p:nvPr>
            <p:ph type="sldNum" sz="quarter" idx="12"/>
          </p:nvPr>
        </p:nvSpPr>
        <p:spPr/>
        <p:txBody>
          <a:bodyPr/>
          <a:lstStyle/>
          <a:p>
            <a:fld id="{94031E98-B5A5-4257-B72C-A0BEC05AAA5A}" type="slidenum">
              <a:rPr lang="en-US" smtClean="0"/>
              <a:t>‹#›</a:t>
            </a:fld>
            <a:endParaRPr lang="en-US"/>
          </a:p>
        </p:txBody>
      </p:sp>
    </p:spTree>
    <p:extLst>
      <p:ext uri="{BB962C8B-B14F-4D97-AF65-F5344CB8AC3E}">
        <p14:creationId xmlns:p14="http://schemas.microsoft.com/office/powerpoint/2010/main" val="3828759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FEBED-F499-4517-9DF4-A97506C93A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6B4E04-A7A5-4C74-B32C-87EA2F6376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2AC924-7645-4CBF-BAAB-7E1636D95F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A66416-B029-4C2B-AEB9-A65E8069C0A4}"/>
              </a:ext>
            </a:extLst>
          </p:cNvPr>
          <p:cNvSpPr>
            <a:spLocks noGrp="1"/>
          </p:cNvSpPr>
          <p:nvPr>
            <p:ph type="dt" sz="half" idx="10"/>
          </p:nvPr>
        </p:nvSpPr>
        <p:spPr/>
        <p:txBody>
          <a:bodyPr/>
          <a:lstStyle/>
          <a:p>
            <a:fld id="{FF1D5B8D-9AA5-40EB-88A4-40EEEC00F725}" type="datetimeFigureOut">
              <a:rPr lang="en-US" smtClean="0"/>
              <a:t>2/23/2022</a:t>
            </a:fld>
            <a:endParaRPr lang="en-US"/>
          </a:p>
        </p:txBody>
      </p:sp>
      <p:sp>
        <p:nvSpPr>
          <p:cNvPr id="6" name="Footer Placeholder 5">
            <a:extLst>
              <a:ext uri="{FF2B5EF4-FFF2-40B4-BE49-F238E27FC236}">
                <a16:creationId xmlns:a16="http://schemas.microsoft.com/office/drawing/2014/main" id="{6F838D33-6D35-470D-A6BD-745B4015F2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9B3209-E607-4E6D-A3DB-557DD11FD7BD}"/>
              </a:ext>
            </a:extLst>
          </p:cNvPr>
          <p:cNvSpPr>
            <a:spLocks noGrp="1"/>
          </p:cNvSpPr>
          <p:nvPr>
            <p:ph type="sldNum" sz="quarter" idx="12"/>
          </p:nvPr>
        </p:nvSpPr>
        <p:spPr/>
        <p:txBody>
          <a:bodyPr/>
          <a:lstStyle/>
          <a:p>
            <a:fld id="{94031E98-B5A5-4257-B72C-A0BEC05AAA5A}" type="slidenum">
              <a:rPr lang="en-US" smtClean="0"/>
              <a:t>‹#›</a:t>
            </a:fld>
            <a:endParaRPr lang="en-US"/>
          </a:p>
        </p:txBody>
      </p:sp>
    </p:spTree>
    <p:extLst>
      <p:ext uri="{BB962C8B-B14F-4D97-AF65-F5344CB8AC3E}">
        <p14:creationId xmlns:p14="http://schemas.microsoft.com/office/powerpoint/2010/main" val="3426945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DBBCDD-257B-4CBF-A200-7712EBA4C9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E46035-4FB1-4198-A531-8393699B3C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7712FB-F8A4-44F2-818A-9E748C9A3D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1D5B8D-9AA5-40EB-88A4-40EEEC00F725}" type="datetimeFigureOut">
              <a:rPr lang="en-US" smtClean="0"/>
              <a:t>2/23/2022</a:t>
            </a:fld>
            <a:endParaRPr lang="en-US"/>
          </a:p>
        </p:txBody>
      </p:sp>
      <p:sp>
        <p:nvSpPr>
          <p:cNvPr id="5" name="Footer Placeholder 4">
            <a:extLst>
              <a:ext uri="{FF2B5EF4-FFF2-40B4-BE49-F238E27FC236}">
                <a16:creationId xmlns:a16="http://schemas.microsoft.com/office/drawing/2014/main" id="{8C5B22D9-6539-4F13-874E-4F46FCD249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23D931-DD62-4819-AD17-CB38D9BADB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031E98-B5A5-4257-B72C-A0BEC05AAA5A}" type="slidenum">
              <a:rPr lang="en-US" smtClean="0"/>
              <a:t>‹#›</a:t>
            </a:fld>
            <a:endParaRPr lang="en-US"/>
          </a:p>
        </p:txBody>
      </p:sp>
    </p:spTree>
    <p:extLst>
      <p:ext uri="{BB962C8B-B14F-4D97-AF65-F5344CB8AC3E}">
        <p14:creationId xmlns:p14="http://schemas.microsoft.com/office/powerpoint/2010/main" val="1650156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EEC2A9-C5A3-44AB-BADD-86A62A595051}"/>
              </a:ext>
            </a:extLst>
          </p:cNvPr>
          <p:cNvSpPr>
            <a:spLocks noGrp="1"/>
          </p:cNvSpPr>
          <p:nvPr>
            <p:ph type="title"/>
          </p:nvPr>
        </p:nvSpPr>
        <p:spPr/>
        <p:txBody>
          <a:bodyPr>
            <a:normAutofit/>
          </a:bodyPr>
          <a:lstStyle/>
          <a:p>
            <a:r>
              <a:rPr lang="en-US" sz="3200" dirty="0"/>
              <a:t>Does vegetation density facilitate seed retention or exclusion?</a:t>
            </a:r>
          </a:p>
        </p:txBody>
      </p:sp>
      <p:sp>
        <p:nvSpPr>
          <p:cNvPr id="5" name="Content Placeholder 4">
            <a:extLst>
              <a:ext uri="{FF2B5EF4-FFF2-40B4-BE49-F238E27FC236}">
                <a16:creationId xmlns:a16="http://schemas.microsoft.com/office/drawing/2014/main" id="{44BFA2A0-D766-4A61-ACBC-2FDEED91C5CC}"/>
              </a:ext>
            </a:extLst>
          </p:cNvPr>
          <p:cNvSpPr>
            <a:spLocks noGrp="1"/>
          </p:cNvSpPr>
          <p:nvPr>
            <p:ph idx="1"/>
          </p:nvPr>
        </p:nvSpPr>
        <p:spPr/>
        <p:txBody>
          <a:bodyPr>
            <a:normAutofit fontScale="62500" lnSpcReduction="20000"/>
          </a:bodyPr>
          <a:lstStyle/>
          <a:p>
            <a:r>
              <a:rPr lang="en-US" b="1" dirty="0"/>
              <a:t>Issue</a:t>
            </a:r>
            <a:r>
              <a:rPr lang="en-US" dirty="0"/>
              <a:t>: Goose grazing/grubbing disturbance leads to loss of vegetation, either by reducing above-ground structural cover or removal of clonal roots. </a:t>
            </a:r>
          </a:p>
          <a:p>
            <a:pPr lvl="1"/>
            <a:r>
              <a:rPr lang="en-US" dirty="0"/>
              <a:t>Above ground vegetation supplies local sources of seed rain; tidal hydrochory may bring in seeds from non-local sources. </a:t>
            </a:r>
          </a:p>
          <a:p>
            <a:pPr lvl="1"/>
            <a:r>
              <a:rPr lang="en-US" dirty="0"/>
              <a:t>Loss of vegetation by grazing/grubbing removes local seed rain inputs, and opens habitat to potential introduction of seeds through tidal hydrochory.</a:t>
            </a:r>
          </a:p>
          <a:p>
            <a:r>
              <a:rPr lang="en-US" b="1" dirty="0"/>
              <a:t>Importance</a:t>
            </a:r>
            <a:r>
              <a:rPr lang="en-US" dirty="0"/>
              <a:t>: Habitats impacted by extreme grazing/grubbing will have reduced vegetation density. Additionally, disturbed habitats may be candidates for restoration planting. Understanding how vegetation density affects retention of seed within a site is important for anticipating mechanisms of invasive species introduction, and has application to transplanting strategies to reduce risk of invasive species. </a:t>
            </a:r>
          </a:p>
          <a:p>
            <a:r>
              <a:rPr lang="en-US" b="1" dirty="0"/>
              <a:t>Knowledge gap</a:t>
            </a:r>
            <a:r>
              <a:rPr lang="en-US" dirty="0"/>
              <a:t>: vegetation is important for trapping sediment in estuaries, however whether the vegetation density facilitates retention of local seed rain or inhibits grounding of hydrochorous seeds is untested.</a:t>
            </a:r>
          </a:p>
          <a:p>
            <a:r>
              <a:rPr lang="en-US" b="1" dirty="0"/>
              <a:t>Questions</a:t>
            </a:r>
            <a:r>
              <a:rPr lang="en-US" dirty="0"/>
              <a:t>: Does greater vegetation density (as simulated with transplants) promote greater seed retention of seeds locally deposited within a site? Does greater vegetation density inhibit introduction of seeds by hydrochorous dispersal? </a:t>
            </a:r>
          </a:p>
          <a:p>
            <a:pPr lvl="1"/>
            <a:r>
              <a:rPr lang="en-US" dirty="0"/>
              <a:t>H</a:t>
            </a:r>
            <a:r>
              <a:rPr lang="en-US" baseline="-25000" dirty="0"/>
              <a:t>o</a:t>
            </a:r>
            <a:r>
              <a:rPr lang="en-US" dirty="0"/>
              <a:t>: Greater vegetation density may be effective at trapping seeds dispersed locally by the parent plant, but inhibit hydrochorous dispersal. I would expect to see high abundance of local seed mimics, and low abundance of hydrochorous seed mimics.  (“Seed lockdown: none may enter, none may leave”)</a:t>
            </a:r>
          </a:p>
          <a:p>
            <a:pPr lvl="1"/>
            <a:r>
              <a:rPr lang="en-US" dirty="0"/>
              <a:t>H</a:t>
            </a:r>
            <a:r>
              <a:rPr lang="en-US" baseline="-25000" dirty="0"/>
              <a:t>a</a:t>
            </a:r>
            <a:r>
              <a:rPr lang="en-US" dirty="0"/>
              <a:t>: Alternatively, vegetation densities may be equally ineffective at trapping seeds, regardless of introduction by local deposition or by hydrochorous dispersal: I would expect to see even abundance of local and hydrochorous seed mimics recovered from all experimental transplanting densities. </a:t>
            </a:r>
          </a:p>
          <a:p>
            <a:endParaRPr lang="en-US" dirty="0"/>
          </a:p>
        </p:txBody>
      </p:sp>
    </p:spTree>
    <p:extLst>
      <p:ext uri="{BB962C8B-B14F-4D97-AF65-F5344CB8AC3E}">
        <p14:creationId xmlns:p14="http://schemas.microsoft.com/office/powerpoint/2010/main" val="1617451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Freeform: Shape 199">
            <a:extLst>
              <a:ext uri="{FF2B5EF4-FFF2-40B4-BE49-F238E27FC236}">
                <a16:creationId xmlns:a16="http://schemas.microsoft.com/office/drawing/2014/main" id="{EE646076-61A1-4971-99C2-26041800B5EC}"/>
              </a:ext>
            </a:extLst>
          </p:cNvPr>
          <p:cNvSpPr/>
          <p:nvPr/>
        </p:nvSpPr>
        <p:spPr>
          <a:xfrm>
            <a:off x="1333767" y="6168178"/>
            <a:ext cx="7643192" cy="566749"/>
          </a:xfrm>
          <a:custGeom>
            <a:avLst/>
            <a:gdLst>
              <a:gd name="connsiteX0" fmla="*/ 0 w 7643192"/>
              <a:gd name="connsiteY0" fmla="*/ 407708 h 566749"/>
              <a:gd name="connsiteX1" fmla="*/ 477078 w 7643192"/>
              <a:gd name="connsiteY1" fmla="*/ 89656 h 566749"/>
              <a:gd name="connsiteX2" fmla="*/ 1063487 w 7643192"/>
              <a:gd name="connsiteY2" fmla="*/ 427586 h 566749"/>
              <a:gd name="connsiteX3" fmla="*/ 1878496 w 7643192"/>
              <a:gd name="connsiteY3" fmla="*/ 89656 h 566749"/>
              <a:gd name="connsiteX4" fmla="*/ 2454965 w 7643192"/>
              <a:gd name="connsiteY4" fmla="*/ 467343 h 566749"/>
              <a:gd name="connsiteX5" fmla="*/ 3220278 w 7643192"/>
              <a:gd name="connsiteY5" fmla="*/ 119473 h 566749"/>
              <a:gd name="connsiteX6" fmla="*/ 3806687 w 7643192"/>
              <a:gd name="connsiteY6" fmla="*/ 517038 h 566749"/>
              <a:gd name="connsiteX7" fmla="*/ 4512365 w 7643192"/>
              <a:gd name="connsiteY7" fmla="*/ 139351 h 566749"/>
              <a:gd name="connsiteX8" fmla="*/ 5108713 w 7643192"/>
              <a:gd name="connsiteY8" fmla="*/ 497160 h 566749"/>
              <a:gd name="connsiteX9" fmla="*/ 5814392 w 7643192"/>
              <a:gd name="connsiteY9" fmla="*/ 204 h 566749"/>
              <a:gd name="connsiteX10" fmla="*/ 6420678 w 7643192"/>
              <a:gd name="connsiteY10" fmla="*/ 566734 h 566749"/>
              <a:gd name="connsiteX11" fmla="*/ 7056783 w 7643192"/>
              <a:gd name="connsiteY11" fmla="*/ 20082 h 566749"/>
              <a:gd name="connsiteX12" fmla="*/ 7643192 w 7643192"/>
              <a:gd name="connsiteY12" fmla="*/ 487221 h 566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43192" h="566749">
                <a:moveTo>
                  <a:pt x="0" y="407708"/>
                </a:moveTo>
                <a:cubicBezTo>
                  <a:pt x="149915" y="247025"/>
                  <a:pt x="299830" y="86343"/>
                  <a:pt x="477078" y="89656"/>
                </a:cubicBezTo>
                <a:cubicBezTo>
                  <a:pt x="654326" y="92969"/>
                  <a:pt x="829917" y="427586"/>
                  <a:pt x="1063487" y="427586"/>
                </a:cubicBezTo>
                <a:cubicBezTo>
                  <a:pt x="1297057" y="427586"/>
                  <a:pt x="1646583" y="83030"/>
                  <a:pt x="1878496" y="89656"/>
                </a:cubicBezTo>
                <a:cubicBezTo>
                  <a:pt x="2110409" y="96282"/>
                  <a:pt x="2231335" y="462374"/>
                  <a:pt x="2454965" y="467343"/>
                </a:cubicBezTo>
                <a:cubicBezTo>
                  <a:pt x="2678595" y="472312"/>
                  <a:pt x="2994991" y="111190"/>
                  <a:pt x="3220278" y="119473"/>
                </a:cubicBezTo>
                <a:cubicBezTo>
                  <a:pt x="3445565" y="127755"/>
                  <a:pt x="3591339" y="513725"/>
                  <a:pt x="3806687" y="517038"/>
                </a:cubicBezTo>
                <a:cubicBezTo>
                  <a:pt x="4022035" y="520351"/>
                  <a:pt x="4295361" y="142664"/>
                  <a:pt x="4512365" y="139351"/>
                </a:cubicBezTo>
                <a:cubicBezTo>
                  <a:pt x="4729369" y="136038"/>
                  <a:pt x="4891709" y="520351"/>
                  <a:pt x="5108713" y="497160"/>
                </a:cubicBezTo>
                <a:cubicBezTo>
                  <a:pt x="5325717" y="473969"/>
                  <a:pt x="5595731" y="-11392"/>
                  <a:pt x="5814392" y="204"/>
                </a:cubicBezTo>
                <a:cubicBezTo>
                  <a:pt x="6033053" y="11800"/>
                  <a:pt x="6213613" y="563421"/>
                  <a:pt x="6420678" y="566734"/>
                </a:cubicBezTo>
                <a:cubicBezTo>
                  <a:pt x="6627743" y="570047"/>
                  <a:pt x="6853031" y="33334"/>
                  <a:pt x="7056783" y="20082"/>
                </a:cubicBezTo>
                <a:cubicBezTo>
                  <a:pt x="7260535" y="6830"/>
                  <a:pt x="7451863" y="247025"/>
                  <a:pt x="7643192" y="487221"/>
                </a:cubicBezTo>
              </a:path>
            </a:pathLst>
          </a:cu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TextBox 200">
            <a:extLst>
              <a:ext uri="{FF2B5EF4-FFF2-40B4-BE49-F238E27FC236}">
                <a16:creationId xmlns:a16="http://schemas.microsoft.com/office/drawing/2014/main" id="{1AEE7674-2D0B-42DA-82F6-A9B121EEDB33}"/>
              </a:ext>
            </a:extLst>
          </p:cNvPr>
          <p:cNvSpPr txBox="1"/>
          <p:nvPr/>
        </p:nvSpPr>
        <p:spPr>
          <a:xfrm>
            <a:off x="9302689" y="6357629"/>
            <a:ext cx="1532471" cy="338554"/>
          </a:xfrm>
          <a:prstGeom prst="rect">
            <a:avLst/>
          </a:prstGeom>
          <a:noFill/>
        </p:spPr>
        <p:txBody>
          <a:bodyPr wrap="none" rtlCol="0">
            <a:spAutoFit/>
          </a:bodyPr>
          <a:lstStyle/>
          <a:p>
            <a:r>
              <a:rPr lang="en-US" sz="1600" dirty="0"/>
              <a:t>Tidal inundation</a:t>
            </a:r>
          </a:p>
        </p:txBody>
      </p:sp>
      <p:cxnSp>
        <p:nvCxnSpPr>
          <p:cNvPr id="202" name="Straight Arrow Connector 201">
            <a:extLst>
              <a:ext uri="{FF2B5EF4-FFF2-40B4-BE49-F238E27FC236}">
                <a16:creationId xmlns:a16="http://schemas.microsoft.com/office/drawing/2014/main" id="{5852BD71-EE89-4D3C-ABAB-0FC228D82713}"/>
              </a:ext>
            </a:extLst>
          </p:cNvPr>
          <p:cNvCxnSpPr>
            <a:cxnSpLocks/>
          </p:cNvCxnSpPr>
          <p:nvPr/>
        </p:nvCxnSpPr>
        <p:spPr>
          <a:xfrm flipH="1" flipV="1">
            <a:off x="5155363" y="6299445"/>
            <a:ext cx="1" cy="374117"/>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CDF30A76-E743-4E6D-A731-EC88EE80AA52}"/>
              </a:ext>
            </a:extLst>
          </p:cNvPr>
          <p:cNvCxnSpPr>
            <a:cxnSpLocks/>
          </p:cNvCxnSpPr>
          <p:nvPr/>
        </p:nvCxnSpPr>
        <p:spPr>
          <a:xfrm flipH="1" flipV="1">
            <a:off x="7739153" y="6369951"/>
            <a:ext cx="1" cy="374117"/>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9A91ECFA-8EFF-41F0-B7F2-77DA0C75A1D0}"/>
              </a:ext>
            </a:extLst>
          </p:cNvPr>
          <p:cNvCxnSpPr>
            <a:cxnSpLocks/>
          </p:cNvCxnSpPr>
          <p:nvPr/>
        </p:nvCxnSpPr>
        <p:spPr>
          <a:xfrm flipH="1" flipV="1">
            <a:off x="2433447" y="6182893"/>
            <a:ext cx="1" cy="374117"/>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FAA5AE7-FD44-4D7D-8882-6AFE3471B068}"/>
              </a:ext>
            </a:extLst>
          </p:cNvPr>
          <p:cNvSpPr txBox="1"/>
          <p:nvPr/>
        </p:nvSpPr>
        <p:spPr>
          <a:xfrm>
            <a:off x="241522" y="0"/>
            <a:ext cx="11455879" cy="3539430"/>
          </a:xfrm>
          <a:prstGeom prst="rect">
            <a:avLst/>
          </a:prstGeom>
          <a:noFill/>
        </p:spPr>
        <p:txBody>
          <a:bodyPr wrap="square" rtlCol="0">
            <a:spAutoFit/>
          </a:bodyPr>
          <a:lstStyle/>
          <a:p>
            <a:r>
              <a:rPr lang="en-US" sz="1600" b="1" dirty="0"/>
              <a:t>Methods</a:t>
            </a:r>
            <a:r>
              <a:rPr lang="en-US" sz="1600" dirty="0"/>
              <a:t>: </a:t>
            </a:r>
          </a:p>
          <a:p>
            <a:pPr marL="342900" indent="-342900">
              <a:buAutoNum type="arabicPeriod"/>
            </a:pPr>
            <a:r>
              <a:rPr lang="en-US" sz="1600" dirty="0"/>
              <a:t>2x2 m plots will be transplanted with 50 P plugs (~5 cm diameter) plugs in three experimental densities (low, medium, high), and one control with no transplants (N = 4).</a:t>
            </a:r>
          </a:p>
          <a:p>
            <a:pPr marL="342900" indent="-342900">
              <a:buAutoNum type="arabicPeriod"/>
            </a:pPr>
            <a:r>
              <a:rPr lang="en-US" sz="1600" dirty="0"/>
              <a:t>All experimental plots will receive seed mimics (sunflower seeds spray painted unique colors). </a:t>
            </a:r>
          </a:p>
          <a:p>
            <a:pPr marL="342900" indent="-342900">
              <a:buAutoNum type="arabicPeriod"/>
            </a:pPr>
            <a:r>
              <a:rPr lang="en-US" sz="1600" dirty="0"/>
              <a:t>“Local seed rain” will be simulated by scattering a band of seed mimics (100 seed mimics per 25 cm x 1 m) within the transplanting plot. “Hydrochorous seeds” will be simulated by scattering a band of seed mimics (100 seed mimics per 25 cm x 1 m) 0.5 m outside the transplanting plot, allowing tidal inundation to lift and carry the seed mimics on the next high tide. </a:t>
            </a:r>
          </a:p>
          <a:p>
            <a:pPr marL="342900" indent="-342900">
              <a:buAutoNum type="arabicPeriod"/>
            </a:pPr>
            <a:r>
              <a:rPr lang="en-US" sz="1600" dirty="0"/>
              <a:t>Seed mimics will be exposed to tidal movement for two tide cycles (3-4 high tides) to allow distribution of seed mimics. </a:t>
            </a:r>
          </a:p>
          <a:p>
            <a:pPr marL="800100" lvl="1" indent="-342900">
              <a:buFont typeface="Arial" panose="020B0604020202020204" pitchFamily="34" charset="0"/>
              <a:buChar char="•"/>
            </a:pPr>
            <a:r>
              <a:rPr lang="en-US" sz="1600" dirty="0"/>
              <a:t>Note: experiment will have to be timed when high tide is ~3-3.3 m AMLL to prevent seeds from moving beyond the study area</a:t>
            </a:r>
          </a:p>
          <a:p>
            <a:pPr marL="342900" indent="-342900">
              <a:buAutoNum type="arabicPeriod"/>
            </a:pPr>
            <a:r>
              <a:rPr lang="en-US" sz="1600" dirty="0"/>
              <a:t>Seed mimics will be relocated and collected, recording seed mimic deposition distance from tidal edge of transplanting plot.</a:t>
            </a:r>
          </a:p>
          <a:p>
            <a:pPr marL="800100" lvl="1" indent="-342900">
              <a:buFont typeface="Arial" panose="020B0604020202020204" pitchFamily="34" charset="0"/>
              <a:buChar char="•"/>
            </a:pPr>
            <a:r>
              <a:rPr lang="en-US" sz="1600" dirty="0"/>
              <a:t>Not sure how to handle expectations of seeds moving beyond their designated plots. E.g., what happens if  seed mimics from control plot distribute into adjacent plots (e.g., ‘cherry-color’ mimics end up in the High Density plot)? (Seems like a different question: ‘how far do seeds travel?’ If so, would I then note but not analyze seed mimics that travel to other plots?)</a:t>
            </a:r>
          </a:p>
          <a:p>
            <a:endParaRPr lang="en-US" sz="1600" b="1" dirty="0"/>
          </a:p>
        </p:txBody>
      </p:sp>
      <p:grpSp>
        <p:nvGrpSpPr>
          <p:cNvPr id="5" name="Group 4">
            <a:extLst>
              <a:ext uri="{FF2B5EF4-FFF2-40B4-BE49-F238E27FC236}">
                <a16:creationId xmlns:a16="http://schemas.microsoft.com/office/drawing/2014/main" id="{B7062538-6979-424C-B25E-C3A29B82F383}"/>
              </a:ext>
            </a:extLst>
          </p:cNvPr>
          <p:cNvGrpSpPr/>
          <p:nvPr/>
        </p:nvGrpSpPr>
        <p:grpSpPr>
          <a:xfrm>
            <a:off x="1303866" y="3515524"/>
            <a:ext cx="10646612" cy="2662162"/>
            <a:chOff x="327100" y="3539430"/>
            <a:chExt cx="10646612" cy="2662162"/>
          </a:xfrm>
        </p:grpSpPr>
        <p:grpSp>
          <p:nvGrpSpPr>
            <p:cNvPr id="23" name="Group 22">
              <a:extLst>
                <a:ext uri="{FF2B5EF4-FFF2-40B4-BE49-F238E27FC236}">
                  <a16:creationId xmlns:a16="http://schemas.microsoft.com/office/drawing/2014/main" id="{3110F0AA-B411-4543-B949-F522F02E2998}"/>
                </a:ext>
              </a:extLst>
            </p:cNvPr>
            <p:cNvGrpSpPr/>
            <p:nvPr/>
          </p:nvGrpSpPr>
          <p:grpSpPr>
            <a:xfrm>
              <a:off x="327100" y="3539430"/>
              <a:ext cx="7907662" cy="2403012"/>
              <a:chOff x="1836723" y="1532287"/>
              <a:chExt cx="7907662" cy="2403012"/>
            </a:xfrm>
          </p:grpSpPr>
          <p:sp>
            <p:nvSpPr>
              <p:cNvPr id="7" name="Rectangle 6">
                <a:extLst>
                  <a:ext uri="{FF2B5EF4-FFF2-40B4-BE49-F238E27FC236}">
                    <a16:creationId xmlns:a16="http://schemas.microsoft.com/office/drawing/2014/main" id="{D97BE8D6-A25F-43A0-A486-517C6A764221}"/>
                  </a:ext>
                </a:extLst>
              </p:cNvPr>
              <p:cNvSpPr/>
              <p:nvPr/>
            </p:nvSpPr>
            <p:spPr>
              <a:xfrm>
                <a:off x="2242347" y="1974561"/>
                <a:ext cx="1626700" cy="137490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8" name="Rectangle 7">
                <a:extLst>
                  <a:ext uri="{FF2B5EF4-FFF2-40B4-BE49-F238E27FC236}">
                    <a16:creationId xmlns:a16="http://schemas.microsoft.com/office/drawing/2014/main" id="{E1ED4B0D-B1D9-473F-9FE8-26FF7BC0FC0A}"/>
                  </a:ext>
                </a:extLst>
              </p:cNvPr>
              <p:cNvSpPr/>
              <p:nvPr/>
            </p:nvSpPr>
            <p:spPr>
              <a:xfrm>
                <a:off x="4259661" y="2011686"/>
                <a:ext cx="1606827" cy="132556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 name="Rectangle 20">
                <a:extLst>
                  <a:ext uri="{FF2B5EF4-FFF2-40B4-BE49-F238E27FC236}">
                    <a16:creationId xmlns:a16="http://schemas.microsoft.com/office/drawing/2014/main" id="{D6ED0832-5ECB-418B-8713-0C1E10BF3C04}"/>
                  </a:ext>
                </a:extLst>
              </p:cNvPr>
              <p:cNvSpPr/>
              <p:nvPr/>
            </p:nvSpPr>
            <p:spPr>
              <a:xfrm>
                <a:off x="8117685" y="2011288"/>
                <a:ext cx="1626700" cy="137490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0" name="Rectangle 39">
                <a:extLst>
                  <a:ext uri="{FF2B5EF4-FFF2-40B4-BE49-F238E27FC236}">
                    <a16:creationId xmlns:a16="http://schemas.microsoft.com/office/drawing/2014/main" id="{77E7F942-1B81-42B1-9116-9C033990DC9F}"/>
                  </a:ext>
                </a:extLst>
              </p:cNvPr>
              <p:cNvSpPr/>
              <p:nvPr/>
            </p:nvSpPr>
            <p:spPr>
              <a:xfrm>
                <a:off x="6219048" y="2055860"/>
                <a:ext cx="1606827" cy="132556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71" name="Rectangle 70">
                <a:extLst>
                  <a:ext uri="{FF2B5EF4-FFF2-40B4-BE49-F238E27FC236}">
                    <a16:creationId xmlns:a16="http://schemas.microsoft.com/office/drawing/2014/main" id="{8D962551-DDA4-4CB1-B2C1-8AD6F610E5A9}"/>
                  </a:ext>
                </a:extLst>
              </p:cNvPr>
              <p:cNvSpPr/>
              <p:nvPr/>
            </p:nvSpPr>
            <p:spPr>
              <a:xfrm>
                <a:off x="2443560" y="3609676"/>
                <a:ext cx="1224268" cy="325623"/>
              </a:xfrm>
              <a:prstGeom prst="rect">
                <a:avLst/>
              </a:prstGeom>
              <a:solidFill>
                <a:srgbClr val="00FFCC"/>
              </a:solidFill>
              <a:ln>
                <a:solidFill>
                  <a:srgbClr val="AE5A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turquoise</a:t>
                </a:r>
              </a:p>
            </p:txBody>
          </p:sp>
          <p:sp>
            <p:nvSpPr>
              <p:cNvPr id="72" name="Rectangle 71">
                <a:extLst>
                  <a:ext uri="{FF2B5EF4-FFF2-40B4-BE49-F238E27FC236}">
                    <a16:creationId xmlns:a16="http://schemas.microsoft.com/office/drawing/2014/main" id="{857EBFE0-94B1-4696-A694-DE0D9DFB3063}"/>
                  </a:ext>
                </a:extLst>
              </p:cNvPr>
              <p:cNvSpPr/>
              <p:nvPr/>
            </p:nvSpPr>
            <p:spPr>
              <a:xfrm>
                <a:off x="2429664" y="2596979"/>
                <a:ext cx="1224268" cy="325623"/>
              </a:xfrm>
              <a:prstGeom prst="rect">
                <a:avLst/>
              </a:prstGeom>
              <a:solidFill>
                <a:schemeClr val="bg1"/>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White/silver</a:t>
                </a:r>
              </a:p>
            </p:txBody>
          </p:sp>
          <p:sp>
            <p:nvSpPr>
              <p:cNvPr id="75" name="Rectangle 74">
                <a:extLst>
                  <a:ext uri="{FF2B5EF4-FFF2-40B4-BE49-F238E27FC236}">
                    <a16:creationId xmlns:a16="http://schemas.microsoft.com/office/drawing/2014/main" id="{2A5436AE-AC71-48DD-9833-CCDBF2AAC144}"/>
                  </a:ext>
                </a:extLst>
              </p:cNvPr>
              <p:cNvSpPr/>
              <p:nvPr/>
            </p:nvSpPr>
            <p:spPr>
              <a:xfrm>
                <a:off x="4438403" y="3609676"/>
                <a:ext cx="1224268" cy="325623"/>
              </a:xfrm>
              <a:prstGeom prst="rect">
                <a:avLst/>
              </a:prstGeom>
              <a:solidFill>
                <a:srgbClr val="25C6FF"/>
              </a:solidFill>
              <a:ln>
                <a:solidFill>
                  <a:srgbClr val="AE5A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sky</a:t>
                </a:r>
              </a:p>
            </p:txBody>
          </p:sp>
          <p:sp>
            <p:nvSpPr>
              <p:cNvPr id="76" name="Rectangle 75">
                <a:extLst>
                  <a:ext uri="{FF2B5EF4-FFF2-40B4-BE49-F238E27FC236}">
                    <a16:creationId xmlns:a16="http://schemas.microsoft.com/office/drawing/2014/main" id="{3023AD69-48F8-45E4-97B7-DE64E60CA2BB}"/>
                  </a:ext>
                </a:extLst>
              </p:cNvPr>
              <p:cNvSpPr/>
              <p:nvPr/>
            </p:nvSpPr>
            <p:spPr>
              <a:xfrm>
                <a:off x="4450940" y="2596979"/>
                <a:ext cx="1224268" cy="325623"/>
              </a:xfrm>
              <a:prstGeom prst="rect">
                <a:avLst/>
              </a:prstGeom>
              <a:solidFill>
                <a:srgbClr val="FFFF00"/>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Neon</a:t>
                </a:r>
                <a:r>
                  <a:rPr lang="en-US" dirty="0"/>
                  <a:t> </a:t>
                </a:r>
              </a:p>
            </p:txBody>
          </p:sp>
          <p:sp>
            <p:nvSpPr>
              <p:cNvPr id="83" name="Rectangle 82">
                <a:extLst>
                  <a:ext uri="{FF2B5EF4-FFF2-40B4-BE49-F238E27FC236}">
                    <a16:creationId xmlns:a16="http://schemas.microsoft.com/office/drawing/2014/main" id="{AD065F38-FE4C-4078-9794-A048C8FC7F22}"/>
                  </a:ext>
                </a:extLst>
              </p:cNvPr>
              <p:cNvSpPr/>
              <p:nvPr/>
            </p:nvSpPr>
            <p:spPr>
              <a:xfrm>
                <a:off x="8365044" y="3609674"/>
                <a:ext cx="1224268" cy="325623"/>
              </a:xfrm>
              <a:prstGeom prst="rect">
                <a:avLst/>
              </a:prstGeom>
              <a:solidFill>
                <a:srgbClr val="AE5AA6"/>
              </a:solidFill>
              <a:ln>
                <a:solidFill>
                  <a:srgbClr val="AE5A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violet</a:t>
                </a:r>
              </a:p>
            </p:txBody>
          </p:sp>
          <p:sp>
            <p:nvSpPr>
              <p:cNvPr id="84" name="Rectangle 83">
                <a:extLst>
                  <a:ext uri="{FF2B5EF4-FFF2-40B4-BE49-F238E27FC236}">
                    <a16:creationId xmlns:a16="http://schemas.microsoft.com/office/drawing/2014/main" id="{85F1B679-A663-4EA8-81AB-608076CCF456}"/>
                  </a:ext>
                </a:extLst>
              </p:cNvPr>
              <p:cNvSpPr/>
              <p:nvPr/>
            </p:nvSpPr>
            <p:spPr>
              <a:xfrm>
                <a:off x="8365044" y="2601751"/>
                <a:ext cx="1224268" cy="325623"/>
              </a:xfrm>
              <a:prstGeom prst="rect">
                <a:avLst/>
              </a:prstGeom>
              <a:solidFill>
                <a:srgbClr val="FF0000">
                  <a:alpha val="66000"/>
                </a:srgb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cherry</a:t>
                </a:r>
              </a:p>
            </p:txBody>
          </p:sp>
          <p:sp>
            <p:nvSpPr>
              <p:cNvPr id="3" name="TextBox 2">
                <a:extLst>
                  <a:ext uri="{FF2B5EF4-FFF2-40B4-BE49-F238E27FC236}">
                    <a16:creationId xmlns:a16="http://schemas.microsoft.com/office/drawing/2014/main" id="{EF9124CB-FA01-45CC-91A4-8C4C477CB8B3}"/>
                  </a:ext>
                </a:extLst>
              </p:cNvPr>
              <p:cNvSpPr txBox="1"/>
              <p:nvPr/>
            </p:nvSpPr>
            <p:spPr>
              <a:xfrm>
                <a:off x="2524565" y="1999218"/>
                <a:ext cx="989374" cy="461665"/>
              </a:xfrm>
              <a:prstGeom prst="rect">
                <a:avLst/>
              </a:prstGeom>
              <a:noFill/>
            </p:spPr>
            <p:txBody>
              <a:bodyPr wrap="none" rtlCol="0">
                <a:spAutoFit/>
              </a:bodyPr>
              <a:lstStyle/>
              <a:p>
                <a:pPr algn="ctr"/>
                <a:r>
                  <a:rPr lang="en-US" sz="1200" dirty="0"/>
                  <a:t>Low Density</a:t>
                </a:r>
              </a:p>
              <a:p>
                <a:pPr algn="ctr"/>
                <a:r>
                  <a:rPr lang="en-US" sz="1200" dirty="0"/>
                  <a:t>(5) plugs/ m</a:t>
                </a:r>
                <a:r>
                  <a:rPr lang="en-US" sz="1200" baseline="30000" dirty="0"/>
                  <a:t>2</a:t>
                </a:r>
                <a:endParaRPr lang="en-US" sz="1200" dirty="0"/>
              </a:p>
            </p:txBody>
          </p:sp>
          <p:sp>
            <p:nvSpPr>
              <p:cNvPr id="44" name="TextBox 43">
                <a:extLst>
                  <a:ext uri="{FF2B5EF4-FFF2-40B4-BE49-F238E27FC236}">
                    <a16:creationId xmlns:a16="http://schemas.microsoft.com/office/drawing/2014/main" id="{AFC0DBD4-9D1B-40CF-8D08-49532F0ECEA5}"/>
                  </a:ext>
                </a:extLst>
              </p:cNvPr>
              <p:cNvSpPr txBox="1"/>
              <p:nvPr/>
            </p:nvSpPr>
            <p:spPr>
              <a:xfrm>
                <a:off x="4453283" y="1981662"/>
                <a:ext cx="1215396" cy="461665"/>
              </a:xfrm>
              <a:prstGeom prst="rect">
                <a:avLst/>
              </a:prstGeom>
              <a:noFill/>
            </p:spPr>
            <p:txBody>
              <a:bodyPr wrap="none" rtlCol="0">
                <a:spAutoFit/>
              </a:bodyPr>
              <a:lstStyle/>
              <a:p>
                <a:pPr algn="ctr"/>
                <a:r>
                  <a:rPr lang="en-US" sz="1200" dirty="0"/>
                  <a:t>Medium Density</a:t>
                </a:r>
              </a:p>
              <a:p>
                <a:pPr algn="ctr"/>
                <a:r>
                  <a:rPr lang="en-US" sz="1200" dirty="0"/>
                  <a:t>(10) plugs/ m</a:t>
                </a:r>
                <a:r>
                  <a:rPr lang="en-US" sz="1200" baseline="30000" dirty="0"/>
                  <a:t>2</a:t>
                </a:r>
                <a:endParaRPr lang="en-US" sz="1200" dirty="0"/>
              </a:p>
            </p:txBody>
          </p:sp>
          <p:sp>
            <p:nvSpPr>
              <p:cNvPr id="45" name="TextBox 44">
                <a:extLst>
                  <a:ext uri="{FF2B5EF4-FFF2-40B4-BE49-F238E27FC236}">
                    <a16:creationId xmlns:a16="http://schemas.microsoft.com/office/drawing/2014/main" id="{8AA6829E-918F-4529-845A-00971908E504}"/>
                  </a:ext>
                </a:extLst>
              </p:cNvPr>
              <p:cNvSpPr txBox="1"/>
              <p:nvPr/>
            </p:nvSpPr>
            <p:spPr>
              <a:xfrm>
                <a:off x="6511420" y="2011829"/>
                <a:ext cx="1067921" cy="461665"/>
              </a:xfrm>
              <a:prstGeom prst="rect">
                <a:avLst/>
              </a:prstGeom>
              <a:noFill/>
            </p:spPr>
            <p:txBody>
              <a:bodyPr wrap="none" rtlCol="0">
                <a:spAutoFit/>
              </a:bodyPr>
              <a:lstStyle/>
              <a:p>
                <a:pPr algn="ctr"/>
                <a:r>
                  <a:rPr lang="en-US" sz="1200" dirty="0"/>
                  <a:t>High Density</a:t>
                </a:r>
              </a:p>
              <a:p>
                <a:pPr algn="ctr"/>
                <a:r>
                  <a:rPr lang="en-US" sz="1200" dirty="0"/>
                  <a:t>(20) plugs/ m</a:t>
                </a:r>
                <a:r>
                  <a:rPr lang="en-US" sz="1200" baseline="30000" dirty="0"/>
                  <a:t>2</a:t>
                </a:r>
                <a:endParaRPr lang="en-US" sz="1200" dirty="0"/>
              </a:p>
            </p:txBody>
          </p:sp>
          <p:sp>
            <p:nvSpPr>
              <p:cNvPr id="47" name="TextBox 46">
                <a:extLst>
                  <a:ext uri="{FF2B5EF4-FFF2-40B4-BE49-F238E27FC236}">
                    <a16:creationId xmlns:a16="http://schemas.microsoft.com/office/drawing/2014/main" id="{19FCB008-D2DD-41E7-9AC5-4AA8CB4BA2A0}"/>
                  </a:ext>
                </a:extLst>
              </p:cNvPr>
              <p:cNvSpPr txBox="1"/>
              <p:nvPr/>
            </p:nvSpPr>
            <p:spPr>
              <a:xfrm>
                <a:off x="8369994" y="1991274"/>
                <a:ext cx="1170770" cy="461665"/>
              </a:xfrm>
              <a:prstGeom prst="rect">
                <a:avLst/>
              </a:prstGeom>
              <a:noFill/>
            </p:spPr>
            <p:txBody>
              <a:bodyPr wrap="none" rtlCol="0">
                <a:spAutoFit/>
              </a:bodyPr>
              <a:lstStyle/>
              <a:p>
                <a:pPr algn="ctr"/>
                <a:r>
                  <a:rPr lang="en-US" sz="1200" dirty="0"/>
                  <a:t>Control </a:t>
                </a:r>
              </a:p>
              <a:p>
                <a:pPr algn="ctr"/>
                <a:r>
                  <a:rPr lang="en-US" sz="1200" dirty="0"/>
                  <a:t>(no transplants)</a:t>
                </a:r>
              </a:p>
            </p:txBody>
          </p:sp>
          <p:sp>
            <p:nvSpPr>
              <p:cNvPr id="196" name="Rectangle 195">
                <a:extLst>
                  <a:ext uri="{FF2B5EF4-FFF2-40B4-BE49-F238E27FC236}">
                    <a16:creationId xmlns:a16="http://schemas.microsoft.com/office/drawing/2014/main" id="{5AFF12C2-FE16-4DB3-B0AE-5CE2EDDF51F4}"/>
                  </a:ext>
                </a:extLst>
              </p:cNvPr>
              <p:cNvSpPr/>
              <p:nvPr/>
            </p:nvSpPr>
            <p:spPr>
              <a:xfrm>
                <a:off x="6433247" y="3609675"/>
                <a:ext cx="1224268" cy="325623"/>
              </a:xfrm>
              <a:prstGeom prst="rect">
                <a:avLst/>
              </a:prstGeom>
              <a:solidFill>
                <a:srgbClr val="FF00FF"/>
              </a:solidFill>
              <a:ln>
                <a:solidFill>
                  <a:srgbClr val="AE5A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pink</a:t>
                </a:r>
              </a:p>
            </p:txBody>
          </p:sp>
          <p:sp>
            <p:nvSpPr>
              <p:cNvPr id="197" name="Rectangle 196">
                <a:extLst>
                  <a:ext uri="{FF2B5EF4-FFF2-40B4-BE49-F238E27FC236}">
                    <a16:creationId xmlns:a16="http://schemas.microsoft.com/office/drawing/2014/main" id="{4872F39A-5D14-4BBD-9A9D-98BAC8DDD356}"/>
                  </a:ext>
                </a:extLst>
              </p:cNvPr>
              <p:cNvSpPr/>
              <p:nvPr/>
            </p:nvSpPr>
            <p:spPr>
              <a:xfrm>
                <a:off x="6433247" y="2602772"/>
                <a:ext cx="1224268" cy="325623"/>
              </a:xfrm>
              <a:prstGeom prst="rect">
                <a:avLst/>
              </a:prstGeom>
              <a:solidFill>
                <a:schemeClr val="accent2"/>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Neon</a:t>
                </a:r>
              </a:p>
            </p:txBody>
          </p:sp>
          <p:cxnSp>
            <p:nvCxnSpPr>
              <p:cNvPr id="198" name="Straight Arrow Connector 197">
                <a:extLst>
                  <a:ext uri="{FF2B5EF4-FFF2-40B4-BE49-F238E27FC236}">
                    <a16:creationId xmlns:a16="http://schemas.microsoft.com/office/drawing/2014/main" id="{44EC28DA-AC21-4A34-A535-0679DA9F6BDD}"/>
                  </a:ext>
                </a:extLst>
              </p:cNvPr>
              <p:cNvCxnSpPr>
                <a:cxnSpLocks/>
              </p:cNvCxnSpPr>
              <p:nvPr/>
            </p:nvCxnSpPr>
            <p:spPr>
              <a:xfrm>
                <a:off x="2272161" y="1881174"/>
                <a:ext cx="1567069" cy="0"/>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99" name="TextBox 198">
                <a:extLst>
                  <a:ext uri="{FF2B5EF4-FFF2-40B4-BE49-F238E27FC236}">
                    <a16:creationId xmlns:a16="http://schemas.microsoft.com/office/drawing/2014/main" id="{2D6A099E-95F6-4261-819D-B49092E515B8}"/>
                  </a:ext>
                </a:extLst>
              </p:cNvPr>
              <p:cNvSpPr txBox="1"/>
              <p:nvPr/>
            </p:nvSpPr>
            <p:spPr>
              <a:xfrm>
                <a:off x="2806267" y="1542620"/>
                <a:ext cx="498855" cy="338554"/>
              </a:xfrm>
              <a:prstGeom prst="rect">
                <a:avLst/>
              </a:prstGeom>
              <a:noFill/>
            </p:spPr>
            <p:txBody>
              <a:bodyPr wrap="none" rtlCol="0">
                <a:spAutoFit/>
              </a:bodyPr>
              <a:lstStyle/>
              <a:p>
                <a:r>
                  <a:rPr lang="en-US" sz="1600" dirty="0"/>
                  <a:t>2 m</a:t>
                </a:r>
              </a:p>
            </p:txBody>
          </p:sp>
          <p:cxnSp>
            <p:nvCxnSpPr>
              <p:cNvPr id="205" name="Straight Arrow Connector 204">
                <a:extLst>
                  <a:ext uri="{FF2B5EF4-FFF2-40B4-BE49-F238E27FC236}">
                    <a16:creationId xmlns:a16="http://schemas.microsoft.com/office/drawing/2014/main" id="{E0001DF3-DFA0-4CCC-A452-0B09E4945F1C}"/>
                  </a:ext>
                </a:extLst>
              </p:cNvPr>
              <p:cNvCxnSpPr>
                <a:cxnSpLocks/>
              </p:cNvCxnSpPr>
              <p:nvPr/>
            </p:nvCxnSpPr>
            <p:spPr>
              <a:xfrm flipV="1">
                <a:off x="2075569" y="2014272"/>
                <a:ext cx="0" cy="1350233"/>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6" name="TextBox 205">
                <a:extLst>
                  <a:ext uri="{FF2B5EF4-FFF2-40B4-BE49-F238E27FC236}">
                    <a16:creationId xmlns:a16="http://schemas.microsoft.com/office/drawing/2014/main" id="{6BD0EEC7-9A90-4FBA-8117-CF6A91099D35}"/>
                  </a:ext>
                </a:extLst>
              </p:cNvPr>
              <p:cNvSpPr txBox="1"/>
              <p:nvPr/>
            </p:nvSpPr>
            <p:spPr>
              <a:xfrm>
                <a:off x="1836723" y="2537029"/>
                <a:ext cx="498855" cy="338554"/>
              </a:xfrm>
              <a:prstGeom prst="rect">
                <a:avLst/>
              </a:prstGeom>
              <a:noFill/>
            </p:spPr>
            <p:txBody>
              <a:bodyPr wrap="none" rtlCol="0">
                <a:spAutoFit/>
              </a:bodyPr>
              <a:lstStyle/>
              <a:p>
                <a:r>
                  <a:rPr lang="en-US" sz="1600" dirty="0"/>
                  <a:t>2 m</a:t>
                </a:r>
              </a:p>
            </p:txBody>
          </p:sp>
          <p:sp>
            <p:nvSpPr>
              <p:cNvPr id="207" name="TextBox 206">
                <a:extLst>
                  <a:ext uri="{FF2B5EF4-FFF2-40B4-BE49-F238E27FC236}">
                    <a16:creationId xmlns:a16="http://schemas.microsoft.com/office/drawing/2014/main" id="{8E8D1274-1940-49A2-9463-B74D169EFDB2}"/>
                  </a:ext>
                </a:extLst>
              </p:cNvPr>
              <p:cNvSpPr txBox="1"/>
              <p:nvPr/>
            </p:nvSpPr>
            <p:spPr>
              <a:xfrm>
                <a:off x="3827476" y="1532287"/>
                <a:ext cx="498855" cy="338554"/>
              </a:xfrm>
              <a:prstGeom prst="rect">
                <a:avLst/>
              </a:prstGeom>
              <a:noFill/>
            </p:spPr>
            <p:txBody>
              <a:bodyPr wrap="none" rtlCol="0">
                <a:spAutoFit/>
              </a:bodyPr>
              <a:lstStyle/>
              <a:p>
                <a:r>
                  <a:rPr lang="en-US" sz="1600" dirty="0"/>
                  <a:t>1 m</a:t>
                </a:r>
              </a:p>
            </p:txBody>
          </p:sp>
          <p:cxnSp>
            <p:nvCxnSpPr>
              <p:cNvPr id="208" name="Straight Arrow Connector 207">
                <a:extLst>
                  <a:ext uri="{FF2B5EF4-FFF2-40B4-BE49-F238E27FC236}">
                    <a16:creationId xmlns:a16="http://schemas.microsoft.com/office/drawing/2014/main" id="{7C22C343-A587-4252-9758-BD837718D480}"/>
                  </a:ext>
                </a:extLst>
              </p:cNvPr>
              <p:cNvCxnSpPr>
                <a:cxnSpLocks/>
              </p:cNvCxnSpPr>
              <p:nvPr/>
            </p:nvCxnSpPr>
            <p:spPr>
              <a:xfrm>
                <a:off x="3869047" y="1881174"/>
                <a:ext cx="390614" cy="0"/>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BD508C2B-AD72-440D-8C67-7079A3EBAF27}"/>
                  </a:ext>
                </a:extLst>
              </p:cNvPr>
              <p:cNvCxnSpPr>
                <a:cxnSpLocks/>
                <a:endCxn id="7" idx="2"/>
              </p:cNvCxnSpPr>
              <p:nvPr/>
            </p:nvCxnSpPr>
            <p:spPr>
              <a:xfrm>
                <a:off x="3055697" y="2968660"/>
                <a:ext cx="0" cy="38080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14" name="TextBox 213">
                <a:extLst>
                  <a:ext uri="{FF2B5EF4-FFF2-40B4-BE49-F238E27FC236}">
                    <a16:creationId xmlns:a16="http://schemas.microsoft.com/office/drawing/2014/main" id="{DC5E387B-8775-4680-A848-8064456C6688}"/>
                  </a:ext>
                </a:extLst>
              </p:cNvPr>
              <p:cNvSpPr txBox="1"/>
              <p:nvPr/>
            </p:nvSpPr>
            <p:spPr>
              <a:xfrm>
                <a:off x="3036455" y="3026322"/>
                <a:ext cx="617477" cy="276999"/>
              </a:xfrm>
              <a:prstGeom prst="rect">
                <a:avLst/>
              </a:prstGeom>
              <a:noFill/>
            </p:spPr>
            <p:txBody>
              <a:bodyPr wrap="none" rtlCol="0">
                <a:spAutoFit/>
              </a:bodyPr>
              <a:lstStyle/>
              <a:p>
                <a:r>
                  <a:rPr lang="en-US" sz="1200" dirty="0"/>
                  <a:t>0.75 m</a:t>
                </a:r>
              </a:p>
            </p:txBody>
          </p:sp>
          <p:sp>
            <p:nvSpPr>
              <p:cNvPr id="215" name="TextBox 214">
                <a:extLst>
                  <a:ext uri="{FF2B5EF4-FFF2-40B4-BE49-F238E27FC236}">
                    <a16:creationId xmlns:a16="http://schemas.microsoft.com/office/drawing/2014/main" id="{C7026283-7652-4A51-AACE-8313CDE41388}"/>
                  </a:ext>
                </a:extLst>
              </p:cNvPr>
              <p:cNvSpPr txBox="1"/>
              <p:nvPr/>
            </p:nvSpPr>
            <p:spPr>
              <a:xfrm>
                <a:off x="3073403" y="3354427"/>
                <a:ext cx="538930" cy="276999"/>
              </a:xfrm>
              <a:prstGeom prst="rect">
                <a:avLst/>
              </a:prstGeom>
              <a:noFill/>
            </p:spPr>
            <p:txBody>
              <a:bodyPr wrap="none" rtlCol="0">
                <a:spAutoFit/>
              </a:bodyPr>
              <a:lstStyle/>
              <a:p>
                <a:r>
                  <a:rPr lang="en-US" sz="1200" dirty="0"/>
                  <a:t>0.5 m</a:t>
                </a:r>
              </a:p>
            </p:txBody>
          </p:sp>
          <p:cxnSp>
            <p:nvCxnSpPr>
              <p:cNvPr id="216" name="Straight Arrow Connector 215">
                <a:extLst>
                  <a:ext uri="{FF2B5EF4-FFF2-40B4-BE49-F238E27FC236}">
                    <a16:creationId xmlns:a16="http://schemas.microsoft.com/office/drawing/2014/main" id="{EA366E1F-91CA-400B-82FF-BD3DB4291866}"/>
                  </a:ext>
                </a:extLst>
              </p:cNvPr>
              <p:cNvCxnSpPr>
                <a:cxnSpLocks/>
              </p:cNvCxnSpPr>
              <p:nvPr/>
            </p:nvCxnSpPr>
            <p:spPr>
              <a:xfrm flipH="1">
                <a:off x="3036455" y="3381058"/>
                <a:ext cx="7296" cy="214220"/>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9FF15139-AF77-4D5E-A134-65A150BD475F}"/>
                </a:ext>
              </a:extLst>
            </p:cNvPr>
            <p:cNvSpPr txBox="1"/>
            <p:nvPr/>
          </p:nvSpPr>
          <p:spPr>
            <a:xfrm>
              <a:off x="8325923" y="5616817"/>
              <a:ext cx="2577885" cy="584775"/>
            </a:xfrm>
            <a:prstGeom prst="rect">
              <a:avLst/>
            </a:prstGeom>
            <a:noFill/>
          </p:spPr>
          <p:txBody>
            <a:bodyPr wrap="none" rtlCol="0">
              <a:spAutoFit/>
            </a:bodyPr>
            <a:lstStyle/>
            <a:p>
              <a:r>
                <a:rPr lang="en-US" sz="1600" dirty="0"/>
                <a:t>“hydrochorous” seed mimics</a:t>
              </a:r>
            </a:p>
            <a:p>
              <a:r>
                <a:rPr lang="en-US" sz="1600" dirty="0"/>
                <a:t>(cool colors)</a:t>
              </a:r>
            </a:p>
          </p:txBody>
        </p:sp>
        <p:sp>
          <p:nvSpPr>
            <p:cNvPr id="37" name="TextBox 36">
              <a:extLst>
                <a:ext uri="{FF2B5EF4-FFF2-40B4-BE49-F238E27FC236}">
                  <a16:creationId xmlns:a16="http://schemas.microsoft.com/office/drawing/2014/main" id="{8B644BA0-8BB7-4DEA-AB35-2B8B4CF54B9B}"/>
                </a:ext>
              </a:extLst>
            </p:cNvPr>
            <p:cNvSpPr txBox="1"/>
            <p:nvPr/>
          </p:nvSpPr>
          <p:spPr>
            <a:xfrm>
              <a:off x="8353636" y="4433396"/>
              <a:ext cx="2620076" cy="584775"/>
            </a:xfrm>
            <a:prstGeom prst="rect">
              <a:avLst/>
            </a:prstGeom>
            <a:noFill/>
          </p:spPr>
          <p:txBody>
            <a:bodyPr wrap="none" rtlCol="0">
              <a:spAutoFit/>
            </a:bodyPr>
            <a:lstStyle/>
            <a:p>
              <a:r>
                <a:rPr lang="en-US" sz="1600" dirty="0"/>
                <a:t>“local seed rain” seed mimics</a:t>
              </a:r>
            </a:p>
            <a:p>
              <a:r>
                <a:rPr lang="en-US" sz="1600" dirty="0"/>
                <a:t>(warm colors)</a:t>
              </a:r>
            </a:p>
          </p:txBody>
        </p:sp>
      </p:grpSp>
      <p:grpSp>
        <p:nvGrpSpPr>
          <p:cNvPr id="12" name="Group 11">
            <a:extLst>
              <a:ext uri="{FF2B5EF4-FFF2-40B4-BE49-F238E27FC236}">
                <a16:creationId xmlns:a16="http://schemas.microsoft.com/office/drawing/2014/main" id="{AC1ACF92-5310-4332-BED0-4E91660E9E93}"/>
              </a:ext>
            </a:extLst>
          </p:cNvPr>
          <p:cNvGrpSpPr/>
          <p:nvPr/>
        </p:nvGrpSpPr>
        <p:grpSpPr>
          <a:xfrm>
            <a:off x="1041949" y="3641874"/>
            <a:ext cx="223694" cy="3075329"/>
            <a:chOff x="4407155" y="3644760"/>
            <a:chExt cx="223694" cy="3075329"/>
          </a:xfrm>
        </p:grpSpPr>
        <p:cxnSp>
          <p:nvCxnSpPr>
            <p:cNvPr id="38" name="Straight Arrow Connector 37">
              <a:extLst>
                <a:ext uri="{FF2B5EF4-FFF2-40B4-BE49-F238E27FC236}">
                  <a16:creationId xmlns:a16="http://schemas.microsoft.com/office/drawing/2014/main" id="{61EEE9A1-09C8-4F4A-8D0C-01B67F45257C}"/>
                </a:ext>
              </a:extLst>
            </p:cNvPr>
            <p:cNvCxnSpPr>
              <a:cxnSpLocks/>
            </p:cNvCxnSpPr>
            <p:nvPr/>
          </p:nvCxnSpPr>
          <p:spPr>
            <a:xfrm flipV="1">
              <a:off x="4505608" y="3644760"/>
              <a:ext cx="27536" cy="30753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BF71C5D-4BD4-4CB9-A3EB-3AB5FB6C1F28}"/>
                </a:ext>
              </a:extLst>
            </p:cNvPr>
            <p:cNvCxnSpPr>
              <a:cxnSpLocks/>
            </p:cNvCxnSpPr>
            <p:nvPr/>
          </p:nvCxnSpPr>
          <p:spPr>
            <a:xfrm flipH="1">
              <a:off x="4417615" y="5388201"/>
              <a:ext cx="213234" cy="35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A89BAB2-4C82-4EC5-A4B1-4A96CFAE24E1}"/>
                </a:ext>
              </a:extLst>
            </p:cNvPr>
            <p:cNvCxnSpPr>
              <a:cxnSpLocks/>
            </p:cNvCxnSpPr>
            <p:nvPr/>
          </p:nvCxnSpPr>
          <p:spPr>
            <a:xfrm flipH="1">
              <a:off x="4407155" y="4031786"/>
              <a:ext cx="213234" cy="35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DCE6C0F-7A0F-4C4A-A52F-35AA4772035C}"/>
                </a:ext>
              </a:extLst>
            </p:cNvPr>
            <p:cNvCxnSpPr>
              <a:cxnSpLocks/>
            </p:cNvCxnSpPr>
            <p:nvPr/>
          </p:nvCxnSpPr>
          <p:spPr>
            <a:xfrm flipH="1">
              <a:off x="4407155" y="6097464"/>
              <a:ext cx="213234" cy="35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C5155DBF-0257-4CD7-847B-F8C5E9170604}"/>
              </a:ext>
            </a:extLst>
          </p:cNvPr>
          <p:cNvSpPr txBox="1"/>
          <p:nvPr/>
        </p:nvSpPr>
        <p:spPr>
          <a:xfrm>
            <a:off x="-10309" y="5062149"/>
            <a:ext cx="1188402" cy="646331"/>
          </a:xfrm>
          <a:prstGeom prst="rect">
            <a:avLst/>
          </a:prstGeom>
          <a:noFill/>
        </p:spPr>
        <p:txBody>
          <a:bodyPr wrap="none" rtlCol="0">
            <a:spAutoFit/>
          </a:bodyPr>
          <a:lstStyle/>
          <a:p>
            <a:pPr algn="ctr"/>
            <a:r>
              <a:rPr lang="en-US" sz="1200" dirty="0"/>
              <a:t>0 m from </a:t>
            </a:r>
          </a:p>
          <a:p>
            <a:pPr algn="ctr"/>
            <a:r>
              <a:rPr lang="en-US" sz="1200" dirty="0"/>
              <a:t>tidal edge of</a:t>
            </a:r>
          </a:p>
          <a:p>
            <a:pPr algn="ctr"/>
            <a:r>
              <a:rPr lang="en-US" sz="1200" dirty="0"/>
              <a:t>transplant block</a:t>
            </a:r>
          </a:p>
        </p:txBody>
      </p:sp>
      <p:sp>
        <p:nvSpPr>
          <p:cNvPr id="49" name="TextBox 48">
            <a:extLst>
              <a:ext uri="{FF2B5EF4-FFF2-40B4-BE49-F238E27FC236}">
                <a16:creationId xmlns:a16="http://schemas.microsoft.com/office/drawing/2014/main" id="{E8EDB0A8-6916-4A28-87ED-6485E70FB484}"/>
              </a:ext>
            </a:extLst>
          </p:cNvPr>
          <p:cNvSpPr txBox="1"/>
          <p:nvPr/>
        </p:nvSpPr>
        <p:spPr>
          <a:xfrm>
            <a:off x="-14790" y="3747747"/>
            <a:ext cx="1188402" cy="646331"/>
          </a:xfrm>
          <a:prstGeom prst="rect">
            <a:avLst/>
          </a:prstGeom>
          <a:noFill/>
        </p:spPr>
        <p:txBody>
          <a:bodyPr wrap="none" rtlCol="0">
            <a:spAutoFit/>
          </a:bodyPr>
          <a:lstStyle/>
          <a:p>
            <a:pPr algn="ctr"/>
            <a:r>
              <a:rPr lang="en-US" sz="1200" dirty="0"/>
              <a:t>+2 m from </a:t>
            </a:r>
          </a:p>
          <a:p>
            <a:pPr algn="ctr"/>
            <a:r>
              <a:rPr lang="en-US" sz="1200" dirty="0"/>
              <a:t>tidal edge of</a:t>
            </a:r>
          </a:p>
          <a:p>
            <a:pPr algn="ctr"/>
            <a:r>
              <a:rPr lang="en-US" sz="1200" dirty="0"/>
              <a:t>transplant block</a:t>
            </a:r>
          </a:p>
        </p:txBody>
      </p:sp>
      <p:sp>
        <p:nvSpPr>
          <p:cNvPr id="50" name="TextBox 49">
            <a:extLst>
              <a:ext uri="{FF2B5EF4-FFF2-40B4-BE49-F238E27FC236}">
                <a16:creationId xmlns:a16="http://schemas.microsoft.com/office/drawing/2014/main" id="{CCBE215B-B5EE-42D8-B8B8-4AAA7B03D412}"/>
              </a:ext>
            </a:extLst>
          </p:cNvPr>
          <p:cNvSpPr txBox="1"/>
          <p:nvPr/>
        </p:nvSpPr>
        <p:spPr>
          <a:xfrm>
            <a:off x="16814" y="5993741"/>
            <a:ext cx="1188402" cy="646331"/>
          </a:xfrm>
          <a:prstGeom prst="rect">
            <a:avLst/>
          </a:prstGeom>
          <a:noFill/>
        </p:spPr>
        <p:txBody>
          <a:bodyPr wrap="none" rtlCol="0">
            <a:spAutoFit/>
          </a:bodyPr>
          <a:lstStyle/>
          <a:p>
            <a:pPr algn="ctr"/>
            <a:r>
              <a:rPr lang="en-US" sz="1200" dirty="0"/>
              <a:t>-1 m from </a:t>
            </a:r>
          </a:p>
          <a:p>
            <a:pPr algn="ctr"/>
            <a:r>
              <a:rPr lang="en-US" sz="1200" dirty="0"/>
              <a:t>tidal edge of</a:t>
            </a:r>
          </a:p>
          <a:p>
            <a:pPr algn="ctr"/>
            <a:r>
              <a:rPr lang="en-US" sz="1200" dirty="0"/>
              <a:t>transplant block</a:t>
            </a:r>
          </a:p>
        </p:txBody>
      </p:sp>
    </p:spTree>
    <p:extLst>
      <p:ext uri="{BB962C8B-B14F-4D97-AF65-F5344CB8AC3E}">
        <p14:creationId xmlns:p14="http://schemas.microsoft.com/office/powerpoint/2010/main" val="3926854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5DB6EF6-141B-4F75-9CB2-C86CEFF92E0E}"/>
              </a:ext>
            </a:extLst>
          </p:cNvPr>
          <p:cNvCxnSpPr>
            <a:cxnSpLocks/>
          </p:cNvCxnSpPr>
          <p:nvPr/>
        </p:nvCxnSpPr>
        <p:spPr>
          <a:xfrm>
            <a:off x="2487168" y="2185416"/>
            <a:ext cx="0" cy="3136392"/>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B1C7D85-D03A-49D4-A0DD-40CBE468287E}"/>
              </a:ext>
            </a:extLst>
          </p:cNvPr>
          <p:cNvCxnSpPr>
            <a:cxnSpLocks/>
          </p:cNvCxnSpPr>
          <p:nvPr/>
        </p:nvCxnSpPr>
        <p:spPr>
          <a:xfrm flipH="1">
            <a:off x="2487168" y="5321808"/>
            <a:ext cx="6775704" cy="0"/>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E2137CB-B903-4121-95C0-F0D28664D770}"/>
              </a:ext>
            </a:extLst>
          </p:cNvPr>
          <p:cNvCxnSpPr/>
          <p:nvPr/>
        </p:nvCxnSpPr>
        <p:spPr>
          <a:xfrm>
            <a:off x="5843016" y="5184648"/>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F82C24-84C3-4A97-985D-53C3EF45A227}"/>
              </a:ext>
            </a:extLst>
          </p:cNvPr>
          <p:cNvSpPr txBox="1"/>
          <p:nvPr/>
        </p:nvSpPr>
        <p:spPr>
          <a:xfrm rot="20047683">
            <a:off x="4953485" y="5424101"/>
            <a:ext cx="1843069" cy="923330"/>
          </a:xfrm>
          <a:prstGeom prst="rect">
            <a:avLst/>
          </a:prstGeom>
          <a:noFill/>
        </p:spPr>
        <p:txBody>
          <a:bodyPr wrap="none" rtlCol="0">
            <a:spAutoFit/>
          </a:bodyPr>
          <a:lstStyle/>
          <a:p>
            <a:pPr algn="ctr"/>
            <a:r>
              <a:rPr lang="en-US" dirty="0"/>
              <a:t>0 m</a:t>
            </a:r>
          </a:p>
          <a:p>
            <a:pPr algn="ctr"/>
            <a:r>
              <a:rPr lang="en-US" dirty="0"/>
              <a:t>Transplanted </a:t>
            </a:r>
          </a:p>
          <a:p>
            <a:pPr algn="ctr"/>
            <a:r>
              <a:rPr lang="en-US" dirty="0"/>
              <a:t>vegetation begins</a:t>
            </a:r>
          </a:p>
        </p:txBody>
      </p:sp>
      <p:cxnSp>
        <p:nvCxnSpPr>
          <p:cNvPr id="13" name="Straight Connector 12">
            <a:extLst>
              <a:ext uri="{FF2B5EF4-FFF2-40B4-BE49-F238E27FC236}">
                <a16:creationId xmlns:a16="http://schemas.microsoft.com/office/drawing/2014/main" id="{E42BFF62-4CB0-4071-B96E-ECC782C5DE2B}"/>
              </a:ext>
            </a:extLst>
          </p:cNvPr>
          <p:cNvCxnSpPr/>
          <p:nvPr/>
        </p:nvCxnSpPr>
        <p:spPr>
          <a:xfrm>
            <a:off x="8546592" y="5184648"/>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10A4AED-8F93-4748-8851-656A8DC1EE76}"/>
              </a:ext>
            </a:extLst>
          </p:cNvPr>
          <p:cNvCxnSpPr/>
          <p:nvPr/>
        </p:nvCxnSpPr>
        <p:spPr>
          <a:xfrm>
            <a:off x="3678936" y="5172456"/>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539BB8D-3091-41BD-8E63-31A0060130F5}"/>
              </a:ext>
            </a:extLst>
          </p:cNvPr>
          <p:cNvSpPr txBox="1"/>
          <p:nvPr/>
        </p:nvSpPr>
        <p:spPr>
          <a:xfrm rot="20351646">
            <a:off x="2558138" y="5416346"/>
            <a:ext cx="1611402" cy="923330"/>
          </a:xfrm>
          <a:prstGeom prst="rect">
            <a:avLst/>
          </a:prstGeom>
          <a:noFill/>
        </p:spPr>
        <p:txBody>
          <a:bodyPr wrap="none" rtlCol="0">
            <a:spAutoFit/>
          </a:bodyPr>
          <a:lstStyle/>
          <a:p>
            <a:pPr algn="ctr"/>
            <a:r>
              <a:rPr lang="en-US" dirty="0"/>
              <a:t>-2 m</a:t>
            </a:r>
          </a:p>
          <a:p>
            <a:pPr algn="ctr"/>
            <a:r>
              <a:rPr lang="en-US" dirty="0"/>
              <a:t>(towards tidal </a:t>
            </a:r>
          </a:p>
          <a:p>
            <a:pPr algn="ctr"/>
            <a:r>
              <a:rPr lang="en-US" dirty="0"/>
              <a:t>intrusion front)</a:t>
            </a:r>
          </a:p>
        </p:txBody>
      </p:sp>
      <p:sp>
        <p:nvSpPr>
          <p:cNvPr id="16" name="TextBox 15">
            <a:extLst>
              <a:ext uri="{FF2B5EF4-FFF2-40B4-BE49-F238E27FC236}">
                <a16:creationId xmlns:a16="http://schemas.microsoft.com/office/drawing/2014/main" id="{CA0C4758-642E-46C1-841C-8CDEC4FD6231}"/>
              </a:ext>
            </a:extLst>
          </p:cNvPr>
          <p:cNvSpPr txBox="1"/>
          <p:nvPr/>
        </p:nvSpPr>
        <p:spPr>
          <a:xfrm rot="20047683">
            <a:off x="6818900" y="5445434"/>
            <a:ext cx="2941446" cy="923330"/>
          </a:xfrm>
          <a:prstGeom prst="rect">
            <a:avLst/>
          </a:prstGeom>
          <a:noFill/>
        </p:spPr>
        <p:txBody>
          <a:bodyPr wrap="none" rtlCol="0">
            <a:spAutoFit/>
          </a:bodyPr>
          <a:lstStyle/>
          <a:p>
            <a:pPr algn="ctr"/>
            <a:r>
              <a:rPr lang="en-US" dirty="0"/>
              <a:t>2 m</a:t>
            </a:r>
          </a:p>
          <a:p>
            <a:pPr algn="ctr"/>
            <a:r>
              <a:rPr lang="en-US" dirty="0"/>
              <a:t>Transplanted edge </a:t>
            </a:r>
          </a:p>
          <a:p>
            <a:pPr algn="ctr"/>
            <a:r>
              <a:rPr lang="en-US" dirty="0"/>
              <a:t>(furthest from tidal intrusion)</a:t>
            </a:r>
          </a:p>
        </p:txBody>
      </p:sp>
      <p:sp>
        <p:nvSpPr>
          <p:cNvPr id="17" name="TextBox 16">
            <a:extLst>
              <a:ext uri="{FF2B5EF4-FFF2-40B4-BE49-F238E27FC236}">
                <a16:creationId xmlns:a16="http://schemas.microsoft.com/office/drawing/2014/main" id="{4AC42756-732F-4415-BA10-E39FAAB41085}"/>
              </a:ext>
            </a:extLst>
          </p:cNvPr>
          <p:cNvSpPr txBox="1"/>
          <p:nvPr/>
        </p:nvSpPr>
        <p:spPr>
          <a:xfrm>
            <a:off x="399162" y="3423032"/>
            <a:ext cx="1792478" cy="646331"/>
          </a:xfrm>
          <a:prstGeom prst="rect">
            <a:avLst/>
          </a:prstGeom>
          <a:noFill/>
        </p:spPr>
        <p:txBody>
          <a:bodyPr wrap="none" rtlCol="0">
            <a:spAutoFit/>
          </a:bodyPr>
          <a:lstStyle/>
          <a:p>
            <a:pPr algn="ctr"/>
            <a:r>
              <a:rPr lang="en-US" dirty="0"/>
              <a:t>Seed abundance </a:t>
            </a:r>
          </a:p>
          <a:p>
            <a:pPr algn="ctr"/>
            <a:r>
              <a:rPr lang="en-US" dirty="0"/>
              <a:t>recovered</a:t>
            </a:r>
          </a:p>
        </p:txBody>
      </p:sp>
      <p:sp>
        <p:nvSpPr>
          <p:cNvPr id="20" name="Freeform: Shape 19">
            <a:extLst>
              <a:ext uri="{FF2B5EF4-FFF2-40B4-BE49-F238E27FC236}">
                <a16:creationId xmlns:a16="http://schemas.microsoft.com/office/drawing/2014/main" id="{C47F5B33-5B04-4A51-BA43-1DF38DD8FBF1}"/>
              </a:ext>
            </a:extLst>
          </p:cNvPr>
          <p:cNvSpPr/>
          <p:nvPr/>
        </p:nvSpPr>
        <p:spPr>
          <a:xfrm>
            <a:off x="5572887" y="2819540"/>
            <a:ext cx="3004185" cy="2076311"/>
          </a:xfrm>
          <a:custGeom>
            <a:avLst/>
            <a:gdLst>
              <a:gd name="connsiteX0" fmla="*/ 0 w 3566160"/>
              <a:gd name="connsiteY0" fmla="*/ 2302390 h 2302390"/>
              <a:gd name="connsiteX1" fmla="*/ 1984248 w 3566160"/>
              <a:gd name="connsiteY1" fmla="*/ 7246 h 2302390"/>
              <a:gd name="connsiteX2" fmla="*/ 3566160 w 3566160"/>
              <a:gd name="connsiteY2" fmla="*/ 1717174 h 2302390"/>
              <a:gd name="connsiteX0" fmla="*/ 0 w 3566160"/>
              <a:gd name="connsiteY0" fmla="*/ 1940737 h 1940737"/>
              <a:gd name="connsiteX1" fmla="*/ 1481328 w 3566160"/>
              <a:gd name="connsiteY1" fmla="*/ 11353 h 1940737"/>
              <a:gd name="connsiteX2" fmla="*/ 3566160 w 3566160"/>
              <a:gd name="connsiteY2" fmla="*/ 1355521 h 1940737"/>
              <a:gd name="connsiteX0" fmla="*/ 0 w 3566160"/>
              <a:gd name="connsiteY0" fmla="*/ 1938094 h 1938094"/>
              <a:gd name="connsiteX1" fmla="*/ 1481328 w 3566160"/>
              <a:gd name="connsiteY1" fmla="*/ 8710 h 1938094"/>
              <a:gd name="connsiteX2" fmla="*/ 3566160 w 3566160"/>
              <a:gd name="connsiteY2" fmla="*/ 1352878 h 1938094"/>
              <a:gd name="connsiteX0" fmla="*/ 0 w 3566160"/>
              <a:gd name="connsiteY0" fmla="*/ 1935503 h 1935503"/>
              <a:gd name="connsiteX1" fmla="*/ 1481328 w 3566160"/>
              <a:gd name="connsiteY1" fmla="*/ 6119 h 1935503"/>
              <a:gd name="connsiteX2" fmla="*/ 3566160 w 3566160"/>
              <a:gd name="connsiteY2" fmla="*/ 1350287 h 1935503"/>
              <a:gd name="connsiteX0" fmla="*/ 0 w 3566160"/>
              <a:gd name="connsiteY0" fmla="*/ 1931162 h 1931162"/>
              <a:gd name="connsiteX1" fmla="*/ 1481328 w 3566160"/>
              <a:gd name="connsiteY1" fmla="*/ 1778 h 1931162"/>
              <a:gd name="connsiteX2" fmla="*/ 3566160 w 3566160"/>
              <a:gd name="connsiteY2" fmla="*/ 1592834 h 1931162"/>
              <a:gd name="connsiteX0" fmla="*/ 0 w 3566160"/>
              <a:gd name="connsiteY0" fmla="*/ 1972610 h 1972610"/>
              <a:gd name="connsiteX1" fmla="*/ 1481328 w 3566160"/>
              <a:gd name="connsiteY1" fmla="*/ 43226 h 1972610"/>
              <a:gd name="connsiteX2" fmla="*/ 3566160 w 3566160"/>
              <a:gd name="connsiteY2" fmla="*/ 1634282 h 1972610"/>
              <a:gd name="connsiteX0" fmla="*/ 0 w 3566160"/>
              <a:gd name="connsiteY0" fmla="*/ 1950326 h 1950326"/>
              <a:gd name="connsiteX1" fmla="*/ 1481328 w 3566160"/>
              <a:gd name="connsiteY1" fmla="*/ 20942 h 1950326"/>
              <a:gd name="connsiteX2" fmla="*/ 3566160 w 3566160"/>
              <a:gd name="connsiteY2" fmla="*/ 1611998 h 1950326"/>
              <a:gd name="connsiteX0" fmla="*/ 0 w 3566160"/>
              <a:gd name="connsiteY0" fmla="*/ 1950326 h 1950326"/>
              <a:gd name="connsiteX1" fmla="*/ 1481328 w 3566160"/>
              <a:gd name="connsiteY1" fmla="*/ 20942 h 1950326"/>
              <a:gd name="connsiteX2" fmla="*/ 3566160 w 3566160"/>
              <a:gd name="connsiteY2" fmla="*/ 1611998 h 1950326"/>
              <a:gd name="connsiteX0" fmla="*/ 0 w 3566160"/>
              <a:gd name="connsiteY0" fmla="*/ 1997351 h 1997351"/>
              <a:gd name="connsiteX1" fmla="*/ 2233803 w 3566160"/>
              <a:gd name="connsiteY1" fmla="*/ 20342 h 1997351"/>
              <a:gd name="connsiteX2" fmla="*/ 3566160 w 3566160"/>
              <a:gd name="connsiteY2" fmla="*/ 1659023 h 1997351"/>
              <a:gd name="connsiteX0" fmla="*/ 0 w 3566160"/>
              <a:gd name="connsiteY0" fmla="*/ 1977089 h 1977089"/>
              <a:gd name="connsiteX1" fmla="*/ 2233803 w 3566160"/>
              <a:gd name="connsiteY1" fmla="*/ 80 h 1977089"/>
              <a:gd name="connsiteX2" fmla="*/ 3566160 w 3566160"/>
              <a:gd name="connsiteY2" fmla="*/ 1638761 h 1977089"/>
              <a:gd name="connsiteX0" fmla="*/ 0 w 3566160"/>
              <a:gd name="connsiteY0" fmla="*/ 1977131 h 1977131"/>
              <a:gd name="connsiteX1" fmla="*/ 2233803 w 3566160"/>
              <a:gd name="connsiteY1" fmla="*/ 122 h 1977131"/>
              <a:gd name="connsiteX2" fmla="*/ 3566160 w 3566160"/>
              <a:gd name="connsiteY2" fmla="*/ 1638803 h 1977131"/>
              <a:gd name="connsiteX0" fmla="*/ 0 w 3004185"/>
              <a:gd name="connsiteY0" fmla="*/ 2076311 h 2076311"/>
              <a:gd name="connsiteX1" fmla="*/ 1671828 w 3004185"/>
              <a:gd name="connsiteY1" fmla="*/ 4052 h 2076311"/>
              <a:gd name="connsiteX2" fmla="*/ 3004185 w 3004185"/>
              <a:gd name="connsiteY2" fmla="*/ 1642733 h 2076311"/>
            </a:gdLst>
            <a:ahLst/>
            <a:cxnLst>
              <a:cxn ang="0">
                <a:pos x="connsiteX0" y="connsiteY0"/>
              </a:cxn>
              <a:cxn ang="0">
                <a:pos x="connsiteX1" y="connsiteY1"/>
              </a:cxn>
              <a:cxn ang="0">
                <a:pos x="connsiteX2" y="connsiteY2"/>
              </a:cxn>
            </a:cxnLst>
            <a:rect l="l" t="t" r="r" b="b"/>
            <a:pathLst>
              <a:path w="3004185" h="2076311">
                <a:moveTo>
                  <a:pt x="0" y="2076311"/>
                </a:moveTo>
                <a:cubicBezTo>
                  <a:pt x="1106424" y="1242683"/>
                  <a:pt x="1171131" y="76315"/>
                  <a:pt x="1671828" y="4052"/>
                </a:cubicBezTo>
                <a:cubicBezTo>
                  <a:pt x="2172525" y="-68211"/>
                  <a:pt x="2166366" y="839585"/>
                  <a:pt x="3004185" y="1642733"/>
                </a:cubicBez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E72DC607-F928-4C54-9D4C-A3D05467B57A}"/>
              </a:ext>
            </a:extLst>
          </p:cNvPr>
          <p:cNvSpPr/>
          <p:nvPr/>
        </p:nvSpPr>
        <p:spPr>
          <a:xfrm>
            <a:off x="3019737" y="3230819"/>
            <a:ext cx="3097911" cy="1842338"/>
          </a:xfrm>
          <a:custGeom>
            <a:avLst/>
            <a:gdLst>
              <a:gd name="connsiteX0" fmla="*/ 0 w 3566160"/>
              <a:gd name="connsiteY0" fmla="*/ 2302390 h 2302390"/>
              <a:gd name="connsiteX1" fmla="*/ 1984248 w 3566160"/>
              <a:gd name="connsiteY1" fmla="*/ 7246 h 2302390"/>
              <a:gd name="connsiteX2" fmla="*/ 3566160 w 3566160"/>
              <a:gd name="connsiteY2" fmla="*/ 1717174 h 2302390"/>
              <a:gd name="connsiteX0" fmla="*/ 0 w 3566160"/>
              <a:gd name="connsiteY0" fmla="*/ 2420118 h 2420118"/>
              <a:gd name="connsiteX1" fmla="*/ 1984248 w 3566160"/>
              <a:gd name="connsiteY1" fmla="*/ 124974 h 2420118"/>
              <a:gd name="connsiteX2" fmla="*/ 3566160 w 3566160"/>
              <a:gd name="connsiteY2" fmla="*/ 1834902 h 2420118"/>
              <a:gd name="connsiteX0" fmla="*/ 0 w 3566160"/>
              <a:gd name="connsiteY0" fmla="*/ 2420118 h 2420118"/>
              <a:gd name="connsiteX1" fmla="*/ 1984248 w 3566160"/>
              <a:gd name="connsiteY1" fmla="*/ 124974 h 2420118"/>
              <a:gd name="connsiteX2" fmla="*/ 3566160 w 3566160"/>
              <a:gd name="connsiteY2" fmla="*/ 1834902 h 2420118"/>
              <a:gd name="connsiteX0" fmla="*/ 0 w 3374136"/>
              <a:gd name="connsiteY0" fmla="*/ 2295179 h 2340027"/>
              <a:gd name="connsiteX1" fmla="*/ 1984248 w 3374136"/>
              <a:gd name="connsiteY1" fmla="*/ 35 h 2340027"/>
              <a:gd name="connsiteX2" fmla="*/ 3374136 w 3374136"/>
              <a:gd name="connsiteY2" fmla="*/ 2340027 h 2340027"/>
              <a:gd name="connsiteX0" fmla="*/ 0 w 3097911"/>
              <a:gd name="connsiteY0" fmla="*/ 2295388 h 2415965"/>
              <a:gd name="connsiteX1" fmla="*/ 1984248 w 3097911"/>
              <a:gd name="connsiteY1" fmla="*/ 244 h 2415965"/>
              <a:gd name="connsiteX2" fmla="*/ 3097911 w 3097911"/>
              <a:gd name="connsiteY2" fmla="*/ 2415965 h 2415965"/>
              <a:gd name="connsiteX0" fmla="*/ 0 w 3097911"/>
              <a:gd name="connsiteY0" fmla="*/ 2320685 h 2441262"/>
              <a:gd name="connsiteX1" fmla="*/ 1984248 w 3097911"/>
              <a:gd name="connsiteY1" fmla="*/ 25541 h 2441262"/>
              <a:gd name="connsiteX2" fmla="*/ 3097911 w 3097911"/>
              <a:gd name="connsiteY2" fmla="*/ 2441262 h 2441262"/>
              <a:gd name="connsiteX0" fmla="*/ 0 w 3097911"/>
              <a:gd name="connsiteY0" fmla="*/ 2320685 h 2441262"/>
              <a:gd name="connsiteX1" fmla="*/ 1984248 w 3097911"/>
              <a:gd name="connsiteY1" fmla="*/ 25541 h 2441262"/>
              <a:gd name="connsiteX2" fmla="*/ 3097911 w 3097911"/>
              <a:gd name="connsiteY2" fmla="*/ 2441262 h 2441262"/>
            </a:gdLst>
            <a:ahLst/>
            <a:cxnLst>
              <a:cxn ang="0">
                <a:pos x="connsiteX0" y="connsiteY0"/>
              </a:cxn>
              <a:cxn ang="0">
                <a:pos x="connsiteX1" y="connsiteY1"/>
              </a:cxn>
              <a:cxn ang="0">
                <a:pos x="connsiteX2" y="connsiteY2"/>
              </a:cxn>
            </a:cxnLst>
            <a:rect l="l" t="t" r="r" b="b"/>
            <a:pathLst>
              <a:path w="3097911" h="2441262">
                <a:moveTo>
                  <a:pt x="0" y="2320685"/>
                </a:moveTo>
                <a:cubicBezTo>
                  <a:pt x="694944" y="1221881"/>
                  <a:pt x="1458404" y="-209120"/>
                  <a:pt x="1984248" y="25541"/>
                </a:cubicBezTo>
                <a:cubicBezTo>
                  <a:pt x="2510092" y="260202"/>
                  <a:pt x="2256282" y="1408286"/>
                  <a:pt x="3097911" y="2441262"/>
                </a:cubicBezTo>
              </a:path>
            </a:pathLst>
          </a:cu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219750D3-4E92-428A-817C-A5E2660A002F}"/>
              </a:ext>
            </a:extLst>
          </p:cNvPr>
          <p:cNvCxnSpPr/>
          <p:nvPr/>
        </p:nvCxnSpPr>
        <p:spPr>
          <a:xfrm>
            <a:off x="7184136" y="5160264"/>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9808E28-667D-44B1-9EB5-DE34FCEB3B19}"/>
              </a:ext>
            </a:extLst>
          </p:cNvPr>
          <p:cNvSpPr txBox="1"/>
          <p:nvPr/>
        </p:nvSpPr>
        <p:spPr>
          <a:xfrm rot="20047683">
            <a:off x="6914671" y="5517567"/>
            <a:ext cx="538930" cy="369332"/>
          </a:xfrm>
          <a:prstGeom prst="rect">
            <a:avLst/>
          </a:prstGeom>
          <a:noFill/>
        </p:spPr>
        <p:txBody>
          <a:bodyPr wrap="none" rtlCol="0">
            <a:spAutoFit/>
          </a:bodyPr>
          <a:lstStyle/>
          <a:p>
            <a:pPr algn="ctr"/>
            <a:r>
              <a:rPr lang="en-US" dirty="0"/>
              <a:t>1 m</a:t>
            </a:r>
          </a:p>
        </p:txBody>
      </p:sp>
      <p:cxnSp>
        <p:nvCxnSpPr>
          <p:cNvPr id="27" name="Straight Connector 26">
            <a:extLst>
              <a:ext uri="{FF2B5EF4-FFF2-40B4-BE49-F238E27FC236}">
                <a16:creationId xmlns:a16="http://schemas.microsoft.com/office/drawing/2014/main" id="{1FE65CB2-1D67-4CC8-B265-DB9EB5A6A354}"/>
              </a:ext>
            </a:extLst>
          </p:cNvPr>
          <p:cNvCxnSpPr/>
          <p:nvPr/>
        </p:nvCxnSpPr>
        <p:spPr>
          <a:xfrm>
            <a:off x="3005328" y="1718388"/>
            <a:ext cx="557784" cy="0"/>
          </a:xfrm>
          <a:prstGeom prst="line">
            <a:avLst/>
          </a:prstGeom>
          <a:ln w="5715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5072BB8-F2F3-4823-BBAF-B50B205765A8}"/>
              </a:ext>
            </a:extLst>
          </p:cNvPr>
          <p:cNvCxnSpPr/>
          <p:nvPr/>
        </p:nvCxnSpPr>
        <p:spPr>
          <a:xfrm>
            <a:off x="3005328" y="2349324"/>
            <a:ext cx="557784"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909A294-AA47-4C1B-AE6F-979B858F6B0B}"/>
              </a:ext>
            </a:extLst>
          </p:cNvPr>
          <p:cNvSpPr txBox="1"/>
          <p:nvPr/>
        </p:nvSpPr>
        <p:spPr>
          <a:xfrm>
            <a:off x="3678936" y="1533959"/>
            <a:ext cx="3623749" cy="369332"/>
          </a:xfrm>
          <a:prstGeom prst="rect">
            <a:avLst/>
          </a:prstGeom>
          <a:noFill/>
        </p:spPr>
        <p:txBody>
          <a:bodyPr wrap="none" rtlCol="0">
            <a:spAutoFit/>
          </a:bodyPr>
          <a:lstStyle/>
          <a:p>
            <a:r>
              <a:rPr lang="en-US" i="1" dirty="0"/>
              <a:t>“hydrochorous seeds” – High Density</a:t>
            </a:r>
          </a:p>
        </p:txBody>
      </p:sp>
      <p:sp>
        <p:nvSpPr>
          <p:cNvPr id="30" name="TextBox 29">
            <a:extLst>
              <a:ext uri="{FF2B5EF4-FFF2-40B4-BE49-F238E27FC236}">
                <a16:creationId xmlns:a16="http://schemas.microsoft.com/office/drawing/2014/main" id="{0ADBC8F3-F320-4FD0-9047-1EE5D76B3E79}"/>
              </a:ext>
            </a:extLst>
          </p:cNvPr>
          <p:cNvSpPr txBox="1"/>
          <p:nvPr/>
        </p:nvSpPr>
        <p:spPr>
          <a:xfrm>
            <a:off x="3678936" y="2155129"/>
            <a:ext cx="2789674" cy="369332"/>
          </a:xfrm>
          <a:prstGeom prst="rect">
            <a:avLst/>
          </a:prstGeom>
          <a:noFill/>
        </p:spPr>
        <p:txBody>
          <a:bodyPr wrap="none" rtlCol="0">
            <a:spAutoFit/>
          </a:bodyPr>
          <a:lstStyle/>
          <a:p>
            <a:r>
              <a:rPr lang="en-US" i="1" dirty="0"/>
              <a:t>“local seeds” – High Density</a:t>
            </a:r>
          </a:p>
        </p:txBody>
      </p:sp>
      <p:sp>
        <p:nvSpPr>
          <p:cNvPr id="2" name="TextBox 1">
            <a:extLst>
              <a:ext uri="{FF2B5EF4-FFF2-40B4-BE49-F238E27FC236}">
                <a16:creationId xmlns:a16="http://schemas.microsoft.com/office/drawing/2014/main" id="{61122F3B-BBC1-44D9-B898-76840700EE13}"/>
              </a:ext>
            </a:extLst>
          </p:cNvPr>
          <p:cNvSpPr txBox="1"/>
          <p:nvPr/>
        </p:nvSpPr>
        <p:spPr>
          <a:xfrm>
            <a:off x="399163" y="180974"/>
            <a:ext cx="11726162" cy="923330"/>
          </a:xfrm>
          <a:prstGeom prst="rect">
            <a:avLst/>
          </a:prstGeom>
          <a:noFill/>
        </p:spPr>
        <p:txBody>
          <a:bodyPr wrap="square" rtlCol="0">
            <a:spAutoFit/>
          </a:bodyPr>
          <a:lstStyle/>
          <a:p>
            <a:r>
              <a:rPr lang="en-US" b="1" dirty="0"/>
              <a:t>Expected results:</a:t>
            </a:r>
          </a:p>
          <a:p>
            <a:r>
              <a:rPr lang="en-US" dirty="0"/>
              <a:t>If H</a:t>
            </a:r>
            <a:r>
              <a:rPr lang="en-US" baseline="-25000" dirty="0"/>
              <a:t>o</a:t>
            </a:r>
            <a:r>
              <a:rPr lang="en-US" dirty="0"/>
              <a:t> is supported, and vegetation density retains local seed but inhibits hydrochorous dispersal, then “High Density” planting should have greater abundance of local seed mimics in place, but low abundance of hydrochorous seed mimics.</a:t>
            </a:r>
          </a:p>
        </p:txBody>
      </p:sp>
      <p:pic>
        <p:nvPicPr>
          <p:cNvPr id="58" name="Picture 57">
            <a:extLst>
              <a:ext uri="{FF2B5EF4-FFF2-40B4-BE49-F238E27FC236}">
                <a16:creationId xmlns:a16="http://schemas.microsoft.com/office/drawing/2014/main" id="{5E34231F-5510-4038-8422-5FB7E91E52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5147" y="1083969"/>
            <a:ext cx="4283912" cy="1083592"/>
          </a:xfrm>
          <a:prstGeom prst="rect">
            <a:avLst/>
          </a:prstGeom>
        </p:spPr>
      </p:pic>
      <p:cxnSp>
        <p:nvCxnSpPr>
          <p:cNvPr id="59" name="Straight Connector 58">
            <a:extLst>
              <a:ext uri="{FF2B5EF4-FFF2-40B4-BE49-F238E27FC236}">
                <a16:creationId xmlns:a16="http://schemas.microsoft.com/office/drawing/2014/main" id="{A81ADABF-1026-40FA-BFFA-191064EDA7B8}"/>
              </a:ext>
            </a:extLst>
          </p:cNvPr>
          <p:cNvCxnSpPr/>
          <p:nvPr/>
        </p:nvCxnSpPr>
        <p:spPr>
          <a:xfrm>
            <a:off x="4712336" y="5196035"/>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0F642E00-C4D2-44EE-B27E-CA91ABDA1F1F}"/>
              </a:ext>
            </a:extLst>
          </p:cNvPr>
          <p:cNvSpPr txBox="1"/>
          <p:nvPr/>
        </p:nvSpPr>
        <p:spPr>
          <a:xfrm rot="20047683">
            <a:off x="4407605" y="5553338"/>
            <a:ext cx="609462" cy="369332"/>
          </a:xfrm>
          <a:prstGeom prst="rect">
            <a:avLst/>
          </a:prstGeom>
          <a:noFill/>
        </p:spPr>
        <p:txBody>
          <a:bodyPr wrap="none" rtlCol="0">
            <a:spAutoFit/>
          </a:bodyPr>
          <a:lstStyle/>
          <a:p>
            <a:pPr algn="ctr"/>
            <a:r>
              <a:rPr lang="en-US" dirty="0"/>
              <a:t>-1 m</a:t>
            </a:r>
          </a:p>
        </p:txBody>
      </p:sp>
    </p:spTree>
    <p:extLst>
      <p:ext uri="{BB962C8B-B14F-4D97-AF65-F5344CB8AC3E}">
        <p14:creationId xmlns:p14="http://schemas.microsoft.com/office/powerpoint/2010/main" val="2152538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5DB6EF6-141B-4F75-9CB2-C86CEFF92E0E}"/>
              </a:ext>
            </a:extLst>
          </p:cNvPr>
          <p:cNvCxnSpPr>
            <a:cxnSpLocks/>
          </p:cNvCxnSpPr>
          <p:nvPr/>
        </p:nvCxnSpPr>
        <p:spPr>
          <a:xfrm>
            <a:off x="2487168" y="2185416"/>
            <a:ext cx="0" cy="3136392"/>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B1C7D85-D03A-49D4-A0DD-40CBE468287E}"/>
              </a:ext>
            </a:extLst>
          </p:cNvPr>
          <p:cNvCxnSpPr>
            <a:cxnSpLocks/>
          </p:cNvCxnSpPr>
          <p:nvPr/>
        </p:nvCxnSpPr>
        <p:spPr>
          <a:xfrm flipH="1">
            <a:off x="2487168" y="5321808"/>
            <a:ext cx="6775704" cy="0"/>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E2137CB-B903-4121-95C0-F0D28664D770}"/>
              </a:ext>
            </a:extLst>
          </p:cNvPr>
          <p:cNvCxnSpPr/>
          <p:nvPr/>
        </p:nvCxnSpPr>
        <p:spPr>
          <a:xfrm>
            <a:off x="5843016" y="5184648"/>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F82C24-84C3-4A97-985D-53C3EF45A227}"/>
              </a:ext>
            </a:extLst>
          </p:cNvPr>
          <p:cNvSpPr txBox="1"/>
          <p:nvPr/>
        </p:nvSpPr>
        <p:spPr>
          <a:xfrm rot="20047683">
            <a:off x="4953485" y="5424101"/>
            <a:ext cx="1843069" cy="923330"/>
          </a:xfrm>
          <a:prstGeom prst="rect">
            <a:avLst/>
          </a:prstGeom>
          <a:noFill/>
        </p:spPr>
        <p:txBody>
          <a:bodyPr wrap="none" rtlCol="0">
            <a:spAutoFit/>
          </a:bodyPr>
          <a:lstStyle/>
          <a:p>
            <a:pPr algn="ctr"/>
            <a:r>
              <a:rPr lang="en-US" dirty="0"/>
              <a:t>0 m</a:t>
            </a:r>
          </a:p>
          <a:p>
            <a:pPr algn="ctr"/>
            <a:r>
              <a:rPr lang="en-US" dirty="0"/>
              <a:t>Transplanted </a:t>
            </a:r>
          </a:p>
          <a:p>
            <a:pPr algn="ctr"/>
            <a:r>
              <a:rPr lang="en-US" dirty="0"/>
              <a:t>vegetation begins</a:t>
            </a:r>
          </a:p>
        </p:txBody>
      </p:sp>
      <p:cxnSp>
        <p:nvCxnSpPr>
          <p:cNvPr id="13" name="Straight Connector 12">
            <a:extLst>
              <a:ext uri="{FF2B5EF4-FFF2-40B4-BE49-F238E27FC236}">
                <a16:creationId xmlns:a16="http://schemas.microsoft.com/office/drawing/2014/main" id="{E42BFF62-4CB0-4071-B96E-ECC782C5DE2B}"/>
              </a:ext>
            </a:extLst>
          </p:cNvPr>
          <p:cNvCxnSpPr/>
          <p:nvPr/>
        </p:nvCxnSpPr>
        <p:spPr>
          <a:xfrm>
            <a:off x="8546592" y="5184648"/>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10A4AED-8F93-4748-8851-656A8DC1EE76}"/>
              </a:ext>
            </a:extLst>
          </p:cNvPr>
          <p:cNvCxnSpPr/>
          <p:nvPr/>
        </p:nvCxnSpPr>
        <p:spPr>
          <a:xfrm>
            <a:off x="3678936" y="5172456"/>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A0C4758-642E-46C1-841C-8CDEC4FD6231}"/>
              </a:ext>
            </a:extLst>
          </p:cNvPr>
          <p:cNvSpPr txBox="1"/>
          <p:nvPr/>
        </p:nvSpPr>
        <p:spPr>
          <a:xfrm rot="20047683">
            <a:off x="6818900" y="5445434"/>
            <a:ext cx="2941446" cy="923330"/>
          </a:xfrm>
          <a:prstGeom prst="rect">
            <a:avLst/>
          </a:prstGeom>
          <a:noFill/>
        </p:spPr>
        <p:txBody>
          <a:bodyPr wrap="none" rtlCol="0">
            <a:spAutoFit/>
          </a:bodyPr>
          <a:lstStyle/>
          <a:p>
            <a:pPr algn="ctr"/>
            <a:r>
              <a:rPr lang="en-US" dirty="0"/>
              <a:t>2 m</a:t>
            </a:r>
          </a:p>
          <a:p>
            <a:pPr algn="ctr"/>
            <a:r>
              <a:rPr lang="en-US" dirty="0"/>
              <a:t>Transplanted edge </a:t>
            </a:r>
          </a:p>
          <a:p>
            <a:pPr algn="ctr"/>
            <a:r>
              <a:rPr lang="en-US" dirty="0"/>
              <a:t>(furthest from tidal intrusion)</a:t>
            </a:r>
          </a:p>
        </p:txBody>
      </p:sp>
      <p:sp>
        <p:nvSpPr>
          <p:cNvPr id="17" name="TextBox 16">
            <a:extLst>
              <a:ext uri="{FF2B5EF4-FFF2-40B4-BE49-F238E27FC236}">
                <a16:creationId xmlns:a16="http://schemas.microsoft.com/office/drawing/2014/main" id="{4AC42756-732F-4415-BA10-E39FAAB41085}"/>
              </a:ext>
            </a:extLst>
          </p:cNvPr>
          <p:cNvSpPr txBox="1"/>
          <p:nvPr/>
        </p:nvSpPr>
        <p:spPr>
          <a:xfrm>
            <a:off x="399162" y="3423032"/>
            <a:ext cx="1792478" cy="646331"/>
          </a:xfrm>
          <a:prstGeom prst="rect">
            <a:avLst/>
          </a:prstGeom>
          <a:noFill/>
        </p:spPr>
        <p:txBody>
          <a:bodyPr wrap="none" rtlCol="0">
            <a:spAutoFit/>
          </a:bodyPr>
          <a:lstStyle/>
          <a:p>
            <a:pPr algn="ctr"/>
            <a:r>
              <a:rPr lang="en-US" dirty="0"/>
              <a:t>Seed abundance </a:t>
            </a:r>
          </a:p>
          <a:p>
            <a:pPr algn="ctr"/>
            <a:r>
              <a:rPr lang="en-US" dirty="0"/>
              <a:t>recovered</a:t>
            </a:r>
          </a:p>
        </p:txBody>
      </p:sp>
      <p:sp>
        <p:nvSpPr>
          <p:cNvPr id="20" name="Freeform: Shape 19">
            <a:extLst>
              <a:ext uri="{FF2B5EF4-FFF2-40B4-BE49-F238E27FC236}">
                <a16:creationId xmlns:a16="http://schemas.microsoft.com/office/drawing/2014/main" id="{C47F5B33-5B04-4A51-BA43-1DF38DD8FBF1}"/>
              </a:ext>
            </a:extLst>
          </p:cNvPr>
          <p:cNvSpPr/>
          <p:nvPr/>
        </p:nvSpPr>
        <p:spPr>
          <a:xfrm>
            <a:off x="4882774" y="3402035"/>
            <a:ext cx="3694298" cy="1562827"/>
          </a:xfrm>
          <a:custGeom>
            <a:avLst/>
            <a:gdLst>
              <a:gd name="connsiteX0" fmla="*/ 0 w 3566160"/>
              <a:gd name="connsiteY0" fmla="*/ 2302390 h 2302390"/>
              <a:gd name="connsiteX1" fmla="*/ 1984248 w 3566160"/>
              <a:gd name="connsiteY1" fmla="*/ 7246 h 2302390"/>
              <a:gd name="connsiteX2" fmla="*/ 3566160 w 3566160"/>
              <a:gd name="connsiteY2" fmla="*/ 1717174 h 2302390"/>
              <a:gd name="connsiteX0" fmla="*/ 0 w 3566160"/>
              <a:gd name="connsiteY0" fmla="*/ 1940737 h 1940737"/>
              <a:gd name="connsiteX1" fmla="*/ 1481328 w 3566160"/>
              <a:gd name="connsiteY1" fmla="*/ 11353 h 1940737"/>
              <a:gd name="connsiteX2" fmla="*/ 3566160 w 3566160"/>
              <a:gd name="connsiteY2" fmla="*/ 1355521 h 1940737"/>
              <a:gd name="connsiteX0" fmla="*/ 0 w 3566160"/>
              <a:gd name="connsiteY0" fmla="*/ 1938094 h 1938094"/>
              <a:gd name="connsiteX1" fmla="*/ 1481328 w 3566160"/>
              <a:gd name="connsiteY1" fmla="*/ 8710 h 1938094"/>
              <a:gd name="connsiteX2" fmla="*/ 3566160 w 3566160"/>
              <a:gd name="connsiteY2" fmla="*/ 1352878 h 1938094"/>
              <a:gd name="connsiteX0" fmla="*/ 0 w 3566160"/>
              <a:gd name="connsiteY0" fmla="*/ 1935503 h 1935503"/>
              <a:gd name="connsiteX1" fmla="*/ 1481328 w 3566160"/>
              <a:gd name="connsiteY1" fmla="*/ 6119 h 1935503"/>
              <a:gd name="connsiteX2" fmla="*/ 3566160 w 3566160"/>
              <a:gd name="connsiteY2" fmla="*/ 1350287 h 1935503"/>
              <a:gd name="connsiteX0" fmla="*/ 0 w 3566160"/>
              <a:gd name="connsiteY0" fmla="*/ 1931162 h 1931162"/>
              <a:gd name="connsiteX1" fmla="*/ 1481328 w 3566160"/>
              <a:gd name="connsiteY1" fmla="*/ 1778 h 1931162"/>
              <a:gd name="connsiteX2" fmla="*/ 3566160 w 3566160"/>
              <a:gd name="connsiteY2" fmla="*/ 1592834 h 1931162"/>
              <a:gd name="connsiteX0" fmla="*/ 0 w 3566160"/>
              <a:gd name="connsiteY0" fmla="*/ 1972610 h 1972610"/>
              <a:gd name="connsiteX1" fmla="*/ 1481328 w 3566160"/>
              <a:gd name="connsiteY1" fmla="*/ 43226 h 1972610"/>
              <a:gd name="connsiteX2" fmla="*/ 3566160 w 3566160"/>
              <a:gd name="connsiteY2" fmla="*/ 1634282 h 1972610"/>
              <a:gd name="connsiteX0" fmla="*/ 0 w 3566160"/>
              <a:gd name="connsiteY0" fmla="*/ 1950326 h 1950326"/>
              <a:gd name="connsiteX1" fmla="*/ 1481328 w 3566160"/>
              <a:gd name="connsiteY1" fmla="*/ 20942 h 1950326"/>
              <a:gd name="connsiteX2" fmla="*/ 3566160 w 3566160"/>
              <a:gd name="connsiteY2" fmla="*/ 1611998 h 1950326"/>
              <a:gd name="connsiteX0" fmla="*/ 0 w 3566160"/>
              <a:gd name="connsiteY0" fmla="*/ 1950326 h 1950326"/>
              <a:gd name="connsiteX1" fmla="*/ 1481328 w 3566160"/>
              <a:gd name="connsiteY1" fmla="*/ 20942 h 1950326"/>
              <a:gd name="connsiteX2" fmla="*/ 3566160 w 3566160"/>
              <a:gd name="connsiteY2" fmla="*/ 1611998 h 1950326"/>
              <a:gd name="connsiteX0" fmla="*/ 0 w 3566160"/>
              <a:gd name="connsiteY0" fmla="*/ 1997351 h 1997351"/>
              <a:gd name="connsiteX1" fmla="*/ 2233803 w 3566160"/>
              <a:gd name="connsiteY1" fmla="*/ 20342 h 1997351"/>
              <a:gd name="connsiteX2" fmla="*/ 3566160 w 3566160"/>
              <a:gd name="connsiteY2" fmla="*/ 1659023 h 1997351"/>
              <a:gd name="connsiteX0" fmla="*/ 0 w 3566160"/>
              <a:gd name="connsiteY0" fmla="*/ 1977089 h 1977089"/>
              <a:gd name="connsiteX1" fmla="*/ 2233803 w 3566160"/>
              <a:gd name="connsiteY1" fmla="*/ 80 h 1977089"/>
              <a:gd name="connsiteX2" fmla="*/ 3566160 w 3566160"/>
              <a:gd name="connsiteY2" fmla="*/ 1638761 h 1977089"/>
              <a:gd name="connsiteX0" fmla="*/ 0 w 3566160"/>
              <a:gd name="connsiteY0" fmla="*/ 1977131 h 1977131"/>
              <a:gd name="connsiteX1" fmla="*/ 2233803 w 3566160"/>
              <a:gd name="connsiteY1" fmla="*/ 122 h 1977131"/>
              <a:gd name="connsiteX2" fmla="*/ 3566160 w 3566160"/>
              <a:gd name="connsiteY2" fmla="*/ 1638803 h 1977131"/>
              <a:gd name="connsiteX0" fmla="*/ 0 w 3004185"/>
              <a:gd name="connsiteY0" fmla="*/ 2076311 h 2076311"/>
              <a:gd name="connsiteX1" fmla="*/ 1671828 w 3004185"/>
              <a:gd name="connsiteY1" fmla="*/ 4052 h 2076311"/>
              <a:gd name="connsiteX2" fmla="*/ 3004185 w 3004185"/>
              <a:gd name="connsiteY2" fmla="*/ 1642733 h 2076311"/>
              <a:gd name="connsiteX0" fmla="*/ 0 w 3004185"/>
              <a:gd name="connsiteY0" fmla="*/ 1487128 h 1487128"/>
              <a:gd name="connsiteX1" fmla="*/ 1438915 w 3004185"/>
              <a:gd name="connsiteY1" fmla="*/ 10092 h 1487128"/>
              <a:gd name="connsiteX2" fmla="*/ 3004185 w 3004185"/>
              <a:gd name="connsiteY2" fmla="*/ 1053550 h 1487128"/>
              <a:gd name="connsiteX0" fmla="*/ 0 w 3694298"/>
              <a:gd name="connsiteY0" fmla="*/ 1558874 h 1558874"/>
              <a:gd name="connsiteX1" fmla="*/ 2129028 w 3694298"/>
              <a:gd name="connsiteY1" fmla="*/ 12827 h 1558874"/>
              <a:gd name="connsiteX2" fmla="*/ 3694298 w 3694298"/>
              <a:gd name="connsiteY2" fmla="*/ 1056285 h 1558874"/>
              <a:gd name="connsiteX0" fmla="*/ 0 w 3694298"/>
              <a:gd name="connsiteY0" fmla="*/ 1562827 h 1562827"/>
              <a:gd name="connsiteX1" fmla="*/ 2129028 w 3694298"/>
              <a:gd name="connsiteY1" fmla="*/ 16780 h 1562827"/>
              <a:gd name="connsiteX2" fmla="*/ 3694298 w 3694298"/>
              <a:gd name="connsiteY2" fmla="*/ 1060238 h 1562827"/>
            </a:gdLst>
            <a:ahLst/>
            <a:cxnLst>
              <a:cxn ang="0">
                <a:pos x="connsiteX0" y="connsiteY0"/>
              </a:cxn>
              <a:cxn ang="0">
                <a:pos x="connsiteX1" y="connsiteY1"/>
              </a:cxn>
              <a:cxn ang="0">
                <a:pos x="connsiteX2" y="connsiteY2"/>
              </a:cxn>
            </a:cxnLst>
            <a:rect l="l" t="t" r="r" b="b"/>
            <a:pathLst>
              <a:path w="3694298" h="1562827">
                <a:moveTo>
                  <a:pt x="0" y="1562827"/>
                </a:moveTo>
                <a:cubicBezTo>
                  <a:pt x="1106424" y="729199"/>
                  <a:pt x="1513312" y="100545"/>
                  <a:pt x="2129028" y="16780"/>
                </a:cubicBezTo>
                <a:cubicBezTo>
                  <a:pt x="2744744" y="-66985"/>
                  <a:pt x="3477580" y="144947"/>
                  <a:pt x="3694298" y="1060238"/>
                </a:cubicBezTo>
              </a:path>
            </a:pathLst>
          </a:cu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E72DC607-F928-4C54-9D4C-A3D05467B57A}"/>
              </a:ext>
            </a:extLst>
          </p:cNvPr>
          <p:cNvSpPr/>
          <p:nvPr/>
        </p:nvSpPr>
        <p:spPr>
          <a:xfrm>
            <a:off x="3054244" y="3810708"/>
            <a:ext cx="4616160" cy="1283597"/>
          </a:xfrm>
          <a:custGeom>
            <a:avLst/>
            <a:gdLst>
              <a:gd name="connsiteX0" fmla="*/ 0 w 3566160"/>
              <a:gd name="connsiteY0" fmla="*/ 2302390 h 2302390"/>
              <a:gd name="connsiteX1" fmla="*/ 1984248 w 3566160"/>
              <a:gd name="connsiteY1" fmla="*/ 7246 h 2302390"/>
              <a:gd name="connsiteX2" fmla="*/ 3566160 w 3566160"/>
              <a:gd name="connsiteY2" fmla="*/ 1717174 h 2302390"/>
              <a:gd name="connsiteX0" fmla="*/ 0 w 3566160"/>
              <a:gd name="connsiteY0" fmla="*/ 2420118 h 2420118"/>
              <a:gd name="connsiteX1" fmla="*/ 1984248 w 3566160"/>
              <a:gd name="connsiteY1" fmla="*/ 124974 h 2420118"/>
              <a:gd name="connsiteX2" fmla="*/ 3566160 w 3566160"/>
              <a:gd name="connsiteY2" fmla="*/ 1834902 h 2420118"/>
              <a:gd name="connsiteX0" fmla="*/ 0 w 3566160"/>
              <a:gd name="connsiteY0" fmla="*/ 2420118 h 2420118"/>
              <a:gd name="connsiteX1" fmla="*/ 1984248 w 3566160"/>
              <a:gd name="connsiteY1" fmla="*/ 124974 h 2420118"/>
              <a:gd name="connsiteX2" fmla="*/ 3566160 w 3566160"/>
              <a:gd name="connsiteY2" fmla="*/ 1834902 h 2420118"/>
              <a:gd name="connsiteX0" fmla="*/ 0 w 3374136"/>
              <a:gd name="connsiteY0" fmla="*/ 2295179 h 2340027"/>
              <a:gd name="connsiteX1" fmla="*/ 1984248 w 3374136"/>
              <a:gd name="connsiteY1" fmla="*/ 35 h 2340027"/>
              <a:gd name="connsiteX2" fmla="*/ 3374136 w 3374136"/>
              <a:gd name="connsiteY2" fmla="*/ 2340027 h 2340027"/>
              <a:gd name="connsiteX0" fmla="*/ 0 w 3097911"/>
              <a:gd name="connsiteY0" fmla="*/ 2295388 h 2415965"/>
              <a:gd name="connsiteX1" fmla="*/ 1984248 w 3097911"/>
              <a:gd name="connsiteY1" fmla="*/ 244 h 2415965"/>
              <a:gd name="connsiteX2" fmla="*/ 3097911 w 3097911"/>
              <a:gd name="connsiteY2" fmla="*/ 2415965 h 2415965"/>
              <a:gd name="connsiteX0" fmla="*/ 0 w 3097911"/>
              <a:gd name="connsiteY0" fmla="*/ 2320685 h 2441262"/>
              <a:gd name="connsiteX1" fmla="*/ 1984248 w 3097911"/>
              <a:gd name="connsiteY1" fmla="*/ 25541 h 2441262"/>
              <a:gd name="connsiteX2" fmla="*/ 3097911 w 3097911"/>
              <a:gd name="connsiteY2" fmla="*/ 2441262 h 2441262"/>
              <a:gd name="connsiteX0" fmla="*/ 0 w 3097911"/>
              <a:gd name="connsiteY0" fmla="*/ 2320685 h 2441262"/>
              <a:gd name="connsiteX1" fmla="*/ 1984248 w 3097911"/>
              <a:gd name="connsiteY1" fmla="*/ 25541 h 2441262"/>
              <a:gd name="connsiteX2" fmla="*/ 3097911 w 3097911"/>
              <a:gd name="connsiteY2" fmla="*/ 2441262 h 2441262"/>
              <a:gd name="connsiteX0" fmla="*/ 0 w 3293238"/>
              <a:gd name="connsiteY0" fmla="*/ 2017903 h 2138480"/>
              <a:gd name="connsiteX1" fmla="*/ 3174693 w 3293238"/>
              <a:gd name="connsiteY1" fmla="*/ 31391 h 2138480"/>
              <a:gd name="connsiteX2" fmla="*/ 3097911 w 3293238"/>
              <a:gd name="connsiteY2" fmla="*/ 2138480 h 2138480"/>
              <a:gd name="connsiteX0" fmla="*/ 0 w 4650666"/>
              <a:gd name="connsiteY0" fmla="*/ 1986604 h 2050028"/>
              <a:gd name="connsiteX1" fmla="*/ 3174693 w 4650666"/>
              <a:gd name="connsiteY1" fmla="*/ 92 h 2050028"/>
              <a:gd name="connsiteX2" fmla="*/ 4650666 w 4650666"/>
              <a:gd name="connsiteY2" fmla="*/ 2050027 h 2050028"/>
              <a:gd name="connsiteX0" fmla="*/ 0 w 4650666"/>
              <a:gd name="connsiteY0" fmla="*/ 2060866 h 2124289"/>
              <a:gd name="connsiteX1" fmla="*/ 3174693 w 4650666"/>
              <a:gd name="connsiteY1" fmla="*/ 74354 h 2124289"/>
              <a:gd name="connsiteX2" fmla="*/ 4650666 w 4650666"/>
              <a:gd name="connsiteY2" fmla="*/ 2124289 h 2124289"/>
              <a:gd name="connsiteX0" fmla="*/ 0 w 4616160"/>
              <a:gd name="connsiteY0" fmla="*/ 2135258 h 2135258"/>
              <a:gd name="connsiteX1" fmla="*/ 3140187 w 4616160"/>
              <a:gd name="connsiteY1" fmla="*/ 145 h 2135258"/>
              <a:gd name="connsiteX2" fmla="*/ 4616160 w 4616160"/>
              <a:gd name="connsiteY2" fmla="*/ 2050080 h 2135258"/>
              <a:gd name="connsiteX0" fmla="*/ 0 w 4616160"/>
              <a:gd name="connsiteY0" fmla="*/ 2135258 h 2135258"/>
              <a:gd name="connsiteX1" fmla="*/ 3140187 w 4616160"/>
              <a:gd name="connsiteY1" fmla="*/ 145 h 2135258"/>
              <a:gd name="connsiteX2" fmla="*/ 4616160 w 4616160"/>
              <a:gd name="connsiteY2" fmla="*/ 2050080 h 2135258"/>
              <a:gd name="connsiteX0" fmla="*/ 0 w 4616160"/>
              <a:gd name="connsiteY0" fmla="*/ 1700992 h 1700992"/>
              <a:gd name="connsiteX1" fmla="*/ 2682987 w 4616160"/>
              <a:gd name="connsiteY1" fmla="*/ 248 h 1700992"/>
              <a:gd name="connsiteX2" fmla="*/ 4616160 w 4616160"/>
              <a:gd name="connsiteY2" fmla="*/ 1615814 h 1700992"/>
              <a:gd name="connsiteX0" fmla="*/ 0 w 4616160"/>
              <a:gd name="connsiteY0" fmla="*/ 1700881 h 1700881"/>
              <a:gd name="connsiteX1" fmla="*/ 2682987 w 4616160"/>
              <a:gd name="connsiteY1" fmla="*/ 137 h 1700881"/>
              <a:gd name="connsiteX2" fmla="*/ 4616160 w 4616160"/>
              <a:gd name="connsiteY2" fmla="*/ 1615703 h 1700881"/>
            </a:gdLst>
            <a:ahLst/>
            <a:cxnLst>
              <a:cxn ang="0">
                <a:pos x="connsiteX0" y="connsiteY0"/>
              </a:cxn>
              <a:cxn ang="0">
                <a:pos x="connsiteX1" y="connsiteY1"/>
              </a:cxn>
              <a:cxn ang="0">
                <a:pos x="connsiteX2" y="connsiteY2"/>
              </a:cxn>
            </a:cxnLst>
            <a:rect l="l" t="t" r="r" b="b"/>
            <a:pathLst>
              <a:path w="4616160" h="1700881">
                <a:moveTo>
                  <a:pt x="0" y="1700881"/>
                </a:moveTo>
                <a:cubicBezTo>
                  <a:pt x="901978" y="887847"/>
                  <a:pt x="1913627" y="14333"/>
                  <a:pt x="2682987" y="137"/>
                </a:cubicBezTo>
                <a:cubicBezTo>
                  <a:pt x="3452347" y="-14059"/>
                  <a:pt x="3179308" y="1085680"/>
                  <a:pt x="4616160" y="1615703"/>
                </a:cubicBezTo>
              </a:path>
            </a:pathLst>
          </a:custGeom>
          <a:noFill/>
          <a:ln w="28575">
            <a:solidFill>
              <a:srgbClr val="00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219750D3-4E92-428A-817C-A5E2660A002F}"/>
              </a:ext>
            </a:extLst>
          </p:cNvPr>
          <p:cNvCxnSpPr/>
          <p:nvPr/>
        </p:nvCxnSpPr>
        <p:spPr>
          <a:xfrm>
            <a:off x="7184136" y="5160264"/>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9808E28-667D-44B1-9EB5-DE34FCEB3B19}"/>
              </a:ext>
            </a:extLst>
          </p:cNvPr>
          <p:cNvSpPr txBox="1"/>
          <p:nvPr/>
        </p:nvSpPr>
        <p:spPr>
          <a:xfrm rot="20047683">
            <a:off x="6914671" y="5517567"/>
            <a:ext cx="538930" cy="369332"/>
          </a:xfrm>
          <a:prstGeom prst="rect">
            <a:avLst/>
          </a:prstGeom>
          <a:noFill/>
        </p:spPr>
        <p:txBody>
          <a:bodyPr wrap="none" rtlCol="0">
            <a:spAutoFit/>
          </a:bodyPr>
          <a:lstStyle/>
          <a:p>
            <a:pPr algn="ctr"/>
            <a:r>
              <a:rPr lang="en-US" dirty="0"/>
              <a:t>1 m</a:t>
            </a:r>
          </a:p>
        </p:txBody>
      </p:sp>
      <p:cxnSp>
        <p:nvCxnSpPr>
          <p:cNvPr id="27" name="Straight Connector 26">
            <a:extLst>
              <a:ext uri="{FF2B5EF4-FFF2-40B4-BE49-F238E27FC236}">
                <a16:creationId xmlns:a16="http://schemas.microsoft.com/office/drawing/2014/main" id="{1FE65CB2-1D67-4CC8-B265-DB9EB5A6A354}"/>
              </a:ext>
            </a:extLst>
          </p:cNvPr>
          <p:cNvCxnSpPr/>
          <p:nvPr/>
        </p:nvCxnSpPr>
        <p:spPr>
          <a:xfrm>
            <a:off x="3005328" y="1718388"/>
            <a:ext cx="557784" cy="0"/>
          </a:xfrm>
          <a:prstGeom prst="line">
            <a:avLst/>
          </a:prstGeom>
          <a:ln w="5715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5072BB8-F2F3-4823-BBAF-B50B205765A8}"/>
              </a:ext>
            </a:extLst>
          </p:cNvPr>
          <p:cNvCxnSpPr/>
          <p:nvPr/>
        </p:nvCxnSpPr>
        <p:spPr>
          <a:xfrm>
            <a:off x="3005328" y="2349324"/>
            <a:ext cx="557784" cy="0"/>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909A294-AA47-4C1B-AE6F-979B858F6B0B}"/>
              </a:ext>
            </a:extLst>
          </p:cNvPr>
          <p:cNvSpPr txBox="1"/>
          <p:nvPr/>
        </p:nvSpPr>
        <p:spPr>
          <a:xfrm>
            <a:off x="3678936" y="1533959"/>
            <a:ext cx="3569695" cy="369332"/>
          </a:xfrm>
          <a:prstGeom prst="rect">
            <a:avLst/>
          </a:prstGeom>
          <a:noFill/>
        </p:spPr>
        <p:txBody>
          <a:bodyPr wrap="none" rtlCol="0">
            <a:spAutoFit/>
          </a:bodyPr>
          <a:lstStyle/>
          <a:p>
            <a:r>
              <a:rPr lang="en-US" i="1" dirty="0"/>
              <a:t>“hydrochorous seeds” – Low Density</a:t>
            </a:r>
          </a:p>
        </p:txBody>
      </p:sp>
      <p:sp>
        <p:nvSpPr>
          <p:cNvPr id="30" name="TextBox 29">
            <a:extLst>
              <a:ext uri="{FF2B5EF4-FFF2-40B4-BE49-F238E27FC236}">
                <a16:creationId xmlns:a16="http://schemas.microsoft.com/office/drawing/2014/main" id="{0ADBC8F3-F320-4FD0-9047-1EE5D76B3E79}"/>
              </a:ext>
            </a:extLst>
          </p:cNvPr>
          <p:cNvSpPr txBox="1"/>
          <p:nvPr/>
        </p:nvSpPr>
        <p:spPr>
          <a:xfrm>
            <a:off x="3678936" y="2155129"/>
            <a:ext cx="2735621" cy="369332"/>
          </a:xfrm>
          <a:prstGeom prst="rect">
            <a:avLst/>
          </a:prstGeom>
          <a:noFill/>
        </p:spPr>
        <p:txBody>
          <a:bodyPr wrap="none" rtlCol="0">
            <a:spAutoFit/>
          </a:bodyPr>
          <a:lstStyle/>
          <a:p>
            <a:r>
              <a:rPr lang="en-US" i="1" dirty="0"/>
              <a:t>“local seeds” – Low Density</a:t>
            </a:r>
          </a:p>
        </p:txBody>
      </p:sp>
      <p:sp>
        <p:nvSpPr>
          <p:cNvPr id="2" name="TextBox 1">
            <a:extLst>
              <a:ext uri="{FF2B5EF4-FFF2-40B4-BE49-F238E27FC236}">
                <a16:creationId xmlns:a16="http://schemas.microsoft.com/office/drawing/2014/main" id="{61122F3B-BBC1-44D9-B898-76840700EE13}"/>
              </a:ext>
            </a:extLst>
          </p:cNvPr>
          <p:cNvSpPr txBox="1"/>
          <p:nvPr/>
        </p:nvSpPr>
        <p:spPr>
          <a:xfrm>
            <a:off x="399163" y="180974"/>
            <a:ext cx="11726162" cy="923330"/>
          </a:xfrm>
          <a:prstGeom prst="rect">
            <a:avLst/>
          </a:prstGeom>
          <a:noFill/>
        </p:spPr>
        <p:txBody>
          <a:bodyPr wrap="square" rtlCol="0">
            <a:spAutoFit/>
          </a:bodyPr>
          <a:lstStyle/>
          <a:p>
            <a:r>
              <a:rPr lang="en-US" b="1" dirty="0"/>
              <a:t>Expected results:</a:t>
            </a:r>
          </a:p>
          <a:p>
            <a:r>
              <a:rPr lang="en-US" dirty="0"/>
              <a:t>Further supporting first hypothesis, “Low Density” plantings should have retention of “local” seed mimics (but lower abundance/greater loss than “High Density” plots), but will not completely exclude “hydrochorous” seed mimics. </a:t>
            </a:r>
          </a:p>
        </p:txBody>
      </p:sp>
      <p:pic>
        <p:nvPicPr>
          <p:cNvPr id="24" name="Picture 23">
            <a:extLst>
              <a:ext uri="{FF2B5EF4-FFF2-40B4-BE49-F238E27FC236}">
                <a16:creationId xmlns:a16="http://schemas.microsoft.com/office/drawing/2014/main" id="{1DF89E48-3967-44E1-B027-6521099224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5147" y="1083969"/>
            <a:ext cx="4283912" cy="1083592"/>
          </a:xfrm>
          <a:prstGeom prst="rect">
            <a:avLst/>
          </a:prstGeom>
        </p:spPr>
      </p:pic>
      <p:sp>
        <p:nvSpPr>
          <p:cNvPr id="25" name="Freeform: Shape 24">
            <a:extLst>
              <a:ext uri="{FF2B5EF4-FFF2-40B4-BE49-F238E27FC236}">
                <a16:creationId xmlns:a16="http://schemas.microsoft.com/office/drawing/2014/main" id="{7C7804A2-E7BE-4575-B585-27C806AA01CC}"/>
              </a:ext>
            </a:extLst>
          </p:cNvPr>
          <p:cNvSpPr/>
          <p:nvPr/>
        </p:nvSpPr>
        <p:spPr>
          <a:xfrm>
            <a:off x="5572887" y="2819540"/>
            <a:ext cx="3004185" cy="2076311"/>
          </a:xfrm>
          <a:custGeom>
            <a:avLst/>
            <a:gdLst>
              <a:gd name="connsiteX0" fmla="*/ 0 w 3566160"/>
              <a:gd name="connsiteY0" fmla="*/ 2302390 h 2302390"/>
              <a:gd name="connsiteX1" fmla="*/ 1984248 w 3566160"/>
              <a:gd name="connsiteY1" fmla="*/ 7246 h 2302390"/>
              <a:gd name="connsiteX2" fmla="*/ 3566160 w 3566160"/>
              <a:gd name="connsiteY2" fmla="*/ 1717174 h 2302390"/>
              <a:gd name="connsiteX0" fmla="*/ 0 w 3566160"/>
              <a:gd name="connsiteY0" fmla="*/ 1940737 h 1940737"/>
              <a:gd name="connsiteX1" fmla="*/ 1481328 w 3566160"/>
              <a:gd name="connsiteY1" fmla="*/ 11353 h 1940737"/>
              <a:gd name="connsiteX2" fmla="*/ 3566160 w 3566160"/>
              <a:gd name="connsiteY2" fmla="*/ 1355521 h 1940737"/>
              <a:gd name="connsiteX0" fmla="*/ 0 w 3566160"/>
              <a:gd name="connsiteY0" fmla="*/ 1938094 h 1938094"/>
              <a:gd name="connsiteX1" fmla="*/ 1481328 w 3566160"/>
              <a:gd name="connsiteY1" fmla="*/ 8710 h 1938094"/>
              <a:gd name="connsiteX2" fmla="*/ 3566160 w 3566160"/>
              <a:gd name="connsiteY2" fmla="*/ 1352878 h 1938094"/>
              <a:gd name="connsiteX0" fmla="*/ 0 w 3566160"/>
              <a:gd name="connsiteY0" fmla="*/ 1935503 h 1935503"/>
              <a:gd name="connsiteX1" fmla="*/ 1481328 w 3566160"/>
              <a:gd name="connsiteY1" fmla="*/ 6119 h 1935503"/>
              <a:gd name="connsiteX2" fmla="*/ 3566160 w 3566160"/>
              <a:gd name="connsiteY2" fmla="*/ 1350287 h 1935503"/>
              <a:gd name="connsiteX0" fmla="*/ 0 w 3566160"/>
              <a:gd name="connsiteY0" fmla="*/ 1931162 h 1931162"/>
              <a:gd name="connsiteX1" fmla="*/ 1481328 w 3566160"/>
              <a:gd name="connsiteY1" fmla="*/ 1778 h 1931162"/>
              <a:gd name="connsiteX2" fmla="*/ 3566160 w 3566160"/>
              <a:gd name="connsiteY2" fmla="*/ 1592834 h 1931162"/>
              <a:gd name="connsiteX0" fmla="*/ 0 w 3566160"/>
              <a:gd name="connsiteY0" fmla="*/ 1972610 h 1972610"/>
              <a:gd name="connsiteX1" fmla="*/ 1481328 w 3566160"/>
              <a:gd name="connsiteY1" fmla="*/ 43226 h 1972610"/>
              <a:gd name="connsiteX2" fmla="*/ 3566160 w 3566160"/>
              <a:gd name="connsiteY2" fmla="*/ 1634282 h 1972610"/>
              <a:gd name="connsiteX0" fmla="*/ 0 w 3566160"/>
              <a:gd name="connsiteY0" fmla="*/ 1950326 h 1950326"/>
              <a:gd name="connsiteX1" fmla="*/ 1481328 w 3566160"/>
              <a:gd name="connsiteY1" fmla="*/ 20942 h 1950326"/>
              <a:gd name="connsiteX2" fmla="*/ 3566160 w 3566160"/>
              <a:gd name="connsiteY2" fmla="*/ 1611998 h 1950326"/>
              <a:gd name="connsiteX0" fmla="*/ 0 w 3566160"/>
              <a:gd name="connsiteY0" fmla="*/ 1950326 h 1950326"/>
              <a:gd name="connsiteX1" fmla="*/ 1481328 w 3566160"/>
              <a:gd name="connsiteY1" fmla="*/ 20942 h 1950326"/>
              <a:gd name="connsiteX2" fmla="*/ 3566160 w 3566160"/>
              <a:gd name="connsiteY2" fmla="*/ 1611998 h 1950326"/>
              <a:gd name="connsiteX0" fmla="*/ 0 w 3566160"/>
              <a:gd name="connsiteY0" fmla="*/ 1997351 h 1997351"/>
              <a:gd name="connsiteX1" fmla="*/ 2233803 w 3566160"/>
              <a:gd name="connsiteY1" fmla="*/ 20342 h 1997351"/>
              <a:gd name="connsiteX2" fmla="*/ 3566160 w 3566160"/>
              <a:gd name="connsiteY2" fmla="*/ 1659023 h 1997351"/>
              <a:gd name="connsiteX0" fmla="*/ 0 w 3566160"/>
              <a:gd name="connsiteY0" fmla="*/ 1977089 h 1977089"/>
              <a:gd name="connsiteX1" fmla="*/ 2233803 w 3566160"/>
              <a:gd name="connsiteY1" fmla="*/ 80 h 1977089"/>
              <a:gd name="connsiteX2" fmla="*/ 3566160 w 3566160"/>
              <a:gd name="connsiteY2" fmla="*/ 1638761 h 1977089"/>
              <a:gd name="connsiteX0" fmla="*/ 0 w 3566160"/>
              <a:gd name="connsiteY0" fmla="*/ 1977131 h 1977131"/>
              <a:gd name="connsiteX1" fmla="*/ 2233803 w 3566160"/>
              <a:gd name="connsiteY1" fmla="*/ 122 h 1977131"/>
              <a:gd name="connsiteX2" fmla="*/ 3566160 w 3566160"/>
              <a:gd name="connsiteY2" fmla="*/ 1638803 h 1977131"/>
              <a:gd name="connsiteX0" fmla="*/ 0 w 3004185"/>
              <a:gd name="connsiteY0" fmla="*/ 2076311 h 2076311"/>
              <a:gd name="connsiteX1" fmla="*/ 1671828 w 3004185"/>
              <a:gd name="connsiteY1" fmla="*/ 4052 h 2076311"/>
              <a:gd name="connsiteX2" fmla="*/ 3004185 w 3004185"/>
              <a:gd name="connsiteY2" fmla="*/ 1642733 h 2076311"/>
            </a:gdLst>
            <a:ahLst/>
            <a:cxnLst>
              <a:cxn ang="0">
                <a:pos x="connsiteX0" y="connsiteY0"/>
              </a:cxn>
              <a:cxn ang="0">
                <a:pos x="connsiteX1" y="connsiteY1"/>
              </a:cxn>
              <a:cxn ang="0">
                <a:pos x="connsiteX2" y="connsiteY2"/>
              </a:cxn>
            </a:cxnLst>
            <a:rect l="l" t="t" r="r" b="b"/>
            <a:pathLst>
              <a:path w="3004185" h="2076311">
                <a:moveTo>
                  <a:pt x="0" y="2076311"/>
                </a:moveTo>
                <a:cubicBezTo>
                  <a:pt x="1106424" y="1242683"/>
                  <a:pt x="1171131" y="76315"/>
                  <a:pt x="1671828" y="4052"/>
                </a:cubicBezTo>
                <a:cubicBezTo>
                  <a:pt x="2172525" y="-68211"/>
                  <a:pt x="2166366" y="839585"/>
                  <a:pt x="3004185" y="1642733"/>
                </a:cubicBez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1787041A-5FF3-4C52-B439-2CD7C1ACC9E0}"/>
              </a:ext>
            </a:extLst>
          </p:cNvPr>
          <p:cNvSpPr/>
          <p:nvPr/>
        </p:nvSpPr>
        <p:spPr>
          <a:xfrm>
            <a:off x="3019737" y="3230819"/>
            <a:ext cx="3097911" cy="1842338"/>
          </a:xfrm>
          <a:custGeom>
            <a:avLst/>
            <a:gdLst>
              <a:gd name="connsiteX0" fmla="*/ 0 w 3566160"/>
              <a:gd name="connsiteY0" fmla="*/ 2302390 h 2302390"/>
              <a:gd name="connsiteX1" fmla="*/ 1984248 w 3566160"/>
              <a:gd name="connsiteY1" fmla="*/ 7246 h 2302390"/>
              <a:gd name="connsiteX2" fmla="*/ 3566160 w 3566160"/>
              <a:gd name="connsiteY2" fmla="*/ 1717174 h 2302390"/>
              <a:gd name="connsiteX0" fmla="*/ 0 w 3566160"/>
              <a:gd name="connsiteY0" fmla="*/ 2420118 h 2420118"/>
              <a:gd name="connsiteX1" fmla="*/ 1984248 w 3566160"/>
              <a:gd name="connsiteY1" fmla="*/ 124974 h 2420118"/>
              <a:gd name="connsiteX2" fmla="*/ 3566160 w 3566160"/>
              <a:gd name="connsiteY2" fmla="*/ 1834902 h 2420118"/>
              <a:gd name="connsiteX0" fmla="*/ 0 w 3566160"/>
              <a:gd name="connsiteY0" fmla="*/ 2420118 h 2420118"/>
              <a:gd name="connsiteX1" fmla="*/ 1984248 w 3566160"/>
              <a:gd name="connsiteY1" fmla="*/ 124974 h 2420118"/>
              <a:gd name="connsiteX2" fmla="*/ 3566160 w 3566160"/>
              <a:gd name="connsiteY2" fmla="*/ 1834902 h 2420118"/>
              <a:gd name="connsiteX0" fmla="*/ 0 w 3374136"/>
              <a:gd name="connsiteY0" fmla="*/ 2295179 h 2340027"/>
              <a:gd name="connsiteX1" fmla="*/ 1984248 w 3374136"/>
              <a:gd name="connsiteY1" fmla="*/ 35 h 2340027"/>
              <a:gd name="connsiteX2" fmla="*/ 3374136 w 3374136"/>
              <a:gd name="connsiteY2" fmla="*/ 2340027 h 2340027"/>
              <a:gd name="connsiteX0" fmla="*/ 0 w 3097911"/>
              <a:gd name="connsiteY0" fmla="*/ 2295388 h 2415965"/>
              <a:gd name="connsiteX1" fmla="*/ 1984248 w 3097911"/>
              <a:gd name="connsiteY1" fmla="*/ 244 h 2415965"/>
              <a:gd name="connsiteX2" fmla="*/ 3097911 w 3097911"/>
              <a:gd name="connsiteY2" fmla="*/ 2415965 h 2415965"/>
              <a:gd name="connsiteX0" fmla="*/ 0 w 3097911"/>
              <a:gd name="connsiteY0" fmla="*/ 2320685 h 2441262"/>
              <a:gd name="connsiteX1" fmla="*/ 1984248 w 3097911"/>
              <a:gd name="connsiteY1" fmla="*/ 25541 h 2441262"/>
              <a:gd name="connsiteX2" fmla="*/ 3097911 w 3097911"/>
              <a:gd name="connsiteY2" fmla="*/ 2441262 h 2441262"/>
              <a:gd name="connsiteX0" fmla="*/ 0 w 3097911"/>
              <a:gd name="connsiteY0" fmla="*/ 2320685 h 2441262"/>
              <a:gd name="connsiteX1" fmla="*/ 1984248 w 3097911"/>
              <a:gd name="connsiteY1" fmla="*/ 25541 h 2441262"/>
              <a:gd name="connsiteX2" fmla="*/ 3097911 w 3097911"/>
              <a:gd name="connsiteY2" fmla="*/ 2441262 h 2441262"/>
            </a:gdLst>
            <a:ahLst/>
            <a:cxnLst>
              <a:cxn ang="0">
                <a:pos x="connsiteX0" y="connsiteY0"/>
              </a:cxn>
              <a:cxn ang="0">
                <a:pos x="connsiteX1" y="connsiteY1"/>
              </a:cxn>
              <a:cxn ang="0">
                <a:pos x="connsiteX2" y="connsiteY2"/>
              </a:cxn>
            </a:cxnLst>
            <a:rect l="l" t="t" r="r" b="b"/>
            <a:pathLst>
              <a:path w="3097911" h="2441262">
                <a:moveTo>
                  <a:pt x="0" y="2320685"/>
                </a:moveTo>
                <a:cubicBezTo>
                  <a:pt x="694944" y="1221881"/>
                  <a:pt x="1458404" y="-209120"/>
                  <a:pt x="1984248" y="25541"/>
                </a:cubicBezTo>
                <a:cubicBezTo>
                  <a:pt x="2510092" y="260202"/>
                  <a:pt x="2256282" y="1408286"/>
                  <a:pt x="3097911" y="2441262"/>
                </a:cubicBezTo>
              </a:path>
            </a:pathLst>
          </a:cu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48531F8A-EFE8-49E4-ACF4-8306D3D43C06}"/>
              </a:ext>
            </a:extLst>
          </p:cNvPr>
          <p:cNvCxnSpPr/>
          <p:nvPr/>
        </p:nvCxnSpPr>
        <p:spPr>
          <a:xfrm>
            <a:off x="3005328" y="2019939"/>
            <a:ext cx="557784" cy="0"/>
          </a:xfrm>
          <a:prstGeom prst="line">
            <a:avLst/>
          </a:prstGeom>
          <a:ln w="5715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C949AA5-ACD1-4EA1-BC21-441EE104FB7B}"/>
              </a:ext>
            </a:extLst>
          </p:cNvPr>
          <p:cNvCxnSpPr/>
          <p:nvPr/>
        </p:nvCxnSpPr>
        <p:spPr>
          <a:xfrm>
            <a:off x="3005328" y="2650875"/>
            <a:ext cx="557784"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B61DB52-B0EC-4D6C-8758-9DB5B8CFDA52}"/>
              </a:ext>
            </a:extLst>
          </p:cNvPr>
          <p:cNvSpPr txBox="1"/>
          <p:nvPr/>
        </p:nvSpPr>
        <p:spPr>
          <a:xfrm>
            <a:off x="3678936" y="1835510"/>
            <a:ext cx="3623749" cy="369332"/>
          </a:xfrm>
          <a:prstGeom prst="rect">
            <a:avLst/>
          </a:prstGeom>
          <a:noFill/>
        </p:spPr>
        <p:txBody>
          <a:bodyPr wrap="none" rtlCol="0">
            <a:spAutoFit/>
          </a:bodyPr>
          <a:lstStyle/>
          <a:p>
            <a:r>
              <a:rPr lang="en-US" i="1" dirty="0"/>
              <a:t>“hydrochorous seeds” – High Density</a:t>
            </a:r>
          </a:p>
        </p:txBody>
      </p:sp>
      <p:sp>
        <p:nvSpPr>
          <p:cNvPr id="34" name="TextBox 33">
            <a:extLst>
              <a:ext uri="{FF2B5EF4-FFF2-40B4-BE49-F238E27FC236}">
                <a16:creationId xmlns:a16="http://schemas.microsoft.com/office/drawing/2014/main" id="{31B64FA5-C31E-4176-B93A-73F7364481B3}"/>
              </a:ext>
            </a:extLst>
          </p:cNvPr>
          <p:cNvSpPr txBox="1"/>
          <p:nvPr/>
        </p:nvSpPr>
        <p:spPr>
          <a:xfrm>
            <a:off x="3678936" y="2456680"/>
            <a:ext cx="2789674" cy="369332"/>
          </a:xfrm>
          <a:prstGeom prst="rect">
            <a:avLst/>
          </a:prstGeom>
          <a:noFill/>
        </p:spPr>
        <p:txBody>
          <a:bodyPr wrap="none" rtlCol="0">
            <a:spAutoFit/>
          </a:bodyPr>
          <a:lstStyle/>
          <a:p>
            <a:r>
              <a:rPr lang="en-US" i="1" dirty="0"/>
              <a:t>“local seeds” – High Density</a:t>
            </a:r>
          </a:p>
        </p:txBody>
      </p:sp>
      <p:cxnSp>
        <p:nvCxnSpPr>
          <p:cNvPr id="35" name="Straight Connector 34">
            <a:extLst>
              <a:ext uri="{FF2B5EF4-FFF2-40B4-BE49-F238E27FC236}">
                <a16:creationId xmlns:a16="http://schemas.microsoft.com/office/drawing/2014/main" id="{B30E2925-4BED-4E60-A33E-BC6759EBF754}"/>
              </a:ext>
            </a:extLst>
          </p:cNvPr>
          <p:cNvCxnSpPr/>
          <p:nvPr/>
        </p:nvCxnSpPr>
        <p:spPr>
          <a:xfrm>
            <a:off x="4712336" y="5196035"/>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4CC9FA32-DF63-47C3-A9DA-4B33E45886E0}"/>
              </a:ext>
            </a:extLst>
          </p:cNvPr>
          <p:cNvSpPr txBox="1"/>
          <p:nvPr/>
        </p:nvSpPr>
        <p:spPr>
          <a:xfrm rot="20047683">
            <a:off x="4407605" y="5553338"/>
            <a:ext cx="609462" cy="369332"/>
          </a:xfrm>
          <a:prstGeom prst="rect">
            <a:avLst/>
          </a:prstGeom>
          <a:noFill/>
        </p:spPr>
        <p:txBody>
          <a:bodyPr wrap="none" rtlCol="0">
            <a:spAutoFit/>
          </a:bodyPr>
          <a:lstStyle/>
          <a:p>
            <a:pPr algn="ctr"/>
            <a:r>
              <a:rPr lang="en-US" dirty="0"/>
              <a:t>-1 m</a:t>
            </a:r>
          </a:p>
        </p:txBody>
      </p:sp>
      <p:sp>
        <p:nvSpPr>
          <p:cNvPr id="37" name="TextBox 36">
            <a:extLst>
              <a:ext uri="{FF2B5EF4-FFF2-40B4-BE49-F238E27FC236}">
                <a16:creationId xmlns:a16="http://schemas.microsoft.com/office/drawing/2014/main" id="{967CD707-E2FA-4E70-A488-33D840D7E0DF}"/>
              </a:ext>
            </a:extLst>
          </p:cNvPr>
          <p:cNvSpPr txBox="1"/>
          <p:nvPr/>
        </p:nvSpPr>
        <p:spPr>
          <a:xfrm rot="20351646">
            <a:off x="2558138" y="5416346"/>
            <a:ext cx="1611402" cy="923330"/>
          </a:xfrm>
          <a:prstGeom prst="rect">
            <a:avLst/>
          </a:prstGeom>
          <a:noFill/>
        </p:spPr>
        <p:txBody>
          <a:bodyPr wrap="none" rtlCol="0">
            <a:spAutoFit/>
          </a:bodyPr>
          <a:lstStyle/>
          <a:p>
            <a:pPr algn="ctr"/>
            <a:r>
              <a:rPr lang="en-US" dirty="0"/>
              <a:t>-2 m</a:t>
            </a:r>
          </a:p>
          <a:p>
            <a:pPr algn="ctr"/>
            <a:r>
              <a:rPr lang="en-US" dirty="0"/>
              <a:t>(towards tidal </a:t>
            </a:r>
          </a:p>
          <a:p>
            <a:pPr algn="ctr"/>
            <a:r>
              <a:rPr lang="en-US" dirty="0"/>
              <a:t>intrusion front)</a:t>
            </a:r>
          </a:p>
        </p:txBody>
      </p:sp>
    </p:spTree>
    <p:extLst>
      <p:ext uri="{BB962C8B-B14F-4D97-AF65-F5344CB8AC3E}">
        <p14:creationId xmlns:p14="http://schemas.microsoft.com/office/powerpoint/2010/main" val="94409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5DB6EF6-141B-4F75-9CB2-C86CEFF92E0E}"/>
              </a:ext>
            </a:extLst>
          </p:cNvPr>
          <p:cNvCxnSpPr>
            <a:cxnSpLocks/>
          </p:cNvCxnSpPr>
          <p:nvPr/>
        </p:nvCxnSpPr>
        <p:spPr>
          <a:xfrm>
            <a:off x="2487168" y="2185416"/>
            <a:ext cx="0" cy="3136392"/>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B1C7D85-D03A-49D4-A0DD-40CBE468287E}"/>
              </a:ext>
            </a:extLst>
          </p:cNvPr>
          <p:cNvCxnSpPr>
            <a:cxnSpLocks/>
          </p:cNvCxnSpPr>
          <p:nvPr/>
        </p:nvCxnSpPr>
        <p:spPr>
          <a:xfrm flipH="1">
            <a:off x="2487168" y="5321808"/>
            <a:ext cx="6775704" cy="0"/>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E2137CB-B903-4121-95C0-F0D28664D770}"/>
              </a:ext>
            </a:extLst>
          </p:cNvPr>
          <p:cNvCxnSpPr/>
          <p:nvPr/>
        </p:nvCxnSpPr>
        <p:spPr>
          <a:xfrm>
            <a:off x="5843016" y="5184648"/>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F82C24-84C3-4A97-985D-53C3EF45A227}"/>
              </a:ext>
            </a:extLst>
          </p:cNvPr>
          <p:cNvSpPr txBox="1"/>
          <p:nvPr/>
        </p:nvSpPr>
        <p:spPr>
          <a:xfrm rot="20047683">
            <a:off x="4953485" y="5424101"/>
            <a:ext cx="1843069" cy="923330"/>
          </a:xfrm>
          <a:prstGeom prst="rect">
            <a:avLst/>
          </a:prstGeom>
          <a:noFill/>
        </p:spPr>
        <p:txBody>
          <a:bodyPr wrap="none" rtlCol="0">
            <a:spAutoFit/>
          </a:bodyPr>
          <a:lstStyle/>
          <a:p>
            <a:pPr algn="ctr"/>
            <a:r>
              <a:rPr lang="en-US" dirty="0"/>
              <a:t>0 m</a:t>
            </a:r>
          </a:p>
          <a:p>
            <a:pPr algn="ctr"/>
            <a:r>
              <a:rPr lang="en-US" dirty="0"/>
              <a:t>Transplanted </a:t>
            </a:r>
          </a:p>
          <a:p>
            <a:pPr algn="ctr"/>
            <a:r>
              <a:rPr lang="en-US" dirty="0"/>
              <a:t>vegetation begins</a:t>
            </a:r>
          </a:p>
        </p:txBody>
      </p:sp>
      <p:cxnSp>
        <p:nvCxnSpPr>
          <p:cNvPr id="13" name="Straight Connector 12">
            <a:extLst>
              <a:ext uri="{FF2B5EF4-FFF2-40B4-BE49-F238E27FC236}">
                <a16:creationId xmlns:a16="http://schemas.microsoft.com/office/drawing/2014/main" id="{E42BFF62-4CB0-4071-B96E-ECC782C5DE2B}"/>
              </a:ext>
            </a:extLst>
          </p:cNvPr>
          <p:cNvCxnSpPr/>
          <p:nvPr/>
        </p:nvCxnSpPr>
        <p:spPr>
          <a:xfrm>
            <a:off x="8546592" y="5184648"/>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10A4AED-8F93-4748-8851-656A8DC1EE76}"/>
              </a:ext>
            </a:extLst>
          </p:cNvPr>
          <p:cNvCxnSpPr/>
          <p:nvPr/>
        </p:nvCxnSpPr>
        <p:spPr>
          <a:xfrm>
            <a:off x="3678936" y="5172456"/>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A0C4758-642E-46C1-841C-8CDEC4FD6231}"/>
              </a:ext>
            </a:extLst>
          </p:cNvPr>
          <p:cNvSpPr txBox="1"/>
          <p:nvPr/>
        </p:nvSpPr>
        <p:spPr>
          <a:xfrm rot="20047683">
            <a:off x="6818900" y="5445434"/>
            <a:ext cx="2941446" cy="923330"/>
          </a:xfrm>
          <a:prstGeom prst="rect">
            <a:avLst/>
          </a:prstGeom>
          <a:noFill/>
        </p:spPr>
        <p:txBody>
          <a:bodyPr wrap="none" rtlCol="0">
            <a:spAutoFit/>
          </a:bodyPr>
          <a:lstStyle/>
          <a:p>
            <a:pPr algn="ctr"/>
            <a:r>
              <a:rPr lang="en-US" dirty="0"/>
              <a:t>2 m</a:t>
            </a:r>
          </a:p>
          <a:p>
            <a:pPr algn="ctr"/>
            <a:r>
              <a:rPr lang="en-US" dirty="0"/>
              <a:t>Transplanted edge </a:t>
            </a:r>
          </a:p>
          <a:p>
            <a:pPr algn="ctr"/>
            <a:r>
              <a:rPr lang="en-US" dirty="0"/>
              <a:t>(furthest from tidal intrusion)</a:t>
            </a:r>
          </a:p>
        </p:txBody>
      </p:sp>
      <p:sp>
        <p:nvSpPr>
          <p:cNvPr id="17" name="TextBox 16">
            <a:extLst>
              <a:ext uri="{FF2B5EF4-FFF2-40B4-BE49-F238E27FC236}">
                <a16:creationId xmlns:a16="http://schemas.microsoft.com/office/drawing/2014/main" id="{4AC42756-732F-4415-BA10-E39FAAB41085}"/>
              </a:ext>
            </a:extLst>
          </p:cNvPr>
          <p:cNvSpPr txBox="1"/>
          <p:nvPr/>
        </p:nvSpPr>
        <p:spPr>
          <a:xfrm>
            <a:off x="399162" y="3423032"/>
            <a:ext cx="1792478" cy="646331"/>
          </a:xfrm>
          <a:prstGeom prst="rect">
            <a:avLst/>
          </a:prstGeom>
          <a:noFill/>
        </p:spPr>
        <p:txBody>
          <a:bodyPr wrap="none" rtlCol="0">
            <a:spAutoFit/>
          </a:bodyPr>
          <a:lstStyle/>
          <a:p>
            <a:pPr algn="ctr"/>
            <a:r>
              <a:rPr lang="en-US" dirty="0"/>
              <a:t>Seed abundance </a:t>
            </a:r>
          </a:p>
          <a:p>
            <a:pPr algn="ctr"/>
            <a:r>
              <a:rPr lang="en-US" dirty="0"/>
              <a:t>recovered</a:t>
            </a:r>
          </a:p>
        </p:txBody>
      </p:sp>
      <p:sp>
        <p:nvSpPr>
          <p:cNvPr id="20" name="Freeform: Shape 19">
            <a:extLst>
              <a:ext uri="{FF2B5EF4-FFF2-40B4-BE49-F238E27FC236}">
                <a16:creationId xmlns:a16="http://schemas.microsoft.com/office/drawing/2014/main" id="{C47F5B33-5B04-4A51-BA43-1DF38DD8FBF1}"/>
              </a:ext>
            </a:extLst>
          </p:cNvPr>
          <p:cNvSpPr/>
          <p:nvPr/>
        </p:nvSpPr>
        <p:spPr>
          <a:xfrm>
            <a:off x="3692328" y="3510759"/>
            <a:ext cx="4893369" cy="1514490"/>
          </a:xfrm>
          <a:custGeom>
            <a:avLst/>
            <a:gdLst>
              <a:gd name="connsiteX0" fmla="*/ 0 w 3566160"/>
              <a:gd name="connsiteY0" fmla="*/ 2302390 h 2302390"/>
              <a:gd name="connsiteX1" fmla="*/ 1984248 w 3566160"/>
              <a:gd name="connsiteY1" fmla="*/ 7246 h 2302390"/>
              <a:gd name="connsiteX2" fmla="*/ 3566160 w 3566160"/>
              <a:gd name="connsiteY2" fmla="*/ 1717174 h 2302390"/>
              <a:gd name="connsiteX0" fmla="*/ 0 w 3566160"/>
              <a:gd name="connsiteY0" fmla="*/ 1940737 h 1940737"/>
              <a:gd name="connsiteX1" fmla="*/ 1481328 w 3566160"/>
              <a:gd name="connsiteY1" fmla="*/ 11353 h 1940737"/>
              <a:gd name="connsiteX2" fmla="*/ 3566160 w 3566160"/>
              <a:gd name="connsiteY2" fmla="*/ 1355521 h 1940737"/>
              <a:gd name="connsiteX0" fmla="*/ 0 w 3566160"/>
              <a:gd name="connsiteY0" fmla="*/ 1938094 h 1938094"/>
              <a:gd name="connsiteX1" fmla="*/ 1481328 w 3566160"/>
              <a:gd name="connsiteY1" fmla="*/ 8710 h 1938094"/>
              <a:gd name="connsiteX2" fmla="*/ 3566160 w 3566160"/>
              <a:gd name="connsiteY2" fmla="*/ 1352878 h 1938094"/>
              <a:gd name="connsiteX0" fmla="*/ 0 w 3566160"/>
              <a:gd name="connsiteY0" fmla="*/ 1935503 h 1935503"/>
              <a:gd name="connsiteX1" fmla="*/ 1481328 w 3566160"/>
              <a:gd name="connsiteY1" fmla="*/ 6119 h 1935503"/>
              <a:gd name="connsiteX2" fmla="*/ 3566160 w 3566160"/>
              <a:gd name="connsiteY2" fmla="*/ 1350287 h 1935503"/>
              <a:gd name="connsiteX0" fmla="*/ 0 w 3566160"/>
              <a:gd name="connsiteY0" fmla="*/ 1931162 h 1931162"/>
              <a:gd name="connsiteX1" fmla="*/ 1481328 w 3566160"/>
              <a:gd name="connsiteY1" fmla="*/ 1778 h 1931162"/>
              <a:gd name="connsiteX2" fmla="*/ 3566160 w 3566160"/>
              <a:gd name="connsiteY2" fmla="*/ 1592834 h 1931162"/>
              <a:gd name="connsiteX0" fmla="*/ 0 w 3566160"/>
              <a:gd name="connsiteY0" fmla="*/ 1972610 h 1972610"/>
              <a:gd name="connsiteX1" fmla="*/ 1481328 w 3566160"/>
              <a:gd name="connsiteY1" fmla="*/ 43226 h 1972610"/>
              <a:gd name="connsiteX2" fmla="*/ 3566160 w 3566160"/>
              <a:gd name="connsiteY2" fmla="*/ 1634282 h 1972610"/>
              <a:gd name="connsiteX0" fmla="*/ 0 w 3566160"/>
              <a:gd name="connsiteY0" fmla="*/ 1950326 h 1950326"/>
              <a:gd name="connsiteX1" fmla="*/ 1481328 w 3566160"/>
              <a:gd name="connsiteY1" fmla="*/ 20942 h 1950326"/>
              <a:gd name="connsiteX2" fmla="*/ 3566160 w 3566160"/>
              <a:gd name="connsiteY2" fmla="*/ 1611998 h 1950326"/>
              <a:gd name="connsiteX0" fmla="*/ 0 w 3566160"/>
              <a:gd name="connsiteY0" fmla="*/ 1950326 h 1950326"/>
              <a:gd name="connsiteX1" fmla="*/ 1481328 w 3566160"/>
              <a:gd name="connsiteY1" fmla="*/ 20942 h 1950326"/>
              <a:gd name="connsiteX2" fmla="*/ 3566160 w 3566160"/>
              <a:gd name="connsiteY2" fmla="*/ 1611998 h 1950326"/>
              <a:gd name="connsiteX0" fmla="*/ 0 w 3566160"/>
              <a:gd name="connsiteY0" fmla="*/ 1997351 h 1997351"/>
              <a:gd name="connsiteX1" fmla="*/ 2233803 w 3566160"/>
              <a:gd name="connsiteY1" fmla="*/ 20342 h 1997351"/>
              <a:gd name="connsiteX2" fmla="*/ 3566160 w 3566160"/>
              <a:gd name="connsiteY2" fmla="*/ 1659023 h 1997351"/>
              <a:gd name="connsiteX0" fmla="*/ 0 w 3566160"/>
              <a:gd name="connsiteY0" fmla="*/ 1977089 h 1977089"/>
              <a:gd name="connsiteX1" fmla="*/ 2233803 w 3566160"/>
              <a:gd name="connsiteY1" fmla="*/ 80 h 1977089"/>
              <a:gd name="connsiteX2" fmla="*/ 3566160 w 3566160"/>
              <a:gd name="connsiteY2" fmla="*/ 1638761 h 1977089"/>
              <a:gd name="connsiteX0" fmla="*/ 0 w 3566160"/>
              <a:gd name="connsiteY0" fmla="*/ 1977131 h 1977131"/>
              <a:gd name="connsiteX1" fmla="*/ 2233803 w 3566160"/>
              <a:gd name="connsiteY1" fmla="*/ 122 h 1977131"/>
              <a:gd name="connsiteX2" fmla="*/ 3566160 w 3566160"/>
              <a:gd name="connsiteY2" fmla="*/ 1638803 h 1977131"/>
              <a:gd name="connsiteX0" fmla="*/ 0 w 3004185"/>
              <a:gd name="connsiteY0" fmla="*/ 2076311 h 2076311"/>
              <a:gd name="connsiteX1" fmla="*/ 1671828 w 3004185"/>
              <a:gd name="connsiteY1" fmla="*/ 4052 h 2076311"/>
              <a:gd name="connsiteX2" fmla="*/ 3004185 w 3004185"/>
              <a:gd name="connsiteY2" fmla="*/ 1642733 h 2076311"/>
              <a:gd name="connsiteX0" fmla="*/ 0 w 3004185"/>
              <a:gd name="connsiteY0" fmla="*/ 1487128 h 1487128"/>
              <a:gd name="connsiteX1" fmla="*/ 1438915 w 3004185"/>
              <a:gd name="connsiteY1" fmla="*/ 10092 h 1487128"/>
              <a:gd name="connsiteX2" fmla="*/ 3004185 w 3004185"/>
              <a:gd name="connsiteY2" fmla="*/ 1053550 h 1487128"/>
              <a:gd name="connsiteX0" fmla="*/ 0 w 3694298"/>
              <a:gd name="connsiteY0" fmla="*/ 1558874 h 1558874"/>
              <a:gd name="connsiteX1" fmla="*/ 2129028 w 3694298"/>
              <a:gd name="connsiteY1" fmla="*/ 12827 h 1558874"/>
              <a:gd name="connsiteX2" fmla="*/ 3694298 w 3694298"/>
              <a:gd name="connsiteY2" fmla="*/ 1056285 h 1558874"/>
              <a:gd name="connsiteX0" fmla="*/ 0 w 3694298"/>
              <a:gd name="connsiteY0" fmla="*/ 1562827 h 1562827"/>
              <a:gd name="connsiteX1" fmla="*/ 2129028 w 3694298"/>
              <a:gd name="connsiteY1" fmla="*/ 16780 h 1562827"/>
              <a:gd name="connsiteX2" fmla="*/ 3694298 w 3694298"/>
              <a:gd name="connsiteY2" fmla="*/ 1060238 h 1562827"/>
              <a:gd name="connsiteX0" fmla="*/ 0 w 4884743"/>
              <a:gd name="connsiteY0" fmla="*/ 1626242 h 1626242"/>
              <a:gd name="connsiteX1" fmla="*/ 3319473 w 4884743"/>
              <a:gd name="connsiteY1" fmla="*/ 19810 h 1626242"/>
              <a:gd name="connsiteX2" fmla="*/ 4884743 w 4884743"/>
              <a:gd name="connsiteY2" fmla="*/ 1063268 h 1626242"/>
              <a:gd name="connsiteX0" fmla="*/ 0 w 4884743"/>
              <a:gd name="connsiteY0" fmla="*/ 1529544 h 1529544"/>
              <a:gd name="connsiteX1" fmla="*/ 2793262 w 4884743"/>
              <a:gd name="connsiteY1" fmla="*/ 26629 h 1529544"/>
              <a:gd name="connsiteX2" fmla="*/ 4884743 w 4884743"/>
              <a:gd name="connsiteY2" fmla="*/ 966570 h 1529544"/>
              <a:gd name="connsiteX0" fmla="*/ 0 w 4893369"/>
              <a:gd name="connsiteY0" fmla="*/ 1524941 h 1524941"/>
              <a:gd name="connsiteX1" fmla="*/ 2793262 w 4893369"/>
              <a:gd name="connsiteY1" fmla="*/ 22026 h 1524941"/>
              <a:gd name="connsiteX2" fmla="*/ 4893369 w 4893369"/>
              <a:gd name="connsiteY2" fmla="*/ 996472 h 1524941"/>
              <a:gd name="connsiteX0" fmla="*/ 0 w 4893369"/>
              <a:gd name="connsiteY0" fmla="*/ 1514490 h 1514490"/>
              <a:gd name="connsiteX1" fmla="*/ 2793262 w 4893369"/>
              <a:gd name="connsiteY1" fmla="*/ 11575 h 1514490"/>
              <a:gd name="connsiteX2" fmla="*/ 4893369 w 4893369"/>
              <a:gd name="connsiteY2" fmla="*/ 986021 h 1514490"/>
            </a:gdLst>
            <a:ahLst/>
            <a:cxnLst>
              <a:cxn ang="0">
                <a:pos x="connsiteX0" y="connsiteY0"/>
              </a:cxn>
              <a:cxn ang="0">
                <a:pos x="connsiteX1" y="connsiteY1"/>
              </a:cxn>
              <a:cxn ang="0">
                <a:pos x="connsiteX2" y="connsiteY2"/>
              </a:cxn>
            </a:cxnLst>
            <a:rect l="l" t="t" r="r" b="b"/>
            <a:pathLst>
              <a:path w="4893369" h="1514490">
                <a:moveTo>
                  <a:pt x="0" y="1514490"/>
                </a:moveTo>
                <a:cubicBezTo>
                  <a:pt x="1106424" y="680862"/>
                  <a:pt x="1977701" y="99653"/>
                  <a:pt x="2793262" y="11575"/>
                </a:cubicBezTo>
                <a:cubicBezTo>
                  <a:pt x="3608823" y="-76503"/>
                  <a:pt x="4141813" y="346775"/>
                  <a:pt x="4893369" y="986021"/>
                </a:cubicBezTo>
              </a:path>
            </a:pathLst>
          </a:cu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E72DC607-F928-4C54-9D4C-A3D05467B57A}"/>
              </a:ext>
            </a:extLst>
          </p:cNvPr>
          <p:cNvSpPr/>
          <p:nvPr/>
        </p:nvSpPr>
        <p:spPr>
          <a:xfrm>
            <a:off x="3054244" y="3214526"/>
            <a:ext cx="5461549" cy="1879779"/>
          </a:xfrm>
          <a:custGeom>
            <a:avLst/>
            <a:gdLst>
              <a:gd name="connsiteX0" fmla="*/ 0 w 3566160"/>
              <a:gd name="connsiteY0" fmla="*/ 2302390 h 2302390"/>
              <a:gd name="connsiteX1" fmla="*/ 1984248 w 3566160"/>
              <a:gd name="connsiteY1" fmla="*/ 7246 h 2302390"/>
              <a:gd name="connsiteX2" fmla="*/ 3566160 w 3566160"/>
              <a:gd name="connsiteY2" fmla="*/ 1717174 h 2302390"/>
              <a:gd name="connsiteX0" fmla="*/ 0 w 3566160"/>
              <a:gd name="connsiteY0" fmla="*/ 2420118 h 2420118"/>
              <a:gd name="connsiteX1" fmla="*/ 1984248 w 3566160"/>
              <a:gd name="connsiteY1" fmla="*/ 124974 h 2420118"/>
              <a:gd name="connsiteX2" fmla="*/ 3566160 w 3566160"/>
              <a:gd name="connsiteY2" fmla="*/ 1834902 h 2420118"/>
              <a:gd name="connsiteX0" fmla="*/ 0 w 3566160"/>
              <a:gd name="connsiteY0" fmla="*/ 2420118 h 2420118"/>
              <a:gd name="connsiteX1" fmla="*/ 1984248 w 3566160"/>
              <a:gd name="connsiteY1" fmla="*/ 124974 h 2420118"/>
              <a:gd name="connsiteX2" fmla="*/ 3566160 w 3566160"/>
              <a:gd name="connsiteY2" fmla="*/ 1834902 h 2420118"/>
              <a:gd name="connsiteX0" fmla="*/ 0 w 3374136"/>
              <a:gd name="connsiteY0" fmla="*/ 2295179 h 2340027"/>
              <a:gd name="connsiteX1" fmla="*/ 1984248 w 3374136"/>
              <a:gd name="connsiteY1" fmla="*/ 35 h 2340027"/>
              <a:gd name="connsiteX2" fmla="*/ 3374136 w 3374136"/>
              <a:gd name="connsiteY2" fmla="*/ 2340027 h 2340027"/>
              <a:gd name="connsiteX0" fmla="*/ 0 w 3097911"/>
              <a:gd name="connsiteY0" fmla="*/ 2295388 h 2415965"/>
              <a:gd name="connsiteX1" fmla="*/ 1984248 w 3097911"/>
              <a:gd name="connsiteY1" fmla="*/ 244 h 2415965"/>
              <a:gd name="connsiteX2" fmla="*/ 3097911 w 3097911"/>
              <a:gd name="connsiteY2" fmla="*/ 2415965 h 2415965"/>
              <a:gd name="connsiteX0" fmla="*/ 0 w 3097911"/>
              <a:gd name="connsiteY0" fmla="*/ 2320685 h 2441262"/>
              <a:gd name="connsiteX1" fmla="*/ 1984248 w 3097911"/>
              <a:gd name="connsiteY1" fmla="*/ 25541 h 2441262"/>
              <a:gd name="connsiteX2" fmla="*/ 3097911 w 3097911"/>
              <a:gd name="connsiteY2" fmla="*/ 2441262 h 2441262"/>
              <a:gd name="connsiteX0" fmla="*/ 0 w 3097911"/>
              <a:gd name="connsiteY0" fmla="*/ 2320685 h 2441262"/>
              <a:gd name="connsiteX1" fmla="*/ 1984248 w 3097911"/>
              <a:gd name="connsiteY1" fmla="*/ 25541 h 2441262"/>
              <a:gd name="connsiteX2" fmla="*/ 3097911 w 3097911"/>
              <a:gd name="connsiteY2" fmla="*/ 2441262 h 2441262"/>
              <a:gd name="connsiteX0" fmla="*/ 0 w 3293238"/>
              <a:gd name="connsiteY0" fmla="*/ 2017903 h 2138480"/>
              <a:gd name="connsiteX1" fmla="*/ 3174693 w 3293238"/>
              <a:gd name="connsiteY1" fmla="*/ 31391 h 2138480"/>
              <a:gd name="connsiteX2" fmla="*/ 3097911 w 3293238"/>
              <a:gd name="connsiteY2" fmla="*/ 2138480 h 2138480"/>
              <a:gd name="connsiteX0" fmla="*/ 0 w 4650666"/>
              <a:gd name="connsiteY0" fmla="*/ 1986604 h 2050028"/>
              <a:gd name="connsiteX1" fmla="*/ 3174693 w 4650666"/>
              <a:gd name="connsiteY1" fmla="*/ 92 h 2050028"/>
              <a:gd name="connsiteX2" fmla="*/ 4650666 w 4650666"/>
              <a:gd name="connsiteY2" fmla="*/ 2050027 h 2050028"/>
              <a:gd name="connsiteX0" fmla="*/ 0 w 4650666"/>
              <a:gd name="connsiteY0" fmla="*/ 2060866 h 2124289"/>
              <a:gd name="connsiteX1" fmla="*/ 3174693 w 4650666"/>
              <a:gd name="connsiteY1" fmla="*/ 74354 h 2124289"/>
              <a:gd name="connsiteX2" fmla="*/ 4650666 w 4650666"/>
              <a:gd name="connsiteY2" fmla="*/ 2124289 h 2124289"/>
              <a:gd name="connsiteX0" fmla="*/ 0 w 4616160"/>
              <a:gd name="connsiteY0" fmla="*/ 2135258 h 2135258"/>
              <a:gd name="connsiteX1" fmla="*/ 3140187 w 4616160"/>
              <a:gd name="connsiteY1" fmla="*/ 145 h 2135258"/>
              <a:gd name="connsiteX2" fmla="*/ 4616160 w 4616160"/>
              <a:gd name="connsiteY2" fmla="*/ 2050080 h 2135258"/>
              <a:gd name="connsiteX0" fmla="*/ 0 w 4616160"/>
              <a:gd name="connsiteY0" fmla="*/ 2135258 h 2135258"/>
              <a:gd name="connsiteX1" fmla="*/ 3140187 w 4616160"/>
              <a:gd name="connsiteY1" fmla="*/ 145 h 2135258"/>
              <a:gd name="connsiteX2" fmla="*/ 4616160 w 4616160"/>
              <a:gd name="connsiteY2" fmla="*/ 2050080 h 2135258"/>
              <a:gd name="connsiteX0" fmla="*/ 0 w 4616160"/>
              <a:gd name="connsiteY0" fmla="*/ 2489576 h 2489576"/>
              <a:gd name="connsiteX1" fmla="*/ 3062549 w 4616160"/>
              <a:gd name="connsiteY1" fmla="*/ 108 h 2489576"/>
              <a:gd name="connsiteX2" fmla="*/ 4616160 w 4616160"/>
              <a:gd name="connsiteY2" fmla="*/ 2404398 h 2489576"/>
              <a:gd name="connsiteX0" fmla="*/ 0 w 5461549"/>
              <a:gd name="connsiteY0" fmla="*/ 2490875 h 2490875"/>
              <a:gd name="connsiteX1" fmla="*/ 3062549 w 5461549"/>
              <a:gd name="connsiteY1" fmla="*/ 1407 h 2490875"/>
              <a:gd name="connsiteX2" fmla="*/ 5461549 w 5461549"/>
              <a:gd name="connsiteY2" fmla="*/ 2199944 h 2490875"/>
            </a:gdLst>
            <a:ahLst/>
            <a:cxnLst>
              <a:cxn ang="0">
                <a:pos x="connsiteX0" y="connsiteY0"/>
              </a:cxn>
              <a:cxn ang="0">
                <a:pos x="connsiteX1" y="connsiteY1"/>
              </a:cxn>
              <a:cxn ang="0">
                <a:pos x="connsiteX2" y="connsiteY2"/>
              </a:cxn>
            </a:cxnLst>
            <a:rect l="l" t="t" r="r" b="b"/>
            <a:pathLst>
              <a:path w="5461549" h="2490875">
                <a:moveTo>
                  <a:pt x="0" y="2490875"/>
                </a:moveTo>
                <a:cubicBezTo>
                  <a:pt x="901978" y="1677841"/>
                  <a:pt x="2152291" y="49896"/>
                  <a:pt x="3062549" y="1407"/>
                </a:cubicBezTo>
                <a:cubicBezTo>
                  <a:pt x="3972807" y="-47082"/>
                  <a:pt x="4619920" y="1166968"/>
                  <a:pt x="5461549" y="2199944"/>
                </a:cubicBezTo>
              </a:path>
            </a:pathLst>
          </a:custGeom>
          <a:noFill/>
          <a:ln w="28575">
            <a:solidFill>
              <a:srgbClr val="00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219750D3-4E92-428A-817C-A5E2660A002F}"/>
              </a:ext>
            </a:extLst>
          </p:cNvPr>
          <p:cNvCxnSpPr/>
          <p:nvPr/>
        </p:nvCxnSpPr>
        <p:spPr>
          <a:xfrm>
            <a:off x="7184136" y="5160264"/>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9808E28-667D-44B1-9EB5-DE34FCEB3B19}"/>
              </a:ext>
            </a:extLst>
          </p:cNvPr>
          <p:cNvSpPr txBox="1"/>
          <p:nvPr/>
        </p:nvSpPr>
        <p:spPr>
          <a:xfrm rot="20047683">
            <a:off x="6914671" y="5517567"/>
            <a:ext cx="538930" cy="369332"/>
          </a:xfrm>
          <a:prstGeom prst="rect">
            <a:avLst/>
          </a:prstGeom>
          <a:noFill/>
        </p:spPr>
        <p:txBody>
          <a:bodyPr wrap="none" rtlCol="0">
            <a:spAutoFit/>
          </a:bodyPr>
          <a:lstStyle/>
          <a:p>
            <a:pPr algn="ctr"/>
            <a:r>
              <a:rPr lang="en-US" dirty="0"/>
              <a:t>1 m</a:t>
            </a:r>
          </a:p>
        </p:txBody>
      </p:sp>
      <p:cxnSp>
        <p:nvCxnSpPr>
          <p:cNvPr id="27" name="Straight Connector 26">
            <a:extLst>
              <a:ext uri="{FF2B5EF4-FFF2-40B4-BE49-F238E27FC236}">
                <a16:creationId xmlns:a16="http://schemas.microsoft.com/office/drawing/2014/main" id="{1FE65CB2-1D67-4CC8-B265-DB9EB5A6A354}"/>
              </a:ext>
            </a:extLst>
          </p:cNvPr>
          <p:cNvCxnSpPr/>
          <p:nvPr/>
        </p:nvCxnSpPr>
        <p:spPr>
          <a:xfrm>
            <a:off x="3005328" y="1718388"/>
            <a:ext cx="557784" cy="0"/>
          </a:xfrm>
          <a:prstGeom prst="line">
            <a:avLst/>
          </a:prstGeom>
          <a:ln w="57150">
            <a:solidFill>
              <a:srgbClr val="00FFCC"/>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5072BB8-F2F3-4823-BBAF-B50B205765A8}"/>
              </a:ext>
            </a:extLst>
          </p:cNvPr>
          <p:cNvCxnSpPr/>
          <p:nvPr/>
        </p:nvCxnSpPr>
        <p:spPr>
          <a:xfrm>
            <a:off x="3005328" y="2349324"/>
            <a:ext cx="557784" cy="0"/>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909A294-AA47-4C1B-AE6F-979B858F6B0B}"/>
              </a:ext>
            </a:extLst>
          </p:cNvPr>
          <p:cNvSpPr txBox="1"/>
          <p:nvPr/>
        </p:nvSpPr>
        <p:spPr>
          <a:xfrm>
            <a:off x="3678936" y="1533959"/>
            <a:ext cx="3569695" cy="369332"/>
          </a:xfrm>
          <a:prstGeom prst="rect">
            <a:avLst/>
          </a:prstGeom>
          <a:noFill/>
        </p:spPr>
        <p:txBody>
          <a:bodyPr wrap="none" rtlCol="0">
            <a:spAutoFit/>
          </a:bodyPr>
          <a:lstStyle/>
          <a:p>
            <a:r>
              <a:rPr lang="en-US" i="1" dirty="0"/>
              <a:t>“hydrochorous seeds” – Low Density</a:t>
            </a:r>
          </a:p>
        </p:txBody>
      </p:sp>
      <p:sp>
        <p:nvSpPr>
          <p:cNvPr id="30" name="TextBox 29">
            <a:extLst>
              <a:ext uri="{FF2B5EF4-FFF2-40B4-BE49-F238E27FC236}">
                <a16:creationId xmlns:a16="http://schemas.microsoft.com/office/drawing/2014/main" id="{0ADBC8F3-F320-4FD0-9047-1EE5D76B3E79}"/>
              </a:ext>
            </a:extLst>
          </p:cNvPr>
          <p:cNvSpPr txBox="1"/>
          <p:nvPr/>
        </p:nvSpPr>
        <p:spPr>
          <a:xfrm>
            <a:off x="3678936" y="2155129"/>
            <a:ext cx="2735621" cy="369332"/>
          </a:xfrm>
          <a:prstGeom prst="rect">
            <a:avLst/>
          </a:prstGeom>
          <a:noFill/>
        </p:spPr>
        <p:txBody>
          <a:bodyPr wrap="none" rtlCol="0">
            <a:spAutoFit/>
          </a:bodyPr>
          <a:lstStyle/>
          <a:p>
            <a:r>
              <a:rPr lang="en-US" i="1" dirty="0"/>
              <a:t>“local seeds” – Low Density</a:t>
            </a:r>
          </a:p>
        </p:txBody>
      </p:sp>
      <p:sp>
        <p:nvSpPr>
          <p:cNvPr id="2" name="TextBox 1">
            <a:extLst>
              <a:ext uri="{FF2B5EF4-FFF2-40B4-BE49-F238E27FC236}">
                <a16:creationId xmlns:a16="http://schemas.microsoft.com/office/drawing/2014/main" id="{61122F3B-BBC1-44D9-B898-76840700EE13}"/>
              </a:ext>
            </a:extLst>
          </p:cNvPr>
          <p:cNvSpPr txBox="1"/>
          <p:nvPr/>
        </p:nvSpPr>
        <p:spPr>
          <a:xfrm>
            <a:off x="399163" y="180974"/>
            <a:ext cx="11726162" cy="923330"/>
          </a:xfrm>
          <a:prstGeom prst="rect">
            <a:avLst/>
          </a:prstGeom>
          <a:noFill/>
        </p:spPr>
        <p:txBody>
          <a:bodyPr wrap="square" rtlCol="0">
            <a:spAutoFit/>
          </a:bodyPr>
          <a:lstStyle/>
          <a:p>
            <a:r>
              <a:rPr lang="en-US" b="1" dirty="0"/>
              <a:t>Expected results:</a:t>
            </a:r>
          </a:p>
          <a:p>
            <a:r>
              <a:rPr lang="en-US" dirty="0"/>
              <a:t>If H</a:t>
            </a:r>
            <a:r>
              <a:rPr lang="en-US" baseline="-25000" dirty="0"/>
              <a:t>a</a:t>
            </a:r>
            <a:r>
              <a:rPr lang="en-US" dirty="0"/>
              <a:t> is supported, and vegetation density does not affect seed retention or exclusion in the plot, then all planting densities should have even retention of “local” and “hydrochorous” seed mimics. </a:t>
            </a:r>
          </a:p>
        </p:txBody>
      </p:sp>
      <p:pic>
        <p:nvPicPr>
          <p:cNvPr id="24" name="Picture 23">
            <a:extLst>
              <a:ext uri="{FF2B5EF4-FFF2-40B4-BE49-F238E27FC236}">
                <a16:creationId xmlns:a16="http://schemas.microsoft.com/office/drawing/2014/main" id="{1DF89E48-3967-44E1-B027-6521099224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5147" y="1083969"/>
            <a:ext cx="4283912" cy="1083592"/>
          </a:xfrm>
          <a:prstGeom prst="rect">
            <a:avLst/>
          </a:prstGeom>
        </p:spPr>
      </p:pic>
      <p:sp>
        <p:nvSpPr>
          <p:cNvPr id="25" name="Freeform: Shape 24">
            <a:extLst>
              <a:ext uri="{FF2B5EF4-FFF2-40B4-BE49-F238E27FC236}">
                <a16:creationId xmlns:a16="http://schemas.microsoft.com/office/drawing/2014/main" id="{7C7804A2-E7BE-4575-B585-27C806AA01CC}"/>
              </a:ext>
            </a:extLst>
          </p:cNvPr>
          <p:cNvSpPr/>
          <p:nvPr/>
        </p:nvSpPr>
        <p:spPr>
          <a:xfrm>
            <a:off x="3493921" y="3344882"/>
            <a:ext cx="5083151" cy="1671740"/>
          </a:xfrm>
          <a:custGeom>
            <a:avLst/>
            <a:gdLst>
              <a:gd name="connsiteX0" fmla="*/ 0 w 3566160"/>
              <a:gd name="connsiteY0" fmla="*/ 2302390 h 2302390"/>
              <a:gd name="connsiteX1" fmla="*/ 1984248 w 3566160"/>
              <a:gd name="connsiteY1" fmla="*/ 7246 h 2302390"/>
              <a:gd name="connsiteX2" fmla="*/ 3566160 w 3566160"/>
              <a:gd name="connsiteY2" fmla="*/ 1717174 h 2302390"/>
              <a:gd name="connsiteX0" fmla="*/ 0 w 3566160"/>
              <a:gd name="connsiteY0" fmla="*/ 1940737 h 1940737"/>
              <a:gd name="connsiteX1" fmla="*/ 1481328 w 3566160"/>
              <a:gd name="connsiteY1" fmla="*/ 11353 h 1940737"/>
              <a:gd name="connsiteX2" fmla="*/ 3566160 w 3566160"/>
              <a:gd name="connsiteY2" fmla="*/ 1355521 h 1940737"/>
              <a:gd name="connsiteX0" fmla="*/ 0 w 3566160"/>
              <a:gd name="connsiteY0" fmla="*/ 1938094 h 1938094"/>
              <a:gd name="connsiteX1" fmla="*/ 1481328 w 3566160"/>
              <a:gd name="connsiteY1" fmla="*/ 8710 h 1938094"/>
              <a:gd name="connsiteX2" fmla="*/ 3566160 w 3566160"/>
              <a:gd name="connsiteY2" fmla="*/ 1352878 h 1938094"/>
              <a:gd name="connsiteX0" fmla="*/ 0 w 3566160"/>
              <a:gd name="connsiteY0" fmla="*/ 1935503 h 1935503"/>
              <a:gd name="connsiteX1" fmla="*/ 1481328 w 3566160"/>
              <a:gd name="connsiteY1" fmla="*/ 6119 h 1935503"/>
              <a:gd name="connsiteX2" fmla="*/ 3566160 w 3566160"/>
              <a:gd name="connsiteY2" fmla="*/ 1350287 h 1935503"/>
              <a:gd name="connsiteX0" fmla="*/ 0 w 3566160"/>
              <a:gd name="connsiteY0" fmla="*/ 1931162 h 1931162"/>
              <a:gd name="connsiteX1" fmla="*/ 1481328 w 3566160"/>
              <a:gd name="connsiteY1" fmla="*/ 1778 h 1931162"/>
              <a:gd name="connsiteX2" fmla="*/ 3566160 w 3566160"/>
              <a:gd name="connsiteY2" fmla="*/ 1592834 h 1931162"/>
              <a:gd name="connsiteX0" fmla="*/ 0 w 3566160"/>
              <a:gd name="connsiteY0" fmla="*/ 1972610 h 1972610"/>
              <a:gd name="connsiteX1" fmla="*/ 1481328 w 3566160"/>
              <a:gd name="connsiteY1" fmla="*/ 43226 h 1972610"/>
              <a:gd name="connsiteX2" fmla="*/ 3566160 w 3566160"/>
              <a:gd name="connsiteY2" fmla="*/ 1634282 h 1972610"/>
              <a:gd name="connsiteX0" fmla="*/ 0 w 3566160"/>
              <a:gd name="connsiteY0" fmla="*/ 1950326 h 1950326"/>
              <a:gd name="connsiteX1" fmla="*/ 1481328 w 3566160"/>
              <a:gd name="connsiteY1" fmla="*/ 20942 h 1950326"/>
              <a:gd name="connsiteX2" fmla="*/ 3566160 w 3566160"/>
              <a:gd name="connsiteY2" fmla="*/ 1611998 h 1950326"/>
              <a:gd name="connsiteX0" fmla="*/ 0 w 3566160"/>
              <a:gd name="connsiteY0" fmla="*/ 1950326 h 1950326"/>
              <a:gd name="connsiteX1" fmla="*/ 1481328 w 3566160"/>
              <a:gd name="connsiteY1" fmla="*/ 20942 h 1950326"/>
              <a:gd name="connsiteX2" fmla="*/ 3566160 w 3566160"/>
              <a:gd name="connsiteY2" fmla="*/ 1611998 h 1950326"/>
              <a:gd name="connsiteX0" fmla="*/ 0 w 3566160"/>
              <a:gd name="connsiteY0" fmla="*/ 1997351 h 1997351"/>
              <a:gd name="connsiteX1" fmla="*/ 2233803 w 3566160"/>
              <a:gd name="connsiteY1" fmla="*/ 20342 h 1997351"/>
              <a:gd name="connsiteX2" fmla="*/ 3566160 w 3566160"/>
              <a:gd name="connsiteY2" fmla="*/ 1659023 h 1997351"/>
              <a:gd name="connsiteX0" fmla="*/ 0 w 3566160"/>
              <a:gd name="connsiteY0" fmla="*/ 1977089 h 1977089"/>
              <a:gd name="connsiteX1" fmla="*/ 2233803 w 3566160"/>
              <a:gd name="connsiteY1" fmla="*/ 80 h 1977089"/>
              <a:gd name="connsiteX2" fmla="*/ 3566160 w 3566160"/>
              <a:gd name="connsiteY2" fmla="*/ 1638761 h 1977089"/>
              <a:gd name="connsiteX0" fmla="*/ 0 w 3566160"/>
              <a:gd name="connsiteY0" fmla="*/ 1977131 h 1977131"/>
              <a:gd name="connsiteX1" fmla="*/ 2233803 w 3566160"/>
              <a:gd name="connsiteY1" fmla="*/ 122 h 1977131"/>
              <a:gd name="connsiteX2" fmla="*/ 3566160 w 3566160"/>
              <a:gd name="connsiteY2" fmla="*/ 1638803 h 1977131"/>
              <a:gd name="connsiteX0" fmla="*/ 0 w 3004185"/>
              <a:gd name="connsiteY0" fmla="*/ 2076311 h 2076311"/>
              <a:gd name="connsiteX1" fmla="*/ 1671828 w 3004185"/>
              <a:gd name="connsiteY1" fmla="*/ 4052 h 2076311"/>
              <a:gd name="connsiteX2" fmla="*/ 3004185 w 3004185"/>
              <a:gd name="connsiteY2" fmla="*/ 1642733 h 2076311"/>
              <a:gd name="connsiteX0" fmla="*/ 0 w 5083151"/>
              <a:gd name="connsiteY0" fmla="*/ 2199414 h 2199414"/>
              <a:gd name="connsiteX1" fmla="*/ 3750794 w 5083151"/>
              <a:gd name="connsiteY1" fmla="*/ 6385 h 2199414"/>
              <a:gd name="connsiteX2" fmla="*/ 5083151 w 5083151"/>
              <a:gd name="connsiteY2" fmla="*/ 1645066 h 2199414"/>
              <a:gd name="connsiteX0" fmla="*/ 0 w 5083151"/>
              <a:gd name="connsiteY0" fmla="*/ 1849101 h 1849101"/>
              <a:gd name="connsiteX1" fmla="*/ 3681783 w 5083151"/>
              <a:gd name="connsiteY1" fmla="*/ 9755 h 1849101"/>
              <a:gd name="connsiteX2" fmla="*/ 5083151 w 5083151"/>
              <a:gd name="connsiteY2" fmla="*/ 1294753 h 1849101"/>
              <a:gd name="connsiteX0" fmla="*/ 0 w 5083151"/>
              <a:gd name="connsiteY0" fmla="*/ 1843537 h 1843537"/>
              <a:gd name="connsiteX1" fmla="*/ 3681783 w 5083151"/>
              <a:gd name="connsiteY1" fmla="*/ 4191 h 1843537"/>
              <a:gd name="connsiteX2" fmla="*/ 5083151 w 5083151"/>
              <a:gd name="connsiteY2" fmla="*/ 1289189 h 1843537"/>
              <a:gd name="connsiteX0" fmla="*/ 0 w 5083151"/>
              <a:gd name="connsiteY0" fmla="*/ 1843537 h 1843537"/>
              <a:gd name="connsiteX1" fmla="*/ 3681783 w 5083151"/>
              <a:gd name="connsiteY1" fmla="*/ 4191 h 1843537"/>
              <a:gd name="connsiteX2" fmla="*/ 5083151 w 5083151"/>
              <a:gd name="connsiteY2" fmla="*/ 1289189 h 1843537"/>
              <a:gd name="connsiteX0" fmla="*/ 0 w 5083151"/>
              <a:gd name="connsiteY0" fmla="*/ 1671740 h 1671740"/>
              <a:gd name="connsiteX1" fmla="*/ 2724251 w 5083151"/>
              <a:gd name="connsiteY1" fmla="*/ 4922 h 1671740"/>
              <a:gd name="connsiteX2" fmla="*/ 5083151 w 5083151"/>
              <a:gd name="connsiteY2" fmla="*/ 1117392 h 1671740"/>
            </a:gdLst>
            <a:ahLst/>
            <a:cxnLst>
              <a:cxn ang="0">
                <a:pos x="connsiteX0" y="connsiteY0"/>
              </a:cxn>
              <a:cxn ang="0">
                <a:pos x="connsiteX1" y="connsiteY1"/>
              </a:cxn>
              <a:cxn ang="0">
                <a:pos x="connsiteX2" y="connsiteY2"/>
              </a:cxn>
            </a:cxnLst>
            <a:rect l="l" t="t" r="r" b="b"/>
            <a:pathLst>
              <a:path w="5083151" h="1671740">
                <a:moveTo>
                  <a:pt x="0" y="1671740"/>
                </a:moveTo>
                <a:cubicBezTo>
                  <a:pt x="1106424" y="838112"/>
                  <a:pt x="1730410" y="-75216"/>
                  <a:pt x="2724251" y="4922"/>
                </a:cubicBezTo>
                <a:cubicBezTo>
                  <a:pt x="3718092" y="85060"/>
                  <a:pt x="4374728" y="305617"/>
                  <a:pt x="5083151" y="1117392"/>
                </a:cubicBezTo>
              </a:path>
            </a:pathLst>
          </a:cu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1787041A-5FF3-4C52-B439-2CD7C1ACC9E0}"/>
              </a:ext>
            </a:extLst>
          </p:cNvPr>
          <p:cNvSpPr/>
          <p:nvPr/>
        </p:nvSpPr>
        <p:spPr>
          <a:xfrm>
            <a:off x="3019738" y="3482912"/>
            <a:ext cx="5418416" cy="1555742"/>
          </a:xfrm>
          <a:custGeom>
            <a:avLst/>
            <a:gdLst>
              <a:gd name="connsiteX0" fmla="*/ 0 w 3566160"/>
              <a:gd name="connsiteY0" fmla="*/ 2302390 h 2302390"/>
              <a:gd name="connsiteX1" fmla="*/ 1984248 w 3566160"/>
              <a:gd name="connsiteY1" fmla="*/ 7246 h 2302390"/>
              <a:gd name="connsiteX2" fmla="*/ 3566160 w 3566160"/>
              <a:gd name="connsiteY2" fmla="*/ 1717174 h 2302390"/>
              <a:gd name="connsiteX0" fmla="*/ 0 w 3566160"/>
              <a:gd name="connsiteY0" fmla="*/ 2420118 h 2420118"/>
              <a:gd name="connsiteX1" fmla="*/ 1984248 w 3566160"/>
              <a:gd name="connsiteY1" fmla="*/ 124974 h 2420118"/>
              <a:gd name="connsiteX2" fmla="*/ 3566160 w 3566160"/>
              <a:gd name="connsiteY2" fmla="*/ 1834902 h 2420118"/>
              <a:gd name="connsiteX0" fmla="*/ 0 w 3566160"/>
              <a:gd name="connsiteY0" fmla="*/ 2420118 h 2420118"/>
              <a:gd name="connsiteX1" fmla="*/ 1984248 w 3566160"/>
              <a:gd name="connsiteY1" fmla="*/ 124974 h 2420118"/>
              <a:gd name="connsiteX2" fmla="*/ 3566160 w 3566160"/>
              <a:gd name="connsiteY2" fmla="*/ 1834902 h 2420118"/>
              <a:gd name="connsiteX0" fmla="*/ 0 w 3374136"/>
              <a:gd name="connsiteY0" fmla="*/ 2295179 h 2340027"/>
              <a:gd name="connsiteX1" fmla="*/ 1984248 w 3374136"/>
              <a:gd name="connsiteY1" fmla="*/ 35 h 2340027"/>
              <a:gd name="connsiteX2" fmla="*/ 3374136 w 3374136"/>
              <a:gd name="connsiteY2" fmla="*/ 2340027 h 2340027"/>
              <a:gd name="connsiteX0" fmla="*/ 0 w 3097911"/>
              <a:gd name="connsiteY0" fmla="*/ 2295388 h 2415965"/>
              <a:gd name="connsiteX1" fmla="*/ 1984248 w 3097911"/>
              <a:gd name="connsiteY1" fmla="*/ 244 h 2415965"/>
              <a:gd name="connsiteX2" fmla="*/ 3097911 w 3097911"/>
              <a:gd name="connsiteY2" fmla="*/ 2415965 h 2415965"/>
              <a:gd name="connsiteX0" fmla="*/ 0 w 3097911"/>
              <a:gd name="connsiteY0" fmla="*/ 2320685 h 2441262"/>
              <a:gd name="connsiteX1" fmla="*/ 1984248 w 3097911"/>
              <a:gd name="connsiteY1" fmla="*/ 25541 h 2441262"/>
              <a:gd name="connsiteX2" fmla="*/ 3097911 w 3097911"/>
              <a:gd name="connsiteY2" fmla="*/ 2441262 h 2441262"/>
              <a:gd name="connsiteX0" fmla="*/ 0 w 3097911"/>
              <a:gd name="connsiteY0" fmla="*/ 2320685 h 2441262"/>
              <a:gd name="connsiteX1" fmla="*/ 1984248 w 3097911"/>
              <a:gd name="connsiteY1" fmla="*/ 25541 h 2441262"/>
              <a:gd name="connsiteX2" fmla="*/ 3097911 w 3097911"/>
              <a:gd name="connsiteY2" fmla="*/ 2441262 h 2441262"/>
              <a:gd name="connsiteX0" fmla="*/ 0 w 5418416"/>
              <a:gd name="connsiteY0" fmla="*/ 2295241 h 2370095"/>
              <a:gd name="connsiteX1" fmla="*/ 1984248 w 5418416"/>
              <a:gd name="connsiteY1" fmla="*/ 97 h 2370095"/>
              <a:gd name="connsiteX2" fmla="*/ 5418416 w 5418416"/>
              <a:gd name="connsiteY2" fmla="*/ 2370096 h 2370095"/>
              <a:gd name="connsiteX0" fmla="*/ 0 w 5418416"/>
              <a:gd name="connsiteY0" fmla="*/ 2009500 h 2084355"/>
              <a:gd name="connsiteX1" fmla="*/ 2243041 w 5418416"/>
              <a:gd name="connsiteY1" fmla="*/ 126 h 2084355"/>
              <a:gd name="connsiteX2" fmla="*/ 5418416 w 5418416"/>
              <a:gd name="connsiteY2" fmla="*/ 2084355 h 2084355"/>
              <a:gd name="connsiteX0" fmla="*/ 0 w 5418416"/>
              <a:gd name="connsiteY0" fmla="*/ 1986641 h 2061496"/>
              <a:gd name="connsiteX1" fmla="*/ 2544965 w 5418416"/>
              <a:gd name="connsiteY1" fmla="*/ 129 h 2061496"/>
              <a:gd name="connsiteX2" fmla="*/ 5418416 w 5418416"/>
              <a:gd name="connsiteY2" fmla="*/ 2061496 h 2061496"/>
            </a:gdLst>
            <a:ahLst/>
            <a:cxnLst>
              <a:cxn ang="0">
                <a:pos x="connsiteX0" y="connsiteY0"/>
              </a:cxn>
              <a:cxn ang="0">
                <a:pos x="connsiteX1" y="connsiteY1"/>
              </a:cxn>
              <a:cxn ang="0">
                <a:pos x="connsiteX2" y="connsiteY2"/>
              </a:cxn>
            </a:cxnLst>
            <a:rect l="l" t="t" r="r" b="b"/>
            <a:pathLst>
              <a:path w="5418416" h="2061496">
                <a:moveTo>
                  <a:pt x="0" y="1986641"/>
                </a:moveTo>
                <a:cubicBezTo>
                  <a:pt x="694944" y="887837"/>
                  <a:pt x="1641896" y="-12347"/>
                  <a:pt x="2544965" y="129"/>
                </a:cubicBezTo>
                <a:cubicBezTo>
                  <a:pt x="3448034" y="12605"/>
                  <a:pt x="4576787" y="1028520"/>
                  <a:pt x="5418416" y="2061496"/>
                </a:cubicBezTo>
              </a:path>
            </a:pathLst>
          </a:cu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48531F8A-EFE8-49E4-ACF4-8306D3D43C06}"/>
              </a:ext>
            </a:extLst>
          </p:cNvPr>
          <p:cNvCxnSpPr/>
          <p:nvPr/>
        </p:nvCxnSpPr>
        <p:spPr>
          <a:xfrm>
            <a:off x="3005328" y="2019939"/>
            <a:ext cx="557784" cy="0"/>
          </a:xfrm>
          <a:prstGeom prst="line">
            <a:avLst/>
          </a:prstGeom>
          <a:ln w="5715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C949AA5-ACD1-4EA1-BC21-441EE104FB7B}"/>
              </a:ext>
            </a:extLst>
          </p:cNvPr>
          <p:cNvCxnSpPr/>
          <p:nvPr/>
        </p:nvCxnSpPr>
        <p:spPr>
          <a:xfrm>
            <a:off x="3005328" y="2650875"/>
            <a:ext cx="557784"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B61DB52-B0EC-4D6C-8758-9DB5B8CFDA52}"/>
              </a:ext>
            </a:extLst>
          </p:cNvPr>
          <p:cNvSpPr txBox="1"/>
          <p:nvPr/>
        </p:nvSpPr>
        <p:spPr>
          <a:xfrm>
            <a:off x="3678936" y="1835510"/>
            <a:ext cx="3623749" cy="369332"/>
          </a:xfrm>
          <a:prstGeom prst="rect">
            <a:avLst/>
          </a:prstGeom>
          <a:noFill/>
        </p:spPr>
        <p:txBody>
          <a:bodyPr wrap="none" rtlCol="0">
            <a:spAutoFit/>
          </a:bodyPr>
          <a:lstStyle/>
          <a:p>
            <a:r>
              <a:rPr lang="en-US" i="1" dirty="0"/>
              <a:t>“hydrochorous seeds” – High Density</a:t>
            </a:r>
          </a:p>
        </p:txBody>
      </p:sp>
      <p:sp>
        <p:nvSpPr>
          <p:cNvPr id="34" name="TextBox 33">
            <a:extLst>
              <a:ext uri="{FF2B5EF4-FFF2-40B4-BE49-F238E27FC236}">
                <a16:creationId xmlns:a16="http://schemas.microsoft.com/office/drawing/2014/main" id="{31B64FA5-C31E-4176-B93A-73F7364481B3}"/>
              </a:ext>
            </a:extLst>
          </p:cNvPr>
          <p:cNvSpPr txBox="1"/>
          <p:nvPr/>
        </p:nvSpPr>
        <p:spPr>
          <a:xfrm>
            <a:off x="3678936" y="2456680"/>
            <a:ext cx="2789674" cy="369332"/>
          </a:xfrm>
          <a:prstGeom prst="rect">
            <a:avLst/>
          </a:prstGeom>
          <a:noFill/>
        </p:spPr>
        <p:txBody>
          <a:bodyPr wrap="none" rtlCol="0">
            <a:spAutoFit/>
          </a:bodyPr>
          <a:lstStyle/>
          <a:p>
            <a:r>
              <a:rPr lang="en-US" i="1" dirty="0"/>
              <a:t>“local seeds” – High Density</a:t>
            </a:r>
          </a:p>
        </p:txBody>
      </p:sp>
      <p:cxnSp>
        <p:nvCxnSpPr>
          <p:cNvPr id="35" name="Straight Connector 34">
            <a:extLst>
              <a:ext uri="{FF2B5EF4-FFF2-40B4-BE49-F238E27FC236}">
                <a16:creationId xmlns:a16="http://schemas.microsoft.com/office/drawing/2014/main" id="{A895F2EA-3031-4575-A971-D974CBD8BE44}"/>
              </a:ext>
            </a:extLst>
          </p:cNvPr>
          <p:cNvCxnSpPr/>
          <p:nvPr/>
        </p:nvCxnSpPr>
        <p:spPr>
          <a:xfrm>
            <a:off x="4712336" y="5196035"/>
            <a:ext cx="0" cy="2743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8B2B81A-7686-4660-A087-6767FDBFB715}"/>
              </a:ext>
            </a:extLst>
          </p:cNvPr>
          <p:cNvSpPr txBox="1"/>
          <p:nvPr/>
        </p:nvSpPr>
        <p:spPr>
          <a:xfrm rot="20047683">
            <a:off x="4407605" y="5553338"/>
            <a:ext cx="609462" cy="369332"/>
          </a:xfrm>
          <a:prstGeom prst="rect">
            <a:avLst/>
          </a:prstGeom>
          <a:noFill/>
        </p:spPr>
        <p:txBody>
          <a:bodyPr wrap="none" rtlCol="0">
            <a:spAutoFit/>
          </a:bodyPr>
          <a:lstStyle/>
          <a:p>
            <a:pPr algn="ctr"/>
            <a:r>
              <a:rPr lang="en-US" dirty="0"/>
              <a:t>-1 m</a:t>
            </a:r>
          </a:p>
        </p:txBody>
      </p:sp>
      <p:sp>
        <p:nvSpPr>
          <p:cNvPr id="37" name="TextBox 36">
            <a:extLst>
              <a:ext uri="{FF2B5EF4-FFF2-40B4-BE49-F238E27FC236}">
                <a16:creationId xmlns:a16="http://schemas.microsoft.com/office/drawing/2014/main" id="{591744CE-AAF3-4115-A5CD-F71799D9F370}"/>
              </a:ext>
            </a:extLst>
          </p:cNvPr>
          <p:cNvSpPr txBox="1"/>
          <p:nvPr/>
        </p:nvSpPr>
        <p:spPr>
          <a:xfrm rot="20351646">
            <a:off x="2558138" y="5416346"/>
            <a:ext cx="1611402" cy="923330"/>
          </a:xfrm>
          <a:prstGeom prst="rect">
            <a:avLst/>
          </a:prstGeom>
          <a:noFill/>
        </p:spPr>
        <p:txBody>
          <a:bodyPr wrap="none" rtlCol="0">
            <a:spAutoFit/>
          </a:bodyPr>
          <a:lstStyle/>
          <a:p>
            <a:pPr algn="ctr"/>
            <a:r>
              <a:rPr lang="en-US" dirty="0"/>
              <a:t>-2 m</a:t>
            </a:r>
          </a:p>
          <a:p>
            <a:pPr algn="ctr"/>
            <a:r>
              <a:rPr lang="en-US" dirty="0"/>
              <a:t>(towards tidal </a:t>
            </a:r>
          </a:p>
          <a:p>
            <a:pPr algn="ctr"/>
            <a:r>
              <a:rPr lang="en-US" dirty="0"/>
              <a:t>intrusion front)</a:t>
            </a:r>
          </a:p>
        </p:txBody>
      </p:sp>
    </p:spTree>
    <p:extLst>
      <p:ext uri="{BB962C8B-B14F-4D97-AF65-F5344CB8AC3E}">
        <p14:creationId xmlns:p14="http://schemas.microsoft.com/office/powerpoint/2010/main" val="929727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4DC9E-F865-48A8-80F4-5C902AD2DABD}"/>
              </a:ext>
            </a:extLst>
          </p:cNvPr>
          <p:cNvSpPr>
            <a:spLocks noGrp="1"/>
          </p:cNvSpPr>
          <p:nvPr>
            <p:ph type="title"/>
          </p:nvPr>
        </p:nvSpPr>
        <p:spPr/>
        <p:txBody>
          <a:bodyPr>
            <a:normAutofit/>
          </a:bodyPr>
          <a:lstStyle/>
          <a:p>
            <a:r>
              <a:rPr lang="en-US" sz="3200" dirty="0"/>
              <a:t>Does vegetation density facilitate seed retention or exclusion?</a:t>
            </a:r>
          </a:p>
        </p:txBody>
      </p:sp>
      <p:sp>
        <p:nvSpPr>
          <p:cNvPr id="3" name="Content Placeholder 2">
            <a:extLst>
              <a:ext uri="{FF2B5EF4-FFF2-40B4-BE49-F238E27FC236}">
                <a16:creationId xmlns:a16="http://schemas.microsoft.com/office/drawing/2014/main" id="{B201F0C0-876E-4E2F-AEAC-2D0D134FC6AF}"/>
              </a:ext>
            </a:extLst>
          </p:cNvPr>
          <p:cNvSpPr>
            <a:spLocks noGrp="1"/>
          </p:cNvSpPr>
          <p:nvPr>
            <p:ph idx="1"/>
          </p:nvPr>
        </p:nvSpPr>
        <p:spPr/>
        <p:txBody>
          <a:bodyPr>
            <a:normAutofit/>
          </a:bodyPr>
          <a:lstStyle/>
          <a:p>
            <a:r>
              <a:rPr lang="en-US" sz="2000" b="1" dirty="0"/>
              <a:t>Discussion</a:t>
            </a:r>
            <a:r>
              <a:rPr lang="en-US" sz="2000" dirty="0"/>
              <a:t>: Greater vegetation density facilitates the retention of locally-produced seed, but inhibits the grounding and retention of foreign seeds dispersed through tidal hydrochory. </a:t>
            </a:r>
          </a:p>
          <a:p>
            <a:r>
              <a:rPr lang="en-US" sz="2000" b="1" dirty="0"/>
              <a:t>Applications</a:t>
            </a:r>
            <a:r>
              <a:rPr lang="en-US" sz="2000" dirty="0"/>
              <a:t>: Invasion by invasive species is a common problem in restoration. By strategically designing transplanting, restored patches can serve to prevent introduction (and subsequent establishment) of invasive species in tidally-driven systems. </a:t>
            </a:r>
          </a:p>
          <a:p>
            <a:endParaRPr lang="en-US" sz="2000" dirty="0"/>
          </a:p>
        </p:txBody>
      </p:sp>
    </p:spTree>
    <p:extLst>
      <p:ext uri="{BB962C8B-B14F-4D97-AF65-F5344CB8AC3E}">
        <p14:creationId xmlns:p14="http://schemas.microsoft.com/office/powerpoint/2010/main" val="2256222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6E17D20-F7EB-4696-B7E8-771E8AAD42C7}"/>
              </a:ext>
            </a:extLst>
          </p:cNvPr>
          <p:cNvGrpSpPr/>
          <p:nvPr/>
        </p:nvGrpSpPr>
        <p:grpSpPr>
          <a:xfrm>
            <a:off x="218343" y="0"/>
            <a:ext cx="10748196" cy="6858000"/>
            <a:chOff x="218343" y="0"/>
            <a:chExt cx="10748196" cy="6858000"/>
          </a:xfrm>
        </p:grpSpPr>
        <p:pic>
          <p:nvPicPr>
            <p:cNvPr id="3" name="Picture 2">
              <a:extLst>
                <a:ext uri="{FF2B5EF4-FFF2-40B4-BE49-F238E27FC236}">
                  <a16:creationId xmlns:a16="http://schemas.microsoft.com/office/drawing/2014/main" id="{5327358C-E815-4B76-897E-5B84D03E1C72}"/>
                </a:ext>
              </a:extLst>
            </p:cNvPr>
            <p:cNvPicPr>
              <a:picLocks noChangeAspect="1"/>
            </p:cNvPicPr>
            <p:nvPr/>
          </p:nvPicPr>
          <p:blipFill>
            <a:blip r:embed="rId2"/>
            <a:stretch>
              <a:fillRect/>
            </a:stretch>
          </p:blipFill>
          <p:spPr>
            <a:xfrm>
              <a:off x="218343" y="0"/>
              <a:ext cx="5143500" cy="6858000"/>
            </a:xfrm>
            <a:prstGeom prst="rect">
              <a:avLst/>
            </a:prstGeom>
          </p:spPr>
        </p:pic>
        <p:pic>
          <p:nvPicPr>
            <p:cNvPr id="4" name="Picture 3">
              <a:extLst>
                <a:ext uri="{FF2B5EF4-FFF2-40B4-BE49-F238E27FC236}">
                  <a16:creationId xmlns:a16="http://schemas.microsoft.com/office/drawing/2014/main" id="{4FEAE8FE-1B00-4EEF-AE7B-13B0C3DA396D}"/>
                </a:ext>
              </a:extLst>
            </p:cNvPr>
            <p:cNvPicPr>
              <a:picLocks noChangeAspect="1"/>
            </p:cNvPicPr>
            <p:nvPr/>
          </p:nvPicPr>
          <p:blipFill>
            <a:blip r:embed="rId3"/>
            <a:stretch>
              <a:fillRect/>
            </a:stretch>
          </p:blipFill>
          <p:spPr>
            <a:xfrm>
              <a:off x="5867799" y="0"/>
              <a:ext cx="5098740" cy="6858000"/>
            </a:xfrm>
            <a:prstGeom prst="rect">
              <a:avLst/>
            </a:prstGeom>
          </p:spPr>
        </p:pic>
        <p:sp>
          <p:nvSpPr>
            <p:cNvPr id="5" name="Arrow: Down 4">
              <a:extLst>
                <a:ext uri="{FF2B5EF4-FFF2-40B4-BE49-F238E27FC236}">
                  <a16:creationId xmlns:a16="http://schemas.microsoft.com/office/drawing/2014/main" id="{16024B20-D57E-4745-8F6B-656ACC326F3A}"/>
                </a:ext>
              </a:extLst>
            </p:cNvPr>
            <p:cNvSpPr/>
            <p:nvPr/>
          </p:nvSpPr>
          <p:spPr>
            <a:xfrm>
              <a:off x="1165520" y="124690"/>
              <a:ext cx="119881" cy="15318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6F67C0A7-3CA6-4660-BECF-EEDDB7BCB17D}"/>
                </a:ext>
              </a:extLst>
            </p:cNvPr>
            <p:cNvSpPr/>
            <p:nvPr/>
          </p:nvSpPr>
          <p:spPr>
            <a:xfrm>
              <a:off x="824352" y="1279813"/>
              <a:ext cx="119881" cy="15318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DC72DFE4-818B-49BC-8AFE-6393925EE738}"/>
                </a:ext>
              </a:extLst>
            </p:cNvPr>
            <p:cNvSpPr/>
            <p:nvPr/>
          </p:nvSpPr>
          <p:spPr>
            <a:xfrm>
              <a:off x="7059961" y="1208807"/>
              <a:ext cx="119881" cy="15318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D0F23DFE-0A92-4F3C-8FCF-4273CC5CDECF}"/>
                </a:ext>
              </a:extLst>
            </p:cNvPr>
            <p:cNvSpPr/>
            <p:nvPr/>
          </p:nvSpPr>
          <p:spPr>
            <a:xfrm>
              <a:off x="7004152" y="2247899"/>
              <a:ext cx="119881" cy="15318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95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83727557648AA40B029C215891F95C5" ma:contentTypeVersion="14" ma:contentTypeDescription="Create a new document." ma:contentTypeScope="" ma:versionID="d36f379eec1cf084072dcf956aecbcf8">
  <xsd:schema xmlns:xsd="http://www.w3.org/2001/XMLSchema" xmlns:xs="http://www.w3.org/2001/XMLSchema" xmlns:p="http://schemas.microsoft.com/office/2006/metadata/properties" xmlns:ns3="8c008993-a31f-4b40-b1f3-88dd9c6e1924" xmlns:ns4="360018dd-41eb-4458-b1d4-4b46a95a2b02" targetNamespace="http://schemas.microsoft.com/office/2006/metadata/properties" ma:root="true" ma:fieldsID="bd1f472f1ef3281fe4dbeb8213942d38" ns3:_="" ns4:_="">
    <xsd:import namespace="8c008993-a31f-4b40-b1f3-88dd9c6e1924"/>
    <xsd:import namespace="360018dd-41eb-4458-b1d4-4b46a95a2b0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Location"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008993-a31f-4b40-b1f3-88dd9c6e192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60018dd-41eb-4458-b1d4-4b46a95a2b02"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D4FCF7-CE77-4490-BE76-DB13534555A6}">
  <ds:schemaRefs>
    <ds:schemaRef ds:uri="http://purl.org/dc/elements/1.1/"/>
    <ds:schemaRef ds:uri="http://purl.org/dc/dcmitype/"/>
    <ds:schemaRef ds:uri="http://schemas.microsoft.com/office/2006/documentManagement/types"/>
    <ds:schemaRef ds:uri="http://www.w3.org/XML/1998/namespace"/>
    <ds:schemaRef ds:uri="360018dd-41eb-4458-b1d4-4b46a95a2b02"/>
    <ds:schemaRef ds:uri="http://schemas.microsoft.com/office/infopath/2007/PartnerControls"/>
    <ds:schemaRef ds:uri="http://schemas.openxmlformats.org/package/2006/metadata/core-properties"/>
    <ds:schemaRef ds:uri="8c008993-a31f-4b40-b1f3-88dd9c6e1924"/>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F3063A7B-1B82-475A-907F-C888C2BFDC24}">
  <ds:schemaRefs>
    <ds:schemaRef ds:uri="http://schemas.microsoft.com/sharepoint/v3/contenttype/forms"/>
  </ds:schemaRefs>
</ds:datastoreItem>
</file>

<file path=customXml/itemProps3.xml><?xml version="1.0" encoding="utf-8"?>
<ds:datastoreItem xmlns:ds="http://schemas.openxmlformats.org/officeDocument/2006/customXml" ds:itemID="{EB46F32B-53F5-4728-952A-CBA1E8633A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008993-a31f-4b40-b1f3-88dd9c6e1924"/>
    <ds:schemaRef ds:uri="360018dd-41eb-4458-b1d4-4b46a95a2b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695</TotalTime>
  <Words>1180</Words>
  <Application>Microsoft Office PowerPoint</Application>
  <PresentationFormat>Widescreen</PresentationFormat>
  <Paragraphs>114</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Does vegetation density facilitate seed retention or exclusion?</vt:lpstr>
      <vt:lpstr>PowerPoint Presentation</vt:lpstr>
      <vt:lpstr>PowerPoint Presentation</vt:lpstr>
      <vt:lpstr>PowerPoint Presentation</vt:lpstr>
      <vt:lpstr>PowerPoint Presentation</vt:lpstr>
      <vt:lpstr>Does vegetation density facilitate seed retention or exclusion?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Vegetation density facilitates seed trapping</dc:title>
  <dc:creator>Stefanie Lane</dc:creator>
  <cp:lastModifiedBy>Stefanie Lane</cp:lastModifiedBy>
  <cp:revision>12</cp:revision>
  <dcterms:created xsi:type="dcterms:W3CDTF">2022-02-20T20:19:40Z</dcterms:created>
  <dcterms:modified xsi:type="dcterms:W3CDTF">2022-02-24T01:43:16Z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0x010100483727557648AA40B029C215891F95C5</vt:lpwstr>
  </property>
</Properties>
</file>