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4" r:id="rId7"/>
    <p:sldId id="275" r:id="rId8"/>
    <p:sldId id="261" r:id="rId9"/>
    <p:sldId id="262" r:id="rId10"/>
    <p:sldId id="265" r:id="rId11"/>
    <p:sldId id="266" r:id="rId12"/>
    <p:sldId id="267" r:id="rId13"/>
    <p:sldId id="268" r:id="rId14"/>
    <p:sldId id="271" r:id="rId15"/>
    <p:sldId id="272" r:id="rId16"/>
    <p:sldId id="270" r:id="rId17"/>
    <p:sldId id="269" r:id="rId18"/>
    <p:sldId id="273" r:id="rId19"/>
    <p:sldId id="274"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BF5"/>
    <a:srgbClr val="F7F0F8"/>
    <a:srgbClr val="CBA5C0"/>
    <a:srgbClr val="B8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5332" autoAdjust="0"/>
  </p:normalViewPr>
  <p:slideViewPr>
    <p:cSldViewPr snapToGrid="0">
      <p:cViewPr varScale="1">
        <p:scale>
          <a:sx n="88" d="100"/>
          <a:sy n="88" d="100"/>
        </p:scale>
        <p:origin x="55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accent6">
                <a:shade val="45000"/>
                <a:satMod val="135000"/>
              </a:schemeClr>
              <a:prstClr val="white"/>
            </a:duotone>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8/17/2024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Third%20party%20data%20sources.%20The%20dataset%20was%20provided%20by%20IABAC%20via%20a%20link:%20http:/data.iabac.org/exam/p2/data/INX_Future_Inc_Employee_Performance_CDS_Project2_Data_V1.8.xl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josephgitau.notion.site/40f290c708ba44c5b5eaa1f56f85d214?v=9e3c58587af044dc8dfcafb9a7d4aadf&amp;p=8d293d6b6b5a46c79544aa990bc3d9c3&amp;pm=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lge Scherlund's eLearning News: AI and machine learning give new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337" y="1093694"/>
            <a:ext cx="6803287" cy="3845859"/>
          </a:xfrm>
          <a:prstGeom prst="roundRect">
            <a:avLst>
              <a:gd name="adj" fmla="val 16667"/>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2" name="Title 1"/>
          <p:cNvSpPr>
            <a:spLocks noGrp="1"/>
          </p:cNvSpPr>
          <p:nvPr>
            <p:ph type="title"/>
          </p:nvPr>
        </p:nvSpPr>
        <p:spPr>
          <a:xfrm>
            <a:off x="-233082" y="-71718"/>
            <a:ext cx="5782236" cy="6678706"/>
          </a:xfrm>
        </p:spPr>
        <p:txBody>
          <a:bodyPr>
            <a:normAutofit/>
          </a:bodyPr>
          <a:lstStyle/>
          <a:p>
            <a:r>
              <a:rPr lang="en-US" sz="4400" b="1" dirty="0"/>
              <a:t>Employee Performance Analysis for INX Future Inc.</a:t>
            </a:r>
          </a:p>
        </p:txBody>
      </p:sp>
    </p:spTree>
    <p:extLst>
      <p:ext uri="{BB962C8B-B14F-4D97-AF65-F5344CB8AC3E}">
        <p14:creationId xmlns:p14="http://schemas.microsoft.com/office/powerpoint/2010/main" val="241205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1596177"/>
          </a:xfrm>
        </p:spPr>
        <p:txBody>
          <a:bodyPr/>
          <a:lstStyle/>
          <a:p>
            <a:r>
              <a:rPr lang="en-US" cap="none" dirty="0" smtClean="0"/>
              <a:t>Libraries used</a:t>
            </a:r>
            <a:endParaRPr lang="en-US" cap="none" dirty="0"/>
          </a:p>
        </p:txBody>
      </p:sp>
      <p:sp>
        <p:nvSpPr>
          <p:cNvPr id="3" name="Content Placeholder 2"/>
          <p:cNvSpPr>
            <a:spLocks noGrp="1"/>
          </p:cNvSpPr>
          <p:nvPr>
            <p:ph sz="quarter" idx="13"/>
          </p:nvPr>
        </p:nvSpPr>
        <p:spPr>
          <a:xfrm>
            <a:off x="974734" y="1436915"/>
            <a:ext cx="10363826" cy="4711336"/>
          </a:xfrm>
        </p:spPr>
        <p:txBody>
          <a:bodyPr>
            <a:normAutofit lnSpcReduction="10000"/>
          </a:bodyPr>
          <a:lstStyle/>
          <a:p>
            <a:pPr marL="0" indent="0">
              <a:buNone/>
            </a:pPr>
            <a:r>
              <a:rPr lang="en-US" cap="none" dirty="0" smtClean="0"/>
              <a:t>Data visualization and manipulation:</a:t>
            </a:r>
          </a:p>
          <a:p>
            <a:r>
              <a:rPr lang="en-US" cap="none" dirty="0" smtClean="0"/>
              <a:t>Pandas</a:t>
            </a:r>
          </a:p>
          <a:p>
            <a:r>
              <a:rPr lang="en-US" cap="none" dirty="0" smtClean="0"/>
              <a:t>Numpy</a:t>
            </a:r>
          </a:p>
          <a:p>
            <a:r>
              <a:rPr lang="en-US" cap="none" dirty="0" smtClean="0"/>
              <a:t>Seaborn</a:t>
            </a:r>
          </a:p>
          <a:p>
            <a:r>
              <a:rPr lang="en-US" cap="none" dirty="0" smtClean="0"/>
              <a:t>Matplotlib</a:t>
            </a:r>
          </a:p>
          <a:p>
            <a:endParaRPr lang="en-US" cap="none" dirty="0" smtClean="0"/>
          </a:p>
          <a:p>
            <a:pPr marL="0" indent="0">
              <a:buNone/>
            </a:pPr>
            <a:r>
              <a:rPr lang="en-US" cap="none" dirty="0" smtClean="0"/>
              <a:t>Machine learning:</a:t>
            </a:r>
          </a:p>
          <a:p>
            <a:pPr algn="ctr"/>
            <a:r>
              <a:rPr lang="en-US" cap="none" dirty="0" smtClean="0"/>
              <a:t>Sci-kit learn – label encoder, metrics, random forest classifier, decision tree classifier, KNeighbors,       standard scaler, train test split.</a:t>
            </a:r>
          </a:p>
          <a:p>
            <a:pPr marL="0" indent="0">
              <a:buNone/>
            </a:pPr>
            <a:r>
              <a:rPr lang="en-US" cap="none" dirty="0" smtClean="0"/>
              <a:t>Warnings</a:t>
            </a:r>
          </a:p>
          <a:p>
            <a:pPr algn="ctr"/>
            <a:endParaRPr lang="en-US" cap="none" dirty="0"/>
          </a:p>
          <a:p>
            <a:pPr algn="ctr"/>
            <a:endParaRPr lang="en-US" cap="none" dirty="0" smtClean="0"/>
          </a:p>
        </p:txBody>
      </p:sp>
    </p:spTree>
    <p:extLst>
      <p:ext uri="{BB962C8B-B14F-4D97-AF65-F5344CB8AC3E}">
        <p14:creationId xmlns:p14="http://schemas.microsoft.com/office/powerpoint/2010/main" val="1605297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445" y="-32910"/>
            <a:ext cx="6749768" cy="879566"/>
          </a:xfrm>
        </p:spPr>
        <p:txBody>
          <a:bodyPr/>
          <a:lstStyle/>
          <a:p>
            <a:r>
              <a:rPr lang="en-US" cap="none" dirty="0" smtClean="0"/>
              <a:t>Correlation Analysis</a:t>
            </a:r>
            <a:endParaRPr lang="en-US" cap="none" dirty="0"/>
          </a:p>
        </p:txBody>
      </p:sp>
      <p:pic>
        <p:nvPicPr>
          <p:cNvPr id="4" name="Content Placeholder 3"/>
          <p:cNvPicPr>
            <a:picLocks noGrp="1" noChangeAspect="1"/>
          </p:cNvPicPr>
          <p:nvPr>
            <p:ph sz="quarter" idx="13"/>
          </p:nvPr>
        </p:nvPicPr>
        <p:blipFill>
          <a:blip r:embed="rId2"/>
          <a:stretch>
            <a:fillRect/>
          </a:stretch>
        </p:blipFill>
        <p:spPr>
          <a:xfrm>
            <a:off x="0" y="1577024"/>
            <a:ext cx="6852912" cy="5189537"/>
          </a:xfrm>
          <a:prstGeom prst="rect">
            <a:avLst/>
          </a:prstGeom>
        </p:spPr>
      </p:pic>
      <p:sp>
        <p:nvSpPr>
          <p:cNvPr id="5" name="Rectangle 4"/>
          <p:cNvSpPr/>
          <p:nvPr/>
        </p:nvSpPr>
        <p:spPr>
          <a:xfrm>
            <a:off x="7153724" y="1577024"/>
            <a:ext cx="5221156" cy="3416320"/>
          </a:xfrm>
          <a:prstGeom prst="rect">
            <a:avLst/>
          </a:prstGeom>
        </p:spPr>
        <p:txBody>
          <a:bodyPr wrap="square">
            <a:spAutoFit/>
          </a:bodyPr>
          <a:lstStyle/>
          <a:p>
            <a:r>
              <a:rPr lang="en-US" dirty="0" smtClean="0"/>
              <a:t>Features with a </a:t>
            </a:r>
            <a:r>
              <a:rPr lang="en-US" dirty="0"/>
              <a:t>correlation of 0.1 and above to </a:t>
            </a:r>
            <a:r>
              <a:rPr lang="en-US" dirty="0" smtClean="0"/>
              <a:t>performance are:</a:t>
            </a:r>
            <a:endParaRPr lang="en-US" dirty="0"/>
          </a:p>
          <a:p>
            <a:endParaRPr lang="en-US" dirty="0"/>
          </a:p>
          <a:p>
            <a:pPr algn="ctr"/>
            <a:r>
              <a:rPr lang="en-US" dirty="0"/>
              <a:t>Department</a:t>
            </a:r>
          </a:p>
          <a:p>
            <a:pPr algn="ctr"/>
            <a:r>
              <a:rPr lang="en-US" dirty="0"/>
              <a:t>Job role</a:t>
            </a:r>
          </a:p>
          <a:p>
            <a:pPr algn="ctr"/>
            <a:r>
              <a:rPr lang="en-US" dirty="0"/>
              <a:t>Environment satisfaction</a:t>
            </a:r>
          </a:p>
          <a:p>
            <a:pPr algn="ctr"/>
            <a:r>
              <a:rPr lang="en-US" dirty="0"/>
              <a:t>Last salary hike percent</a:t>
            </a:r>
          </a:p>
          <a:p>
            <a:pPr algn="ctr"/>
            <a:r>
              <a:rPr lang="en-US" dirty="0"/>
              <a:t>Work-life balance</a:t>
            </a:r>
          </a:p>
          <a:p>
            <a:pPr algn="ctr"/>
            <a:r>
              <a:rPr lang="en-US" dirty="0"/>
              <a:t>Years at this company</a:t>
            </a:r>
          </a:p>
          <a:p>
            <a:pPr algn="ctr"/>
            <a:r>
              <a:rPr lang="en-US" dirty="0"/>
              <a:t>Years in current role</a:t>
            </a:r>
          </a:p>
          <a:p>
            <a:pPr algn="ctr"/>
            <a:r>
              <a:rPr lang="en-US" dirty="0"/>
              <a:t>Years since last promotion</a:t>
            </a:r>
          </a:p>
          <a:p>
            <a:pPr algn="ctr"/>
            <a:r>
              <a:rPr lang="en-US" dirty="0"/>
              <a:t>Years with current manager</a:t>
            </a:r>
          </a:p>
        </p:txBody>
      </p:sp>
    </p:spTree>
    <p:extLst>
      <p:ext uri="{BB962C8B-B14F-4D97-AF65-F5344CB8AC3E}">
        <p14:creationId xmlns:p14="http://schemas.microsoft.com/office/powerpoint/2010/main" val="1319880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404" y="0"/>
            <a:ext cx="10364451" cy="1596177"/>
          </a:xfrm>
        </p:spPr>
        <p:txBody>
          <a:bodyPr/>
          <a:lstStyle/>
          <a:p>
            <a:pPr algn="l"/>
            <a:r>
              <a:rPr lang="en-US" dirty="0" smtClean="0"/>
              <a:t>Machine learning model</a:t>
            </a:r>
            <a:endParaRPr lang="en-US" dirty="0"/>
          </a:p>
        </p:txBody>
      </p:sp>
      <p:sp>
        <p:nvSpPr>
          <p:cNvPr id="3" name="Content Placeholder 2"/>
          <p:cNvSpPr>
            <a:spLocks noGrp="1"/>
          </p:cNvSpPr>
          <p:nvPr>
            <p:ph sz="quarter" idx="13"/>
          </p:nvPr>
        </p:nvSpPr>
        <p:spPr>
          <a:xfrm>
            <a:off x="878940" y="1271452"/>
            <a:ext cx="10363826" cy="5586548"/>
          </a:xfrm>
        </p:spPr>
        <p:txBody>
          <a:bodyPr>
            <a:normAutofit/>
          </a:bodyPr>
          <a:lstStyle/>
          <a:p>
            <a:pPr marL="0" indent="0">
              <a:buNone/>
            </a:pPr>
            <a:r>
              <a:rPr lang="en-US" sz="2400" cap="none" dirty="0" smtClean="0"/>
              <a:t>Random forest classifier</a:t>
            </a:r>
          </a:p>
          <a:p>
            <a:r>
              <a:rPr lang="en-US" sz="1500" cap="none" dirty="0"/>
              <a:t>Random Forest is an ensemble learning method that constructs multiple decision trees and combines their predictions to improve overall performance and reduce overfitting. It works by training each tree on a random subset of the data and using a random subset of features for each split, resulting in a diverse set of trees that generalize better to new data</a:t>
            </a:r>
            <a:r>
              <a:rPr lang="en-US" sz="1500" cap="none" dirty="0" smtClean="0"/>
              <a:t>.</a:t>
            </a:r>
          </a:p>
          <a:p>
            <a:r>
              <a:rPr lang="en-US" sz="1500" cap="none" dirty="0" smtClean="0"/>
              <a:t>The model selected had an accuracy score </a:t>
            </a:r>
            <a:r>
              <a:rPr lang="en-US" sz="1500" cap="none" dirty="0"/>
              <a:t>of 96.38</a:t>
            </a:r>
            <a:r>
              <a:rPr lang="en-US" sz="1500" cap="none" dirty="0" smtClean="0"/>
              <a:t>%. Decision tree had an accuracy score of 93.14% while KNN had 94.21%.</a:t>
            </a:r>
          </a:p>
          <a:p>
            <a:r>
              <a:rPr lang="en-US" sz="1500" cap="none" dirty="0" smtClean="0"/>
              <a:t>Further scores for the random forest model chosen are as follows, for the three classes</a:t>
            </a:r>
          </a:p>
          <a:p>
            <a:pPr marL="0" indent="0">
              <a:buNone/>
            </a:pPr>
            <a:r>
              <a:rPr lang="en-US" sz="1500" cap="none" dirty="0" smtClean="0"/>
              <a:t>           Class  precision   </a:t>
            </a:r>
            <a:r>
              <a:rPr lang="en-US" sz="1500" cap="none" dirty="0"/>
              <a:t>recall </a:t>
            </a:r>
            <a:r>
              <a:rPr lang="en-US" sz="1500" cap="none" dirty="0" smtClean="0"/>
              <a:t>  </a:t>
            </a:r>
            <a:r>
              <a:rPr lang="en-US" sz="1500" cap="none" dirty="0"/>
              <a:t>f1-score   </a:t>
            </a:r>
          </a:p>
          <a:p>
            <a:pPr marL="0" indent="0">
              <a:buNone/>
            </a:pPr>
            <a:r>
              <a:rPr lang="en-US" sz="1500" cap="none" dirty="0" smtClean="0"/>
              <a:t>                </a:t>
            </a:r>
            <a:r>
              <a:rPr lang="en-US" sz="1500" cap="none" dirty="0"/>
              <a:t>2       0.96      0.97      0.97       </a:t>
            </a:r>
          </a:p>
          <a:p>
            <a:pPr marL="0" indent="0">
              <a:buNone/>
            </a:pPr>
            <a:r>
              <a:rPr lang="en-US" sz="1500" cap="none" dirty="0" smtClean="0"/>
              <a:t>                3       0.95      0.94      0.95       </a:t>
            </a:r>
            <a:endParaRPr lang="en-US" sz="1500" cap="none" dirty="0"/>
          </a:p>
          <a:p>
            <a:pPr marL="0" indent="0">
              <a:buNone/>
            </a:pPr>
            <a:r>
              <a:rPr lang="en-US" sz="1500" cap="none" dirty="0"/>
              <a:t>      </a:t>
            </a:r>
            <a:r>
              <a:rPr lang="en-US" sz="1500" cap="none" dirty="0" smtClean="0"/>
              <a:t>          </a:t>
            </a:r>
            <a:r>
              <a:rPr lang="en-US" sz="1500" cap="none" dirty="0"/>
              <a:t>4       0.98      0.98      0.98 </a:t>
            </a:r>
            <a:endParaRPr lang="en-US" sz="1500" cap="none" dirty="0" smtClean="0"/>
          </a:p>
          <a:p>
            <a:r>
              <a:rPr lang="en-US" sz="1500" cap="none" dirty="0" smtClean="0"/>
              <a:t>The model also has 179 true positives for class 2, 163 true positives for class 3 and 164 true positives for class 4. 5 class 2 predicted as class 3, no class 2 predicted as class 4, 6 class 3 predicted as class2, 4 class 3 predicted as class 4, 1 class 4 predicted as class 2 and 3 class 4 predicted as class 3.</a:t>
            </a:r>
            <a:endParaRPr lang="en-US" sz="1500" cap="none" dirty="0"/>
          </a:p>
        </p:txBody>
      </p:sp>
    </p:spTree>
    <p:extLst>
      <p:ext uri="{BB962C8B-B14F-4D97-AF65-F5344CB8AC3E}">
        <p14:creationId xmlns:p14="http://schemas.microsoft.com/office/powerpoint/2010/main" val="2594306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7352" y="139546"/>
            <a:ext cx="10364451" cy="417803"/>
          </a:xfrm>
        </p:spPr>
        <p:txBody>
          <a:bodyPr>
            <a:normAutofit fontScale="90000"/>
          </a:bodyPr>
          <a:lstStyle/>
          <a:p>
            <a:r>
              <a:rPr lang="en-US" dirty="0" smtClean="0"/>
              <a:t>Visualizations</a:t>
            </a:r>
            <a:endParaRPr lang="en-US" dirty="0"/>
          </a:p>
        </p:txBody>
      </p:sp>
      <p:pic>
        <p:nvPicPr>
          <p:cNvPr id="7" name="Content Placeholder 6"/>
          <p:cNvPicPr>
            <a:picLocks noGrp="1" noChangeAspect="1"/>
          </p:cNvPicPr>
          <p:nvPr>
            <p:ph sz="quarter" idx="13"/>
          </p:nvPr>
        </p:nvPicPr>
        <p:blipFill>
          <a:blip r:embed="rId2"/>
          <a:stretch>
            <a:fillRect/>
          </a:stretch>
        </p:blipFill>
        <p:spPr>
          <a:xfrm>
            <a:off x="0" y="670787"/>
            <a:ext cx="5943600" cy="2828925"/>
          </a:xfrm>
          <a:prstGeom prst="rect">
            <a:avLst/>
          </a:prstGeom>
        </p:spPr>
      </p:pic>
      <p:pic>
        <p:nvPicPr>
          <p:cNvPr id="8" name="Picture 7"/>
          <p:cNvPicPr>
            <a:picLocks noChangeAspect="1"/>
          </p:cNvPicPr>
          <p:nvPr/>
        </p:nvPicPr>
        <p:blipFill>
          <a:blip r:embed="rId3"/>
          <a:stretch>
            <a:fillRect/>
          </a:stretch>
        </p:blipFill>
        <p:spPr>
          <a:xfrm>
            <a:off x="6102531" y="670787"/>
            <a:ext cx="5943600" cy="3019425"/>
          </a:xfrm>
          <a:prstGeom prst="rect">
            <a:avLst/>
          </a:prstGeom>
        </p:spPr>
      </p:pic>
      <p:pic>
        <p:nvPicPr>
          <p:cNvPr id="9" name="Picture 8"/>
          <p:cNvPicPr>
            <a:picLocks noChangeAspect="1"/>
          </p:cNvPicPr>
          <p:nvPr/>
        </p:nvPicPr>
        <p:blipFill>
          <a:blip r:embed="rId4"/>
          <a:stretch>
            <a:fillRect/>
          </a:stretch>
        </p:blipFill>
        <p:spPr>
          <a:xfrm>
            <a:off x="0" y="3499713"/>
            <a:ext cx="5943600" cy="3358288"/>
          </a:xfrm>
          <a:prstGeom prst="rect">
            <a:avLst/>
          </a:prstGeom>
        </p:spPr>
      </p:pic>
      <p:pic>
        <p:nvPicPr>
          <p:cNvPr id="10" name="Picture 9"/>
          <p:cNvPicPr>
            <a:picLocks noChangeAspect="1"/>
          </p:cNvPicPr>
          <p:nvPr/>
        </p:nvPicPr>
        <p:blipFill>
          <a:blip r:embed="rId5"/>
          <a:stretch>
            <a:fillRect/>
          </a:stretch>
        </p:blipFill>
        <p:spPr>
          <a:xfrm>
            <a:off x="6102531" y="3613151"/>
            <a:ext cx="5943600" cy="3244850"/>
          </a:xfrm>
          <a:prstGeom prst="rect">
            <a:avLst/>
          </a:prstGeom>
        </p:spPr>
      </p:pic>
    </p:spTree>
    <p:extLst>
      <p:ext uri="{BB962C8B-B14F-4D97-AF65-F5344CB8AC3E}">
        <p14:creationId xmlns:p14="http://schemas.microsoft.com/office/powerpoint/2010/main" val="3972713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99663"/>
            <a:ext cx="6150429" cy="3000375"/>
          </a:xfrm>
          <a:prstGeom prst="rect">
            <a:avLst/>
          </a:prstGeom>
        </p:spPr>
      </p:pic>
      <p:sp>
        <p:nvSpPr>
          <p:cNvPr id="5" name="TextBox 4"/>
          <p:cNvSpPr txBox="1"/>
          <p:nvPr/>
        </p:nvSpPr>
        <p:spPr>
          <a:xfrm>
            <a:off x="269966" y="0"/>
            <a:ext cx="809897" cy="369332"/>
          </a:xfrm>
          <a:prstGeom prst="rect">
            <a:avLst/>
          </a:prstGeom>
          <a:noFill/>
        </p:spPr>
        <p:txBody>
          <a:bodyPr wrap="square" rtlCol="0">
            <a:spAutoFit/>
          </a:bodyPr>
          <a:lstStyle/>
          <a:p>
            <a:r>
              <a:rPr lang="en-US" dirty="0" smtClean="0"/>
              <a:t>Cont.</a:t>
            </a:r>
            <a:endParaRPr lang="en-US" dirty="0"/>
          </a:p>
        </p:txBody>
      </p:sp>
      <p:pic>
        <p:nvPicPr>
          <p:cNvPr id="6" name="Picture 5"/>
          <p:cNvPicPr>
            <a:picLocks noChangeAspect="1"/>
          </p:cNvPicPr>
          <p:nvPr/>
        </p:nvPicPr>
        <p:blipFill>
          <a:blip r:embed="rId3"/>
          <a:stretch>
            <a:fillRect/>
          </a:stretch>
        </p:blipFill>
        <p:spPr>
          <a:xfrm>
            <a:off x="6213566" y="299663"/>
            <a:ext cx="5943600" cy="2990850"/>
          </a:xfrm>
          <a:prstGeom prst="rect">
            <a:avLst/>
          </a:prstGeom>
        </p:spPr>
      </p:pic>
      <p:pic>
        <p:nvPicPr>
          <p:cNvPr id="7" name="Picture 6"/>
          <p:cNvPicPr>
            <a:picLocks noChangeAspect="1"/>
          </p:cNvPicPr>
          <p:nvPr/>
        </p:nvPicPr>
        <p:blipFill>
          <a:blip r:embed="rId4"/>
          <a:stretch>
            <a:fillRect/>
          </a:stretch>
        </p:blipFill>
        <p:spPr>
          <a:xfrm>
            <a:off x="0" y="3300038"/>
            <a:ext cx="12157166" cy="3557962"/>
          </a:xfrm>
          <a:prstGeom prst="rect">
            <a:avLst/>
          </a:prstGeom>
        </p:spPr>
      </p:pic>
    </p:spTree>
    <p:extLst>
      <p:ext uri="{BB962C8B-B14F-4D97-AF65-F5344CB8AC3E}">
        <p14:creationId xmlns:p14="http://schemas.microsoft.com/office/powerpoint/2010/main" val="310664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2000" cy="3735976"/>
          </a:xfrm>
          <a:prstGeom prst="rect">
            <a:avLst/>
          </a:prstGeom>
        </p:spPr>
      </p:pic>
      <p:pic>
        <p:nvPicPr>
          <p:cNvPr id="3" name="Picture 2"/>
          <p:cNvPicPr>
            <a:picLocks noChangeAspect="1"/>
          </p:cNvPicPr>
          <p:nvPr/>
        </p:nvPicPr>
        <p:blipFill>
          <a:blip r:embed="rId3"/>
          <a:stretch>
            <a:fillRect/>
          </a:stretch>
        </p:blipFill>
        <p:spPr>
          <a:xfrm>
            <a:off x="0" y="3648890"/>
            <a:ext cx="12192000" cy="3274424"/>
          </a:xfrm>
          <a:prstGeom prst="rect">
            <a:avLst/>
          </a:prstGeom>
        </p:spPr>
      </p:pic>
    </p:spTree>
    <p:extLst>
      <p:ext uri="{BB962C8B-B14F-4D97-AF65-F5344CB8AC3E}">
        <p14:creationId xmlns:p14="http://schemas.microsoft.com/office/powerpoint/2010/main" val="4202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5602942"/>
            <a:ext cx="12281647" cy="17899445"/>
          </a:xfrm>
          <a:prstGeom prst="rect">
            <a:avLst/>
          </a:prstGeom>
        </p:spPr>
      </p:pic>
    </p:spTree>
    <p:extLst>
      <p:ext uri="{BB962C8B-B14F-4D97-AF65-F5344CB8AC3E}">
        <p14:creationId xmlns:p14="http://schemas.microsoft.com/office/powerpoint/2010/main" val="251336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9463657"/>
            <a:ext cx="12192000" cy="51420032"/>
          </a:xfrm>
          <a:prstGeom prst="rect">
            <a:avLst/>
          </a:prstGeom>
        </p:spPr>
      </p:pic>
    </p:spTree>
    <p:extLst>
      <p:ext uri="{BB962C8B-B14F-4D97-AF65-F5344CB8AC3E}">
        <p14:creationId xmlns:p14="http://schemas.microsoft.com/office/powerpoint/2010/main" val="99533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3440" y="328204"/>
            <a:ext cx="5869850" cy="6365966"/>
          </a:xfrm>
          <a:prstGeom prst="rect">
            <a:avLst/>
          </a:prstGeom>
        </p:spPr>
      </p:pic>
      <p:sp>
        <p:nvSpPr>
          <p:cNvPr id="3" name="TextBox 2"/>
          <p:cNvSpPr txBox="1"/>
          <p:nvPr/>
        </p:nvSpPr>
        <p:spPr>
          <a:xfrm>
            <a:off x="209006" y="121920"/>
            <a:ext cx="740228" cy="369332"/>
          </a:xfrm>
          <a:prstGeom prst="rect">
            <a:avLst/>
          </a:prstGeom>
          <a:noFill/>
        </p:spPr>
        <p:txBody>
          <a:bodyPr wrap="square" rtlCol="0">
            <a:spAutoFit/>
          </a:bodyPr>
          <a:lstStyle/>
          <a:p>
            <a:r>
              <a:rPr lang="en-US" dirty="0" smtClean="0"/>
              <a:t>Cont.</a:t>
            </a:r>
            <a:endParaRPr lang="en-US" dirty="0"/>
          </a:p>
        </p:txBody>
      </p:sp>
      <p:pic>
        <p:nvPicPr>
          <p:cNvPr id="5" name="Picture 4"/>
          <p:cNvPicPr>
            <a:picLocks noChangeAspect="1"/>
          </p:cNvPicPr>
          <p:nvPr/>
        </p:nvPicPr>
        <p:blipFill>
          <a:blip r:embed="rId3"/>
          <a:stretch>
            <a:fillRect/>
          </a:stretch>
        </p:blipFill>
        <p:spPr>
          <a:xfrm>
            <a:off x="6862354" y="121920"/>
            <a:ext cx="5131799" cy="6572250"/>
          </a:xfrm>
          <a:prstGeom prst="rect">
            <a:avLst/>
          </a:prstGeom>
        </p:spPr>
      </p:pic>
    </p:spTree>
    <p:extLst>
      <p:ext uri="{BB962C8B-B14F-4D97-AF65-F5344CB8AC3E}">
        <p14:creationId xmlns:p14="http://schemas.microsoft.com/office/powerpoint/2010/main" val="1617180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2252" y="926022"/>
            <a:ext cx="4822354" cy="3976903"/>
          </a:xfrm>
          <a:prstGeom prst="rect">
            <a:avLst/>
          </a:prstGeom>
        </p:spPr>
      </p:pic>
      <p:sp>
        <p:nvSpPr>
          <p:cNvPr id="3" name="TextBox 2"/>
          <p:cNvSpPr txBox="1"/>
          <p:nvPr/>
        </p:nvSpPr>
        <p:spPr>
          <a:xfrm>
            <a:off x="191589" y="78377"/>
            <a:ext cx="984068" cy="369332"/>
          </a:xfrm>
          <a:prstGeom prst="rect">
            <a:avLst/>
          </a:prstGeom>
          <a:noFill/>
        </p:spPr>
        <p:txBody>
          <a:bodyPr wrap="square" rtlCol="0">
            <a:spAutoFit/>
          </a:bodyPr>
          <a:lstStyle/>
          <a:p>
            <a:r>
              <a:rPr lang="en-US" dirty="0" smtClean="0"/>
              <a:t>Cont.</a:t>
            </a:r>
            <a:endParaRPr lang="en-US" dirty="0"/>
          </a:p>
        </p:txBody>
      </p:sp>
      <p:pic>
        <p:nvPicPr>
          <p:cNvPr id="4" name="Picture 3"/>
          <p:cNvPicPr>
            <a:picLocks noChangeAspect="1"/>
          </p:cNvPicPr>
          <p:nvPr/>
        </p:nvPicPr>
        <p:blipFill>
          <a:blip r:embed="rId3"/>
          <a:stretch>
            <a:fillRect/>
          </a:stretch>
        </p:blipFill>
        <p:spPr>
          <a:xfrm>
            <a:off x="6010275" y="784588"/>
            <a:ext cx="6181725" cy="5619750"/>
          </a:xfrm>
          <a:prstGeom prst="rect">
            <a:avLst/>
          </a:prstGeom>
        </p:spPr>
      </p:pic>
    </p:spTree>
    <p:extLst>
      <p:ext uri="{BB962C8B-B14F-4D97-AF65-F5344CB8AC3E}">
        <p14:creationId xmlns:p14="http://schemas.microsoft.com/office/powerpoint/2010/main" val="215192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a:t>
            </a:r>
            <a:r>
              <a:rPr lang="en-US" dirty="0"/>
              <a:t>summary</a:t>
            </a:r>
            <a:br>
              <a:rPr lang="en-US" dirty="0"/>
            </a:br>
            <a:endParaRPr lang="en-US" dirty="0"/>
          </a:p>
        </p:txBody>
      </p:sp>
      <p:sp>
        <p:nvSpPr>
          <p:cNvPr id="3" name="Content Placeholder 2"/>
          <p:cNvSpPr>
            <a:spLocks noGrp="1"/>
          </p:cNvSpPr>
          <p:nvPr>
            <p:ph sz="quarter" idx="13"/>
          </p:nvPr>
        </p:nvSpPr>
        <p:spPr>
          <a:xfrm>
            <a:off x="565431" y="1416605"/>
            <a:ext cx="10363826" cy="2911555"/>
          </a:xfrm>
        </p:spPr>
        <p:txBody>
          <a:bodyPr>
            <a:normAutofit fontScale="55000" lnSpcReduction="20000"/>
          </a:bodyPr>
          <a:lstStyle/>
          <a:p>
            <a:endParaRPr lang="en-US" dirty="0"/>
          </a:p>
          <a:p>
            <a:r>
              <a:rPr lang="en-US" sz="2800" dirty="0"/>
              <a:t>INX Future Inc. </a:t>
            </a:r>
            <a:r>
              <a:rPr lang="en-US" sz="2800" cap="none" dirty="0" smtClean="0"/>
              <a:t>Known as </a:t>
            </a:r>
            <a:r>
              <a:rPr lang="en-US" sz="2800" dirty="0" smtClean="0"/>
              <a:t>INX</a:t>
            </a:r>
            <a:r>
              <a:rPr lang="en-US" sz="2800" cap="none" dirty="0" smtClean="0"/>
              <a:t>, Is a leading data analytics and automation solutions provider. Recently the top management has had growing concerns over the unhealthy employee performance indexes. A data science project by Mr. Brian, the CEO, was initiated to look into this. It will analyze the current employee data and find the underlying causes of the performance issues</a:t>
            </a:r>
            <a:r>
              <a:rPr lang="en-US" sz="2800" dirty="0" smtClean="0"/>
              <a:t>.</a:t>
            </a:r>
            <a:endParaRPr lang="en-US" sz="2800" dirty="0"/>
          </a:p>
          <a:p>
            <a:r>
              <a:rPr lang="en-US" sz="2800" cap="none" dirty="0" smtClean="0"/>
              <a:t>The expected insights include</a:t>
            </a:r>
            <a:r>
              <a:rPr lang="en-US" sz="2800" dirty="0" smtClean="0"/>
              <a:t>:</a:t>
            </a:r>
            <a:endParaRPr lang="en-US" sz="2800" dirty="0"/>
          </a:p>
          <a:p>
            <a:pPr marL="0" indent="0">
              <a:buNone/>
            </a:pPr>
            <a:r>
              <a:rPr lang="en-US" sz="2800" dirty="0" smtClean="0"/>
              <a:t>     </a:t>
            </a:r>
            <a:r>
              <a:rPr lang="en-US" sz="2800" cap="none" dirty="0" smtClean="0"/>
              <a:t>1.Department wise performances.</a:t>
            </a:r>
          </a:p>
          <a:p>
            <a:pPr marL="0" indent="0">
              <a:buNone/>
            </a:pPr>
            <a:r>
              <a:rPr lang="en-US" sz="2800" cap="none" dirty="0" smtClean="0"/>
              <a:t>      2.Top 3 important factors affecting employee performance.</a:t>
            </a:r>
          </a:p>
          <a:p>
            <a:pPr marL="0" indent="0">
              <a:buNone/>
            </a:pPr>
            <a:r>
              <a:rPr lang="en-US" sz="2800" cap="none" dirty="0" smtClean="0"/>
              <a:t>      3.A trained model which can predict the employee performance based on factors as inputs.</a:t>
            </a:r>
          </a:p>
          <a:p>
            <a:pPr marL="0" indent="0">
              <a:buNone/>
            </a:pPr>
            <a:r>
              <a:rPr lang="en-US" sz="2800" cap="none" dirty="0" smtClean="0"/>
              <a:t>      4.Recommendations to improve the employee performance based on insights from the analysis.</a:t>
            </a:r>
          </a:p>
          <a:p>
            <a:endParaRPr lang="en-US" cap="none" dirty="0" smtClean="0"/>
          </a:p>
          <a:p>
            <a:endParaRPr lang="en-US" dirty="0" smtClean="0"/>
          </a:p>
          <a:p>
            <a:endParaRPr lang="en-US" dirty="0"/>
          </a:p>
          <a:p>
            <a:endParaRPr lang="en-US" dirty="0" smtClean="0"/>
          </a:p>
          <a:p>
            <a:endParaRPr lang="en-US" dirty="0"/>
          </a:p>
        </p:txBody>
      </p:sp>
      <p:sp>
        <p:nvSpPr>
          <p:cNvPr id="4" name="TextBox 3"/>
          <p:cNvSpPr txBox="1"/>
          <p:nvPr/>
        </p:nvSpPr>
        <p:spPr>
          <a:xfrm>
            <a:off x="1131801" y="4756916"/>
            <a:ext cx="8795657" cy="646331"/>
          </a:xfrm>
          <a:prstGeom prst="rect">
            <a:avLst/>
          </a:prstGeom>
          <a:noFill/>
        </p:spPr>
        <p:txBody>
          <a:bodyPr wrap="square" rtlCol="0">
            <a:spAutoFit/>
          </a:bodyPr>
          <a:lstStyle/>
          <a:p>
            <a:r>
              <a:rPr lang="en-US" sz="3600" dirty="0" smtClean="0"/>
              <a:t>Requirement</a:t>
            </a:r>
            <a:endParaRPr lang="en-US" sz="3600" dirty="0"/>
          </a:p>
        </p:txBody>
      </p:sp>
      <p:sp>
        <p:nvSpPr>
          <p:cNvPr id="5" name="TextBox 4"/>
          <p:cNvSpPr txBox="1"/>
          <p:nvPr/>
        </p:nvSpPr>
        <p:spPr>
          <a:xfrm>
            <a:off x="1001485" y="5403247"/>
            <a:ext cx="9649097" cy="923330"/>
          </a:xfrm>
          <a:prstGeom prst="rect">
            <a:avLst/>
          </a:prstGeom>
          <a:noFill/>
        </p:spPr>
        <p:txBody>
          <a:bodyPr wrap="square" rtlCol="0">
            <a:spAutoFit/>
          </a:bodyPr>
          <a:lstStyle/>
          <a:p>
            <a:r>
              <a:rPr lang="en-US" dirty="0"/>
              <a:t>Third party data sources. The dataset was provided by IABAC via a link: </a:t>
            </a:r>
            <a:r>
              <a:rPr lang="en-US" dirty="0">
                <a:hlinkClick r:id="rId2"/>
              </a:rPr>
              <a:t>http://data.iabac.org/exam/p2/data/INX_Future_Inc_Employee_Performance_CDS_Project2_Data_V1.8.xls</a:t>
            </a:r>
            <a:endParaRPr lang="en-US" dirty="0"/>
          </a:p>
        </p:txBody>
      </p:sp>
    </p:spTree>
    <p:extLst>
      <p:ext uri="{BB962C8B-B14F-4D97-AF65-F5344CB8AC3E}">
        <p14:creationId xmlns:p14="http://schemas.microsoft.com/office/powerpoint/2010/main" val="2172341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5360" y="1028343"/>
            <a:ext cx="10824754" cy="4524315"/>
          </a:xfrm>
          <a:prstGeom prst="rect">
            <a:avLst/>
          </a:prstGeom>
        </p:spPr>
        <p:txBody>
          <a:bodyPr wrap="square">
            <a:spAutoFit/>
          </a:bodyPr>
          <a:lstStyle/>
          <a:p>
            <a:r>
              <a:rPr lang="en-US" sz="1500" i="1" dirty="0"/>
              <a:t>Recommendations</a:t>
            </a:r>
            <a:r>
              <a:rPr lang="en-US" sz="1500" dirty="0"/>
              <a:t> :</a:t>
            </a:r>
          </a:p>
          <a:p>
            <a:endParaRPr lang="en-US" sz="1500" dirty="0"/>
          </a:p>
          <a:p>
            <a:r>
              <a:rPr lang="en-US" sz="1500" dirty="0"/>
              <a:t>Improve environment satisfaction as it is a top factor affecting performance. This can be done through giving channels for feedback per department and addressing matters raised. Targeted training for low performing individuals/departments. The company should give promotions at least every 1 to 2 years. Improve </a:t>
            </a:r>
            <a:r>
              <a:rPr lang="en-US" sz="1500" dirty="0" smtClean="0"/>
              <a:t>work life </a:t>
            </a:r>
            <a:r>
              <a:rPr lang="en-US" sz="1500" dirty="0"/>
              <a:t>balance. We saw that those working overtime have a higher attrition rate. Salary hike will give the boost to the employees to perform well so clear indications on how salary </a:t>
            </a:r>
            <a:r>
              <a:rPr lang="en-US" sz="1500" dirty="0" smtClean="0"/>
              <a:t>increments </a:t>
            </a:r>
            <a:r>
              <a:rPr lang="en-US" sz="1500" dirty="0"/>
              <a:t>are done should be given. Shuffling of managers every 3 years can also improve performance. Experience in current job role should be considered while employing new employees. The development team has highest performing employees, the company can leverage what the department does differently to other departments. Get feedback from employees who have low job satisfaction yet perform highly</a:t>
            </a:r>
            <a:r>
              <a:rPr lang="en-US" sz="1500" dirty="0" smtClean="0"/>
              <a:t>.</a:t>
            </a:r>
          </a:p>
          <a:p>
            <a:endParaRPr lang="en-US" sz="1500" dirty="0"/>
          </a:p>
          <a:p>
            <a:r>
              <a:rPr lang="en-US" sz="1500" i="1" dirty="0" smtClean="0"/>
              <a:t>Conclusions :</a:t>
            </a:r>
            <a:endParaRPr lang="en-US" sz="1500" i="1" dirty="0" smtClean="0"/>
          </a:p>
          <a:p>
            <a:endParaRPr lang="en-US" sz="1500" dirty="0" smtClean="0"/>
          </a:p>
          <a:p>
            <a:r>
              <a:rPr lang="en-US" sz="1500" dirty="0" smtClean="0"/>
              <a:t>The model can be moderately used to predict employee performance. Traditional methods like business score cards can be used to measure performance alongside it. Continuous improvements to it should be done regularly with new insights and data acquired from employees.</a:t>
            </a:r>
          </a:p>
          <a:p>
            <a:endParaRPr lang="en-US" sz="1500" dirty="0"/>
          </a:p>
          <a:p>
            <a:r>
              <a:rPr lang="en-US" sz="1500" dirty="0" smtClean="0"/>
              <a:t>References:</a:t>
            </a:r>
          </a:p>
          <a:p>
            <a:r>
              <a:rPr lang="en-US" sz="1500" dirty="0" smtClean="0"/>
              <a:t>Chat GPT</a:t>
            </a:r>
          </a:p>
          <a:p>
            <a:r>
              <a:rPr lang="en-US" sz="1600" dirty="0" err="1">
                <a:hlinkClick r:id="rId2"/>
              </a:rPr>
              <a:t>AfriCDSA</a:t>
            </a:r>
            <a:r>
              <a:rPr lang="en-US" sz="1600" dirty="0">
                <a:hlinkClick r:id="rId2"/>
              </a:rPr>
              <a:t> Machine Learning | Notes sorted by date (</a:t>
            </a:r>
            <a:r>
              <a:rPr lang="en-US" sz="1600" dirty="0" err="1">
                <a:hlinkClick r:id="rId2"/>
              </a:rPr>
              <a:t>notion.site</a:t>
            </a:r>
            <a:r>
              <a:rPr lang="en-US" sz="1600" dirty="0">
                <a:hlinkClick r:id="rId2"/>
              </a:rPr>
              <a:t>)</a:t>
            </a:r>
            <a:endParaRPr lang="en-US" sz="1500" dirty="0"/>
          </a:p>
          <a:p>
            <a:endParaRPr lang="en-US" sz="1500" dirty="0"/>
          </a:p>
        </p:txBody>
      </p:sp>
    </p:spTree>
    <p:extLst>
      <p:ext uri="{BB962C8B-B14F-4D97-AF65-F5344CB8AC3E}">
        <p14:creationId xmlns:p14="http://schemas.microsoft.com/office/powerpoint/2010/main" val="164041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84" y="239692"/>
            <a:ext cx="10364451" cy="1596177"/>
          </a:xfrm>
        </p:spPr>
        <p:txBody>
          <a:bodyPr/>
          <a:lstStyle/>
          <a:p>
            <a:pPr algn="l"/>
            <a:r>
              <a:rPr lang="en-US" cap="none" dirty="0" smtClean="0"/>
              <a:t>Analysis</a:t>
            </a:r>
            <a:endParaRPr lang="en-US" dirty="0"/>
          </a:p>
        </p:txBody>
      </p:sp>
      <p:sp>
        <p:nvSpPr>
          <p:cNvPr id="3" name="Content Placeholder 2"/>
          <p:cNvSpPr>
            <a:spLocks noGrp="1"/>
          </p:cNvSpPr>
          <p:nvPr>
            <p:ph sz="quarter" idx="13"/>
          </p:nvPr>
        </p:nvSpPr>
        <p:spPr>
          <a:xfrm>
            <a:off x="922484" y="1400442"/>
            <a:ext cx="10363826" cy="4486554"/>
          </a:xfrm>
        </p:spPr>
        <p:txBody>
          <a:bodyPr>
            <a:normAutofit fontScale="25000" lnSpcReduction="20000"/>
          </a:bodyPr>
          <a:lstStyle/>
          <a:p>
            <a:r>
              <a:rPr lang="en-US" sz="6000" cap="none" dirty="0" smtClean="0"/>
              <a:t>The data is structured and is supervised. The variables have both numerical and categorical data. 19 are numerical and 9 are categorical. The target variable is performance rating.</a:t>
            </a:r>
          </a:p>
          <a:p>
            <a:r>
              <a:rPr lang="en-US" sz="6000" cap="none" dirty="0"/>
              <a:t>Processing techniques incorporated are checking for missing values, checking for duplicates and unique values, handling of outliers, encoding categorical variables to transform them into numbers and scaling the data</a:t>
            </a:r>
            <a:r>
              <a:rPr lang="en-US" sz="6000" cap="none" dirty="0" smtClean="0"/>
              <a:t>. Analysis by tables and visualization. First statistical analysis was done to understand the data distribution. Then visualization of numerical data via histograms, then visualization of categorical data via histograms too.</a:t>
            </a:r>
          </a:p>
          <a:p>
            <a:r>
              <a:rPr lang="en-US" sz="6000" cap="none" dirty="0" smtClean="0"/>
              <a:t>For feature selection, two methods are applied. Correlation analysis and use of random forest. This is because we want to get the important factors, then analyze their relation to performance rating. Under correlation, it shows a linear relationship and the features with a correlation of more than one selected. With random forest, there's use of feature importance.</a:t>
            </a:r>
          </a:p>
          <a:p>
            <a:r>
              <a:rPr lang="en-US" sz="6000" cap="none" dirty="0"/>
              <a:t>Based on the data and expected insights, this is a classification problem. The models evaluated are decision tree, random forest and KNeighbors. Definition of dependent and independent variables was done. We find that the target variable has imbalance so to balance it out SMOTE was used. There were variables with infinite values so this was handled by replacing them with mean. </a:t>
            </a:r>
            <a:r>
              <a:rPr lang="en-US" sz="6000" cap="none" dirty="0" smtClean="0"/>
              <a:t>Hyper parameter </a:t>
            </a:r>
            <a:r>
              <a:rPr lang="en-US" sz="6000" cap="none" dirty="0"/>
              <a:t>tuning is done on selected model, random forest.</a:t>
            </a:r>
            <a:endParaRPr lang="en-US" sz="4200" cap="none" dirty="0" smtClean="0"/>
          </a:p>
          <a:p>
            <a:pPr marL="0" indent="0">
              <a:buNone/>
            </a:pPr>
            <a:r>
              <a:rPr lang="en-US" sz="14400" cap="none" dirty="0" smtClean="0"/>
              <a:t>Summary</a:t>
            </a:r>
            <a:endParaRPr lang="en-US" sz="14400" cap="none" dirty="0" smtClean="0"/>
          </a:p>
          <a:p>
            <a:pPr marL="0" indent="0">
              <a:buNone/>
            </a:pPr>
            <a:r>
              <a:rPr lang="en-US" sz="6000" cap="none" dirty="0"/>
              <a:t>The project was done with the purpose of finding out factors which affected the Performance of the employees, department wise performance, training a model which accurately predicts the Performance Rating of the employee and analyzing the data to provide recommendations to improve the performance and gain insights from the analysis</a:t>
            </a:r>
            <a:r>
              <a:rPr lang="en-US" sz="6000" cap="none" dirty="0" smtClean="0"/>
              <a:t>.</a:t>
            </a:r>
          </a:p>
          <a:p>
            <a:pPr marL="0" indent="0">
              <a:buNone/>
            </a:pPr>
            <a:endParaRPr lang="en-US" sz="6000" cap="none" dirty="0" smtClean="0"/>
          </a:p>
          <a:p>
            <a:pPr marL="0" indent="0">
              <a:buNone/>
            </a:pPr>
            <a:endParaRPr lang="en-US" sz="4200" cap="none" dirty="0"/>
          </a:p>
        </p:txBody>
      </p:sp>
      <p:sp>
        <p:nvSpPr>
          <p:cNvPr id="4" name="TextBox 3"/>
          <p:cNvSpPr txBox="1"/>
          <p:nvPr/>
        </p:nvSpPr>
        <p:spPr>
          <a:xfrm>
            <a:off x="10850880" y="6357257"/>
            <a:ext cx="818606" cy="365760"/>
          </a:xfrm>
          <a:prstGeom prst="rect">
            <a:avLst/>
          </a:prstGeom>
          <a:noFill/>
        </p:spPr>
        <p:txBody>
          <a:bodyPr wrap="square" rtlCol="0">
            <a:spAutoFit/>
          </a:bodyPr>
          <a:lstStyle/>
          <a:p>
            <a:r>
              <a:rPr lang="en-US" dirty="0" smtClean="0"/>
              <a:t>Cont.</a:t>
            </a:r>
            <a:endParaRPr lang="en-US" dirty="0"/>
          </a:p>
        </p:txBody>
      </p:sp>
    </p:spTree>
    <p:extLst>
      <p:ext uri="{BB962C8B-B14F-4D97-AF65-F5344CB8AC3E}">
        <p14:creationId xmlns:p14="http://schemas.microsoft.com/office/powerpoint/2010/main" val="2032012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8" y="820575"/>
            <a:ext cx="11460480" cy="5863144"/>
          </a:xfrm>
          <a:prstGeom prst="rect">
            <a:avLst/>
          </a:prstGeom>
        </p:spPr>
        <p:txBody>
          <a:bodyPr wrap="square">
            <a:spAutoFit/>
          </a:bodyPr>
          <a:lstStyle/>
          <a:p>
            <a:r>
              <a:rPr lang="en-US" sz="1500" i="1" dirty="0"/>
              <a:t>Department wise performance insights </a:t>
            </a:r>
            <a:r>
              <a:rPr lang="en-US" sz="1500" dirty="0"/>
              <a:t>:</a:t>
            </a:r>
          </a:p>
          <a:p>
            <a:endParaRPr lang="en-US" sz="1500" dirty="0"/>
          </a:p>
          <a:p>
            <a:r>
              <a:rPr lang="en-US" sz="1500" dirty="0" smtClean="0"/>
              <a:t>Individual employee performance and top 3 features in departments were visualized by the use of tableau. Screenshots attached. Insights from the visualizations; Development team has the highest mean performance of 3.09. Data science has the lowest count (1 person) of the lowest performance (a rating of 2); also the lowest count (2 people) of the highest performance (rating of 4).Development has the highest count (44 people) of the highest performance rating which is a 4. Sales has the highest count (87 people) of the lowest performance rating (a 2).Development and Research and development have the highest number of people with high environment satisfaction ratings. Data science has the least. Sales has the highest least percentage of salary hike at 16%. Development, finance, research and development and sales have the highest salary hike percentage of 25</a:t>
            </a:r>
            <a:r>
              <a:rPr lang="en-US" sz="1500" dirty="0"/>
              <a:t>%. Development, Research and development and sales have the highest number (15) of years since last promotion while Data science has the least(7 years). Development, Research and development and Sales have promotions yearly.</a:t>
            </a:r>
            <a:endParaRPr lang="en-US" sz="1500" dirty="0" smtClean="0"/>
          </a:p>
          <a:p>
            <a:endParaRPr lang="en-US" sz="1500" dirty="0"/>
          </a:p>
          <a:p>
            <a:r>
              <a:rPr lang="en-US" sz="1500" i="1" dirty="0"/>
              <a:t>Top 3 features </a:t>
            </a:r>
            <a:r>
              <a:rPr lang="en-US" sz="1500" dirty="0"/>
              <a:t>:</a:t>
            </a:r>
          </a:p>
          <a:p>
            <a:endParaRPr lang="en-US" sz="1500" dirty="0"/>
          </a:p>
          <a:p>
            <a:r>
              <a:rPr lang="en-US" sz="1500" dirty="0"/>
              <a:t>The most important features selected are Department</a:t>
            </a:r>
            <a:r>
              <a:rPr lang="en-US" sz="1500" dirty="0" smtClean="0"/>
              <a:t>, Job </a:t>
            </a:r>
            <a:r>
              <a:rPr lang="en-US" sz="1500" dirty="0"/>
              <a:t>role</a:t>
            </a:r>
            <a:r>
              <a:rPr lang="en-US" sz="1500" dirty="0" smtClean="0"/>
              <a:t>, Environment </a:t>
            </a:r>
            <a:r>
              <a:rPr lang="en-US" sz="1500" dirty="0"/>
              <a:t>satisfaction, Last salary hike percent, Work-life balance, Years at this company, Years in current role, Years since last promotion and Years with current manager.</a:t>
            </a:r>
          </a:p>
          <a:p>
            <a:endParaRPr lang="en-US" sz="1500" dirty="0"/>
          </a:p>
          <a:p>
            <a:r>
              <a:rPr lang="en-US" sz="1500" dirty="0"/>
              <a:t>Top three features from correlation analysis are Environment </a:t>
            </a:r>
            <a:r>
              <a:rPr lang="en-US" sz="1500" dirty="0" smtClean="0"/>
              <a:t>satisfaction, </a:t>
            </a:r>
            <a:r>
              <a:rPr lang="en-US" sz="1500" dirty="0"/>
              <a:t>last salary hike percent and work life balance. Random forest gave environment satisfaction, last salary hike percent and years since last promotion. Since we want to build a predictive model that uses multi-linear correlations, we will use the results under random forest</a:t>
            </a:r>
            <a:r>
              <a:rPr lang="en-US" sz="1500" dirty="0" smtClean="0"/>
              <a:t>.</a:t>
            </a:r>
          </a:p>
          <a:p>
            <a:endParaRPr lang="en-US" sz="1500" dirty="0"/>
          </a:p>
          <a:p>
            <a:r>
              <a:rPr lang="en-US" sz="1500" i="1" dirty="0"/>
              <a:t>Model training and selection </a:t>
            </a:r>
            <a:r>
              <a:rPr lang="en-US" sz="1500" dirty="0"/>
              <a:t>:</a:t>
            </a:r>
          </a:p>
          <a:p>
            <a:endParaRPr lang="en-US" sz="1500" dirty="0"/>
          </a:p>
          <a:p>
            <a:r>
              <a:rPr lang="en-US" sz="1500" dirty="0"/>
              <a:t>Classification analysis is carried out because although the performance has </a:t>
            </a:r>
            <a:r>
              <a:rPr lang="en-US" sz="1500" dirty="0" smtClean="0"/>
              <a:t>a range </a:t>
            </a:r>
            <a:r>
              <a:rPr lang="en-US" sz="1500" dirty="0"/>
              <a:t>of 1-4, the performance data only has 3 classes </a:t>
            </a:r>
            <a:r>
              <a:rPr lang="en-US" sz="1500" dirty="0" smtClean="0"/>
              <a:t>i.e. </a:t>
            </a:r>
            <a:r>
              <a:rPr lang="en-US" sz="1500" dirty="0"/>
              <a:t>2,3,4. </a:t>
            </a:r>
            <a:endParaRPr lang="en-US" sz="1500" dirty="0" smtClean="0"/>
          </a:p>
          <a:p>
            <a:r>
              <a:rPr lang="en-US" sz="1500" dirty="0" smtClean="0"/>
              <a:t>The </a:t>
            </a:r>
            <a:r>
              <a:rPr lang="en-US" sz="1500" dirty="0"/>
              <a:t>models accuracies </a:t>
            </a:r>
            <a:r>
              <a:rPr lang="en-US" sz="1500" dirty="0" smtClean="0"/>
              <a:t>were (cont.)</a:t>
            </a:r>
            <a:endParaRPr lang="en-US" sz="1500" dirty="0"/>
          </a:p>
          <a:p>
            <a:endParaRPr lang="en-US" sz="1500" dirty="0"/>
          </a:p>
        </p:txBody>
      </p:sp>
      <p:sp>
        <p:nvSpPr>
          <p:cNvPr id="3" name="TextBox 2"/>
          <p:cNvSpPr txBox="1"/>
          <p:nvPr/>
        </p:nvSpPr>
        <p:spPr>
          <a:xfrm>
            <a:off x="217714" y="87086"/>
            <a:ext cx="1001486" cy="369332"/>
          </a:xfrm>
          <a:prstGeom prst="rect">
            <a:avLst/>
          </a:prstGeom>
          <a:noFill/>
        </p:spPr>
        <p:txBody>
          <a:bodyPr wrap="square" rtlCol="0">
            <a:spAutoFit/>
          </a:bodyPr>
          <a:lstStyle/>
          <a:p>
            <a:r>
              <a:rPr lang="en-US" dirty="0" smtClean="0"/>
              <a:t>Cont.</a:t>
            </a:r>
            <a:endParaRPr lang="en-US" dirty="0"/>
          </a:p>
        </p:txBody>
      </p:sp>
      <p:sp>
        <p:nvSpPr>
          <p:cNvPr id="4" name="TextBox 3"/>
          <p:cNvSpPr txBox="1"/>
          <p:nvPr/>
        </p:nvSpPr>
        <p:spPr>
          <a:xfrm>
            <a:off x="10824754" y="6496594"/>
            <a:ext cx="792480" cy="369332"/>
          </a:xfrm>
          <a:prstGeom prst="rect">
            <a:avLst/>
          </a:prstGeom>
          <a:noFill/>
        </p:spPr>
        <p:txBody>
          <a:bodyPr wrap="square" rtlCol="0">
            <a:spAutoFit/>
          </a:bodyPr>
          <a:lstStyle/>
          <a:p>
            <a:r>
              <a:rPr lang="en-US" dirty="0" smtClean="0"/>
              <a:t>Cont.</a:t>
            </a:r>
            <a:endParaRPr lang="en-US" dirty="0"/>
          </a:p>
        </p:txBody>
      </p:sp>
    </p:spTree>
    <p:extLst>
      <p:ext uri="{BB962C8B-B14F-4D97-AF65-F5344CB8AC3E}">
        <p14:creationId xmlns:p14="http://schemas.microsoft.com/office/powerpoint/2010/main" val="174412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1138204"/>
            <a:ext cx="11564983" cy="1938992"/>
          </a:xfrm>
          <a:prstGeom prst="rect">
            <a:avLst/>
          </a:prstGeom>
        </p:spPr>
        <p:txBody>
          <a:bodyPr wrap="square">
            <a:spAutoFit/>
          </a:bodyPr>
          <a:lstStyle/>
          <a:p>
            <a:r>
              <a:rPr lang="en-US" sz="1500" dirty="0"/>
              <a:t>Decision tree with parameters = 88.57% </a:t>
            </a:r>
            <a:r>
              <a:rPr lang="en-US" sz="1500" dirty="0" smtClean="0"/>
              <a:t>    Decision </a:t>
            </a:r>
            <a:r>
              <a:rPr lang="en-US" sz="1500" dirty="0"/>
              <a:t>tree without parameters = 93.14%</a:t>
            </a:r>
          </a:p>
          <a:p>
            <a:endParaRPr lang="en-US" sz="1500" dirty="0"/>
          </a:p>
          <a:p>
            <a:r>
              <a:rPr lang="en-US" sz="1500" dirty="0"/>
              <a:t>Random forest with parameters = 96.38% </a:t>
            </a:r>
            <a:r>
              <a:rPr lang="en-US" sz="1500" dirty="0" smtClean="0"/>
              <a:t>  Random </a:t>
            </a:r>
            <a:r>
              <a:rPr lang="en-US" sz="1500" dirty="0"/>
              <a:t>forest without parameters = 96.19%</a:t>
            </a:r>
          </a:p>
          <a:p>
            <a:endParaRPr lang="en-US" sz="1500" dirty="0"/>
          </a:p>
          <a:p>
            <a:r>
              <a:rPr lang="en-US" sz="1500" dirty="0"/>
              <a:t>KNeighbors with parameters = 91.24% </a:t>
            </a:r>
            <a:r>
              <a:rPr lang="en-US" sz="1500" dirty="0" smtClean="0"/>
              <a:t>      KNeighbors </a:t>
            </a:r>
            <a:r>
              <a:rPr lang="en-US" sz="1500" dirty="0"/>
              <a:t>without parameters = 88.57%</a:t>
            </a:r>
          </a:p>
          <a:p>
            <a:endParaRPr lang="en-US" sz="1500" dirty="0"/>
          </a:p>
          <a:p>
            <a:r>
              <a:rPr lang="en-US" sz="1500" dirty="0"/>
              <a:t>The machine learning model selected after training is random forest with parameter after hyper parameter tuning. It has an accuracy score of 96.38% and slightly better F1-Scores for Class 0 and Class 2. This is deployed with streamlit.</a:t>
            </a:r>
          </a:p>
        </p:txBody>
      </p:sp>
      <p:sp>
        <p:nvSpPr>
          <p:cNvPr id="3" name="TextBox 2"/>
          <p:cNvSpPr txBox="1"/>
          <p:nvPr/>
        </p:nvSpPr>
        <p:spPr>
          <a:xfrm>
            <a:off x="226423" y="0"/>
            <a:ext cx="888274" cy="369332"/>
          </a:xfrm>
          <a:prstGeom prst="rect">
            <a:avLst/>
          </a:prstGeom>
          <a:noFill/>
        </p:spPr>
        <p:txBody>
          <a:bodyPr wrap="square" rtlCol="0">
            <a:spAutoFit/>
          </a:bodyPr>
          <a:lstStyle/>
          <a:p>
            <a:r>
              <a:rPr lang="en-US" dirty="0" smtClean="0"/>
              <a:t>Cont.</a:t>
            </a:r>
          </a:p>
        </p:txBody>
      </p:sp>
    </p:spTree>
    <p:extLst>
      <p:ext uri="{BB962C8B-B14F-4D97-AF65-F5344CB8AC3E}">
        <p14:creationId xmlns:p14="http://schemas.microsoft.com/office/powerpoint/2010/main" val="2854867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96300"/>
            <a:ext cx="10364451" cy="1053529"/>
          </a:xfrm>
        </p:spPr>
        <p:txBody>
          <a:bodyPr/>
          <a:lstStyle/>
          <a:p>
            <a:pPr algn="l"/>
            <a:r>
              <a:rPr lang="en-US" b="1" dirty="0" smtClean="0">
                <a:latin typeface="+mn-lt"/>
              </a:rPr>
              <a:t>Data set overview</a:t>
            </a:r>
            <a:endParaRPr lang="en-US" b="1" dirty="0">
              <a:latin typeface="+mn-lt"/>
            </a:endParaRPr>
          </a:p>
        </p:txBody>
      </p:sp>
      <p:sp>
        <p:nvSpPr>
          <p:cNvPr id="3" name="Content Placeholder 2"/>
          <p:cNvSpPr>
            <a:spLocks noGrp="1"/>
          </p:cNvSpPr>
          <p:nvPr>
            <p:ph sz="quarter" idx="13"/>
          </p:nvPr>
        </p:nvSpPr>
        <p:spPr>
          <a:xfrm>
            <a:off x="835397" y="1349829"/>
            <a:ext cx="10363826" cy="4354285"/>
          </a:xfrm>
        </p:spPr>
        <p:txBody>
          <a:bodyPr>
            <a:normAutofit/>
          </a:bodyPr>
          <a:lstStyle/>
          <a:p>
            <a:r>
              <a:rPr lang="en-US" sz="1500" cap="none" dirty="0" smtClean="0"/>
              <a:t>The dataset was provided by IABAC.</a:t>
            </a:r>
          </a:p>
          <a:p>
            <a:r>
              <a:rPr lang="en-US" sz="1500" cap="none" dirty="0" smtClean="0"/>
              <a:t> It contains 28 columns or attributes. </a:t>
            </a:r>
            <a:r>
              <a:rPr lang="en-US" sz="1500" cap="none" dirty="0"/>
              <a:t>19 are numerical and 9 are categorical</a:t>
            </a:r>
            <a:r>
              <a:rPr lang="en-US" sz="1500" cap="none" dirty="0" smtClean="0"/>
              <a:t>.</a:t>
            </a:r>
          </a:p>
          <a:p>
            <a:r>
              <a:rPr lang="en-US" sz="1500" cap="none" dirty="0" smtClean="0"/>
              <a:t>There are no null values and no duplicates.</a:t>
            </a:r>
          </a:p>
          <a:p>
            <a:endParaRPr lang="en-US" sz="1500" cap="none" dirty="0" smtClean="0"/>
          </a:p>
          <a:p>
            <a:r>
              <a:rPr lang="en-US" sz="1500" cap="none" dirty="0">
                <a:solidFill>
                  <a:srgbClr val="CBA5C0"/>
                </a:solidFill>
              </a:rPr>
              <a:t>v</a:t>
            </a:r>
            <a:endParaRPr lang="en-US" sz="1500" cap="none" dirty="0">
              <a:solidFill>
                <a:srgbClr val="CBA5C0"/>
              </a:solidFill>
            </a:endParaRPr>
          </a:p>
        </p:txBody>
      </p:sp>
      <p:sp>
        <p:nvSpPr>
          <p:cNvPr id="7" name="Rectangle 6"/>
          <p:cNvSpPr/>
          <p:nvPr/>
        </p:nvSpPr>
        <p:spPr>
          <a:xfrm>
            <a:off x="1558834" y="2060657"/>
            <a:ext cx="5349376" cy="1261884"/>
          </a:xfrm>
          <a:prstGeom prst="rect">
            <a:avLst/>
          </a:prstGeom>
        </p:spPr>
        <p:txBody>
          <a:bodyPr wrap="square">
            <a:spAutoFit/>
          </a:bodyPr>
          <a:lstStyle/>
          <a:p>
            <a:endParaRPr lang="en-US" dirty="0" smtClean="0"/>
          </a:p>
          <a:p>
            <a:endParaRPr lang="en-US" dirty="0"/>
          </a:p>
          <a:p>
            <a:r>
              <a:rPr lang="en-US" sz="4000" i="1" dirty="0" smtClean="0"/>
              <a:t>Data </a:t>
            </a:r>
            <a:r>
              <a:rPr lang="en-US" sz="4000" i="1" dirty="0"/>
              <a:t>set </a:t>
            </a:r>
            <a:r>
              <a:rPr lang="en-US" sz="4000" i="1" dirty="0" smtClean="0"/>
              <a:t>features</a:t>
            </a:r>
            <a:r>
              <a:rPr lang="en-US" sz="4000" b="1" dirty="0" smtClean="0"/>
              <a:t>:</a:t>
            </a:r>
            <a:endParaRPr lang="en-US" sz="4000" b="1" dirty="0"/>
          </a:p>
        </p:txBody>
      </p:sp>
      <p:sp>
        <p:nvSpPr>
          <p:cNvPr id="8" name="Rectangle 7"/>
          <p:cNvSpPr/>
          <p:nvPr/>
        </p:nvSpPr>
        <p:spPr>
          <a:xfrm>
            <a:off x="6357257" y="2688346"/>
            <a:ext cx="6096000" cy="1754326"/>
          </a:xfrm>
          <a:prstGeom prst="rect">
            <a:avLst/>
          </a:prstGeom>
        </p:spPr>
        <p:txBody>
          <a:bodyPr>
            <a:spAutoFit/>
          </a:bodyPr>
          <a:lstStyle/>
          <a:p>
            <a:r>
              <a:rPr lang="en-US" dirty="0"/>
              <a:t>Age,   Gender,   Education background,  Marital status, Department,  Job role, Business travel frequency, Distance from home, Education level,  Environment satisfaction,   Hourly rate,  Job involvement,   Job level,  Job satisfaction,  Number of companies worked,   Overtime,  Last salary hike percent,  Relationship satisfaction</a:t>
            </a:r>
          </a:p>
        </p:txBody>
      </p:sp>
      <p:sp>
        <p:nvSpPr>
          <p:cNvPr id="9" name="Rectangle 8"/>
          <p:cNvSpPr/>
          <p:nvPr/>
        </p:nvSpPr>
        <p:spPr>
          <a:xfrm>
            <a:off x="1558834" y="4694646"/>
            <a:ext cx="6096000" cy="1200329"/>
          </a:xfrm>
          <a:prstGeom prst="rect">
            <a:avLst/>
          </a:prstGeom>
        </p:spPr>
        <p:txBody>
          <a:bodyPr>
            <a:spAutoFit/>
          </a:bodyPr>
          <a:lstStyle/>
          <a:p>
            <a:r>
              <a:rPr lang="en-US" dirty="0"/>
              <a:t>Total work experience in years,  Training times last year,  Work-life balance,   Experience years at this company,  Experience years in current role,  Years since last promotion,   Years with current manager,  Attrition   and Performance rating</a:t>
            </a:r>
          </a:p>
        </p:txBody>
      </p:sp>
      <p:sp>
        <p:nvSpPr>
          <p:cNvPr id="10" name="TextBox 9"/>
          <p:cNvSpPr txBox="1"/>
          <p:nvPr/>
        </p:nvSpPr>
        <p:spPr>
          <a:xfrm>
            <a:off x="10659291" y="6400800"/>
            <a:ext cx="966652" cy="365760"/>
          </a:xfrm>
          <a:prstGeom prst="rect">
            <a:avLst/>
          </a:prstGeom>
          <a:noFill/>
        </p:spPr>
        <p:txBody>
          <a:bodyPr wrap="square" rtlCol="0">
            <a:spAutoFit/>
          </a:bodyPr>
          <a:lstStyle/>
          <a:p>
            <a:r>
              <a:rPr lang="en-US" dirty="0" smtClean="0"/>
              <a:t>Cont.</a:t>
            </a:r>
            <a:endParaRPr lang="en-US" dirty="0"/>
          </a:p>
        </p:txBody>
      </p:sp>
    </p:spTree>
    <p:extLst>
      <p:ext uri="{BB962C8B-B14F-4D97-AF65-F5344CB8AC3E}">
        <p14:creationId xmlns:p14="http://schemas.microsoft.com/office/powerpoint/2010/main" val="140469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7909" y="470262"/>
            <a:ext cx="9980023" cy="62786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500" dirty="0"/>
              <a:t>There are more males than females in the </a:t>
            </a:r>
            <a:r>
              <a:rPr lang="en-US" sz="1500" dirty="0" smtClean="0"/>
              <a:t>organization.</a:t>
            </a:r>
            <a:endParaRPr lang="en-US" sz="1500" dirty="0"/>
          </a:p>
          <a:p>
            <a:pPr marL="285750" indent="-285750">
              <a:lnSpc>
                <a:spcPct val="150000"/>
              </a:lnSpc>
              <a:buFont typeface="Arial" panose="020B0604020202020204" pitchFamily="34" charset="0"/>
              <a:buChar char="•"/>
            </a:pPr>
            <a:r>
              <a:rPr lang="en-US" sz="1500" dirty="0"/>
              <a:t>Most employees have a life sciences education background, followed by medicine</a:t>
            </a:r>
            <a:r>
              <a:rPr lang="en-US" sz="1500" dirty="0" smtClean="0"/>
              <a:t>.</a:t>
            </a:r>
            <a:endParaRPr lang="en-US" sz="1500" dirty="0"/>
          </a:p>
          <a:p>
            <a:pPr marL="285750" indent="-285750">
              <a:lnSpc>
                <a:spcPct val="150000"/>
              </a:lnSpc>
              <a:buFont typeface="Arial" panose="020B0604020202020204" pitchFamily="34" charset="0"/>
              <a:buChar char="•"/>
            </a:pPr>
            <a:r>
              <a:rPr lang="en-US" sz="1500" dirty="0"/>
              <a:t>Married employees are more than singles and divorced.</a:t>
            </a:r>
          </a:p>
          <a:p>
            <a:pPr marL="285750" indent="-285750">
              <a:lnSpc>
                <a:spcPct val="150000"/>
              </a:lnSpc>
              <a:buFont typeface="Arial" panose="020B0604020202020204" pitchFamily="34" charset="0"/>
              <a:buChar char="•"/>
            </a:pPr>
            <a:r>
              <a:rPr lang="en-US" sz="1500" dirty="0" smtClean="0"/>
              <a:t>Sales </a:t>
            </a:r>
            <a:r>
              <a:rPr lang="en-US" sz="1500" dirty="0"/>
              <a:t>has the highest number of employees while data science has the least.</a:t>
            </a:r>
          </a:p>
          <a:p>
            <a:pPr marL="285750" indent="-285750">
              <a:lnSpc>
                <a:spcPct val="150000"/>
              </a:lnSpc>
              <a:buFont typeface="Arial" panose="020B0604020202020204" pitchFamily="34" charset="0"/>
              <a:buChar char="•"/>
            </a:pPr>
            <a:r>
              <a:rPr lang="en-US" sz="1500" dirty="0" smtClean="0"/>
              <a:t>Most </a:t>
            </a:r>
            <a:r>
              <a:rPr lang="en-US" sz="1500" dirty="0"/>
              <a:t>of the employees rarely travel, a moderate number frequently travel while the rest do not travel.</a:t>
            </a:r>
          </a:p>
          <a:p>
            <a:pPr marL="285750" indent="-285750">
              <a:lnSpc>
                <a:spcPct val="150000"/>
              </a:lnSpc>
              <a:buFont typeface="Arial" panose="020B0604020202020204" pitchFamily="34" charset="0"/>
              <a:buChar char="•"/>
            </a:pPr>
            <a:r>
              <a:rPr lang="en-US" sz="1500" dirty="0" smtClean="0"/>
              <a:t>There </a:t>
            </a:r>
            <a:r>
              <a:rPr lang="en-US" sz="1500" dirty="0"/>
              <a:t>are more employees who do not work overtime compared to those who do.</a:t>
            </a:r>
          </a:p>
          <a:p>
            <a:pPr marL="285750" indent="-285750">
              <a:lnSpc>
                <a:spcPct val="150000"/>
              </a:lnSpc>
              <a:buFont typeface="Arial" panose="020B0604020202020204" pitchFamily="34" charset="0"/>
              <a:buChar char="•"/>
            </a:pPr>
            <a:r>
              <a:rPr lang="en-US" sz="1500" dirty="0" smtClean="0"/>
              <a:t>The </a:t>
            </a:r>
            <a:r>
              <a:rPr lang="en-US" sz="1500" dirty="0"/>
              <a:t>number of employees who would leave the company(attrition) are far less than </a:t>
            </a:r>
            <a:r>
              <a:rPr lang="en-US" sz="1500" dirty="0" smtClean="0"/>
              <a:t>those </a:t>
            </a:r>
            <a:r>
              <a:rPr lang="en-US" sz="1500" dirty="0"/>
              <a:t>who would stay</a:t>
            </a:r>
            <a:r>
              <a:rPr lang="en-US" dirty="0" smtClean="0"/>
              <a:t>.</a:t>
            </a:r>
          </a:p>
          <a:p>
            <a:pPr marL="285750" indent="-285750">
              <a:lnSpc>
                <a:spcPct val="150000"/>
              </a:lnSpc>
              <a:buFont typeface="Arial" panose="020B0604020202020204" pitchFamily="34" charset="0"/>
              <a:buChar char="•"/>
            </a:pPr>
            <a:r>
              <a:rPr lang="en-US" sz="1500" dirty="0" smtClean="0"/>
              <a:t>Ages </a:t>
            </a:r>
            <a:r>
              <a:rPr lang="en-US" sz="1500" dirty="0"/>
              <a:t>range between 18 to 60, 36 being the median.</a:t>
            </a:r>
          </a:p>
          <a:p>
            <a:pPr marL="285750" indent="-285750">
              <a:lnSpc>
                <a:spcPct val="150000"/>
              </a:lnSpc>
              <a:buFont typeface="Arial" panose="020B0604020202020204" pitchFamily="34" charset="0"/>
              <a:buChar char="•"/>
            </a:pPr>
            <a:r>
              <a:rPr lang="en-US" sz="1500" dirty="0" smtClean="0"/>
              <a:t>Education </a:t>
            </a:r>
            <a:r>
              <a:rPr lang="en-US" sz="1500" dirty="0"/>
              <a:t>level has a mean of 2.89, indicating averagely the employees have gotten to college level of education</a:t>
            </a:r>
            <a:r>
              <a:rPr lang="en-US" sz="1500" dirty="0" smtClean="0"/>
              <a:t>.</a:t>
            </a:r>
          </a:p>
          <a:p>
            <a:pPr marL="285750" indent="-285750">
              <a:lnSpc>
                <a:spcPct val="150000"/>
              </a:lnSpc>
              <a:buFont typeface="Arial" panose="020B0604020202020204" pitchFamily="34" charset="0"/>
              <a:buChar char="•"/>
            </a:pPr>
            <a:r>
              <a:rPr lang="en-US" sz="1500" dirty="0" smtClean="0"/>
              <a:t>Environment </a:t>
            </a:r>
            <a:r>
              <a:rPr lang="en-US" sz="1500" dirty="0"/>
              <a:t>and job satisfaction of employees ranges between 1 to 4. </a:t>
            </a:r>
            <a:endParaRPr lang="en-US" sz="1500" dirty="0" smtClean="0"/>
          </a:p>
          <a:p>
            <a:pPr marL="285750" indent="-285750">
              <a:lnSpc>
                <a:spcPct val="150000"/>
              </a:lnSpc>
              <a:buFont typeface="Arial" panose="020B0604020202020204" pitchFamily="34" charset="0"/>
              <a:buChar char="•"/>
            </a:pPr>
            <a:r>
              <a:rPr lang="en-US" sz="1500" dirty="0" smtClean="0"/>
              <a:t>The </a:t>
            </a:r>
            <a:r>
              <a:rPr lang="en-US" sz="1500" dirty="0"/>
              <a:t>hourly rate is between 30 to 100</a:t>
            </a:r>
            <a:r>
              <a:rPr lang="en-US" sz="1500" dirty="0" smtClean="0"/>
              <a:t>.</a:t>
            </a:r>
          </a:p>
          <a:p>
            <a:pPr marL="285750" indent="-285750">
              <a:lnSpc>
                <a:spcPct val="150000"/>
              </a:lnSpc>
              <a:buFont typeface="Arial" panose="020B0604020202020204" pitchFamily="34" charset="0"/>
              <a:buChar char="•"/>
            </a:pPr>
            <a:r>
              <a:rPr lang="en-US" sz="1500" dirty="0"/>
              <a:t>Last salary hike percent is between 11% to 25%. The average percentage being 15.22</a:t>
            </a:r>
            <a:r>
              <a:rPr lang="en-US" sz="1500" dirty="0" smtClean="0"/>
              <a:t>%.</a:t>
            </a:r>
          </a:p>
          <a:p>
            <a:pPr marL="285750" indent="-285750">
              <a:lnSpc>
                <a:spcPct val="150000"/>
              </a:lnSpc>
              <a:buFont typeface="Arial" panose="020B0604020202020204" pitchFamily="34" charset="0"/>
              <a:buChar char="•"/>
            </a:pPr>
            <a:r>
              <a:rPr lang="en-US" sz="1500" dirty="0"/>
              <a:t>Work experience is between 0 to 40 years. The average is at 11 years which shows the company has moderately experienced staff</a:t>
            </a:r>
            <a:r>
              <a:rPr lang="en-US" sz="1500" dirty="0" smtClean="0"/>
              <a:t>.</a:t>
            </a:r>
            <a:endParaRPr lang="en-US" sz="1500" dirty="0"/>
          </a:p>
          <a:p>
            <a:pPr marL="285750" indent="-285750">
              <a:lnSpc>
                <a:spcPct val="150000"/>
              </a:lnSpc>
              <a:buFont typeface="Arial" panose="020B0604020202020204" pitchFamily="34" charset="0"/>
              <a:buChar char="•"/>
            </a:pPr>
            <a:r>
              <a:rPr lang="en-US" sz="1500" dirty="0"/>
              <a:t>Years at the company is between 0 to 40. </a:t>
            </a:r>
            <a:r>
              <a:rPr lang="en-US" sz="1500" dirty="0" smtClean="0"/>
              <a:t>Averagely </a:t>
            </a:r>
            <a:r>
              <a:rPr lang="en-US" sz="1500" dirty="0"/>
              <a:t>employees have been with the company for about 7 </a:t>
            </a:r>
            <a:r>
              <a:rPr lang="en-US" sz="1500" dirty="0" smtClean="0"/>
              <a:t>years.</a:t>
            </a:r>
          </a:p>
          <a:p>
            <a:pPr marL="285750" indent="-285750">
              <a:lnSpc>
                <a:spcPct val="150000"/>
              </a:lnSpc>
              <a:buFont typeface="Arial" panose="020B0604020202020204" pitchFamily="34" charset="0"/>
              <a:buChar char="•"/>
            </a:pPr>
            <a:r>
              <a:rPr lang="en-US" sz="1500" dirty="0"/>
              <a:t>Years at current role ranges between 0 to 18 years. Employees averagely spend 4.29 years in one role</a:t>
            </a:r>
            <a:r>
              <a:rPr lang="en-US" sz="1500" dirty="0" smtClean="0"/>
              <a:t>.</a:t>
            </a:r>
          </a:p>
          <a:p>
            <a:pPr marL="285750" indent="-285750">
              <a:lnSpc>
                <a:spcPct val="150000"/>
              </a:lnSpc>
              <a:buFont typeface="Arial" panose="020B0604020202020204" pitchFamily="34" charset="0"/>
              <a:buChar char="•"/>
            </a:pPr>
            <a:r>
              <a:rPr lang="en-US" sz="1500" dirty="0"/>
              <a:t>Years since last promotion ranges between 0 to 15 years. Averagely promotions are given every 2.19 years.</a:t>
            </a:r>
          </a:p>
          <a:p>
            <a:endParaRPr lang="en-US" sz="1500" dirty="0"/>
          </a:p>
        </p:txBody>
      </p:sp>
      <p:sp>
        <p:nvSpPr>
          <p:cNvPr id="5" name="TextBox 4"/>
          <p:cNvSpPr txBox="1"/>
          <p:nvPr/>
        </p:nvSpPr>
        <p:spPr>
          <a:xfrm>
            <a:off x="252549" y="165463"/>
            <a:ext cx="975360" cy="369332"/>
          </a:xfrm>
          <a:prstGeom prst="rect">
            <a:avLst/>
          </a:prstGeom>
          <a:noFill/>
        </p:spPr>
        <p:txBody>
          <a:bodyPr wrap="square" rtlCol="0">
            <a:spAutoFit/>
          </a:bodyPr>
          <a:lstStyle/>
          <a:p>
            <a:r>
              <a:rPr lang="en-US" dirty="0" smtClean="0"/>
              <a:t>Cont.</a:t>
            </a:r>
          </a:p>
        </p:txBody>
      </p:sp>
    </p:spTree>
    <p:extLst>
      <p:ext uri="{BB962C8B-B14F-4D97-AF65-F5344CB8AC3E}">
        <p14:creationId xmlns:p14="http://schemas.microsoft.com/office/powerpoint/2010/main" val="768647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92" y="139634"/>
            <a:ext cx="10364451" cy="1596177"/>
          </a:xfrm>
        </p:spPr>
        <p:txBody>
          <a:bodyPr/>
          <a:lstStyle/>
          <a:p>
            <a:pPr algn="l"/>
            <a:r>
              <a:rPr lang="en-US" b="1" dirty="0" smtClean="0"/>
              <a:t/>
            </a:r>
            <a:br>
              <a:rPr lang="en-US" b="1" dirty="0" smtClean="0"/>
            </a:br>
            <a:endParaRPr lang="en-US" b="1" dirty="0"/>
          </a:p>
        </p:txBody>
      </p:sp>
      <p:sp>
        <p:nvSpPr>
          <p:cNvPr id="5" name="TextBox 4"/>
          <p:cNvSpPr txBox="1"/>
          <p:nvPr/>
        </p:nvSpPr>
        <p:spPr>
          <a:xfrm>
            <a:off x="7071361" y="1416605"/>
            <a:ext cx="5329645" cy="369332"/>
          </a:xfrm>
          <a:prstGeom prst="rect">
            <a:avLst/>
          </a:prstGeom>
          <a:noFill/>
        </p:spPr>
        <p:txBody>
          <a:bodyPr wrap="square" rtlCol="0">
            <a:spAutoFit/>
          </a:bodyPr>
          <a:lstStyle/>
          <a:p>
            <a:endParaRPr lang="en-US" dirty="0"/>
          </a:p>
        </p:txBody>
      </p:sp>
      <p:sp>
        <p:nvSpPr>
          <p:cNvPr id="6" name="TextBox 5"/>
          <p:cNvSpPr txBox="1"/>
          <p:nvPr/>
        </p:nvSpPr>
        <p:spPr>
          <a:xfrm>
            <a:off x="2978331" y="4972594"/>
            <a:ext cx="4537166" cy="369332"/>
          </a:xfrm>
          <a:prstGeom prst="rect">
            <a:avLst/>
          </a:prstGeom>
          <a:noFill/>
        </p:spPr>
        <p:txBody>
          <a:bodyPr wrap="square" rtlCol="0">
            <a:spAutoFit/>
          </a:bodyPr>
          <a:lstStyle/>
          <a:p>
            <a:endParaRPr lang="en-US" dirty="0"/>
          </a:p>
        </p:txBody>
      </p:sp>
      <p:graphicFrame>
        <p:nvGraphicFramePr>
          <p:cNvPr id="11" name="Content Placeholder 10"/>
          <p:cNvGraphicFramePr>
            <a:graphicFrameLocks noGrp="1"/>
          </p:cNvGraphicFramePr>
          <p:nvPr>
            <p:ph sz="quarter" idx="13"/>
            <p:extLst>
              <p:ext uri="{D42A27DB-BD31-4B8C-83A1-F6EECF244321}">
                <p14:modId xmlns:p14="http://schemas.microsoft.com/office/powerpoint/2010/main" val="1441725174"/>
              </p:ext>
            </p:extLst>
          </p:nvPr>
        </p:nvGraphicFramePr>
        <p:xfrm>
          <a:off x="2211977" y="683503"/>
          <a:ext cx="4153988" cy="6079903"/>
        </p:xfrm>
        <a:graphic>
          <a:graphicData uri="http://schemas.openxmlformats.org/drawingml/2006/table">
            <a:tbl>
              <a:tblPr/>
              <a:tblGrid>
                <a:gridCol w="1260685">
                  <a:extLst>
                    <a:ext uri="{9D8B030D-6E8A-4147-A177-3AD203B41FA5}">
                      <a16:colId xmlns:a16="http://schemas.microsoft.com/office/drawing/2014/main" val="1020412209"/>
                    </a:ext>
                  </a:extLst>
                </a:gridCol>
                <a:gridCol w="1481159">
                  <a:extLst>
                    <a:ext uri="{9D8B030D-6E8A-4147-A177-3AD203B41FA5}">
                      <a16:colId xmlns:a16="http://schemas.microsoft.com/office/drawing/2014/main" val="3209140024"/>
                    </a:ext>
                  </a:extLst>
                </a:gridCol>
                <a:gridCol w="1412144">
                  <a:extLst>
                    <a:ext uri="{9D8B030D-6E8A-4147-A177-3AD203B41FA5}">
                      <a16:colId xmlns:a16="http://schemas.microsoft.com/office/drawing/2014/main" val="3254298616"/>
                    </a:ext>
                  </a:extLst>
                </a:gridCol>
              </a:tblGrid>
              <a:tr h="187295">
                <a:tc>
                  <a:txBody>
                    <a:bodyPr/>
                    <a:lstStyle/>
                    <a:p>
                      <a:pPr algn="l" fontAlgn="b"/>
                      <a:r>
                        <a:rPr lang="en-US" sz="1200" b="0" i="0" u="none" strike="noStrike" dirty="0">
                          <a:solidFill>
                            <a:srgbClr val="000000"/>
                          </a:solidFill>
                          <a:effectLst/>
                          <a:latin typeface="+mn-lt"/>
                        </a:rPr>
                        <a:t>Gender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Male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139562"/>
                  </a:ext>
                </a:extLst>
              </a:tr>
              <a:tr h="243899">
                <a:tc rowSpan="2">
                  <a:txBody>
                    <a:bodyPr/>
                    <a:lstStyle/>
                    <a:p>
                      <a:pPr algn="l" fontAlgn="b"/>
                      <a:r>
                        <a:rPr lang="en-US" sz="1200" b="0" i="0" u="none" strike="noStrike" dirty="0">
                          <a:solidFill>
                            <a:srgbClr val="000000"/>
                          </a:solidFill>
                          <a:effectLst/>
                          <a:latin typeface="+mn-lt"/>
                        </a:rPr>
                        <a:t> </a:t>
                      </a:r>
                    </a:p>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BF5"/>
                    </a:solidFill>
                  </a:tcPr>
                </a:tc>
                <a:tc>
                  <a:txBody>
                    <a:bodyPr/>
                    <a:lstStyle/>
                    <a:p>
                      <a:pPr algn="l" fontAlgn="b"/>
                      <a:r>
                        <a:rPr lang="en-US" sz="1200" b="0" i="0" u="none" strike="noStrike">
                          <a:solidFill>
                            <a:srgbClr val="000000"/>
                          </a:solidFill>
                          <a:effectLst/>
                          <a:latin typeface="+mn-lt"/>
                        </a:rPr>
                        <a:t>Female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299420"/>
                  </a:ext>
                </a:extLst>
              </a:tr>
              <a:tr h="187295">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4432784"/>
                  </a:ext>
                </a:extLst>
              </a:tr>
              <a:tr h="301261">
                <a:tc>
                  <a:txBody>
                    <a:bodyPr/>
                    <a:lstStyle/>
                    <a:p>
                      <a:pPr algn="l" fontAlgn="b"/>
                      <a:r>
                        <a:rPr lang="en-US" sz="1200" b="0" i="0" u="none" strike="noStrike" dirty="0" smtClean="0">
                          <a:solidFill>
                            <a:srgbClr val="000000"/>
                          </a:solidFill>
                          <a:effectLst/>
                          <a:latin typeface="+mn-lt"/>
                        </a:rPr>
                        <a:t>Education Background</a:t>
                      </a:r>
                      <a:endParaRPr lang="en-US" sz="1200" b="0" i="0" u="none" strike="noStrike" dirty="0">
                        <a:solidFill>
                          <a:srgbClr val="000000"/>
                        </a:solidFill>
                        <a:effectLst/>
                        <a:latin typeface="+mn-lt"/>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Human Resources</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0</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94745"/>
                  </a:ext>
                </a:extLst>
              </a:tr>
              <a:tr h="187295">
                <a:tc rowSpan="6">
                  <a:txBody>
                    <a:bodyPr/>
                    <a:lstStyle/>
                    <a:p>
                      <a:pPr algn="l" fontAlgn="b"/>
                      <a:r>
                        <a:rPr lang="en-US" sz="1200" b="0" i="0" u="none" strike="noStrike" dirty="0">
                          <a:solidFill>
                            <a:srgbClr val="000000"/>
                          </a:solidFill>
                          <a:effectLst/>
                          <a:latin typeface="+mn-lt"/>
                        </a:rPr>
                        <a:t> </a:t>
                      </a:r>
                    </a:p>
                    <a:p>
                      <a:pPr algn="l" fontAlgn="b"/>
                      <a:r>
                        <a:rPr lang="en-US" sz="1200" b="0" i="0" u="none" strike="noStrike" dirty="0">
                          <a:solidFill>
                            <a:srgbClr val="000000"/>
                          </a:solidFill>
                          <a:effectLst/>
                          <a:latin typeface="+mn-lt"/>
                        </a:rPr>
                        <a:t> </a:t>
                      </a:r>
                    </a:p>
                    <a:p>
                      <a:pPr algn="l" fontAlgn="b"/>
                      <a:r>
                        <a:rPr lang="en-US" sz="1200" b="0" i="0" u="none" strike="noStrike" dirty="0">
                          <a:solidFill>
                            <a:srgbClr val="000000"/>
                          </a:solidFill>
                          <a:effectLst/>
                          <a:latin typeface="+mn-lt"/>
                        </a:rPr>
                        <a:t> </a:t>
                      </a:r>
                    </a:p>
                    <a:p>
                      <a:pPr algn="l" fontAlgn="b"/>
                      <a:r>
                        <a:rPr lang="en-US" sz="1200" b="0" i="0" u="none" strike="noStrike" dirty="0">
                          <a:solidFill>
                            <a:srgbClr val="000000"/>
                          </a:solidFill>
                          <a:effectLst/>
                          <a:latin typeface="+mn-lt"/>
                        </a:rPr>
                        <a:t> </a:t>
                      </a:r>
                    </a:p>
                    <a:p>
                      <a:pPr algn="l" fontAlgn="b"/>
                      <a:r>
                        <a:rPr lang="en-US" sz="1200" b="0" i="0" u="none" strike="noStrike" dirty="0">
                          <a:solidFill>
                            <a:srgbClr val="000000"/>
                          </a:solidFill>
                          <a:effectLst/>
                          <a:latin typeface="+mn-lt"/>
                        </a:rPr>
                        <a:t> </a:t>
                      </a:r>
                    </a:p>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BF5"/>
                    </a:solidFill>
                  </a:tcPr>
                </a:tc>
                <a:tc>
                  <a:txBody>
                    <a:bodyPr/>
                    <a:lstStyle/>
                    <a:p>
                      <a:pPr algn="l" fontAlgn="b"/>
                      <a:r>
                        <a:rPr lang="en-US" sz="1200" b="0" i="0" u="none" strike="noStrike">
                          <a:solidFill>
                            <a:srgbClr val="000000"/>
                          </a:solidFill>
                          <a:effectLst/>
                          <a:latin typeface="+mn-lt"/>
                        </a:rPr>
                        <a:t>Life Sciences</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8680004"/>
                  </a:ext>
                </a:extLst>
              </a:tr>
              <a:tr h="187295">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Marketing</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2</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685648"/>
                  </a:ext>
                </a:extLst>
              </a:tr>
              <a:tr h="187295">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Medical</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387702"/>
                  </a:ext>
                </a:extLst>
              </a:tr>
              <a:tr h="187295">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Other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281572"/>
                  </a:ext>
                </a:extLst>
              </a:tr>
              <a:tr h="187295">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Technical Degree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429016"/>
                  </a:ext>
                </a:extLst>
              </a:tr>
              <a:tr h="187295">
                <a:tc vMerge="1">
                  <a:txBody>
                    <a:bodyPr/>
                    <a:lstStyle/>
                    <a:p>
                      <a:pPr algn="l" fontAlgn="b"/>
                      <a:endParaRPr lang="en-US" sz="1200" b="0" i="0" u="none" strike="noStrike" dirty="0">
                        <a:solidFill>
                          <a:srgbClr val="000000"/>
                        </a:solidFill>
                        <a:effectLst/>
                        <a:latin typeface="Calibri" panose="020F0502020204030204" pitchFamily="34" charset="0"/>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44378"/>
                  </a:ext>
                </a:extLst>
              </a:tr>
              <a:tr h="202340">
                <a:tc>
                  <a:txBody>
                    <a:bodyPr/>
                    <a:lstStyle/>
                    <a:p>
                      <a:pPr algn="l" fontAlgn="b"/>
                      <a:r>
                        <a:rPr lang="en-US" sz="1200" b="0" i="0" u="none" strike="noStrike" dirty="0" smtClean="0">
                          <a:solidFill>
                            <a:srgbClr val="000000"/>
                          </a:solidFill>
                          <a:effectLst/>
                          <a:latin typeface="+mn-lt"/>
                        </a:rPr>
                        <a:t>Marital Status</a:t>
                      </a:r>
                      <a:endParaRPr lang="en-US" sz="1200" b="0" i="0" u="none" strike="noStrike" dirty="0">
                        <a:solidFill>
                          <a:srgbClr val="000000"/>
                        </a:solidFill>
                        <a:effectLst/>
                        <a:latin typeface="+mn-lt"/>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Divorced</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0</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7518849"/>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Married</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838842"/>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Single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73377"/>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0626823"/>
                  </a:ext>
                </a:extLst>
              </a:tr>
              <a:tr h="202340">
                <a:tc>
                  <a:txBody>
                    <a:bodyPr/>
                    <a:lstStyle/>
                    <a:p>
                      <a:pPr algn="l" fontAlgn="b"/>
                      <a:r>
                        <a:rPr lang="en-US" sz="1200" b="0" i="0" u="none" strike="noStrike" dirty="0">
                          <a:solidFill>
                            <a:srgbClr val="000000"/>
                          </a:solidFill>
                          <a:effectLst/>
                          <a:latin typeface="+mn-lt"/>
                        </a:rPr>
                        <a:t>EmpDepartment</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Data Science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0</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730587"/>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Development</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625435"/>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Finance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985413"/>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Human Resources</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519745"/>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Research &amp; Development</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634059"/>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Sales</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5</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4331749"/>
                  </a:ext>
                </a:extLst>
              </a:tr>
              <a:tr h="187295">
                <a:tc>
                  <a:txBody>
                    <a:bodyPr/>
                    <a:lstStyle/>
                    <a:p>
                      <a:pPr algn="l" fontAlgn="b"/>
                      <a:r>
                        <a:rPr lang="en-US" sz="1200" b="0" i="0" u="none" strike="noStrike">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936185"/>
                  </a:ext>
                </a:extLst>
              </a:tr>
              <a:tr h="202340">
                <a:tc>
                  <a:txBody>
                    <a:bodyPr/>
                    <a:lstStyle/>
                    <a:p>
                      <a:pPr algn="l" fontAlgn="b"/>
                      <a:r>
                        <a:rPr lang="en-US" sz="1200" b="0" i="0" u="none" strike="noStrike" dirty="0">
                          <a:solidFill>
                            <a:srgbClr val="000000"/>
                          </a:solidFill>
                          <a:effectLst/>
                          <a:latin typeface="+mn-lt"/>
                        </a:rPr>
                        <a:t>EmpJobRole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Business Analyst</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0</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839516"/>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Data Scientist</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080940"/>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Delivery Manager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2</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8158154"/>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Developer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3</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806172"/>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Finance Manager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4</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5742779"/>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Healthcare Representative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5</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6788517"/>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Human Resources</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6</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7204085"/>
                  </a:ext>
                </a:extLst>
              </a:tr>
              <a:tr h="187295">
                <a:tc>
                  <a:txBody>
                    <a:bodyPr/>
                    <a:lstStyle/>
                    <a:p>
                      <a:pPr algn="l" fontAlgn="b"/>
                      <a:r>
                        <a:rPr lang="en-US" sz="1200" b="0" i="0" u="none" strike="noStrike">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Laboratory Technician</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7</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391223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40500823"/>
              </p:ext>
            </p:extLst>
          </p:nvPr>
        </p:nvGraphicFramePr>
        <p:xfrm>
          <a:off x="6601097" y="808129"/>
          <a:ext cx="4206239" cy="3547744"/>
        </p:xfrm>
        <a:graphic>
          <a:graphicData uri="http://schemas.openxmlformats.org/drawingml/2006/table">
            <a:tbl>
              <a:tblPr/>
              <a:tblGrid>
                <a:gridCol w="1312936">
                  <a:extLst>
                    <a:ext uri="{9D8B030D-6E8A-4147-A177-3AD203B41FA5}">
                      <a16:colId xmlns:a16="http://schemas.microsoft.com/office/drawing/2014/main" val="1451902649"/>
                    </a:ext>
                  </a:extLst>
                </a:gridCol>
                <a:gridCol w="1481159">
                  <a:extLst>
                    <a:ext uri="{9D8B030D-6E8A-4147-A177-3AD203B41FA5}">
                      <a16:colId xmlns:a16="http://schemas.microsoft.com/office/drawing/2014/main" val="2652643274"/>
                    </a:ext>
                  </a:extLst>
                </a:gridCol>
                <a:gridCol w="1412144">
                  <a:extLst>
                    <a:ext uri="{9D8B030D-6E8A-4147-A177-3AD203B41FA5}">
                      <a16:colId xmlns:a16="http://schemas.microsoft.com/office/drawing/2014/main" val="3494973715"/>
                    </a:ext>
                  </a:extLst>
                </a:gridCol>
              </a:tblGrid>
              <a:tr h="187295">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EmpJobRole</a:t>
                      </a:r>
                    </a:p>
                    <a:p>
                      <a:pPr algn="l" fontAlgn="b"/>
                      <a:endParaRPr lang="en-US" sz="1200" b="0" i="0" u="none" strike="noStrike" dirty="0">
                        <a:solidFill>
                          <a:srgbClr val="000000"/>
                        </a:solidFill>
                        <a:effectLst/>
                        <a:latin typeface="+mn-lt"/>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Manager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8</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4569741"/>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Manager R&amp;D</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9</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4129823"/>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Manufacturing Director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10</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0115063"/>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Research Director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743071"/>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Research Scientist</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12</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610658"/>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Sales Executive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13</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02813"/>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Sales Representative</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14</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0558665"/>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Senior Developer</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15</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205759"/>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Senior Manager R&amp;D</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16</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865282"/>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Technical Architect</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17</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4255726"/>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Technical Lead</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18</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6653625"/>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8372103"/>
                  </a:ext>
                </a:extLst>
              </a:tr>
              <a:tr h="301261">
                <a:tc>
                  <a:txBody>
                    <a:bodyPr/>
                    <a:lstStyle/>
                    <a:p>
                      <a:pPr algn="l" fontAlgn="b"/>
                      <a:r>
                        <a:rPr lang="en-US" sz="1200" b="0" i="0" u="none" strike="noStrike" dirty="0" smtClean="0">
                          <a:solidFill>
                            <a:srgbClr val="000000"/>
                          </a:solidFill>
                          <a:effectLst/>
                          <a:latin typeface="+mn-lt"/>
                        </a:rPr>
                        <a:t>BusinessTravelFrequency</a:t>
                      </a:r>
                      <a:endParaRPr lang="en-US" sz="1200" b="0" i="0" u="none" strike="noStrike" dirty="0">
                        <a:solidFill>
                          <a:srgbClr val="000000"/>
                        </a:solidFill>
                        <a:effectLst/>
                        <a:latin typeface="+mn-lt"/>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Non-Travel</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0</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0630813"/>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Travel_Frequently</a:t>
                      </a:r>
                      <a:endParaRPr lang="en-US" sz="1200" b="0" i="0" u="none" strike="noStrike" dirty="0">
                        <a:solidFill>
                          <a:srgbClr val="000000"/>
                        </a:solidFill>
                        <a:effectLst/>
                        <a:latin typeface="+mn-lt"/>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288875"/>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Travel_Rarely</a:t>
                      </a:r>
                      <a:endParaRPr lang="en-US" sz="1200" b="0" i="0" u="none" strike="noStrike" dirty="0">
                        <a:solidFill>
                          <a:srgbClr val="000000"/>
                        </a:solidFill>
                        <a:effectLst/>
                        <a:latin typeface="+mn-lt"/>
                      </a:endParaRP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2</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062649"/>
                  </a:ext>
                </a:extLst>
              </a:tr>
              <a:tr h="172029">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106338"/>
                  </a:ext>
                </a:extLst>
              </a:tr>
              <a:tr h="187295">
                <a:tc>
                  <a:txBody>
                    <a:bodyPr/>
                    <a:lstStyle/>
                    <a:p>
                      <a:pPr algn="l" fontAlgn="b"/>
                      <a:r>
                        <a:rPr lang="en-US" sz="1200" b="0" i="0" u="none" strike="noStrike" dirty="0" err="1">
                          <a:solidFill>
                            <a:srgbClr val="000000"/>
                          </a:solidFill>
                          <a:effectLst/>
                          <a:latin typeface="+mn-lt"/>
                        </a:rPr>
                        <a:t>OverTime</a:t>
                      </a:r>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No</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0</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509354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86449921"/>
              </p:ext>
            </p:extLst>
          </p:nvPr>
        </p:nvGraphicFramePr>
        <p:xfrm>
          <a:off x="6601097" y="4356550"/>
          <a:ext cx="4206239" cy="749180"/>
        </p:xfrm>
        <a:graphic>
          <a:graphicData uri="http://schemas.openxmlformats.org/drawingml/2006/table">
            <a:tbl>
              <a:tblPr/>
              <a:tblGrid>
                <a:gridCol w="1312936">
                  <a:extLst>
                    <a:ext uri="{9D8B030D-6E8A-4147-A177-3AD203B41FA5}">
                      <a16:colId xmlns:a16="http://schemas.microsoft.com/office/drawing/2014/main" val="395586886"/>
                    </a:ext>
                  </a:extLst>
                </a:gridCol>
                <a:gridCol w="1481159">
                  <a:extLst>
                    <a:ext uri="{9D8B030D-6E8A-4147-A177-3AD203B41FA5}">
                      <a16:colId xmlns:a16="http://schemas.microsoft.com/office/drawing/2014/main" val="3238239312"/>
                    </a:ext>
                  </a:extLst>
                </a:gridCol>
                <a:gridCol w="1412144">
                  <a:extLst>
                    <a:ext uri="{9D8B030D-6E8A-4147-A177-3AD203B41FA5}">
                      <a16:colId xmlns:a16="http://schemas.microsoft.com/office/drawing/2014/main" val="3858770797"/>
                    </a:ext>
                  </a:extLst>
                </a:gridCol>
              </a:tblGrid>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Yes</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109487"/>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0613"/>
                  </a:ext>
                </a:extLst>
              </a:tr>
              <a:tr h="187295">
                <a:tc>
                  <a:txBody>
                    <a:bodyPr/>
                    <a:lstStyle/>
                    <a:p>
                      <a:pPr algn="l" fontAlgn="b"/>
                      <a:r>
                        <a:rPr lang="en-US" sz="1200" b="0" i="0" u="none" strike="noStrike" dirty="0">
                          <a:solidFill>
                            <a:srgbClr val="000000"/>
                          </a:solidFill>
                          <a:effectLst/>
                          <a:latin typeface="+mn-lt"/>
                        </a:rPr>
                        <a:t>Attrition</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No</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0</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758471"/>
                  </a:ext>
                </a:extLst>
              </a:tr>
              <a:tr h="187295">
                <a:tc>
                  <a:txBody>
                    <a:bodyPr/>
                    <a:lstStyle/>
                    <a:p>
                      <a:pPr algn="l" fontAlgn="b"/>
                      <a:r>
                        <a:rPr lang="en-US" sz="1200" b="0" i="0" u="none" strike="noStrike" dirty="0">
                          <a:solidFill>
                            <a:srgbClr val="000000"/>
                          </a:solidFill>
                          <a:effectLst/>
                          <a:latin typeface="+mn-lt"/>
                        </a:rPr>
                        <a:t> </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Yes</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a:t>
                      </a:r>
                    </a:p>
                  </a:txBody>
                  <a:tcPr marL="3738" marR="3738" marT="3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84701"/>
                  </a:ext>
                </a:extLst>
              </a:tr>
            </a:tbl>
          </a:graphicData>
        </a:graphic>
      </p:graphicFrame>
      <p:sp>
        <p:nvSpPr>
          <p:cNvPr id="14" name="TextBox 13"/>
          <p:cNvSpPr txBox="1"/>
          <p:nvPr/>
        </p:nvSpPr>
        <p:spPr>
          <a:xfrm>
            <a:off x="2751908" y="38103"/>
            <a:ext cx="4990012" cy="461665"/>
          </a:xfrm>
          <a:prstGeom prst="rect">
            <a:avLst/>
          </a:prstGeom>
          <a:noFill/>
        </p:spPr>
        <p:txBody>
          <a:bodyPr wrap="square" rtlCol="0">
            <a:spAutoFit/>
          </a:bodyPr>
          <a:lstStyle/>
          <a:p>
            <a:r>
              <a:rPr lang="en-US" sz="2400" b="1" i="1" dirty="0" smtClean="0">
                <a:latin typeface="+mj-lt"/>
              </a:rPr>
              <a:t>Data definitions</a:t>
            </a:r>
            <a:endParaRPr lang="en-US" sz="2400" b="1" i="1" dirty="0">
              <a:latin typeface="+mj-lt"/>
            </a:endParaRPr>
          </a:p>
        </p:txBody>
      </p:sp>
      <p:sp>
        <p:nvSpPr>
          <p:cNvPr id="15" name="TextBox 14"/>
          <p:cNvSpPr txBox="1"/>
          <p:nvPr/>
        </p:nvSpPr>
        <p:spPr>
          <a:xfrm>
            <a:off x="10633166" y="6348549"/>
            <a:ext cx="1010194" cy="369332"/>
          </a:xfrm>
          <a:prstGeom prst="rect">
            <a:avLst/>
          </a:prstGeom>
          <a:noFill/>
        </p:spPr>
        <p:txBody>
          <a:bodyPr wrap="square" rtlCol="0">
            <a:spAutoFit/>
          </a:bodyPr>
          <a:lstStyle/>
          <a:p>
            <a:r>
              <a:rPr lang="en-US" dirty="0" smtClean="0"/>
              <a:t>Cont.</a:t>
            </a:r>
            <a:endParaRPr lang="en-US" dirty="0"/>
          </a:p>
        </p:txBody>
      </p:sp>
    </p:spTree>
    <p:extLst>
      <p:ext uri="{BB962C8B-B14F-4D97-AF65-F5344CB8AC3E}">
        <p14:creationId xmlns:p14="http://schemas.microsoft.com/office/powerpoint/2010/main" val="328914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08399165"/>
              </p:ext>
            </p:extLst>
          </p:nvPr>
        </p:nvGraphicFramePr>
        <p:xfrm>
          <a:off x="2377441" y="118729"/>
          <a:ext cx="4803033" cy="6548277"/>
        </p:xfrm>
        <a:graphic>
          <a:graphicData uri="http://schemas.openxmlformats.org/drawingml/2006/table">
            <a:tbl>
              <a:tblPr/>
              <a:tblGrid>
                <a:gridCol w="1885149">
                  <a:extLst>
                    <a:ext uri="{9D8B030D-6E8A-4147-A177-3AD203B41FA5}">
                      <a16:colId xmlns:a16="http://schemas.microsoft.com/office/drawing/2014/main" val="2295808519"/>
                    </a:ext>
                  </a:extLst>
                </a:gridCol>
                <a:gridCol w="2917884">
                  <a:extLst>
                    <a:ext uri="{9D8B030D-6E8A-4147-A177-3AD203B41FA5}">
                      <a16:colId xmlns:a16="http://schemas.microsoft.com/office/drawing/2014/main" val="3870510665"/>
                    </a:ext>
                  </a:extLst>
                </a:gridCol>
              </a:tblGrid>
              <a:tr h="138121">
                <a:tc>
                  <a:txBody>
                    <a:bodyPr/>
                    <a:lstStyle/>
                    <a:p>
                      <a:pPr algn="l" fontAlgn="ctr"/>
                      <a:r>
                        <a:rPr lang="en-US" sz="1200" b="0" i="0" u="none" strike="noStrike" dirty="0">
                          <a:solidFill>
                            <a:srgbClr val="000000"/>
                          </a:solidFill>
                          <a:effectLst/>
                          <a:latin typeface="+mn-lt"/>
                          <a:cs typeface="Calibri" panose="020F0502020204030204" pitchFamily="34" charset="0"/>
                        </a:rPr>
                        <a:t>EmpEducationLevel</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Below College</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019935"/>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cs typeface="Calibri" panose="020F0502020204030204" pitchFamily="34" charset="0"/>
                        </a:rPr>
                        <a:t>College</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531696"/>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Bachelor</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3428131"/>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cs typeface="Calibri" panose="020F0502020204030204" pitchFamily="34" charset="0"/>
                        </a:rPr>
                        <a:t>Master</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912174"/>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cs typeface="Calibri" panose="020F0502020204030204" pitchFamily="34" charset="0"/>
                        </a:rPr>
                        <a:t>Doctor</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193587"/>
                  </a:ext>
                </a:extLst>
              </a:tr>
              <a:tr h="138121">
                <a:tc>
                  <a:txBody>
                    <a:bodyPr/>
                    <a:lstStyle/>
                    <a:p>
                      <a:pPr algn="l" fontAlgn="b"/>
                      <a:r>
                        <a:rPr lang="en-US" sz="1200" b="0" i="0" u="none" strike="noStrike" dirty="0">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100987"/>
                  </a:ext>
                </a:extLst>
              </a:tr>
              <a:tr h="224497">
                <a:tc>
                  <a:txBody>
                    <a:bodyPr/>
                    <a:lstStyle/>
                    <a:p>
                      <a:pPr algn="l" fontAlgn="ctr"/>
                      <a:r>
                        <a:rPr lang="en-US" sz="1200" b="0" i="0" u="none" strike="noStrike" dirty="0">
                          <a:solidFill>
                            <a:srgbClr val="000000"/>
                          </a:solidFill>
                          <a:effectLst/>
                          <a:latin typeface="+mn-lt"/>
                          <a:cs typeface="Calibri" panose="020F0502020204030204" pitchFamily="34" charset="0"/>
                        </a:rPr>
                        <a:t>EmpEnvironmentSatisfaction</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Low</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9146294"/>
                  </a:ext>
                </a:extLst>
              </a:tr>
              <a:tr h="115126">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Medium</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340711"/>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High</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842164"/>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Very High</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714551"/>
                  </a:ext>
                </a:extLst>
              </a:tr>
              <a:tr h="138121">
                <a:tc>
                  <a:txBody>
                    <a:bodyPr/>
                    <a:lstStyle/>
                    <a:p>
                      <a:pPr algn="l" fontAlgn="b"/>
                      <a:r>
                        <a:rPr lang="en-US" sz="1200" b="0" i="0" u="none" strike="noStrike" dirty="0">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2478621"/>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EmpJobInvolvement</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Low</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103661"/>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mn-lt"/>
                          <a:cs typeface="Calibri" panose="020F0502020204030204" pitchFamily="34" charset="0"/>
                        </a:rPr>
                        <a:t>Medium</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124463"/>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High</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460490"/>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Very High</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676512"/>
                  </a:ext>
                </a:extLst>
              </a:tr>
              <a:tr h="138121">
                <a:tc>
                  <a:txBody>
                    <a:bodyPr/>
                    <a:lstStyle/>
                    <a:p>
                      <a:pPr algn="l" fontAlgn="ctr"/>
                      <a:r>
                        <a:rPr lang="en-US" sz="1200" b="0" i="0" u="none" strike="noStrike">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024023"/>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EmpJobSatisfaction</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Low</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617316"/>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Medium</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704808"/>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High</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134509"/>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Very High</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270273"/>
                  </a:ext>
                </a:extLst>
              </a:tr>
              <a:tr h="138121">
                <a:tc>
                  <a:txBody>
                    <a:bodyPr/>
                    <a:lstStyle/>
                    <a:p>
                      <a:pPr algn="l" fontAlgn="b"/>
                      <a:r>
                        <a:rPr lang="en-US" sz="1200" b="0" i="0" u="none" strike="noStrike">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15375"/>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PerformanceRating</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Low</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545120"/>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Good</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952143"/>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Excellent</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4839664"/>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Outstanding</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323753"/>
                  </a:ext>
                </a:extLst>
              </a:tr>
              <a:tr h="138121">
                <a:tc>
                  <a:txBody>
                    <a:bodyPr/>
                    <a:lstStyle/>
                    <a:p>
                      <a:pPr algn="l" fontAlgn="b"/>
                      <a:r>
                        <a:rPr lang="en-US" sz="1200" b="0" i="0" u="none" strike="noStrike">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363219"/>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RelationshipSatisfaction</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Low</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414315"/>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Medium</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3748491"/>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High</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730113"/>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Very High</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361841"/>
                  </a:ext>
                </a:extLst>
              </a:tr>
              <a:tr h="138121">
                <a:tc>
                  <a:txBody>
                    <a:bodyPr/>
                    <a:lstStyle/>
                    <a:p>
                      <a:pPr algn="l" fontAlgn="b"/>
                      <a:r>
                        <a:rPr lang="en-US" sz="1200" b="0" i="0" u="none" strike="noStrike">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110986"/>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EmpWorkLifeBalance</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Bad</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002038"/>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2Good</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5184361"/>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cs typeface="Calibri" panose="020F0502020204030204" pitchFamily="34" charset="0"/>
                        </a:rPr>
                        <a:t>Better</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8438914"/>
                  </a:ext>
                </a:extLst>
              </a:tr>
              <a:tr h="138121">
                <a:tc>
                  <a:txBody>
                    <a:bodyPr/>
                    <a:lstStyle/>
                    <a:p>
                      <a:pPr algn="l" fontAlgn="ctr"/>
                      <a:r>
                        <a:rPr lang="en-US" sz="1000" b="0" i="0" u="none" strike="noStrike">
                          <a:solidFill>
                            <a:srgbClr val="000000"/>
                          </a:solidFill>
                          <a:effectLst/>
                          <a:latin typeface="+mn-lt"/>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mn-lt"/>
                        </a:rPr>
                        <a:t>Best</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0399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74785071"/>
              </p:ext>
            </p:extLst>
          </p:nvPr>
        </p:nvGraphicFramePr>
        <p:xfrm>
          <a:off x="7180474" y="118729"/>
          <a:ext cx="1885149" cy="6578757"/>
        </p:xfrm>
        <a:graphic>
          <a:graphicData uri="http://schemas.openxmlformats.org/drawingml/2006/table">
            <a:tbl>
              <a:tblPr/>
              <a:tblGrid>
                <a:gridCol w="1885149">
                  <a:extLst>
                    <a:ext uri="{9D8B030D-6E8A-4147-A177-3AD203B41FA5}">
                      <a16:colId xmlns:a16="http://schemas.microsoft.com/office/drawing/2014/main" val="968330670"/>
                    </a:ext>
                  </a:extLst>
                </a:gridCol>
              </a:tblGrid>
              <a:tr h="138121">
                <a:tc>
                  <a:txBody>
                    <a:bodyPr/>
                    <a:lstStyle/>
                    <a:p>
                      <a:pPr algn="r" fontAlgn="ctr"/>
                      <a:r>
                        <a:rPr lang="en-US" sz="1200" b="0" i="0" u="none" strike="noStrike" dirty="0">
                          <a:solidFill>
                            <a:srgbClr val="000000"/>
                          </a:solidFill>
                          <a:effectLst/>
                          <a:latin typeface="+mn-lt"/>
                          <a:cs typeface="Calibri" panose="020F0502020204030204" pitchFamily="34" charset="0"/>
                        </a:rPr>
                        <a:t>1</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897751"/>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2</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214839"/>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3</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97376"/>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4</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411871"/>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5</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635485"/>
                  </a:ext>
                </a:extLst>
              </a:tr>
              <a:tr h="138121">
                <a:tc>
                  <a:txBody>
                    <a:bodyPr/>
                    <a:lstStyle/>
                    <a:p>
                      <a:pPr algn="l" fontAlgn="b"/>
                      <a:r>
                        <a:rPr lang="en-US" sz="1200" b="0" i="0" u="none" strike="noStrike" dirty="0">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3937722"/>
                  </a:ext>
                </a:extLst>
              </a:tr>
              <a:tr h="224497">
                <a:tc>
                  <a:txBody>
                    <a:bodyPr/>
                    <a:lstStyle/>
                    <a:p>
                      <a:pPr algn="r" fontAlgn="ctr"/>
                      <a:r>
                        <a:rPr lang="en-US" sz="1200" b="0" i="0" u="none" strike="noStrike" dirty="0">
                          <a:solidFill>
                            <a:srgbClr val="000000"/>
                          </a:solidFill>
                          <a:effectLst/>
                          <a:latin typeface="+mn-lt"/>
                          <a:cs typeface="Calibri" panose="020F0502020204030204" pitchFamily="34" charset="0"/>
                        </a:rPr>
                        <a:t>1</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940594"/>
                  </a:ext>
                </a:extLst>
              </a:tr>
              <a:tr h="115126">
                <a:tc>
                  <a:txBody>
                    <a:bodyPr/>
                    <a:lstStyle/>
                    <a:p>
                      <a:pPr algn="r" fontAlgn="ctr"/>
                      <a:r>
                        <a:rPr lang="en-US" sz="1200" b="0" i="0" u="none" strike="noStrike" dirty="0">
                          <a:solidFill>
                            <a:srgbClr val="000000"/>
                          </a:solidFill>
                          <a:effectLst/>
                          <a:latin typeface="+mn-lt"/>
                          <a:cs typeface="Calibri" panose="020F0502020204030204" pitchFamily="34" charset="0"/>
                        </a:rPr>
                        <a:t>2</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538726"/>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3</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5981408"/>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4</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70001"/>
                  </a:ext>
                </a:extLst>
              </a:tr>
              <a:tr h="138121">
                <a:tc>
                  <a:txBody>
                    <a:bodyPr/>
                    <a:lstStyle/>
                    <a:p>
                      <a:pPr algn="l" fontAlgn="b"/>
                      <a:r>
                        <a:rPr lang="en-US" sz="1200" b="0" i="0" u="none" strike="noStrike" dirty="0">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26684"/>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1</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877380"/>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2</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5270394"/>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3</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031770"/>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4</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772934"/>
                  </a:ext>
                </a:extLst>
              </a:tr>
              <a:tr h="138121">
                <a:tc>
                  <a:txBody>
                    <a:bodyPr/>
                    <a:lstStyle/>
                    <a:p>
                      <a:pPr algn="l" fontAlgn="ctr"/>
                      <a:r>
                        <a:rPr lang="en-US" sz="1200" b="0" i="0" u="none" strike="noStrike" dirty="0">
                          <a:solidFill>
                            <a:srgbClr val="000000"/>
                          </a:solidFill>
                          <a:effectLst/>
                          <a:latin typeface="+mn-lt"/>
                          <a:cs typeface="Calibri" panose="020F0502020204030204" pitchFamily="34" charset="0"/>
                        </a:rPr>
                        <a:t> </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700126"/>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1</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569306"/>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2</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4066822"/>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3</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803622"/>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4</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333324"/>
                  </a:ext>
                </a:extLst>
              </a:tr>
              <a:tr h="138121">
                <a:tc>
                  <a:txBody>
                    <a:bodyPr/>
                    <a:lstStyle/>
                    <a:p>
                      <a:pPr algn="l" fontAlgn="b"/>
                      <a:r>
                        <a:rPr lang="en-US" sz="1200" b="0" i="0" u="none" strike="noStrike" dirty="0">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1480705"/>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1</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7851402"/>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2</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250659"/>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3</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859380"/>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4</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6760282"/>
                  </a:ext>
                </a:extLst>
              </a:tr>
              <a:tr h="138121">
                <a:tc>
                  <a:txBody>
                    <a:bodyPr/>
                    <a:lstStyle/>
                    <a:p>
                      <a:pPr algn="l" fontAlgn="b"/>
                      <a:r>
                        <a:rPr lang="en-US" sz="1200" b="0" i="0" u="none" strike="noStrike" dirty="0">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880658"/>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1</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939858"/>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2</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7427654"/>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3</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316705"/>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4</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032326"/>
                  </a:ext>
                </a:extLst>
              </a:tr>
              <a:tr h="138121">
                <a:tc>
                  <a:txBody>
                    <a:bodyPr/>
                    <a:lstStyle/>
                    <a:p>
                      <a:pPr algn="l" fontAlgn="b"/>
                      <a:r>
                        <a:rPr lang="en-US" sz="1200" b="0" i="0" u="none" strike="noStrike" dirty="0">
                          <a:solidFill>
                            <a:srgbClr val="000000"/>
                          </a:solidFill>
                          <a:effectLst/>
                          <a:latin typeface="+mn-lt"/>
                          <a:cs typeface="Calibri" panose="020F0502020204030204" pitchFamily="34" charset="0"/>
                        </a:rPr>
                        <a:t> </a:t>
                      </a:r>
                    </a:p>
                  </a:txBody>
                  <a:tcPr marL="4010" marR="4010" marT="40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9944783"/>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1</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431663"/>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2</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869138"/>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3</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730244"/>
                  </a:ext>
                </a:extLst>
              </a:tr>
              <a:tr h="138121">
                <a:tc>
                  <a:txBody>
                    <a:bodyPr/>
                    <a:lstStyle/>
                    <a:p>
                      <a:pPr algn="r" fontAlgn="ctr"/>
                      <a:r>
                        <a:rPr lang="en-US" sz="1200" b="0" i="0" u="none" strike="noStrike" dirty="0">
                          <a:solidFill>
                            <a:srgbClr val="000000"/>
                          </a:solidFill>
                          <a:effectLst/>
                          <a:latin typeface="+mn-lt"/>
                          <a:cs typeface="Calibri" panose="020F0502020204030204" pitchFamily="34" charset="0"/>
                        </a:rPr>
                        <a:t>4</a:t>
                      </a:r>
                    </a:p>
                  </a:txBody>
                  <a:tcPr marL="4010" marR="4010" marT="40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979780"/>
                  </a:ext>
                </a:extLst>
              </a:tr>
            </a:tbl>
          </a:graphicData>
        </a:graphic>
      </p:graphicFrame>
      <p:sp>
        <p:nvSpPr>
          <p:cNvPr id="7" name="TextBox 6"/>
          <p:cNvSpPr txBox="1"/>
          <p:nvPr/>
        </p:nvSpPr>
        <p:spPr>
          <a:xfrm>
            <a:off x="217714" y="118729"/>
            <a:ext cx="975360" cy="369332"/>
          </a:xfrm>
          <a:prstGeom prst="rect">
            <a:avLst/>
          </a:prstGeom>
          <a:noFill/>
        </p:spPr>
        <p:txBody>
          <a:bodyPr wrap="square" rtlCol="0">
            <a:spAutoFit/>
          </a:bodyPr>
          <a:lstStyle/>
          <a:p>
            <a:r>
              <a:rPr lang="en-US" dirty="0" smtClean="0"/>
              <a:t>Cont.</a:t>
            </a:r>
            <a:endParaRPr lang="en-US" dirty="0"/>
          </a:p>
        </p:txBody>
      </p:sp>
    </p:spTree>
    <p:extLst>
      <p:ext uri="{BB962C8B-B14F-4D97-AF65-F5344CB8AC3E}">
        <p14:creationId xmlns:p14="http://schemas.microsoft.com/office/powerpoint/2010/main" val="839946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552</TotalTime>
  <Words>1971</Words>
  <Application>Microsoft Office PowerPoint</Application>
  <PresentationFormat>Widescreen</PresentationFormat>
  <Paragraphs>381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Droplet</vt:lpstr>
      <vt:lpstr>Employee Performance Analysis for INX Future Inc.</vt:lpstr>
      <vt:lpstr>Project summary </vt:lpstr>
      <vt:lpstr>Analysis</vt:lpstr>
      <vt:lpstr>PowerPoint Presentation</vt:lpstr>
      <vt:lpstr>PowerPoint Presentation</vt:lpstr>
      <vt:lpstr>Data set overview</vt:lpstr>
      <vt:lpstr>PowerPoint Presentation</vt:lpstr>
      <vt:lpstr> </vt:lpstr>
      <vt:lpstr>PowerPoint Presentation</vt:lpstr>
      <vt:lpstr>Libraries used</vt:lpstr>
      <vt:lpstr>Correlation Analysis</vt:lpstr>
      <vt:lpstr>Machine learning model</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for INX Future Inc.</dc:title>
  <dc:creator>USER</dc:creator>
  <cp:lastModifiedBy>USER</cp:lastModifiedBy>
  <cp:revision>48</cp:revision>
  <dcterms:created xsi:type="dcterms:W3CDTF">2024-08-16T18:05:22Z</dcterms:created>
  <dcterms:modified xsi:type="dcterms:W3CDTF">2024-08-17T11:41:07Z</dcterms:modified>
</cp:coreProperties>
</file>