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62" r:id="rId6"/>
    <p:sldId id="266" r:id="rId7"/>
    <p:sldId id="263" r:id="rId8"/>
    <p:sldId id="264" r:id="rId9"/>
    <p:sldId id="267" r:id="rId10"/>
    <p:sldId id="268" r:id="rId11"/>
    <p:sldId id="265" r:id="rId12"/>
    <p:sldId id="27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dirty="0" smtClean="0"/>
              <a:t>Classroom Project Funding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Stefanie Smith</a:t>
            </a:r>
          </a:p>
          <a:p>
            <a:r>
              <a:rPr lang="en-US" dirty="0" smtClean="0"/>
              <a:t>Foundations of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9" y="2857500"/>
            <a:ext cx="6557529" cy="3747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US" dirty="0" smtClean="0"/>
              <a:t>Sentiment Analysis of Project Essays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0"/>
            <a:ext cx="8596668" cy="4972049"/>
          </a:xfrm>
        </p:spPr>
        <p:txBody>
          <a:bodyPr>
            <a:normAutofit/>
          </a:bodyPr>
          <a:lstStyle/>
          <a:p>
            <a:r>
              <a:rPr lang="en-US" dirty="0" smtClean="0"/>
              <a:t>The text from every essay posted on DonorsChoose.org was analyzed, and the total number of positive and negative terms was calculated.</a:t>
            </a:r>
          </a:p>
          <a:p>
            <a:r>
              <a:rPr lang="en-US" dirty="0" smtClean="0"/>
              <a:t>Sentiment analysis revealed that positive terms are used more frequently than negative ones.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2528" y="3086100"/>
            <a:ext cx="4008312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positive word: “love”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negative word: “hard”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r>
              <a:rPr lang="en-US" dirty="0" smtClean="0"/>
              <a:t>Building a Classification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180"/>
            <a:ext cx="8596668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A classification tree was built using the CART method to predict a project’s funding status (completed or expired).</a:t>
            </a:r>
          </a:p>
          <a:p>
            <a:r>
              <a:rPr lang="en-US" dirty="0" smtClean="0"/>
              <a:t>The independent variables consisted of factors that are within a teacher’s control, including: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Resource type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Total price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Focus area and subject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Essay length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Essay sentiment scores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Month posted</a:t>
            </a:r>
          </a:p>
          <a:p>
            <a:r>
              <a:rPr lang="en-US" dirty="0" smtClean="0"/>
              <a:t>A training set was used to build the model (70% of the dataset), and a test </a:t>
            </a:r>
            <a:br>
              <a:rPr lang="en-US" dirty="0" smtClean="0"/>
            </a:br>
            <a:r>
              <a:rPr lang="en-US" dirty="0" smtClean="0"/>
              <a:t>set was used to evaluate the model. </a:t>
            </a:r>
          </a:p>
          <a:p>
            <a:r>
              <a:rPr lang="en-US" dirty="0" smtClean="0"/>
              <a:t>The resulting tree was pruned using the 1-SE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0" y="1188720"/>
            <a:ext cx="8268140" cy="5315234"/>
          </a:xfrm>
        </p:spPr>
      </p:pic>
    </p:spTree>
    <p:extLst>
      <p:ext uri="{BB962C8B-B14F-4D97-AF65-F5344CB8AC3E}">
        <p14:creationId xmlns:p14="http://schemas.microsoft.com/office/powerpoint/2010/main" val="31228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64" y="1428751"/>
            <a:ext cx="8596668" cy="4612612"/>
          </a:xfrm>
        </p:spPr>
        <p:txBody>
          <a:bodyPr/>
          <a:lstStyle/>
          <a:p>
            <a:r>
              <a:rPr lang="en-US" dirty="0" smtClean="0"/>
              <a:t>In 2015, the overall project success rate was 72%.</a:t>
            </a:r>
          </a:p>
          <a:p>
            <a:r>
              <a:rPr lang="en-US" dirty="0" smtClean="0"/>
              <a:t>Any leaf node with a success rate greater than 72% was considered for analysis. </a:t>
            </a:r>
          </a:p>
          <a:p>
            <a:r>
              <a:rPr lang="en-US" dirty="0" smtClean="0"/>
              <a:t>Highlights from the analysis are summarized in the table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Teachers can improve their chances of success </a:t>
            </a:r>
            <a:r>
              <a:rPr lang="en-US" dirty="0" smtClean="0"/>
              <a:t>by </a:t>
            </a:r>
            <a:r>
              <a:rPr lang="en-US" dirty="0" smtClean="0"/>
              <a:t>developing a project that matches any of these leaf nodes.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56295"/>
              </p:ext>
            </p:extLst>
          </p:nvPr>
        </p:nvGraphicFramePr>
        <p:xfrm>
          <a:off x="1203114" y="3093071"/>
          <a:ext cx="722079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56"/>
                <a:gridCol w="3851910"/>
                <a:gridCol w="1840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Leaf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Price &lt; $350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Price &gt; $1136</a:t>
                      </a:r>
                    </a:p>
                    <a:p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Type = Trips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$350 &lt;= Total Price &lt; $1136</a:t>
                      </a:r>
                    </a:p>
                    <a:p>
                      <a:r>
                        <a:rPr lang="en-US" dirty="0" smtClean="0"/>
                        <a:t>Month</a:t>
                      </a:r>
                      <a:r>
                        <a:rPr lang="en-US" baseline="0" dirty="0" smtClean="0"/>
                        <a:t> Posted = Sept – Dec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 smtClean="0"/>
              <a:t>Recommendations to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8771"/>
            <a:ext cx="8596668" cy="4452592"/>
          </a:xfrm>
        </p:spPr>
        <p:txBody>
          <a:bodyPr/>
          <a:lstStyle/>
          <a:p>
            <a:r>
              <a:rPr lang="en-US" dirty="0" smtClean="0"/>
              <a:t>The following recommendations are proposed based on the results from the classification tree: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 best chances of success, keep the project costs under $350.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the project will cost more ($350 - $1136), then be sure</a:t>
            </a:r>
            <a:br>
              <a:rPr lang="en-US" dirty="0" smtClean="0"/>
            </a:br>
            <a:r>
              <a:rPr lang="en-US" dirty="0" smtClean="0"/>
              <a:t>to post the project early in the school year (September to </a:t>
            </a:r>
            <a:br>
              <a:rPr lang="en-US" dirty="0" smtClean="0"/>
            </a:br>
            <a:r>
              <a:rPr lang="en-US" dirty="0" smtClean="0"/>
              <a:t>December).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Avoid letting the costs get above $1136, unless considering a</a:t>
            </a:r>
            <a:br>
              <a:rPr lang="en-US" dirty="0" smtClean="0"/>
            </a:br>
            <a:r>
              <a:rPr lang="en-US" dirty="0" smtClean="0"/>
              <a:t>trip-based project.</a:t>
            </a:r>
            <a:endParaRPr lang="en-US" dirty="0"/>
          </a:p>
        </p:txBody>
      </p:sp>
      <p:pic>
        <p:nvPicPr>
          <p:cNvPr id="4" name="Picture 8" descr="Image result for teach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41" y="2903220"/>
            <a:ext cx="3561053" cy="35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499"/>
            <a:ext cx="8596668" cy="4685981"/>
          </a:xfrm>
        </p:spPr>
        <p:txBody>
          <a:bodyPr>
            <a:normAutofit/>
          </a:bodyPr>
          <a:lstStyle/>
          <a:p>
            <a:r>
              <a:rPr lang="en-US" dirty="0" smtClean="0"/>
              <a:t>This capstone project focused on the project and essay datasets from DonorsChoose.org.</a:t>
            </a:r>
          </a:p>
          <a:p>
            <a:r>
              <a:rPr lang="en-US" dirty="0" smtClean="0"/>
              <a:t>Additional insight may be gained from the other DonorsChoose.org datasets.</a:t>
            </a:r>
          </a:p>
          <a:p>
            <a:endParaRPr lang="en-US" dirty="0" smtClean="0"/>
          </a:p>
          <a:p>
            <a:r>
              <a:rPr lang="en-US" dirty="0" smtClean="0"/>
              <a:t>Donation data (including </a:t>
            </a:r>
            <a:r>
              <a:rPr lang="en-US" dirty="0"/>
              <a:t>donor city, state, </a:t>
            </a:r>
            <a:r>
              <a:rPr lang="en-US" dirty="0" smtClean="0"/>
              <a:t>and donation amount):</a:t>
            </a:r>
          </a:p>
          <a:p>
            <a:pPr lvl="1"/>
            <a:r>
              <a:rPr lang="en-US" dirty="0" smtClean="0"/>
              <a:t>Do donors typically donate to teachers in their local area?</a:t>
            </a:r>
          </a:p>
          <a:p>
            <a:pPr lvl="1"/>
            <a:r>
              <a:rPr lang="en-US" dirty="0" smtClean="0"/>
              <a:t>Any differences between repeat donors and 1-time donors?</a:t>
            </a:r>
          </a:p>
          <a:p>
            <a:r>
              <a:rPr lang="en-US" dirty="0" smtClean="0"/>
              <a:t>Resource data (breakdown of all </a:t>
            </a:r>
            <a:r>
              <a:rPr lang="en-US" dirty="0"/>
              <a:t>materials/resources </a:t>
            </a:r>
            <a:r>
              <a:rPr lang="en-US" dirty="0" smtClean="0"/>
              <a:t>requested </a:t>
            </a:r>
            <a:br>
              <a:rPr lang="en-US" dirty="0" smtClean="0"/>
            </a:br>
            <a:r>
              <a:rPr lang="en-US" dirty="0" smtClean="0"/>
              <a:t>for a project and the corresponding prices):</a:t>
            </a:r>
          </a:p>
          <a:p>
            <a:pPr lvl="1"/>
            <a:r>
              <a:rPr lang="en-US" dirty="0" smtClean="0"/>
              <a:t>Are “highest poverty” schools requesting different types of resources?</a:t>
            </a:r>
          </a:p>
          <a:p>
            <a:pPr lvl="1"/>
            <a:r>
              <a:rPr lang="en-US" dirty="0" smtClean="0"/>
              <a:t>Do successful projects typically request many low cost items, or fewer </a:t>
            </a:r>
            <a:br>
              <a:rPr lang="en-US" dirty="0" smtClean="0"/>
            </a:br>
            <a:r>
              <a:rPr lang="en-US" dirty="0" smtClean="0"/>
              <a:t>high price items?</a:t>
            </a:r>
            <a:endParaRPr lang="en-US" dirty="0"/>
          </a:p>
        </p:txBody>
      </p:sp>
      <p:pic>
        <p:nvPicPr>
          <p:cNvPr id="7174" name="Picture 6" descr="Image result for teach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30" y="3163916"/>
            <a:ext cx="3094990" cy="327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482"/>
          </a:xfrm>
        </p:spPr>
        <p:txBody>
          <a:bodyPr/>
          <a:lstStyle/>
          <a:p>
            <a:r>
              <a:rPr lang="en-US" dirty="0" smtClean="0"/>
              <a:t>DonorsChoose.org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673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Across the country, many public school teachers use their own money to buy supplies for their </a:t>
            </a:r>
            <a:r>
              <a:rPr lang="en-US" dirty="0" smtClean="0"/>
              <a:t>classrooms, including </a:t>
            </a:r>
            <a:r>
              <a:rPr lang="en-US" dirty="0"/>
              <a:t>basic essentials like notebooks and </a:t>
            </a:r>
            <a:r>
              <a:rPr lang="en-US" dirty="0" smtClean="0"/>
              <a:t>pencils.</a:t>
            </a:r>
          </a:p>
          <a:p>
            <a:r>
              <a:rPr lang="en-US" dirty="0" smtClean="0"/>
              <a:t>If </a:t>
            </a:r>
            <a:r>
              <a:rPr lang="en-US" dirty="0"/>
              <a:t>schools and teachers cannot afford these </a:t>
            </a:r>
            <a:r>
              <a:rPr lang="en-US" dirty="0" smtClean="0"/>
              <a:t>supplies, students </a:t>
            </a:r>
            <a:r>
              <a:rPr lang="en-US" dirty="0"/>
              <a:t>may miss out on learning </a:t>
            </a:r>
            <a:r>
              <a:rPr lang="en-US" dirty="0" smtClean="0"/>
              <a:t>opportunities.</a:t>
            </a:r>
          </a:p>
          <a:p>
            <a:r>
              <a:rPr lang="en-US" dirty="0" smtClean="0"/>
              <a:t>DonorsChoose.org </a:t>
            </a:r>
            <a:r>
              <a:rPr lang="en-US" dirty="0"/>
              <a:t>was </a:t>
            </a:r>
            <a:r>
              <a:rPr lang="en-US" dirty="0" smtClean="0"/>
              <a:t>established to </a:t>
            </a:r>
            <a:r>
              <a:rPr lang="en-US" dirty="0"/>
              <a:t>help teachers get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resources </a:t>
            </a:r>
            <a:r>
              <a:rPr lang="en-US" dirty="0"/>
              <a:t>they need for classroom </a:t>
            </a:r>
            <a:r>
              <a:rPr lang="en-US" dirty="0" smtClean="0"/>
              <a:t>projects.</a:t>
            </a:r>
          </a:p>
          <a:p>
            <a:r>
              <a:rPr lang="en-US" dirty="0" smtClean="0"/>
              <a:t>Through </a:t>
            </a:r>
            <a:r>
              <a:rPr lang="en-US" dirty="0"/>
              <a:t>the DonorsChoose.org website, teachers can </a:t>
            </a:r>
            <a:r>
              <a:rPr lang="en-US" dirty="0" smtClean="0"/>
              <a:t>request </a:t>
            </a:r>
            <a:br>
              <a:rPr lang="en-US" dirty="0" smtClean="0"/>
            </a:br>
            <a:r>
              <a:rPr lang="en-US" dirty="0" smtClean="0"/>
              <a:t>materials </a:t>
            </a:r>
            <a:r>
              <a:rPr lang="en-US" dirty="0"/>
              <a:t>for their </a:t>
            </a:r>
            <a:r>
              <a:rPr lang="en-US" dirty="0" smtClean="0"/>
              <a:t>classrooms.</a:t>
            </a:r>
          </a:p>
          <a:p>
            <a:r>
              <a:rPr lang="en-US" dirty="0" smtClean="0"/>
              <a:t>Donors </a:t>
            </a:r>
            <a:r>
              <a:rPr lang="en-US" dirty="0"/>
              <a:t>can browse through requests, and select a project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they </a:t>
            </a:r>
            <a:r>
              <a:rPr lang="en-US" dirty="0"/>
              <a:t>would like </a:t>
            </a:r>
            <a:r>
              <a:rPr lang="en-US" dirty="0" smtClean="0"/>
              <a:t>to support </a:t>
            </a:r>
            <a:r>
              <a:rPr lang="en-US" dirty="0"/>
              <a:t>financially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8" name="Picture 4" descr="http://images.clipartpanda.com/student-at-desk-clipart-teacher-clip-art_14041202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26" y="3283526"/>
            <a:ext cx="4469976" cy="31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r>
              <a:rPr lang="en-US" dirty="0" smtClean="0"/>
              <a:t>Project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471"/>
            <a:ext cx="8596668" cy="4738342"/>
          </a:xfrm>
        </p:spPr>
        <p:txBody>
          <a:bodyPr/>
          <a:lstStyle/>
          <a:p>
            <a:r>
              <a:rPr lang="en-US" dirty="0" smtClean="0"/>
              <a:t>A typical project request on DonorsChoose.org will include: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Title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Need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Essay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Teacher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School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Grade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Poverty level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69" y="2174448"/>
            <a:ext cx="8458170" cy="407776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078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061"/>
            <a:ext cx="7769436" cy="4418302"/>
          </a:xfrm>
        </p:spPr>
        <p:txBody>
          <a:bodyPr/>
          <a:lstStyle/>
          <a:p>
            <a:r>
              <a:rPr lang="en-US" dirty="0"/>
              <a:t>In 2015, 72% of classroom projects posted on DonorsChoose.org were successfully funded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analyzing data available from DonorsChoose.org, the goal of this capstone project </a:t>
            </a:r>
            <a:r>
              <a:rPr lang="en-US" dirty="0" smtClean="0"/>
              <a:t>was </a:t>
            </a:r>
            <a:r>
              <a:rPr lang="en-US" dirty="0"/>
              <a:t>to understand what types of projects receive full </a:t>
            </a:r>
            <a:r>
              <a:rPr lang="en-US" dirty="0" smtClean="0"/>
              <a:t>funding.</a:t>
            </a:r>
          </a:p>
          <a:p>
            <a:r>
              <a:rPr lang="en-US" dirty="0" smtClean="0"/>
              <a:t>The analysis was limited to data from 2015, and included </a:t>
            </a:r>
            <a:br>
              <a:rPr lang="en-US" dirty="0" smtClean="0"/>
            </a:br>
            <a:r>
              <a:rPr lang="en-US" dirty="0" smtClean="0"/>
              <a:t>190,000+ projects.</a:t>
            </a:r>
            <a:endParaRPr lang="en-US" dirty="0"/>
          </a:p>
          <a:p>
            <a:r>
              <a:rPr lang="en-US" dirty="0" smtClean="0"/>
              <a:t>Exploratory data analysis was conducted, and a classification </a:t>
            </a:r>
            <a:br>
              <a:rPr lang="en-US" dirty="0" smtClean="0"/>
            </a:br>
            <a:r>
              <a:rPr lang="en-US" dirty="0" smtClean="0"/>
              <a:t>tree </a:t>
            </a:r>
            <a:r>
              <a:rPr lang="en-US" dirty="0"/>
              <a:t>was </a:t>
            </a:r>
            <a:r>
              <a:rPr lang="en-US" dirty="0" smtClean="0"/>
              <a:t>developed to gain insight into the properties of </a:t>
            </a:r>
            <a:br>
              <a:rPr lang="en-US" dirty="0" smtClean="0"/>
            </a:br>
            <a:r>
              <a:rPr lang="en-US" dirty="0" smtClean="0"/>
              <a:t>projects that impact funding.</a:t>
            </a:r>
          </a:p>
          <a:p>
            <a:r>
              <a:rPr lang="en-US" dirty="0" smtClean="0"/>
              <a:t>The results from this analysis can be used </a:t>
            </a:r>
            <a:r>
              <a:rPr lang="en-US" dirty="0"/>
              <a:t>to help teachers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 their chances </a:t>
            </a:r>
            <a:r>
              <a:rPr lang="en-US" dirty="0"/>
              <a:t>of success. </a:t>
            </a:r>
            <a:endParaRPr lang="en-US" dirty="0" smtClean="0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40" y="3139467"/>
            <a:ext cx="3628602" cy="32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US" dirty="0" smtClean="0"/>
              <a:t>Impact of Poverty Level on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079"/>
            <a:ext cx="8596668" cy="4971731"/>
          </a:xfrm>
        </p:spPr>
        <p:txBody>
          <a:bodyPr/>
          <a:lstStyle/>
          <a:p>
            <a:r>
              <a:rPr lang="en-US" dirty="0"/>
              <a:t>Every project posted on DonorsChoose.org is categorized by poverty level, which refers to the percentage of students at a given school who qualify for free or reduced-price lunch, and is considered a measure of economic need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Exploratory data analysis revealed that projects from “highest poverty</a:t>
            </a:r>
            <a:r>
              <a:rPr lang="en-US" dirty="0"/>
              <a:t>” schools </a:t>
            </a:r>
            <a:r>
              <a:rPr lang="en-US" dirty="0" smtClean="0"/>
              <a:t>(where 65</a:t>
            </a:r>
            <a:r>
              <a:rPr lang="en-US" dirty="0"/>
              <a:t>% or more of its students </a:t>
            </a:r>
            <a:r>
              <a:rPr lang="en-US" dirty="0" smtClean="0"/>
              <a:t>receive </a:t>
            </a:r>
            <a:r>
              <a:rPr lang="en-US" dirty="0"/>
              <a:t>these lunches</a:t>
            </a:r>
            <a:r>
              <a:rPr lang="en-US" dirty="0" smtClean="0"/>
              <a:t>) have a slightly better success rate compared to the other poverty levels.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3" y="2621775"/>
            <a:ext cx="8447810" cy="24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8" y="1680211"/>
            <a:ext cx="8555626" cy="36666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1030"/>
            <a:ext cx="8596668" cy="1320800"/>
          </a:xfrm>
        </p:spPr>
        <p:txBody>
          <a:bodyPr/>
          <a:lstStyle/>
          <a:p>
            <a:r>
              <a:rPr lang="en-US" dirty="0" smtClean="0"/>
              <a:t>Impact of School Location on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7330"/>
            <a:ext cx="8596668" cy="5040629"/>
          </a:xfrm>
        </p:spPr>
        <p:txBody>
          <a:bodyPr/>
          <a:lstStyle/>
          <a:p>
            <a:r>
              <a:rPr lang="en-US" dirty="0" smtClean="0"/>
              <a:t>Project success rates were determined for every state across the country.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Success rates varied from 62.5</a:t>
            </a:r>
            <a:r>
              <a:rPr lang="en-US" dirty="0" smtClean="0"/>
              <a:t>% (South Carolina) </a:t>
            </a:r>
            <a:r>
              <a:rPr lang="en-US" dirty="0" smtClean="0"/>
              <a:t>to 83.9</a:t>
            </a:r>
            <a:r>
              <a:rPr lang="en-US" dirty="0" smtClean="0"/>
              <a:t>% (New Hampshire).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Resource Type on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1611"/>
            <a:ext cx="8596668" cy="4589752"/>
          </a:xfrm>
        </p:spPr>
        <p:txBody>
          <a:bodyPr/>
          <a:lstStyle/>
          <a:p>
            <a:r>
              <a:rPr lang="en-US" dirty="0" smtClean="0"/>
              <a:t>Every project on DonorsChoose.org is categorized by the type of resource requested.</a:t>
            </a:r>
            <a:endParaRPr lang="en-US" dirty="0"/>
          </a:p>
          <a:p>
            <a:r>
              <a:rPr lang="en-US" dirty="0" smtClean="0"/>
              <a:t>Trip-based projects had the highest rate of success.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1" y="2862940"/>
            <a:ext cx="8489373" cy="242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US" dirty="0" smtClean="0"/>
              <a:t>Impact of Date Posted on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3060"/>
            <a:ext cx="8596668" cy="4892039"/>
          </a:xfrm>
        </p:spPr>
        <p:txBody>
          <a:bodyPr>
            <a:normAutofit/>
          </a:bodyPr>
          <a:lstStyle/>
          <a:p>
            <a:r>
              <a:rPr lang="en-US" dirty="0" smtClean="0"/>
              <a:t>In 2015, a large number of projects were posted in September, which is typically the start of the school year.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Projects posted in December had the highest rate of success.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45" y="2365712"/>
            <a:ext cx="7949045" cy="34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Project Cost on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8761"/>
            <a:ext cx="8596668" cy="4532602"/>
          </a:xfrm>
        </p:spPr>
        <p:txBody>
          <a:bodyPr/>
          <a:lstStyle/>
          <a:p>
            <a:r>
              <a:rPr lang="en-US" dirty="0" smtClean="0"/>
              <a:t>Exploratory data analysis revealed that lower cost projects have a better rate of success.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29888"/>
            <a:ext cx="8541327" cy="24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696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Predicting Classroom Project Funding</vt:lpstr>
      <vt:lpstr>DonorsChoose.org</vt:lpstr>
      <vt:lpstr>Project Requests</vt:lpstr>
      <vt:lpstr>Objective and Overview</vt:lpstr>
      <vt:lpstr>Impact of Poverty Level on Funding</vt:lpstr>
      <vt:lpstr>Impact of School Location on Funding</vt:lpstr>
      <vt:lpstr>Impact of Resource Type on Funding</vt:lpstr>
      <vt:lpstr>Impact of Date Posted on Funding</vt:lpstr>
      <vt:lpstr>Impact of Project Cost on Funding</vt:lpstr>
      <vt:lpstr>Sentiment Analysis of Project Essays</vt:lpstr>
      <vt:lpstr>Building a Classification Tree</vt:lpstr>
      <vt:lpstr>Classification Tree</vt:lpstr>
      <vt:lpstr>Interpreting the Tree</vt:lpstr>
      <vt:lpstr>Recommendations to Teachers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Funding of Classroom Projects</dc:title>
  <dc:creator>Stefanie</dc:creator>
  <cp:lastModifiedBy>Stefanie</cp:lastModifiedBy>
  <cp:revision>45</cp:revision>
  <dcterms:created xsi:type="dcterms:W3CDTF">2016-11-27T21:01:44Z</dcterms:created>
  <dcterms:modified xsi:type="dcterms:W3CDTF">2016-11-29T06:01:35Z</dcterms:modified>
</cp:coreProperties>
</file>