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687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F060-DFBA-4818-9773-C78EBB21311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B1932-117F-4D7F-A381-C74274AF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 hasCustomPrompt="1"/>
          </p:nvPr>
        </p:nvSpPr>
        <p:spPr>
          <a:xfrm>
            <a:off x="1028699" y="3314700"/>
            <a:ext cx="10125075" cy="70008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23476B"/>
                </a:solidFill>
                <a:latin typeface="+mn-lt"/>
              </a:defRPr>
            </a:lvl1pPr>
          </a:lstStyle>
          <a:p>
            <a:r>
              <a:rPr lang="ca-ES" dirty="0" err="1"/>
              <a:t>Title</a:t>
            </a:r>
            <a:r>
              <a:rPr lang="ca-ES" dirty="0"/>
              <a:t> of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Presentation</a:t>
            </a:r>
            <a:endParaRPr lang="es-ES" dirty="0"/>
          </a:p>
        </p:txBody>
      </p:sp>
      <p:sp>
        <p:nvSpPr>
          <p:cNvPr id="3" name="Subtítol 2"/>
          <p:cNvSpPr>
            <a:spLocks noGrp="1"/>
          </p:cNvSpPr>
          <p:nvPr>
            <p:ph type="subTitle" idx="1" hasCustomPrompt="1"/>
          </p:nvPr>
        </p:nvSpPr>
        <p:spPr>
          <a:xfrm>
            <a:off x="1028699" y="4106863"/>
            <a:ext cx="10125075" cy="484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dirty="0" err="1"/>
              <a:t>Authors</a:t>
            </a:r>
            <a:endParaRPr lang="es-ES" dirty="0"/>
          </a:p>
        </p:txBody>
      </p:sp>
      <p:pic>
        <p:nvPicPr>
          <p:cNvPr id="8" name="Picture 5" descr="newlogo.png"/>
          <p:cNvPicPr>
            <a:picLocks noChangeAspect="1"/>
          </p:cNvPicPr>
          <p:nvPr userDrawn="1"/>
        </p:nvPicPr>
        <p:blipFill>
          <a:blip r:embed="rId2" cstate="print"/>
          <a:srcRect t="32246" b="28342"/>
          <a:stretch>
            <a:fillRect/>
          </a:stretch>
        </p:blipFill>
        <p:spPr>
          <a:xfrm>
            <a:off x="473230" y="6335217"/>
            <a:ext cx="1312741" cy="4104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2156820" y="4640242"/>
            <a:ext cx="7926333" cy="1067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  <a:spcBef>
                <a:spcPts val="1200"/>
              </a:spcBef>
              <a:buClr>
                <a:srgbClr val="EF9100"/>
              </a:buClr>
              <a:buSzPct val="75000"/>
              <a:buFont typeface="Monotype Sorts" pitchFamily="2" charset="2"/>
              <a:buNone/>
              <a:defRPr/>
            </a:pPr>
            <a:r>
              <a:rPr lang="ca-ES" altLang="ja-JP" sz="110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Institut de Neurociències, </a:t>
            </a:r>
          </a:p>
          <a:p>
            <a:pPr algn="ctr">
              <a:spcBef>
                <a:spcPct val="20000"/>
              </a:spcBef>
              <a:buClr>
                <a:srgbClr val="EF9100"/>
              </a:buClr>
              <a:buSzPct val="75000"/>
              <a:buFont typeface="Monotype Sorts" pitchFamily="2" charset="2"/>
              <a:buNone/>
              <a:defRPr/>
            </a:pPr>
            <a:r>
              <a:rPr lang="ca-ES" altLang="ja-JP" sz="1100" b="1" i="0" dirty="0" err="1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Brainlab</a:t>
            </a:r>
            <a:r>
              <a:rPr lang="ca-ES" altLang="ja-JP" sz="1100" i="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Grup de Recerca en Neurociència Cognitiva</a:t>
            </a:r>
          </a:p>
          <a:p>
            <a:pPr algn="ctr">
              <a:lnSpc>
                <a:spcPct val="75000"/>
              </a:lnSpc>
              <a:spcBef>
                <a:spcPct val="20000"/>
              </a:spcBef>
              <a:buClr>
                <a:srgbClr val="EF9100"/>
              </a:buClr>
              <a:buSzPct val="75000"/>
              <a:buFont typeface="Monotype Sorts" pitchFamily="2" charset="2"/>
              <a:buNone/>
              <a:defRPr/>
            </a:pPr>
            <a:r>
              <a:rPr lang="ca-ES" altLang="ja-JP" sz="110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Departament de Psicologia Clínica i Psicobiologia</a:t>
            </a:r>
          </a:p>
          <a:p>
            <a:pPr algn="ctr">
              <a:spcBef>
                <a:spcPct val="20000"/>
              </a:spcBef>
              <a:buClr>
                <a:srgbClr val="EF9100"/>
              </a:buClr>
              <a:buSzPct val="75000"/>
              <a:buFont typeface="Monotype Sorts" pitchFamily="2" charset="2"/>
              <a:buNone/>
              <a:defRPr/>
            </a:pPr>
            <a:r>
              <a:rPr lang="ca-ES" altLang="ja-JP" sz="110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Universitat of Barcelona</a:t>
            </a:r>
          </a:p>
          <a:p>
            <a:pPr algn="ctr">
              <a:spcBef>
                <a:spcPts val="1200"/>
              </a:spcBef>
              <a:buClr>
                <a:srgbClr val="EF9100"/>
              </a:buClr>
              <a:buSzPct val="75000"/>
              <a:defRPr/>
            </a:pPr>
            <a:r>
              <a:rPr lang="ca-ES" altLang="ja-JP" sz="1100" dirty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Institut de Recerca Sant Joan de Déu</a:t>
            </a:r>
          </a:p>
        </p:txBody>
      </p:sp>
      <p:pic>
        <p:nvPicPr>
          <p:cNvPr id="10" name="Picture 19" descr="Brainlab_amb_leyendas.png"/>
          <p:cNvPicPr>
            <a:picLocks noChangeAspect="1"/>
          </p:cNvPicPr>
          <p:nvPr userDrawn="1"/>
        </p:nvPicPr>
        <p:blipFill rotWithShape="1">
          <a:blip r:embed="rId3" cstate="print"/>
          <a:srcRect t="-1115" r="29207"/>
          <a:stretch/>
        </p:blipFill>
        <p:spPr>
          <a:xfrm>
            <a:off x="2387738" y="6387641"/>
            <a:ext cx="2313271" cy="305552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0" y="6369779"/>
            <a:ext cx="822768" cy="34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505" y="6375821"/>
            <a:ext cx="1741728" cy="32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Agrupa 15"/>
          <p:cNvGrpSpPr/>
          <p:nvPr userDrawn="1"/>
        </p:nvGrpSpPr>
        <p:grpSpPr>
          <a:xfrm>
            <a:off x="4107305" y="716958"/>
            <a:ext cx="3977390" cy="2468854"/>
            <a:chOff x="2600493" y="593133"/>
            <a:chExt cx="3977390" cy="2468854"/>
          </a:xfrm>
        </p:grpSpPr>
        <p:pic>
          <p:nvPicPr>
            <p:cNvPr id="7" name="Imatge 6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493" y="593133"/>
              <a:ext cx="3938550" cy="2358000"/>
            </a:xfrm>
            <a:prstGeom prst="rect">
              <a:avLst/>
            </a:prstGeom>
          </p:spPr>
        </p:pic>
        <p:sp>
          <p:nvSpPr>
            <p:cNvPr id="14" name="15 CuadroTexto"/>
            <p:cNvSpPr txBox="1"/>
            <p:nvPr userDrawn="1"/>
          </p:nvSpPr>
          <p:spPr>
            <a:xfrm>
              <a:off x="5245467" y="2815766"/>
              <a:ext cx="13324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ca-ES" sz="1000" dirty="0">
                  <a:solidFill>
                    <a:srgbClr val="4879A4"/>
                  </a:solidFill>
                  <a:latin typeface="+mn-lt"/>
                </a:rPr>
                <a:t>www.ub.edu/brainlab</a:t>
              </a:r>
            </a:p>
          </p:txBody>
        </p:sp>
      </p:grpSp>
      <p:pic>
        <p:nvPicPr>
          <p:cNvPr id="15" name="Picture 18" descr="newlogo.png"/>
          <p:cNvPicPr>
            <a:picLocks noChangeAspect="1"/>
          </p:cNvPicPr>
          <p:nvPr userDrawn="1"/>
        </p:nvPicPr>
        <p:blipFill>
          <a:blip r:embed="rId2" cstate="print"/>
          <a:srcRect t="32246" b="28342"/>
          <a:stretch>
            <a:fillRect/>
          </a:stretch>
        </p:blipFill>
        <p:spPr>
          <a:xfrm>
            <a:off x="473230" y="331453"/>
            <a:ext cx="1674065" cy="523360"/>
          </a:xfrm>
          <a:prstGeom prst="rect">
            <a:avLst/>
          </a:prstGeom>
        </p:spPr>
      </p:pic>
      <p:grpSp>
        <p:nvGrpSpPr>
          <p:cNvPr id="20" name="Agrupa 19"/>
          <p:cNvGrpSpPr>
            <a:grpSpLocks noChangeAspect="1"/>
          </p:cNvGrpSpPr>
          <p:nvPr userDrawn="1"/>
        </p:nvGrpSpPr>
        <p:grpSpPr>
          <a:xfrm>
            <a:off x="5302776" y="6324417"/>
            <a:ext cx="2419962" cy="432000"/>
            <a:chOff x="323529" y="6435684"/>
            <a:chExt cx="2163388" cy="386198"/>
          </a:xfrm>
        </p:grpSpPr>
        <p:pic>
          <p:nvPicPr>
            <p:cNvPr id="21" name="Imatge 20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31778" b="4414"/>
            <a:stretch/>
          </p:blipFill>
          <p:spPr>
            <a:xfrm>
              <a:off x="323529" y="6442849"/>
              <a:ext cx="1553398" cy="350603"/>
            </a:xfrm>
            <a:prstGeom prst="rect">
              <a:avLst/>
            </a:prstGeom>
          </p:spPr>
        </p:pic>
        <p:pic>
          <p:nvPicPr>
            <p:cNvPr id="22" name="Imatge 21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08" t="-5289"/>
            <a:stretch/>
          </p:blipFill>
          <p:spPr>
            <a:xfrm>
              <a:off x="1790337" y="6435684"/>
              <a:ext cx="696580" cy="386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62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9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1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 hasCustomPrompt="1"/>
          </p:nvPr>
        </p:nvSpPr>
        <p:spPr>
          <a:xfrm>
            <a:off x="7843837" y="180013"/>
            <a:ext cx="4086225" cy="445239"/>
          </a:xfrm>
        </p:spPr>
        <p:txBody>
          <a:bodyPr>
            <a:normAutofit/>
          </a:bodyPr>
          <a:lstStyle>
            <a:lvl1pPr algn="r">
              <a:defRPr sz="1800" b="1">
                <a:latin typeface="+mn-lt"/>
              </a:defRPr>
            </a:lvl1pPr>
          </a:lstStyle>
          <a:p>
            <a:r>
              <a:rPr lang="ca-ES" dirty="0" err="1"/>
              <a:t>Section</a:t>
            </a:r>
            <a:r>
              <a:rPr lang="ca-ES" dirty="0"/>
              <a:t> </a:t>
            </a:r>
            <a:r>
              <a:rPr lang="ca-ES" dirty="0" err="1"/>
              <a:t>Title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73230" y="1085850"/>
            <a:ext cx="11456832" cy="5091113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3pPr marL="1143000" indent="-228600">
              <a:buFont typeface="Calibri" panose="020F0502020204030204" pitchFamily="34" charset="0"/>
              <a:buChar char="◦"/>
              <a:defRPr/>
            </a:lvl3pPr>
            <a:lvl4pPr marL="1600200" indent="-228600">
              <a:buFont typeface="Calibri" panose="020F0502020204030204" pitchFamily="34" charset="0"/>
              <a:buChar char="−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186862" y="6329550"/>
            <a:ext cx="2743200" cy="365125"/>
          </a:xfrm>
        </p:spPr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39"/>
          <p:cNvCxnSpPr/>
          <p:nvPr userDrawn="1"/>
        </p:nvCxnSpPr>
        <p:spPr>
          <a:xfrm flipV="1">
            <a:off x="0" y="725487"/>
            <a:ext cx="12192000" cy="25213"/>
          </a:xfrm>
          <a:prstGeom prst="line">
            <a:avLst/>
          </a:prstGeom>
          <a:ln w="19050" cmpd="sng">
            <a:solidFill>
              <a:srgbClr val="497A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8" descr="newlogo.png"/>
          <p:cNvPicPr>
            <a:picLocks noChangeAspect="1"/>
          </p:cNvPicPr>
          <p:nvPr userDrawn="1"/>
        </p:nvPicPr>
        <p:blipFill>
          <a:blip r:embed="rId2" cstate="print"/>
          <a:srcRect t="32246" b="28342"/>
          <a:stretch>
            <a:fillRect/>
          </a:stretch>
        </p:blipFill>
        <p:spPr>
          <a:xfrm>
            <a:off x="473230" y="140953"/>
            <a:ext cx="1674065" cy="5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38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 hasCustomPrompt="1"/>
          </p:nvPr>
        </p:nvSpPr>
        <p:spPr>
          <a:xfrm>
            <a:off x="5391150" y="117050"/>
            <a:ext cx="6534150" cy="558800"/>
          </a:xfrm>
        </p:spPr>
        <p:txBody>
          <a:bodyPr>
            <a:normAutofit/>
          </a:bodyPr>
          <a:lstStyle>
            <a:lvl1pPr algn="r">
              <a:defRPr sz="1800" b="1">
                <a:latin typeface="+mn-lt"/>
              </a:defRPr>
            </a:lvl1pPr>
          </a:lstStyle>
          <a:p>
            <a:r>
              <a:rPr lang="ca-ES" dirty="0" err="1"/>
              <a:t>Section</a:t>
            </a:r>
            <a:r>
              <a:rPr lang="ca-ES" dirty="0"/>
              <a:t> </a:t>
            </a:r>
            <a:r>
              <a:rPr lang="ca-ES" dirty="0" err="1"/>
              <a:t>Title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73230" y="1104900"/>
            <a:ext cx="5546570" cy="5072063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3pPr marL="1143000" indent="-228600">
              <a:buFont typeface="Calibri" panose="020F0502020204030204" pitchFamily="34" charset="0"/>
              <a:buChar char="◦"/>
              <a:defRPr/>
            </a:lvl3pPr>
            <a:lvl4pPr marL="1600200" indent="-228600">
              <a:buFont typeface="Calibri" panose="020F0502020204030204" pitchFamily="34" charset="0"/>
              <a:buChar char="−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199" y="1104900"/>
            <a:ext cx="5686425" cy="5072063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3pPr marL="1143000" indent="-228600">
              <a:buFont typeface="Calibri" panose="020F0502020204030204" pitchFamily="34" charset="0"/>
              <a:buChar char="◦"/>
              <a:defRPr/>
            </a:lvl3pPr>
            <a:lvl4pPr marL="1600200" indent="-228600">
              <a:buFont typeface="Calibri" panose="020F0502020204030204" pitchFamily="34" charset="0"/>
              <a:buChar char="−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115424" y="6348600"/>
            <a:ext cx="2743200" cy="365125"/>
          </a:xfrm>
        </p:spPr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39"/>
          <p:cNvCxnSpPr/>
          <p:nvPr userDrawn="1"/>
        </p:nvCxnSpPr>
        <p:spPr>
          <a:xfrm flipV="1">
            <a:off x="0" y="725487"/>
            <a:ext cx="12192000" cy="25213"/>
          </a:xfrm>
          <a:prstGeom prst="line">
            <a:avLst/>
          </a:prstGeom>
          <a:ln w="19050" cmpd="sng">
            <a:solidFill>
              <a:srgbClr val="497A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8" descr="newlogo.png"/>
          <p:cNvPicPr>
            <a:picLocks noChangeAspect="1"/>
          </p:cNvPicPr>
          <p:nvPr userDrawn="1"/>
        </p:nvPicPr>
        <p:blipFill>
          <a:blip r:embed="rId2" cstate="print"/>
          <a:srcRect t="32246" b="28342"/>
          <a:stretch>
            <a:fillRect/>
          </a:stretch>
        </p:blipFill>
        <p:spPr>
          <a:xfrm>
            <a:off x="473230" y="140953"/>
            <a:ext cx="1674065" cy="5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9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 hasCustomPrompt="1"/>
          </p:nvPr>
        </p:nvSpPr>
        <p:spPr>
          <a:xfrm>
            <a:off x="6105524" y="169528"/>
            <a:ext cx="5819775" cy="454467"/>
          </a:xfrm>
        </p:spPr>
        <p:txBody>
          <a:bodyPr>
            <a:normAutofit/>
          </a:bodyPr>
          <a:lstStyle>
            <a:lvl1pPr algn="r">
              <a:defRPr sz="1800" b="1">
                <a:latin typeface="+mn-lt"/>
              </a:defRPr>
            </a:lvl1pPr>
          </a:lstStyle>
          <a:p>
            <a:r>
              <a:rPr lang="ca-ES" dirty="0" err="1"/>
              <a:t>Section</a:t>
            </a:r>
            <a:r>
              <a:rPr lang="ca-ES" dirty="0"/>
              <a:t> </a:t>
            </a:r>
            <a:r>
              <a:rPr lang="ca-ES" dirty="0" err="1"/>
              <a:t>Title</a:t>
            </a:r>
            <a:endParaRPr lang="es-ES" dirty="0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115424" y="6375400"/>
            <a:ext cx="2743200" cy="365125"/>
          </a:xfrm>
        </p:spPr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  <p:cxnSp>
        <p:nvCxnSpPr>
          <p:cNvPr id="6" name="Straight Connector 39"/>
          <p:cNvCxnSpPr/>
          <p:nvPr userDrawn="1"/>
        </p:nvCxnSpPr>
        <p:spPr>
          <a:xfrm flipV="1">
            <a:off x="0" y="725487"/>
            <a:ext cx="12192000" cy="25213"/>
          </a:xfrm>
          <a:prstGeom prst="line">
            <a:avLst/>
          </a:prstGeom>
          <a:ln w="19050" cmpd="sng">
            <a:solidFill>
              <a:srgbClr val="497A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8" descr="newlogo.png"/>
          <p:cNvPicPr>
            <a:picLocks noChangeAspect="1"/>
          </p:cNvPicPr>
          <p:nvPr userDrawn="1"/>
        </p:nvPicPr>
        <p:blipFill>
          <a:blip r:embed="rId2" cstate="print"/>
          <a:srcRect t="32246" b="28342"/>
          <a:stretch>
            <a:fillRect/>
          </a:stretch>
        </p:blipFill>
        <p:spPr>
          <a:xfrm>
            <a:off x="473230" y="140953"/>
            <a:ext cx="1674065" cy="5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9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80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A1FF-7C2D-4233-B202-6B061B6EB3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6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Illusion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Agency: Temporal </a:t>
            </a:r>
            <a:r>
              <a:rPr lang="es-ES" dirty="0" err="1"/>
              <a:t>order</a:t>
            </a:r>
            <a:r>
              <a:rPr lang="es-ES" dirty="0"/>
              <a:t>, </a:t>
            </a:r>
            <a:r>
              <a:rPr lang="es-ES" dirty="0" err="1"/>
              <a:t>proximity</a:t>
            </a:r>
            <a:r>
              <a:rPr lang="es-ES" dirty="0"/>
              <a:t>, and </a:t>
            </a:r>
            <a:r>
              <a:rPr lang="es-ES" dirty="0" err="1"/>
              <a:t>action-sound</a:t>
            </a:r>
            <a:r>
              <a:rPr lang="es-ES" dirty="0"/>
              <a:t> </a:t>
            </a:r>
            <a:r>
              <a:rPr lang="es-ES" dirty="0" err="1"/>
              <a:t>congruency</a:t>
            </a:r>
            <a:r>
              <a:rPr lang="es-ES" dirty="0"/>
              <a:t> and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effect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Sense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Agency</a:t>
            </a:r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Stefanie Sturm &amp; </a:t>
            </a:r>
            <a:r>
              <a:rPr lang="es-ES" dirty="0" err="1"/>
              <a:t>Iria</a:t>
            </a:r>
            <a:r>
              <a:rPr lang="es-ES" dirty="0"/>
              <a:t> </a:t>
            </a:r>
            <a:r>
              <a:rPr lang="es-ES" dirty="0" err="1"/>
              <a:t>SanMiguel</a:t>
            </a:r>
            <a:endParaRPr lang="es-ES" dirty="0"/>
          </a:p>
        </p:txBody>
      </p:sp>
      <p:sp>
        <p:nvSpPr>
          <p:cNvPr id="4" name="QuadreDeText 3"/>
          <p:cNvSpPr txBox="1"/>
          <p:nvPr/>
        </p:nvSpPr>
        <p:spPr>
          <a:xfrm>
            <a:off x="1028699" y="5958025"/>
            <a:ext cx="1012507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777777"/>
                </a:solidFill>
              </a:rPr>
              <a:t>Internal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34798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Personalitzat 1">
      <a:dk1>
        <a:srgbClr val="23476B"/>
      </a:dk1>
      <a:lt1>
        <a:sysClr val="window" lastClr="FFFFFF"/>
      </a:lt1>
      <a:dk2>
        <a:srgbClr val="4E4E4E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Template_2020_panoramic" id="{0C42311F-F489-4D10-B9C1-F44EA1DA1B9C}" vid="{D0F7AC3A-0F44-4C38-81C8-CBE5546294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FF168EAC78E547A851A6768CB524C4" ma:contentTypeVersion="0" ma:contentTypeDescription="Crear nuevo documento." ma:contentTypeScope="" ma:versionID="6c561eb1bb97c70f6f0265a9c5927e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0faa60e25e9300a7cbb9b107bd9d4b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7739D-A60B-4FA3-80BB-A9BF8FE9BE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5E7F7B-194B-4A37-84C0-F7A843749DEC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6C24AD2-00A7-45E8-B207-A985F41B4169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PP_Template_2020_panoramic</Template>
  <TotalTime>4262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Monotype Sorts</vt:lpstr>
      <vt:lpstr>Wingdings</vt:lpstr>
      <vt:lpstr>Tema de l'Office</vt:lpstr>
      <vt:lpstr>Illusion of Agency: Temporal order, proximity, and action-sound congruency and their effect on the Sense of Agency</vt:lpstr>
    </vt:vector>
  </TitlesOfParts>
  <Company>Universitat de Barcelona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EyeSound: Electrophysiological markers of agency in learning and memory</dc:title>
  <dc:creator>STEFANIE STURM</dc:creator>
  <cp:lastModifiedBy>STEFANIE STURM</cp:lastModifiedBy>
  <cp:revision>4</cp:revision>
  <dcterms:created xsi:type="dcterms:W3CDTF">2022-01-19T15:49:16Z</dcterms:created>
  <dcterms:modified xsi:type="dcterms:W3CDTF">2022-02-25T14:49:05Z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0x01010039FF168EAC78E547A851A6768CB524C4</vt:lpwstr>
  </property>
</Properties>
</file>