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57" r:id="rId5"/>
    <p:sldId id="272" r:id="rId6"/>
    <p:sldId id="258" r:id="rId7"/>
    <p:sldId id="259" r:id="rId8"/>
    <p:sldId id="260" r:id="rId9"/>
    <p:sldId id="269" r:id="rId10"/>
    <p:sldId id="270" r:id="rId11"/>
    <p:sldId id="267" r:id="rId12"/>
    <p:sldId id="268" r:id="rId13"/>
    <p:sldId id="263" r:id="rId14"/>
    <p:sldId id="265" r:id="rId15"/>
    <p:sldId id="273" r:id="rId16"/>
    <p:sldId id="274" r:id="rId17"/>
    <p:sldId id="264" r:id="rId18"/>
    <p:sldId id="276" r:id="rId19"/>
    <p:sldId id="277" r:id="rId20"/>
    <p:sldId id="278" r:id="rId21"/>
    <p:sldId id="279" r:id="rId22"/>
    <p:sldId id="261" r:id="rId23"/>
    <p:sldId id="280" r:id="rId24"/>
    <p:sldId id="281" r:id="rId25"/>
    <p:sldId id="271" r:id="rId26"/>
    <p:sldId id="262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92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98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97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1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3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02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8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8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14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86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72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A048-B528-4245-BAAA-A34F23850038}" type="datetimeFigureOut">
              <a:rPr lang="de-DE" smtClean="0"/>
              <a:t>11.07.2016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82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f4j.org/" TargetMode="External"/><Relationship Id="rId2" Type="http://schemas.openxmlformats.org/officeDocument/2006/relationships/hyperlink" Target="http://logback.qos.ch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text/SimpleDateForma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healthchec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akipi.com/java-bootstrap-dropwizard-vs-spring-boot/" TargetMode="External"/><Relationship Id="rId2" Type="http://schemas.openxmlformats.org/officeDocument/2006/relationships/hyperlink" Target="http://www.dropwizard.io/0.9.3/docs/getting-started.html#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ropwizard.io/0.9.3/docs/getting-started.html" TargetMode="External"/><Relationship Id="rId5" Type="http://schemas.openxmlformats.org/officeDocument/2006/relationships/hyperlink" Target="https://github.com/dropwizard/dropwizard/blob/master/docs/source/about/release-notes.rst" TargetMode="External"/><Relationship Id="rId4" Type="http://schemas.openxmlformats.org/officeDocument/2006/relationships/hyperlink" Target="https://github.com/dropwizard/dropwizard/releas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ropwizard.io/0.9.3/docs/manual/views.html" TargetMode="External"/><Relationship Id="rId3" Type="http://schemas.openxmlformats.org/officeDocument/2006/relationships/hyperlink" Target="http://www.dropwizard.io/0.9.3/docs/manual/core.html#logging" TargetMode="External"/><Relationship Id="rId7" Type="http://schemas.openxmlformats.org/officeDocument/2006/relationships/hyperlink" Target="https://entwickler.de/online/php/so-funktioniert-oauth2-2-134327.html" TargetMode="External"/><Relationship Id="rId2" Type="http://schemas.openxmlformats.org/officeDocument/2006/relationships/hyperlink" Target="http://www.dropwizard.io/0.9.3/docs/manual/test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ropwizard.io/0.9.3/docs/manual/auth.html#authenticators" TargetMode="External"/><Relationship Id="rId5" Type="http://schemas.openxmlformats.org/officeDocument/2006/relationships/hyperlink" Target="http://www.dropwizard.io/0.9.3/docs/manual/validation.html" TargetMode="External"/><Relationship Id="rId4" Type="http://schemas.openxmlformats.org/officeDocument/2006/relationships/hyperlink" Target="http://www.dropwizard.io/0.9.3/docs/manual/hibernate.html" TargetMode="External"/><Relationship Id="rId9" Type="http://schemas.openxmlformats.org/officeDocument/2006/relationships/hyperlink" Target="http://metrics.dropwizard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assgiant.com/ascii/" TargetMode="External"/><Relationship Id="rId2" Type="http://schemas.openxmlformats.org/officeDocument/2006/relationships/hyperlink" Target="http://patorjk.com/software/taag/#p=display&amp;f=Graffiti&amp;t=Type%20Something%2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___</a:t>
            </a:r>
            <a:r>
              <a:rPr lang="de-DE" dirty="0" err="1" smtClean="0"/>
              <a:t>DropWizard</a:t>
            </a:r>
            <a:r>
              <a:rPr lang="de-DE" dirty="0" smtClean="0"/>
              <a:t>___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***</a:t>
            </a:r>
            <a:endParaRPr lang="en-US" b="1" dirty="0" smtClean="0"/>
          </a:p>
          <a:p>
            <a:r>
              <a:rPr lang="en-US" b="1" dirty="0" smtClean="0"/>
              <a:t>Developing ops-friendly, high-performance, RESTful web services</a:t>
            </a:r>
          </a:p>
        </p:txBody>
      </p:sp>
    </p:spTree>
    <p:extLst>
      <p:ext uri="{BB962C8B-B14F-4D97-AF65-F5344CB8AC3E}">
        <p14:creationId xmlns:p14="http://schemas.microsoft.com/office/powerpoint/2010/main" val="3567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</a:t>
            </a:r>
            <a:r>
              <a:rPr lang="de-DE" dirty="0"/>
              <a:t>Story: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85103" y="1927654"/>
            <a:ext cx="79364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  <a:r>
              <a:rPr lang="de-DE" dirty="0" err="1"/>
              <a:t>plugin</a:t>
            </a:r>
            <a:r>
              <a:rPr lang="de-DE" dirty="0"/>
              <a:t>&gt;</a:t>
            </a:r>
          </a:p>
          <a:p>
            <a:r>
              <a:rPr lang="de-DE" dirty="0"/>
              <a:t>  &lt;</a:t>
            </a:r>
            <a:r>
              <a:rPr lang="de-DE" dirty="0" err="1"/>
              <a:t>artifactId</a:t>
            </a:r>
            <a:r>
              <a:rPr lang="de-DE" dirty="0"/>
              <a:t>&gt;</a:t>
            </a:r>
            <a:r>
              <a:rPr lang="de-DE" dirty="0" err="1"/>
              <a:t>maven-jar-plugin</a:t>
            </a:r>
            <a:r>
              <a:rPr lang="de-DE" dirty="0"/>
              <a:t>&lt;/</a:t>
            </a:r>
            <a:r>
              <a:rPr lang="de-DE" dirty="0" err="1"/>
              <a:t>artifactId</a:t>
            </a:r>
            <a:r>
              <a:rPr lang="de-DE" dirty="0"/>
              <a:t>&gt;</a:t>
            </a:r>
          </a:p>
          <a:p>
            <a:r>
              <a:rPr lang="de-DE" dirty="0"/>
              <a:t>  &lt;</a:t>
            </a:r>
            <a:r>
              <a:rPr lang="de-DE" dirty="0" err="1"/>
              <a:t>version</a:t>
            </a:r>
            <a:r>
              <a:rPr lang="de-DE" dirty="0"/>
              <a:t>&gt;2.6&lt;/</a:t>
            </a:r>
            <a:r>
              <a:rPr lang="de-DE" dirty="0" err="1"/>
              <a:t>version</a:t>
            </a:r>
            <a:r>
              <a:rPr lang="de-DE" dirty="0"/>
              <a:t>&gt;</a:t>
            </a:r>
          </a:p>
          <a:p>
            <a:r>
              <a:rPr lang="de-DE" dirty="0"/>
              <a:t>  &lt;</a:t>
            </a:r>
            <a:r>
              <a:rPr lang="de-DE" dirty="0" err="1"/>
              <a:t>configuration</a:t>
            </a:r>
            <a:r>
              <a:rPr lang="de-DE" dirty="0"/>
              <a:t>&gt;</a:t>
            </a:r>
          </a:p>
          <a:p>
            <a:r>
              <a:rPr lang="de-DE" dirty="0"/>
              <a:t>    &lt;</a:t>
            </a:r>
            <a:r>
              <a:rPr lang="de-DE" dirty="0" err="1"/>
              <a:t>archive</a:t>
            </a:r>
            <a:r>
              <a:rPr lang="de-DE" dirty="0"/>
              <a:t>&gt;</a:t>
            </a:r>
          </a:p>
          <a:p>
            <a:r>
              <a:rPr lang="de-DE" dirty="0"/>
              <a:t>      &lt;manifest&gt;</a:t>
            </a:r>
          </a:p>
          <a:p>
            <a:r>
              <a:rPr lang="de-DE" dirty="0"/>
              <a:t>        </a:t>
            </a:r>
            <a:r>
              <a:rPr lang="de-DE" dirty="0">
                <a:solidFill>
                  <a:schemeClr val="accent6"/>
                </a:solidFill>
              </a:rPr>
              <a:t>&lt;</a:t>
            </a:r>
            <a:r>
              <a:rPr lang="de-DE" dirty="0" err="1">
                <a:solidFill>
                  <a:schemeClr val="accent6"/>
                </a:solidFill>
              </a:rPr>
              <a:t>addDefaultImplementationEntries</a:t>
            </a:r>
            <a:r>
              <a:rPr lang="de-DE" dirty="0">
                <a:solidFill>
                  <a:schemeClr val="accent6"/>
                </a:solidFill>
              </a:rPr>
              <a:t>&gt;</a:t>
            </a:r>
            <a:r>
              <a:rPr lang="de-DE" dirty="0" err="1">
                <a:solidFill>
                  <a:schemeClr val="accent6"/>
                </a:solidFill>
              </a:rPr>
              <a:t>true</a:t>
            </a:r>
            <a:r>
              <a:rPr lang="de-DE" dirty="0">
                <a:solidFill>
                  <a:schemeClr val="accent6"/>
                </a:solidFill>
              </a:rPr>
              <a:t>&lt;/</a:t>
            </a:r>
            <a:r>
              <a:rPr lang="de-DE" dirty="0" err="1">
                <a:solidFill>
                  <a:schemeClr val="accent6"/>
                </a:solidFill>
              </a:rPr>
              <a:t>addDefaultImplementationEntries</a:t>
            </a:r>
            <a:r>
              <a:rPr lang="de-DE" dirty="0">
                <a:solidFill>
                  <a:schemeClr val="accent6"/>
                </a:solidFill>
              </a:rPr>
              <a:t>&gt;</a:t>
            </a:r>
          </a:p>
          <a:p>
            <a:r>
              <a:rPr lang="de-DE" dirty="0">
                <a:solidFill>
                  <a:schemeClr val="accent6"/>
                </a:solidFill>
              </a:rPr>
              <a:t>        &lt;!-- </a:t>
            </a:r>
            <a:r>
              <a:rPr lang="de-DE" dirty="0" err="1">
                <a:solidFill>
                  <a:schemeClr val="accent6"/>
                </a:solidFill>
              </a:rPr>
              <a:t>gets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superfluous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with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addDefaultImplementationEntries</a:t>
            </a:r>
            <a:r>
              <a:rPr lang="de-DE" dirty="0">
                <a:solidFill>
                  <a:schemeClr val="accent6"/>
                </a:solidFill>
              </a:rPr>
              <a:t> --&gt;</a:t>
            </a:r>
          </a:p>
          <a:p>
            <a:r>
              <a:rPr lang="de-DE" dirty="0">
                <a:solidFill>
                  <a:schemeClr val="accent6"/>
                </a:solidFill>
              </a:rPr>
              <a:t>        &lt;!--&lt;</a:t>
            </a:r>
            <a:r>
              <a:rPr lang="de-DE" dirty="0" err="1">
                <a:solidFill>
                  <a:schemeClr val="accent6"/>
                </a:solidFill>
              </a:rPr>
              <a:t>addClasspath</a:t>
            </a:r>
            <a:r>
              <a:rPr lang="de-DE" dirty="0">
                <a:solidFill>
                  <a:schemeClr val="accent6"/>
                </a:solidFill>
              </a:rPr>
              <a:t>&gt;</a:t>
            </a:r>
            <a:r>
              <a:rPr lang="de-DE" dirty="0" err="1">
                <a:solidFill>
                  <a:schemeClr val="accent6"/>
                </a:solidFill>
              </a:rPr>
              <a:t>true</a:t>
            </a:r>
            <a:r>
              <a:rPr lang="de-DE" dirty="0">
                <a:solidFill>
                  <a:schemeClr val="accent6"/>
                </a:solidFill>
              </a:rPr>
              <a:t>&lt;/</a:t>
            </a:r>
            <a:r>
              <a:rPr lang="de-DE" dirty="0" err="1">
                <a:solidFill>
                  <a:schemeClr val="accent6"/>
                </a:solidFill>
              </a:rPr>
              <a:t>addClasspath</a:t>
            </a:r>
            <a:r>
              <a:rPr lang="de-DE" dirty="0">
                <a:solidFill>
                  <a:schemeClr val="accent6"/>
                </a:solidFill>
              </a:rPr>
              <a:t>&gt;--&gt;</a:t>
            </a:r>
          </a:p>
          <a:p>
            <a:r>
              <a:rPr lang="de-DE" dirty="0">
                <a:solidFill>
                  <a:schemeClr val="accent6"/>
                </a:solidFill>
              </a:rPr>
              <a:t>        &lt;!-- &lt;</a:t>
            </a:r>
            <a:r>
              <a:rPr lang="de-DE" dirty="0" err="1">
                <a:solidFill>
                  <a:schemeClr val="accent6"/>
                </a:solidFill>
              </a:rPr>
              <a:t>mainClass</a:t>
            </a:r>
            <a:r>
              <a:rPr lang="de-DE" dirty="0">
                <a:solidFill>
                  <a:schemeClr val="accent6"/>
                </a:solidFill>
              </a:rPr>
              <a:t>&gt;${</a:t>
            </a:r>
            <a:r>
              <a:rPr lang="de-DE" dirty="0" err="1">
                <a:solidFill>
                  <a:schemeClr val="accent6"/>
                </a:solidFill>
              </a:rPr>
              <a:t>mainClass</a:t>
            </a:r>
            <a:r>
              <a:rPr lang="de-DE" dirty="0">
                <a:solidFill>
                  <a:schemeClr val="accent6"/>
                </a:solidFill>
              </a:rPr>
              <a:t>}&lt;/</a:t>
            </a:r>
            <a:r>
              <a:rPr lang="de-DE" dirty="0" err="1">
                <a:solidFill>
                  <a:schemeClr val="accent6"/>
                </a:solidFill>
              </a:rPr>
              <a:t>mainClass</a:t>
            </a:r>
            <a:r>
              <a:rPr lang="de-DE" dirty="0">
                <a:solidFill>
                  <a:schemeClr val="accent6"/>
                </a:solidFill>
              </a:rPr>
              <a:t>&gt; --&gt;</a:t>
            </a:r>
          </a:p>
          <a:p>
            <a:r>
              <a:rPr lang="de-DE" dirty="0"/>
              <a:t>      &lt;/manifest&gt;</a:t>
            </a:r>
          </a:p>
          <a:p>
            <a:r>
              <a:rPr lang="de-DE" dirty="0"/>
              <a:t>    &lt;/</a:t>
            </a:r>
            <a:r>
              <a:rPr lang="de-DE" dirty="0" err="1"/>
              <a:t>archive</a:t>
            </a:r>
            <a:r>
              <a:rPr lang="de-DE" dirty="0"/>
              <a:t>&gt;</a:t>
            </a:r>
          </a:p>
          <a:p>
            <a:r>
              <a:rPr lang="de-DE" dirty="0"/>
              <a:t>  &lt;/</a:t>
            </a:r>
            <a:r>
              <a:rPr lang="de-DE" dirty="0" err="1"/>
              <a:t>configuration</a:t>
            </a:r>
            <a:r>
              <a:rPr lang="de-DE" dirty="0"/>
              <a:t>&gt;</a:t>
            </a:r>
          </a:p>
          <a:p>
            <a:r>
              <a:rPr lang="de-DE" dirty="0"/>
              <a:t>&lt;/</a:t>
            </a:r>
            <a:r>
              <a:rPr lang="de-DE" dirty="0" err="1"/>
              <a:t>plugin</a:t>
            </a:r>
            <a:r>
              <a:rPr lang="de-D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305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</a:t>
            </a:r>
            <a:r>
              <a:rPr lang="de-DE" dirty="0" err="1" smtClean="0"/>
              <a:t>Continous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b="1" dirty="0" smtClean="0"/>
          </a:p>
          <a:p>
            <a:pPr lvl="2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38200" y="1425146"/>
            <a:ext cx="638187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&lt;</a:t>
            </a:r>
            <a:r>
              <a:rPr lang="de-DE" sz="1000" dirty="0" err="1"/>
              <a:t>plugin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groupId</a:t>
            </a:r>
            <a:r>
              <a:rPr lang="de-DE" sz="1000" dirty="0"/>
              <a:t>&gt;</a:t>
            </a:r>
            <a:r>
              <a:rPr lang="de-DE" sz="1000" dirty="0" err="1"/>
              <a:t>org.apache.maven.plugins</a:t>
            </a:r>
            <a:r>
              <a:rPr lang="de-DE" sz="1000" dirty="0"/>
              <a:t>&lt;/</a:t>
            </a:r>
            <a:r>
              <a:rPr lang="de-DE" sz="1000" dirty="0" err="1"/>
              <a:t>groupId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artifactId</a:t>
            </a:r>
            <a:r>
              <a:rPr lang="de-DE" sz="1000" dirty="0"/>
              <a:t>&gt;</a:t>
            </a:r>
            <a:r>
              <a:rPr lang="de-DE" sz="1000" dirty="0" err="1"/>
              <a:t>maven-shade-plugin</a:t>
            </a:r>
            <a:r>
              <a:rPr lang="de-DE" sz="1000" dirty="0"/>
              <a:t>&lt;/</a:t>
            </a:r>
            <a:r>
              <a:rPr lang="de-DE" sz="1000" dirty="0" err="1"/>
              <a:t>artifactId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version</a:t>
            </a:r>
            <a:r>
              <a:rPr lang="de-DE" sz="1000" dirty="0"/>
              <a:t>&gt;2.3&lt;/</a:t>
            </a:r>
            <a:r>
              <a:rPr lang="de-DE" sz="1000" dirty="0" err="1"/>
              <a:t>version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configuration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/>
                </a:solidFill>
              </a:rPr>
              <a:t>&lt;</a:t>
            </a:r>
            <a:r>
              <a:rPr lang="de-DE" sz="1000" dirty="0" err="1">
                <a:solidFill>
                  <a:schemeClr val="accent6"/>
                </a:solidFill>
              </a:rPr>
              <a:t>createDependencyReducedPom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  <a:r>
              <a:rPr lang="de-DE" sz="1000" dirty="0" err="1">
                <a:solidFill>
                  <a:schemeClr val="accent6"/>
                </a:solidFill>
              </a:rPr>
              <a:t>true</a:t>
            </a:r>
            <a:r>
              <a:rPr lang="de-DE" sz="1000" dirty="0">
                <a:solidFill>
                  <a:schemeClr val="accent6"/>
                </a:solidFill>
              </a:rPr>
              <a:t>&lt;/</a:t>
            </a:r>
            <a:r>
              <a:rPr lang="de-DE" sz="1000" dirty="0" err="1">
                <a:solidFill>
                  <a:schemeClr val="accent6"/>
                </a:solidFill>
              </a:rPr>
              <a:t>createDependencyReducedPom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/>
              <a:t>        &lt;</a:t>
            </a:r>
            <a:r>
              <a:rPr lang="de-DE" sz="1000" dirty="0" err="1"/>
              <a:t>filters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    </a:t>
            </a:r>
            <a:r>
              <a:rPr lang="de-DE" sz="1000" dirty="0">
                <a:solidFill>
                  <a:schemeClr val="accent6"/>
                </a:solidFill>
              </a:rPr>
              <a:t>&lt;</a:t>
            </a:r>
            <a:r>
              <a:rPr lang="de-DE" sz="1000" dirty="0" err="1">
                <a:solidFill>
                  <a:schemeClr val="accent6"/>
                </a:solidFill>
              </a:rPr>
              <a:t>filter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    &lt;</a:t>
            </a:r>
            <a:r>
              <a:rPr lang="de-DE" sz="1000" dirty="0" err="1">
                <a:solidFill>
                  <a:schemeClr val="accent6"/>
                </a:solidFill>
              </a:rPr>
              <a:t>artifact</a:t>
            </a:r>
            <a:r>
              <a:rPr lang="de-DE" sz="1000" dirty="0">
                <a:solidFill>
                  <a:schemeClr val="accent6"/>
                </a:solidFill>
              </a:rPr>
              <a:t>&gt;*:*&lt;/</a:t>
            </a:r>
            <a:r>
              <a:rPr lang="de-DE" sz="1000" dirty="0" err="1">
                <a:solidFill>
                  <a:schemeClr val="accent6"/>
                </a:solidFill>
              </a:rPr>
              <a:t>artifact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    &lt;</a:t>
            </a:r>
            <a:r>
              <a:rPr lang="de-DE" sz="1000" dirty="0" err="1">
                <a:solidFill>
                  <a:schemeClr val="accent6"/>
                </a:solidFill>
              </a:rPr>
              <a:t>excludes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</a:rPr>
              <a:t>exclude</a:t>
            </a:r>
            <a:r>
              <a:rPr lang="de-DE" sz="1000" dirty="0">
                <a:solidFill>
                  <a:schemeClr val="accent6"/>
                </a:solidFill>
              </a:rPr>
              <a:t>&gt;META-INF/*.SF&lt;/</a:t>
            </a:r>
            <a:r>
              <a:rPr lang="de-DE" sz="1000" dirty="0" err="1">
                <a:solidFill>
                  <a:schemeClr val="accent6"/>
                </a:solidFill>
              </a:rPr>
              <a:t>exclude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</a:rPr>
              <a:t>exclude</a:t>
            </a:r>
            <a:r>
              <a:rPr lang="de-DE" sz="1000" dirty="0">
                <a:solidFill>
                  <a:schemeClr val="accent6"/>
                </a:solidFill>
              </a:rPr>
              <a:t>&gt;META-INF/*.DSA&lt;/</a:t>
            </a:r>
            <a:r>
              <a:rPr lang="de-DE" sz="1000" dirty="0" err="1">
                <a:solidFill>
                  <a:schemeClr val="accent6"/>
                </a:solidFill>
              </a:rPr>
              <a:t>exclude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</a:rPr>
              <a:t>exclude</a:t>
            </a:r>
            <a:r>
              <a:rPr lang="de-DE" sz="1000" dirty="0">
                <a:solidFill>
                  <a:schemeClr val="accent6"/>
                </a:solidFill>
              </a:rPr>
              <a:t>&gt;META-INF/*.RSA&lt;/</a:t>
            </a:r>
            <a:r>
              <a:rPr lang="de-DE" sz="1000" dirty="0" err="1">
                <a:solidFill>
                  <a:schemeClr val="accent6"/>
                </a:solidFill>
              </a:rPr>
              <a:t>exclude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    &lt;/</a:t>
            </a:r>
            <a:r>
              <a:rPr lang="de-DE" sz="1000" dirty="0" err="1">
                <a:solidFill>
                  <a:schemeClr val="accent6"/>
                </a:solidFill>
              </a:rPr>
              <a:t>excludes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&lt;/</a:t>
            </a:r>
            <a:r>
              <a:rPr lang="de-DE" sz="1000" dirty="0" err="1">
                <a:solidFill>
                  <a:schemeClr val="accent6"/>
                </a:solidFill>
              </a:rPr>
              <a:t>filter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/>
              <a:t>        &lt;/</a:t>
            </a:r>
            <a:r>
              <a:rPr lang="de-DE" sz="1000" dirty="0" err="1"/>
              <a:t>filters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&lt;/</a:t>
            </a:r>
            <a:r>
              <a:rPr lang="de-DE" sz="1000" dirty="0" err="1"/>
              <a:t>configuration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executions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&lt;</a:t>
            </a:r>
            <a:r>
              <a:rPr lang="de-DE" sz="1000" dirty="0" err="1"/>
              <a:t>execution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    &lt;</a:t>
            </a:r>
            <a:r>
              <a:rPr lang="de-DE" sz="1000" dirty="0" err="1"/>
              <a:t>phase</a:t>
            </a:r>
            <a:r>
              <a:rPr lang="de-DE" sz="1000" dirty="0"/>
              <a:t>&gt;</a:t>
            </a:r>
            <a:r>
              <a:rPr lang="de-DE" sz="1000" dirty="0" err="1">
                <a:solidFill>
                  <a:schemeClr val="accent6"/>
                </a:solidFill>
              </a:rPr>
              <a:t>package</a:t>
            </a:r>
            <a:r>
              <a:rPr lang="de-DE" sz="1000" dirty="0"/>
              <a:t>&lt;/</a:t>
            </a:r>
            <a:r>
              <a:rPr lang="de-DE" sz="1000" dirty="0" err="1"/>
              <a:t>phase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    &lt;</a:t>
            </a:r>
            <a:r>
              <a:rPr lang="de-DE" sz="1000" dirty="0" err="1"/>
              <a:t>goals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        &lt;</a:t>
            </a:r>
            <a:r>
              <a:rPr lang="de-DE" sz="1000" dirty="0" err="1"/>
              <a:t>goal</a:t>
            </a:r>
            <a:r>
              <a:rPr lang="de-DE" sz="1000" dirty="0"/>
              <a:t>&gt;</a:t>
            </a:r>
            <a:r>
              <a:rPr lang="de-DE" sz="1000" dirty="0" err="1">
                <a:solidFill>
                  <a:schemeClr val="accent6"/>
                </a:solidFill>
              </a:rPr>
              <a:t>shade</a:t>
            </a:r>
            <a:r>
              <a:rPr lang="de-DE" sz="1000" dirty="0"/>
              <a:t>&lt;/</a:t>
            </a:r>
            <a:r>
              <a:rPr lang="de-DE" sz="1000" dirty="0" err="1"/>
              <a:t>goal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    &lt;/</a:t>
            </a:r>
            <a:r>
              <a:rPr lang="de-DE" sz="1000" dirty="0" err="1"/>
              <a:t>goals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    &lt;</a:t>
            </a:r>
            <a:r>
              <a:rPr lang="de-DE" sz="1000" dirty="0" err="1"/>
              <a:t>configuration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        &lt;</a:t>
            </a:r>
            <a:r>
              <a:rPr lang="de-DE" sz="1000" dirty="0" err="1"/>
              <a:t>transformers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            </a:t>
            </a:r>
            <a:r>
              <a:rPr lang="de-DE" sz="1000" dirty="0">
                <a:solidFill>
                  <a:schemeClr val="accent6"/>
                </a:solidFill>
              </a:rPr>
              <a:t>&lt;</a:t>
            </a:r>
            <a:r>
              <a:rPr lang="de-DE" sz="1000" dirty="0" err="1">
                <a:solidFill>
                  <a:schemeClr val="accent6"/>
                </a:solidFill>
              </a:rPr>
              <a:t>transformer</a:t>
            </a:r>
            <a:r>
              <a:rPr lang="de-DE" sz="1000" dirty="0">
                <a:solidFill>
                  <a:schemeClr val="accent6"/>
                </a:solidFill>
              </a:rPr>
              <a:t> </a:t>
            </a:r>
            <a:r>
              <a:rPr lang="de-DE" sz="1000" dirty="0" err="1">
                <a:solidFill>
                  <a:schemeClr val="accent6"/>
                </a:solidFill>
              </a:rPr>
              <a:t>implementation</a:t>
            </a:r>
            <a:r>
              <a:rPr lang="de-DE" sz="1000" dirty="0">
                <a:solidFill>
                  <a:schemeClr val="accent6"/>
                </a:solidFill>
              </a:rPr>
              <a:t>="org.apache.maven.plugins.shade.resource.ServicesResourceTransformer"/&gt;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</a:rPr>
              <a:t>transformer</a:t>
            </a:r>
            <a:r>
              <a:rPr lang="de-DE" sz="1000" dirty="0">
                <a:solidFill>
                  <a:schemeClr val="accent6"/>
                </a:solidFill>
              </a:rPr>
              <a:t> </a:t>
            </a:r>
            <a:r>
              <a:rPr lang="de-DE" sz="1000" dirty="0" err="1">
                <a:solidFill>
                  <a:schemeClr val="accent6"/>
                </a:solidFill>
              </a:rPr>
              <a:t>implementation</a:t>
            </a:r>
            <a:r>
              <a:rPr lang="de-DE" sz="1000" dirty="0">
                <a:solidFill>
                  <a:schemeClr val="accent6"/>
                </a:solidFill>
              </a:rPr>
              <a:t>="org.apache.maven.plugins.shade.resource.ManifestResourceTransformer"&gt;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            &lt;</a:t>
            </a:r>
            <a:r>
              <a:rPr lang="de-DE" sz="1000" dirty="0" err="1">
                <a:solidFill>
                  <a:schemeClr val="accent6"/>
                </a:solidFill>
              </a:rPr>
              <a:t>mainClass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  <a:r>
              <a:rPr lang="de-DE" sz="1000" dirty="0" err="1">
                <a:solidFill>
                  <a:schemeClr val="accent6"/>
                </a:solidFill>
              </a:rPr>
              <a:t>com.example.helloworld.HelloWorldApplication</a:t>
            </a:r>
            <a:r>
              <a:rPr lang="de-DE" sz="1000" dirty="0">
                <a:solidFill>
                  <a:schemeClr val="accent6"/>
                </a:solidFill>
              </a:rPr>
              <a:t>&lt;/</a:t>
            </a:r>
            <a:r>
              <a:rPr lang="de-DE" sz="1000" dirty="0" err="1">
                <a:solidFill>
                  <a:schemeClr val="accent6"/>
                </a:solidFill>
              </a:rPr>
              <a:t>mainClass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</a:rPr>
              <a:t>                    &lt;/</a:t>
            </a:r>
            <a:r>
              <a:rPr lang="de-DE" sz="1000" dirty="0" err="1">
                <a:solidFill>
                  <a:schemeClr val="accent6"/>
                </a:solidFill>
              </a:rPr>
              <a:t>transformer</a:t>
            </a:r>
            <a:r>
              <a:rPr lang="de-DE" sz="1000" dirty="0">
                <a:solidFill>
                  <a:schemeClr val="accent6"/>
                </a:solidFill>
              </a:rPr>
              <a:t>&gt;</a:t>
            </a:r>
          </a:p>
          <a:p>
            <a:r>
              <a:rPr lang="de-DE" sz="1000" dirty="0"/>
              <a:t>                &lt;/</a:t>
            </a:r>
            <a:r>
              <a:rPr lang="de-DE" sz="1000" dirty="0" err="1"/>
              <a:t>transformers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    &lt;/</a:t>
            </a:r>
            <a:r>
              <a:rPr lang="de-DE" sz="1000" dirty="0" err="1"/>
              <a:t>configuration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      &lt;/</a:t>
            </a:r>
            <a:r>
              <a:rPr lang="de-DE" sz="1000" dirty="0" err="1"/>
              <a:t>execution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&lt;/</a:t>
            </a:r>
            <a:r>
              <a:rPr lang="de-DE" sz="1000" dirty="0" err="1"/>
              <a:t>executions</a:t>
            </a:r>
            <a:r>
              <a:rPr lang="de-DE" sz="1000" dirty="0"/>
              <a:t>&gt;</a:t>
            </a:r>
          </a:p>
          <a:p>
            <a:r>
              <a:rPr lang="de-DE" sz="1000" dirty="0"/>
              <a:t>&lt;/</a:t>
            </a:r>
            <a:r>
              <a:rPr lang="de-DE" sz="1000" dirty="0" err="1"/>
              <a:t>plugin</a:t>
            </a:r>
            <a:r>
              <a:rPr lang="de-DE" sz="1000" dirty="0"/>
              <a:t>&gt;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343069" y="2750709"/>
            <a:ext cx="5754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 all digital signatures from signed JARs. If you don’t,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Java considers the signature invalid and won’t load or 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/>
              <a:t>your JAR file.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484011" y="1854825"/>
            <a:ext cx="533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Erzeugt Reduzierte POM ohne externe Abhängigkeiten.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426369" y="4273404"/>
            <a:ext cx="4435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Automatische Ausführung des Goals „</a:t>
            </a:r>
            <a:r>
              <a:rPr lang="de-DE" dirty="0" err="1" smtClean="0"/>
              <a:t>shade</a:t>
            </a:r>
            <a:r>
              <a:rPr lang="de-DE" dirty="0" smtClean="0"/>
              <a:t>“ </a:t>
            </a:r>
          </a:p>
          <a:p>
            <a:r>
              <a:rPr lang="de-DE" dirty="0" smtClean="0"/>
              <a:t>in der </a:t>
            </a:r>
            <a:r>
              <a:rPr lang="de-DE" dirty="0" err="1" smtClean="0"/>
              <a:t>Maven</a:t>
            </a:r>
            <a:r>
              <a:rPr lang="de-DE" dirty="0" smtClean="0"/>
              <a:t>-</a:t>
            </a:r>
            <a:r>
              <a:rPr lang="de-DE" dirty="0" err="1" smtClean="0"/>
              <a:t>Lifecycle</a:t>
            </a:r>
            <a:r>
              <a:rPr lang="de-DE" dirty="0" smtClean="0"/>
              <a:t>-Phase „</a:t>
            </a:r>
            <a:r>
              <a:rPr lang="de-DE" dirty="0" err="1" smtClean="0"/>
              <a:t>package</a:t>
            </a:r>
            <a:r>
              <a:rPr lang="de-DE" dirty="0" smtClean="0"/>
              <a:t>“.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7409363" y="5180633"/>
            <a:ext cx="3783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Fügt </a:t>
            </a:r>
            <a:r>
              <a:rPr lang="de-DE" dirty="0">
                <a:solidFill>
                  <a:srgbClr val="FF0000"/>
                </a:solidFill>
              </a:rPr>
              <a:t>Einträge</a:t>
            </a:r>
            <a:r>
              <a:rPr lang="de-DE" dirty="0" smtClean="0">
                <a:solidFill>
                  <a:srgbClr val="FF0000"/>
                </a:solidFill>
              </a:rPr>
              <a:t> „META-INF/</a:t>
            </a:r>
            <a:r>
              <a:rPr lang="de-DE" dirty="0" err="1" smtClean="0">
                <a:solidFill>
                  <a:srgbClr val="FF0000"/>
                </a:solidFill>
              </a:rPr>
              <a:t>services</a:t>
            </a:r>
            <a:r>
              <a:rPr lang="de-DE" dirty="0" smtClean="0">
                <a:solidFill>
                  <a:srgbClr val="FF0000"/>
                </a:solidFill>
              </a:rPr>
              <a:t>“ für 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Ressourcen(???) hinzu.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804041" y="5992297"/>
            <a:ext cx="482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Definition der Hauptklasse in META-INF-Manifest.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</a:t>
            </a:r>
            <a:r>
              <a:rPr lang="de-DE" dirty="0"/>
              <a:t>Story: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64757" y="1392195"/>
            <a:ext cx="3552576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Manifest ohne </a:t>
            </a:r>
            <a:r>
              <a:rPr lang="de-DE" sz="800" dirty="0" err="1" smtClean="0"/>
              <a:t>addDefaultImplementationEntries</a:t>
            </a:r>
            <a:r>
              <a:rPr lang="de-DE" sz="800" dirty="0" smtClean="0"/>
              <a:t> mit </a:t>
            </a:r>
            <a:r>
              <a:rPr lang="de-DE" sz="800" dirty="0" err="1" smtClean="0"/>
              <a:t>addClasspath</a:t>
            </a:r>
            <a:r>
              <a:rPr lang="de-DE" sz="800" dirty="0" smtClean="0"/>
              <a:t> &amp; </a:t>
            </a:r>
            <a:r>
              <a:rPr lang="de-DE" sz="800" dirty="0" err="1" smtClean="0"/>
              <a:t>mainClass</a:t>
            </a:r>
            <a:r>
              <a:rPr lang="de-DE" sz="800" dirty="0" smtClean="0"/>
              <a:t>:</a:t>
            </a:r>
            <a:endParaRPr lang="de-DE" sz="800" dirty="0"/>
          </a:p>
          <a:p>
            <a:endParaRPr lang="de-DE" sz="800" dirty="0"/>
          </a:p>
          <a:p>
            <a:r>
              <a:rPr lang="de-DE" sz="800" dirty="0"/>
              <a:t>Manifest-Version: 1.0</a:t>
            </a:r>
          </a:p>
          <a:p>
            <a:r>
              <a:rPr lang="de-DE" sz="800" dirty="0" err="1"/>
              <a:t>Archiver</a:t>
            </a:r>
            <a:r>
              <a:rPr lang="de-DE" sz="800" dirty="0"/>
              <a:t>-Version: Plexus </a:t>
            </a:r>
            <a:r>
              <a:rPr lang="de-DE" sz="800" dirty="0" err="1"/>
              <a:t>Archiver</a:t>
            </a:r>
            <a:endParaRPr lang="de-DE" sz="800" dirty="0"/>
          </a:p>
          <a:p>
            <a:r>
              <a:rPr lang="de-DE" sz="800" dirty="0" err="1"/>
              <a:t>Built-By</a:t>
            </a:r>
            <a:r>
              <a:rPr lang="de-DE" sz="800" dirty="0"/>
              <a:t>: </a:t>
            </a:r>
            <a:r>
              <a:rPr lang="de-DE" sz="800" dirty="0" err="1"/>
              <a:t>stefan.illgen</a:t>
            </a:r>
            <a:endParaRPr lang="de-DE" sz="800" dirty="0"/>
          </a:p>
          <a:p>
            <a:r>
              <a:rPr lang="de-DE" sz="800" dirty="0"/>
              <a:t>Class-Path: dropwizard-core-1.0.0-rc3.jar dropwizard-util-1.0.0-rc3.ja</a:t>
            </a:r>
          </a:p>
          <a:p>
            <a:r>
              <a:rPr lang="de-DE" sz="800" dirty="0"/>
              <a:t> r jackson-annotations-2.7.4.jar guava-19.0.jar jsr305-3.0.1.jar </a:t>
            </a:r>
            <a:r>
              <a:rPr lang="de-DE" sz="800" dirty="0" err="1"/>
              <a:t>joda</a:t>
            </a:r>
            <a:r>
              <a:rPr lang="de-DE" sz="800" dirty="0"/>
              <a:t>-</a:t>
            </a:r>
          </a:p>
          <a:p>
            <a:r>
              <a:rPr lang="de-DE" sz="800" dirty="0"/>
              <a:t> time-2.9.3.jar dropwizard-jackson-1.0.0-rc3.jar jackson-core-2.7.4.ja</a:t>
            </a:r>
          </a:p>
          <a:p>
            <a:r>
              <a:rPr lang="de-DE" sz="800" dirty="0"/>
              <a:t> r jackson-databind-2.7.4.jar jackson-datatype-guava-2.7.4.jar </a:t>
            </a:r>
            <a:r>
              <a:rPr lang="de-DE" sz="800" dirty="0" err="1"/>
              <a:t>jackson</a:t>
            </a:r>
            <a:endParaRPr lang="de-DE" sz="800" dirty="0"/>
          </a:p>
          <a:p>
            <a:r>
              <a:rPr lang="de-DE" sz="800" dirty="0"/>
              <a:t> -datatype-jsr310-2.7.4.jar jackson-datatype-jdk8-2.7.4.jar </a:t>
            </a:r>
            <a:r>
              <a:rPr lang="de-DE" sz="800" dirty="0" err="1"/>
              <a:t>jackson-mo</a:t>
            </a:r>
            <a:endParaRPr lang="de-DE" sz="800" dirty="0"/>
          </a:p>
          <a:p>
            <a:r>
              <a:rPr lang="de-DE" sz="800" dirty="0"/>
              <a:t> dule-afterburner-2.7.4.jar jackson-datatype-joda-2.7.4.jar slf4j-api-</a:t>
            </a:r>
          </a:p>
          <a:p>
            <a:r>
              <a:rPr lang="de-DE" sz="800" dirty="0"/>
              <a:t> 1.7.21.jar logback-classic-1.1.7.jar dropwizard-validation-1.0.0-rc3.</a:t>
            </a:r>
          </a:p>
          <a:p>
            <a:r>
              <a:rPr lang="de-DE" sz="800" dirty="0"/>
              <a:t> </a:t>
            </a:r>
            <a:r>
              <a:rPr lang="de-DE" sz="800" dirty="0" err="1"/>
              <a:t>jar</a:t>
            </a:r>
            <a:r>
              <a:rPr lang="de-DE" sz="800" dirty="0"/>
              <a:t> hibernate-validator-5.2.4.Final.jar validation-api-1.1.0.Final.ja</a:t>
            </a:r>
          </a:p>
          <a:p>
            <a:r>
              <a:rPr lang="de-DE" sz="800" dirty="0"/>
              <a:t> r jboss-logging-3.2.1.Final.jar classmate-1.3.0.jar javax.el-3.0.0.ja</a:t>
            </a:r>
          </a:p>
          <a:p>
            <a:r>
              <a:rPr lang="de-DE" sz="800" dirty="0"/>
              <a:t> r dropwizard-configuration-1.0.0-rc3.jar jackson-dataformat-yaml-2.7.</a:t>
            </a:r>
          </a:p>
          <a:p>
            <a:r>
              <a:rPr lang="de-DE" sz="800" dirty="0"/>
              <a:t> 4.jar snakeyaml-1.15.jar commons-lang3-3.4.jar dropwizard-logging-1.0</a:t>
            </a:r>
          </a:p>
          <a:p>
            <a:r>
              <a:rPr lang="de-DE" sz="800" dirty="0"/>
              <a:t> .0-rc3.jar metrics-logback-3.1.2.jar jul-to-slf4j-1.7.21.jar logback-</a:t>
            </a:r>
          </a:p>
          <a:p>
            <a:r>
              <a:rPr lang="de-DE" sz="800" dirty="0"/>
              <a:t> core-1.1.7.jar log4j-over-slf4j-1.7.21.jar jcl-over-slf4j-1.7.21.jar </a:t>
            </a:r>
          </a:p>
          <a:p>
            <a:r>
              <a:rPr lang="de-DE" sz="800" dirty="0"/>
              <a:t> jetty-util-9.3.9.v20160517.jar dropwizard-metrics-1.0.0-rc3.jar </a:t>
            </a:r>
            <a:r>
              <a:rPr lang="de-DE" sz="800" dirty="0" err="1"/>
              <a:t>dropw</a:t>
            </a:r>
            <a:endParaRPr lang="de-DE" sz="800" dirty="0"/>
          </a:p>
          <a:p>
            <a:r>
              <a:rPr lang="de-DE" sz="800" dirty="0"/>
              <a:t> izard-jersey-1.0.0-rc3.jar jersey-server-2.23.jar jersey-common-2.23.</a:t>
            </a:r>
          </a:p>
          <a:p>
            <a:r>
              <a:rPr lang="de-DE" sz="800" dirty="0"/>
              <a:t> </a:t>
            </a:r>
            <a:r>
              <a:rPr lang="de-DE" sz="800" dirty="0" err="1"/>
              <a:t>jar</a:t>
            </a:r>
            <a:r>
              <a:rPr lang="de-DE" sz="800" dirty="0"/>
              <a:t> jersey-guava-2.23.jar osgi-resource-locator-1.0.1.jar </a:t>
            </a:r>
            <a:r>
              <a:rPr lang="de-DE" sz="800" dirty="0" err="1"/>
              <a:t>jersey-clie</a:t>
            </a:r>
            <a:endParaRPr lang="de-DE" sz="800" dirty="0"/>
          </a:p>
          <a:p>
            <a:r>
              <a:rPr lang="de-DE" sz="800" dirty="0"/>
              <a:t> nt-2.23.jar javax.ws.rs-api-2.0.1.jar jersey-media-jaxb-2.23.jar </a:t>
            </a:r>
            <a:r>
              <a:rPr lang="de-DE" sz="800" dirty="0" err="1"/>
              <a:t>java</a:t>
            </a:r>
            <a:endParaRPr lang="de-DE" sz="800" dirty="0"/>
          </a:p>
          <a:p>
            <a:r>
              <a:rPr lang="de-DE" sz="800" dirty="0"/>
              <a:t> x.annotation-api-1.2.jar hk2-api-2.4.0-b34.jar hk2-utils-2.4.0-b34.ja</a:t>
            </a:r>
          </a:p>
          <a:p>
            <a:r>
              <a:rPr lang="de-DE" sz="800" dirty="0"/>
              <a:t> r aopalliance-repackaged-2.4.0-b34.jar javax.inject-2.4.0-b34.jar hk2</a:t>
            </a:r>
          </a:p>
          <a:p>
            <a:r>
              <a:rPr lang="de-DE" sz="800" dirty="0"/>
              <a:t> -locator-2.4.0-b34.jar javassist-3.20.0-GA.jar </a:t>
            </a:r>
            <a:r>
              <a:rPr lang="de-DE" sz="800" dirty="0" err="1"/>
              <a:t>jersey</a:t>
            </a:r>
            <a:r>
              <a:rPr lang="de-DE" sz="800" dirty="0"/>
              <a:t>-</a:t>
            </a:r>
            <a:r>
              <a:rPr lang="de-DE" sz="800" dirty="0" err="1"/>
              <a:t>metainf</a:t>
            </a:r>
            <a:r>
              <a:rPr lang="de-DE" sz="800" dirty="0"/>
              <a:t>-service</a:t>
            </a:r>
          </a:p>
          <a:p>
            <a:r>
              <a:rPr lang="de-DE" sz="800" dirty="0"/>
              <a:t> s-2.23.jar jersey-bean-validation-2.23.jar metrics-jersey2-3.1.2.jar </a:t>
            </a:r>
          </a:p>
          <a:p>
            <a:r>
              <a:rPr lang="de-DE" sz="800" dirty="0"/>
              <a:t> jackson-jaxrs-json-provider-2.7.4.jar jackson-jaxrs-base-2.7.4.jar ja</a:t>
            </a:r>
          </a:p>
          <a:p>
            <a:r>
              <a:rPr lang="de-DE" sz="800" dirty="0"/>
              <a:t> ckson-module-jaxb-annotations-2.7.4.jar jersey-container-servlet-2.23</a:t>
            </a:r>
          </a:p>
          <a:p>
            <a:r>
              <a:rPr lang="de-DE" sz="800" dirty="0"/>
              <a:t> .</a:t>
            </a:r>
            <a:r>
              <a:rPr lang="de-DE" sz="800" dirty="0" err="1"/>
              <a:t>jar</a:t>
            </a:r>
            <a:r>
              <a:rPr lang="de-DE" sz="800" dirty="0"/>
              <a:t> jersey-container-servlet-core-2.23.jar jetty-server-9.3.9.v20160</a:t>
            </a:r>
          </a:p>
          <a:p>
            <a:r>
              <a:rPr lang="de-DE" sz="800" dirty="0"/>
              <a:t> 517.jar javax.servlet-api-3.1.0.jar jetty-io-9.3.9.v20160517.jar </a:t>
            </a:r>
            <a:r>
              <a:rPr lang="de-DE" sz="800" dirty="0" err="1"/>
              <a:t>jett</a:t>
            </a:r>
            <a:endParaRPr lang="de-DE" sz="800" dirty="0"/>
          </a:p>
          <a:p>
            <a:r>
              <a:rPr lang="de-DE" sz="800" dirty="0"/>
              <a:t> y-webapp-9.3.9.v20160517.jar jetty-xml-9.3.9.v20160517.jar </a:t>
            </a:r>
            <a:r>
              <a:rPr lang="de-DE" sz="800" dirty="0" err="1"/>
              <a:t>jetty-cont</a:t>
            </a:r>
            <a:endParaRPr lang="de-DE" sz="800" dirty="0"/>
          </a:p>
          <a:p>
            <a:r>
              <a:rPr lang="de-DE" sz="800" dirty="0"/>
              <a:t> inuation-9.3.9.v20160517.jar dropwizard-servlets-1.0.0-rc3.jar </a:t>
            </a:r>
            <a:r>
              <a:rPr lang="de-DE" sz="800" dirty="0" err="1"/>
              <a:t>metric</a:t>
            </a:r>
            <a:endParaRPr lang="de-DE" sz="800" dirty="0"/>
          </a:p>
          <a:p>
            <a:r>
              <a:rPr lang="de-DE" sz="800" dirty="0"/>
              <a:t> s-annotation-3.1.2.jar dropwizard-jetty-1.0.0-rc3.jar metrics-jetty9-</a:t>
            </a:r>
          </a:p>
          <a:p>
            <a:r>
              <a:rPr lang="de-DE" sz="800" dirty="0"/>
              <a:t> 3.1.2.jar jetty-servlet-9.3.9.v20160517.jar jetty-security-9.3.9.v201</a:t>
            </a:r>
          </a:p>
          <a:p>
            <a:r>
              <a:rPr lang="de-DE" sz="800" dirty="0"/>
              <a:t> 60517.jar jetty-servlets-9.3.9.v20160517.jar jetty-http-9.3.9.v201605</a:t>
            </a:r>
          </a:p>
          <a:p>
            <a:r>
              <a:rPr lang="de-DE" sz="800" dirty="0"/>
              <a:t> 17.jar dropwizard-lifecycle-1.0.0-rc3.jar metrics-core-3.1.2.jar </a:t>
            </a:r>
            <a:r>
              <a:rPr lang="de-DE" sz="800" dirty="0" err="1"/>
              <a:t>metr</a:t>
            </a:r>
            <a:endParaRPr lang="de-DE" sz="800" dirty="0"/>
          </a:p>
          <a:p>
            <a:r>
              <a:rPr lang="de-DE" sz="800" dirty="0"/>
              <a:t> ics-jvm-3.1.2.jar metrics-servlets-3.1.2.jar metrics-json-3.1.2.jar m</a:t>
            </a:r>
          </a:p>
          <a:p>
            <a:r>
              <a:rPr lang="de-DE" sz="800" dirty="0"/>
              <a:t> etrics-healthchecks-3.1.2.jar dropwizard-request-logging-1.0.0-rc3.ja</a:t>
            </a:r>
          </a:p>
          <a:p>
            <a:r>
              <a:rPr lang="de-DE" sz="800" dirty="0"/>
              <a:t> r logback-access-1.1.7.jar argparse4j-0.7.0.jar jetty-setuid-java-1.0</a:t>
            </a:r>
          </a:p>
          <a:p>
            <a:r>
              <a:rPr lang="de-DE" sz="800" dirty="0"/>
              <a:t> .3.jar</a:t>
            </a:r>
          </a:p>
          <a:p>
            <a:r>
              <a:rPr lang="de-DE" sz="800" dirty="0" err="1"/>
              <a:t>Created-By</a:t>
            </a:r>
            <a:r>
              <a:rPr lang="de-DE" sz="800" dirty="0"/>
              <a:t>: Apache </a:t>
            </a:r>
            <a:r>
              <a:rPr lang="de-DE" sz="800" dirty="0" err="1"/>
              <a:t>Maven</a:t>
            </a:r>
            <a:r>
              <a:rPr lang="de-DE" sz="800" dirty="0"/>
              <a:t> 3.3.3</a:t>
            </a:r>
          </a:p>
          <a:p>
            <a:r>
              <a:rPr lang="de-DE" sz="800" dirty="0" err="1"/>
              <a:t>Build-Jdk</a:t>
            </a:r>
            <a:r>
              <a:rPr lang="de-DE" sz="800" dirty="0"/>
              <a:t>: 1.8.0_66</a:t>
            </a:r>
          </a:p>
          <a:p>
            <a:r>
              <a:rPr lang="de-DE" sz="800" dirty="0"/>
              <a:t>Main-Class: </a:t>
            </a:r>
            <a:r>
              <a:rPr lang="de-DE" sz="800" dirty="0" err="1"/>
              <a:t>de.saxsys.energymanager.EnergyManagerApplication</a:t>
            </a:r>
            <a:endParaRPr lang="de-DE" sz="800" dirty="0"/>
          </a:p>
        </p:txBody>
      </p:sp>
      <p:sp>
        <p:nvSpPr>
          <p:cNvPr id="7" name="Textfeld 6"/>
          <p:cNvSpPr txBox="1"/>
          <p:nvPr/>
        </p:nvSpPr>
        <p:spPr>
          <a:xfrm>
            <a:off x="3926886" y="1392195"/>
            <a:ext cx="3725700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Manifest mit </a:t>
            </a:r>
            <a:r>
              <a:rPr lang="de-DE" sz="900" dirty="0" err="1"/>
              <a:t>addDefaultImplementationEntries</a:t>
            </a:r>
            <a:r>
              <a:rPr lang="de-DE" sz="900" dirty="0"/>
              <a:t>, </a:t>
            </a:r>
            <a:r>
              <a:rPr lang="de-DE" sz="900" dirty="0" err="1"/>
              <a:t>addClasspath</a:t>
            </a:r>
            <a:r>
              <a:rPr lang="de-DE" sz="900" dirty="0"/>
              <a:t> &amp; </a:t>
            </a:r>
            <a:r>
              <a:rPr lang="de-DE" sz="900" dirty="0" err="1"/>
              <a:t>mainClass</a:t>
            </a:r>
            <a:r>
              <a:rPr lang="de-DE" sz="900" dirty="0"/>
              <a:t>:</a:t>
            </a:r>
          </a:p>
          <a:p>
            <a:endParaRPr lang="de-DE" sz="900" dirty="0"/>
          </a:p>
          <a:p>
            <a:r>
              <a:rPr lang="de-DE" sz="900" dirty="0"/>
              <a:t>Manifest-Version: 1.0</a:t>
            </a:r>
          </a:p>
          <a:p>
            <a:r>
              <a:rPr lang="de-DE" sz="900" dirty="0"/>
              <a:t>Implementation-Title: </a:t>
            </a:r>
            <a:r>
              <a:rPr lang="de-DE" sz="900" dirty="0" err="1"/>
              <a:t>EnergyManager</a:t>
            </a:r>
            <a:endParaRPr lang="de-DE" sz="900" dirty="0"/>
          </a:p>
          <a:p>
            <a:r>
              <a:rPr lang="de-DE" sz="900" dirty="0"/>
              <a:t>Implementation-Version: 0.0.1-SNAPSHOT</a:t>
            </a:r>
          </a:p>
          <a:p>
            <a:r>
              <a:rPr lang="de-DE" sz="900" dirty="0" err="1"/>
              <a:t>Archiver</a:t>
            </a:r>
            <a:r>
              <a:rPr lang="de-DE" sz="900" dirty="0"/>
              <a:t>-Version: Plexus </a:t>
            </a:r>
            <a:r>
              <a:rPr lang="de-DE" sz="900" dirty="0" err="1"/>
              <a:t>Archiver</a:t>
            </a:r>
            <a:endParaRPr lang="de-DE" sz="900" dirty="0"/>
          </a:p>
          <a:p>
            <a:r>
              <a:rPr lang="de-DE" sz="900" dirty="0" err="1"/>
              <a:t>Built-By</a:t>
            </a:r>
            <a:r>
              <a:rPr lang="de-DE" sz="900" dirty="0"/>
              <a:t>: </a:t>
            </a:r>
            <a:r>
              <a:rPr lang="de-DE" sz="900" dirty="0" err="1"/>
              <a:t>stefan.illgen</a:t>
            </a:r>
            <a:endParaRPr lang="de-DE" sz="900" dirty="0"/>
          </a:p>
          <a:p>
            <a:r>
              <a:rPr lang="de-DE" sz="900" dirty="0"/>
              <a:t>Implementation-</a:t>
            </a:r>
            <a:r>
              <a:rPr lang="de-DE" sz="900" dirty="0" err="1"/>
              <a:t>Vendor</a:t>
            </a:r>
            <a:r>
              <a:rPr lang="de-DE" sz="900" dirty="0"/>
              <a:t>-</a:t>
            </a:r>
            <a:r>
              <a:rPr lang="de-DE" sz="900" dirty="0" err="1"/>
              <a:t>Id</a:t>
            </a:r>
            <a:r>
              <a:rPr lang="de-DE" sz="900" dirty="0"/>
              <a:t>: </a:t>
            </a:r>
            <a:r>
              <a:rPr lang="de-DE" sz="900" dirty="0" err="1"/>
              <a:t>de.saxsys.energymanager</a:t>
            </a:r>
            <a:endParaRPr lang="de-DE" sz="900" dirty="0"/>
          </a:p>
          <a:p>
            <a:r>
              <a:rPr lang="de-DE" sz="900" dirty="0"/>
              <a:t>Class-Path: dropwizard-core-1.0.0-rc3.jar dropwizard-util-1.0.0-rc3.ja</a:t>
            </a:r>
          </a:p>
          <a:p>
            <a:r>
              <a:rPr lang="de-DE" sz="900" dirty="0"/>
              <a:t> r jackson-annotations-2.7.4.jar guava-19.0.jar jsr305-3.0.1.jar </a:t>
            </a:r>
            <a:r>
              <a:rPr lang="de-DE" sz="900" dirty="0" err="1"/>
              <a:t>joda</a:t>
            </a:r>
            <a:r>
              <a:rPr lang="de-DE" sz="900" dirty="0"/>
              <a:t>-</a:t>
            </a:r>
          </a:p>
          <a:p>
            <a:r>
              <a:rPr lang="de-DE" sz="900" dirty="0"/>
              <a:t> time-2.9.3.jar dropwizard-jackson-1.0.0-rc3.jar jackson-core-2.7.4.ja</a:t>
            </a:r>
          </a:p>
          <a:p>
            <a:r>
              <a:rPr lang="de-DE" sz="900" dirty="0"/>
              <a:t> r jackson-databind-2.7.4.jar jackson-datatype-guava-2.7.4.jar </a:t>
            </a:r>
            <a:r>
              <a:rPr lang="de-DE" sz="900" dirty="0" err="1"/>
              <a:t>jackson</a:t>
            </a:r>
            <a:endParaRPr lang="de-DE" sz="900" dirty="0"/>
          </a:p>
          <a:p>
            <a:r>
              <a:rPr lang="de-DE" sz="900" dirty="0"/>
              <a:t> -datatype-jsr310-2.7.4.jar jackson-datatype-jdk8-2.7.4.jar </a:t>
            </a:r>
            <a:r>
              <a:rPr lang="de-DE" sz="900" dirty="0" err="1"/>
              <a:t>jackson-mo</a:t>
            </a:r>
            <a:endParaRPr lang="de-DE" sz="900" dirty="0"/>
          </a:p>
          <a:p>
            <a:r>
              <a:rPr lang="de-DE" sz="900" dirty="0"/>
              <a:t> dule-afterburner-2.7.4.jar jackson-datatype-joda-2.7.4.jar slf4j-api-</a:t>
            </a:r>
          </a:p>
          <a:p>
            <a:r>
              <a:rPr lang="de-DE" sz="900" dirty="0"/>
              <a:t> 1.7.21.jar logback-classic-1.1.7.jar dropwizard-validation-1.0.0-rc3.</a:t>
            </a:r>
          </a:p>
          <a:p>
            <a:r>
              <a:rPr lang="de-DE" sz="900" dirty="0"/>
              <a:t> </a:t>
            </a:r>
            <a:r>
              <a:rPr lang="de-DE" sz="900" dirty="0" err="1"/>
              <a:t>jar</a:t>
            </a:r>
            <a:r>
              <a:rPr lang="de-DE" sz="900" dirty="0"/>
              <a:t> hibernate-validator-5.2.4.Final.jar validation-api-1.1.0.Final.ja</a:t>
            </a:r>
          </a:p>
          <a:p>
            <a:r>
              <a:rPr lang="de-DE" sz="900" dirty="0"/>
              <a:t> r jboss-logging-3.2.1.Final.jar classmate-1.3.0.jar javax.el-3.0.0.ja</a:t>
            </a:r>
          </a:p>
          <a:p>
            <a:r>
              <a:rPr lang="de-DE" sz="900" dirty="0"/>
              <a:t> r dropwizard-configuration-1.0.0-rc3.jar jackson-dataformat-yaml-2.7.</a:t>
            </a:r>
          </a:p>
          <a:p>
            <a:r>
              <a:rPr lang="de-DE" sz="900" dirty="0"/>
              <a:t> 4.jar snakeyaml-1.15.jar commons-lang3-3.4.jar dropwizard-logging-1.0</a:t>
            </a:r>
          </a:p>
          <a:p>
            <a:r>
              <a:rPr lang="de-DE" sz="900" dirty="0"/>
              <a:t> .0-rc3.jar metrics-logback-3.1.2.jar jul-to-slf4j-1.7.21.jar logback-</a:t>
            </a:r>
          </a:p>
          <a:p>
            <a:r>
              <a:rPr lang="de-DE" sz="900" dirty="0"/>
              <a:t> core-1.1.7.jar log4j-over-slf4j-1.7.21.jar jcl-over-slf4j-1.7.21.jar </a:t>
            </a:r>
          </a:p>
          <a:p>
            <a:r>
              <a:rPr lang="de-DE" sz="900" dirty="0"/>
              <a:t> jetty-util-9.3.9.v20160517.jar dropwizard-metrics-1.0.0-rc3.jar </a:t>
            </a:r>
            <a:r>
              <a:rPr lang="de-DE" sz="900" dirty="0" err="1"/>
              <a:t>dropw</a:t>
            </a:r>
            <a:endParaRPr lang="de-DE" sz="900" dirty="0"/>
          </a:p>
          <a:p>
            <a:r>
              <a:rPr lang="de-DE" sz="900" dirty="0"/>
              <a:t> izard-jersey-1.0.0-rc3.jar jersey-server-2.23.jar jersey-common-2.23.</a:t>
            </a:r>
          </a:p>
          <a:p>
            <a:r>
              <a:rPr lang="de-DE" sz="900" dirty="0"/>
              <a:t> </a:t>
            </a:r>
            <a:r>
              <a:rPr lang="de-DE" sz="900" dirty="0" err="1"/>
              <a:t>jar</a:t>
            </a:r>
            <a:r>
              <a:rPr lang="de-DE" sz="900" dirty="0"/>
              <a:t> jersey-guava-2.23.jar osgi-resource-locator-1.0.1.jar </a:t>
            </a:r>
            <a:r>
              <a:rPr lang="de-DE" sz="900" dirty="0" err="1"/>
              <a:t>jersey-clie</a:t>
            </a:r>
            <a:endParaRPr lang="de-DE" sz="900" dirty="0"/>
          </a:p>
          <a:p>
            <a:r>
              <a:rPr lang="de-DE" sz="900" dirty="0"/>
              <a:t> nt-2.23.jar javax.ws.rs-api-2.0.1.jar jersey-media-jaxb-2.23.jar </a:t>
            </a:r>
            <a:r>
              <a:rPr lang="de-DE" sz="900" dirty="0" err="1"/>
              <a:t>java</a:t>
            </a:r>
            <a:endParaRPr lang="de-DE" sz="900" dirty="0"/>
          </a:p>
          <a:p>
            <a:r>
              <a:rPr lang="de-DE" sz="900" dirty="0"/>
              <a:t> x.annotation-api-1.2.jar hk2-api-2.4.0-b34.jar hk2-utils-2.4.0-b34.ja</a:t>
            </a:r>
          </a:p>
          <a:p>
            <a:r>
              <a:rPr lang="de-DE" sz="900" dirty="0"/>
              <a:t> r aopalliance-repackaged-2.4.0-b34.jar javax.inject-2.4.0-b34.jar hk2</a:t>
            </a:r>
          </a:p>
          <a:p>
            <a:r>
              <a:rPr lang="de-DE" sz="900" dirty="0"/>
              <a:t> -locator-2.4.0-b34.jar javassist-3.20.0-GA.jar </a:t>
            </a:r>
            <a:r>
              <a:rPr lang="de-DE" sz="900" dirty="0" err="1"/>
              <a:t>jersey</a:t>
            </a:r>
            <a:r>
              <a:rPr lang="de-DE" sz="900" dirty="0"/>
              <a:t>-</a:t>
            </a:r>
            <a:r>
              <a:rPr lang="de-DE" sz="900" dirty="0" err="1"/>
              <a:t>metainf</a:t>
            </a:r>
            <a:r>
              <a:rPr lang="de-DE" sz="900" dirty="0"/>
              <a:t>-service</a:t>
            </a:r>
          </a:p>
          <a:p>
            <a:r>
              <a:rPr lang="de-DE" sz="900" dirty="0"/>
              <a:t> s-2.23.jar jersey-bean-validation-2.23.jar metrics-jersey2-3.1.2.jar </a:t>
            </a:r>
          </a:p>
          <a:p>
            <a:r>
              <a:rPr lang="de-DE" sz="900" dirty="0"/>
              <a:t> jackson-jaxrs-json-provider-2.7.4.jar jackson-jaxrs-base-2.7.4.jar ja</a:t>
            </a:r>
          </a:p>
          <a:p>
            <a:r>
              <a:rPr lang="de-DE" sz="900" dirty="0"/>
              <a:t> ckson-module-jaxb-annotations-2.7.4.jar jersey-container-servlet-2.23</a:t>
            </a:r>
          </a:p>
          <a:p>
            <a:r>
              <a:rPr lang="de-DE" sz="900" dirty="0"/>
              <a:t> .</a:t>
            </a:r>
            <a:r>
              <a:rPr lang="de-DE" sz="900" dirty="0" err="1"/>
              <a:t>jar</a:t>
            </a:r>
            <a:r>
              <a:rPr lang="de-DE" sz="900" dirty="0"/>
              <a:t> jersey-container-servlet-core-2.23.jar jetty-server-9.3.9.v20160</a:t>
            </a:r>
          </a:p>
          <a:p>
            <a:r>
              <a:rPr lang="de-DE" sz="900" dirty="0"/>
              <a:t> 517.jar javax.servlet-api-3.1.0.jar jetty-io-9.3.9.v20160517.jar </a:t>
            </a:r>
            <a:r>
              <a:rPr lang="de-DE" sz="900" dirty="0" err="1"/>
              <a:t>jett</a:t>
            </a:r>
            <a:endParaRPr lang="de-DE" sz="900" dirty="0"/>
          </a:p>
          <a:p>
            <a:r>
              <a:rPr lang="de-DE" sz="900" dirty="0"/>
              <a:t> y-webapp-9.3.9.v20160517.jar jetty-xml-9.3.9.v20160517.jar </a:t>
            </a:r>
            <a:r>
              <a:rPr lang="de-DE" sz="900" dirty="0" err="1"/>
              <a:t>jetty-cont</a:t>
            </a:r>
            <a:endParaRPr lang="de-DE" sz="900" dirty="0"/>
          </a:p>
          <a:p>
            <a:r>
              <a:rPr lang="de-DE" sz="900" dirty="0"/>
              <a:t> inuation-9.3.9.v20160517.jar dropwizard-servlets-1.0.0-rc3.jar </a:t>
            </a:r>
            <a:r>
              <a:rPr lang="de-DE" sz="900" dirty="0" err="1"/>
              <a:t>metric</a:t>
            </a:r>
            <a:endParaRPr lang="de-DE" sz="900" dirty="0"/>
          </a:p>
          <a:p>
            <a:r>
              <a:rPr lang="de-DE" sz="900" dirty="0"/>
              <a:t> s-annotation-3.1.2.jar dropwizard-jetty-1.0.0-rc3.jar metrics-jetty9-</a:t>
            </a:r>
          </a:p>
          <a:p>
            <a:r>
              <a:rPr lang="de-DE" sz="900" dirty="0"/>
              <a:t> 3.1.2.jar jetty-servlet-9.3.9.v20160517.jar jetty-security-9.3.9.v201</a:t>
            </a:r>
          </a:p>
          <a:p>
            <a:r>
              <a:rPr lang="de-DE" sz="900" dirty="0"/>
              <a:t> 60517.jar jetty-servlets-9.3.9.v20160517.jar jetty-http-9.3.9.v201605</a:t>
            </a:r>
          </a:p>
          <a:p>
            <a:r>
              <a:rPr lang="de-DE" sz="900" dirty="0"/>
              <a:t> 17.jar dropwizard-lifecycle-1.0.0-rc3.jar metrics-core-3.1.2.jar </a:t>
            </a:r>
            <a:r>
              <a:rPr lang="de-DE" sz="900" dirty="0" err="1"/>
              <a:t>metr</a:t>
            </a:r>
            <a:endParaRPr lang="de-DE" sz="900" dirty="0"/>
          </a:p>
          <a:p>
            <a:r>
              <a:rPr lang="de-DE" sz="900" dirty="0"/>
              <a:t> ics-jvm-3.1.2.jar metrics-servlets-3.1.2.jar metrics-json-3.1.2.jar m</a:t>
            </a:r>
          </a:p>
          <a:p>
            <a:r>
              <a:rPr lang="de-DE" sz="900" dirty="0"/>
              <a:t> etrics-healthchecks-3.1.2.jar dropwizard-request-logging-1.0.0-rc3.ja</a:t>
            </a:r>
          </a:p>
          <a:p>
            <a:r>
              <a:rPr lang="de-DE" sz="900" dirty="0"/>
              <a:t> r logback-access-1.1.7.jar argparse4j-0.7.0.jar jetty-setuid-java-1.0</a:t>
            </a:r>
          </a:p>
          <a:p>
            <a:r>
              <a:rPr lang="de-DE" sz="900" dirty="0"/>
              <a:t> .3.jar</a:t>
            </a:r>
          </a:p>
          <a:p>
            <a:r>
              <a:rPr lang="de-DE" sz="900" dirty="0" err="1"/>
              <a:t>Created-By</a:t>
            </a:r>
            <a:r>
              <a:rPr lang="de-DE" sz="900" dirty="0"/>
              <a:t>: Apache </a:t>
            </a:r>
            <a:r>
              <a:rPr lang="de-DE" sz="900" dirty="0" err="1"/>
              <a:t>Maven</a:t>
            </a:r>
            <a:r>
              <a:rPr lang="de-DE" sz="900" dirty="0"/>
              <a:t> 3.3.3</a:t>
            </a:r>
          </a:p>
          <a:p>
            <a:r>
              <a:rPr lang="de-DE" sz="900" dirty="0" err="1"/>
              <a:t>Build-Jdk</a:t>
            </a:r>
            <a:r>
              <a:rPr lang="de-DE" sz="900" dirty="0"/>
              <a:t>: 1.8.0_66</a:t>
            </a:r>
          </a:p>
          <a:p>
            <a:r>
              <a:rPr lang="de-DE" sz="900" dirty="0"/>
              <a:t>Main-Class: </a:t>
            </a:r>
            <a:r>
              <a:rPr lang="de-DE" sz="900" dirty="0" err="1"/>
              <a:t>de.saxsys.energymanager.EnergyManagerApplication</a:t>
            </a:r>
            <a:endParaRPr lang="de-DE" sz="900" dirty="0"/>
          </a:p>
          <a:p>
            <a:endParaRPr lang="de-DE" sz="900" dirty="0"/>
          </a:p>
          <a:p>
            <a:endParaRPr lang="de-DE" sz="900" dirty="0"/>
          </a:p>
        </p:txBody>
      </p:sp>
      <p:sp>
        <p:nvSpPr>
          <p:cNvPr id="8" name="Textfeld 7"/>
          <p:cNvSpPr txBox="1"/>
          <p:nvPr/>
        </p:nvSpPr>
        <p:spPr>
          <a:xfrm>
            <a:off x="7862139" y="1392195"/>
            <a:ext cx="35317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Manifest nur mit </a:t>
            </a:r>
            <a:r>
              <a:rPr lang="de-DE" sz="900" dirty="0" err="1"/>
              <a:t>addDefaultImplementationEntries</a:t>
            </a:r>
            <a:r>
              <a:rPr lang="de-DE" sz="900" dirty="0"/>
              <a:t> </a:t>
            </a:r>
            <a:r>
              <a:rPr lang="de-DE" sz="900" dirty="0" smtClean="0"/>
              <a:t>(auch ausreichend):</a:t>
            </a:r>
            <a:endParaRPr lang="de-DE" sz="900" dirty="0"/>
          </a:p>
          <a:p>
            <a:endParaRPr lang="de-DE" sz="900" dirty="0"/>
          </a:p>
          <a:p>
            <a:r>
              <a:rPr lang="de-DE" sz="900" dirty="0"/>
              <a:t>Manifest-Version: 1.0</a:t>
            </a:r>
          </a:p>
          <a:p>
            <a:r>
              <a:rPr lang="de-DE" sz="900" dirty="0"/>
              <a:t>Implementation-Title: </a:t>
            </a:r>
            <a:r>
              <a:rPr lang="de-DE" sz="900" dirty="0" err="1"/>
              <a:t>EnergyManager</a:t>
            </a:r>
            <a:endParaRPr lang="de-DE" sz="900" dirty="0"/>
          </a:p>
          <a:p>
            <a:r>
              <a:rPr lang="de-DE" sz="900" dirty="0"/>
              <a:t>Implementation-Version: 0.0.1-SNAPSHOT</a:t>
            </a:r>
          </a:p>
          <a:p>
            <a:r>
              <a:rPr lang="de-DE" sz="900" dirty="0" err="1"/>
              <a:t>Archiver</a:t>
            </a:r>
            <a:r>
              <a:rPr lang="de-DE" sz="900" dirty="0"/>
              <a:t>-Version: Plexus </a:t>
            </a:r>
            <a:r>
              <a:rPr lang="de-DE" sz="900" dirty="0" err="1"/>
              <a:t>Archiver</a:t>
            </a:r>
            <a:endParaRPr lang="de-DE" sz="900" dirty="0"/>
          </a:p>
          <a:p>
            <a:r>
              <a:rPr lang="de-DE" sz="900" dirty="0" err="1"/>
              <a:t>Built-By</a:t>
            </a:r>
            <a:r>
              <a:rPr lang="de-DE" sz="900" dirty="0"/>
              <a:t>: </a:t>
            </a:r>
            <a:r>
              <a:rPr lang="de-DE" sz="900" dirty="0" err="1"/>
              <a:t>stefan.illgen</a:t>
            </a:r>
            <a:endParaRPr lang="de-DE" sz="900" dirty="0"/>
          </a:p>
          <a:p>
            <a:r>
              <a:rPr lang="de-DE" sz="900" dirty="0"/>
              <a:t>Implementation-</a:t>
            </a:r>
            <a:r>
              <a:rPr lang="de-DE" sz="900" dirty="0" err="1"/>
              <a:t>Vendor</a:t>
            </a:r>
            <a:r>
              <a:rPr lang="de-DE" sz="900" dirty="0"/>
              <a:t>-</a:t>
            </a:r>
            <a:r>
              <a:rPr lang="de-DE" sz="900" dirty="0" err="1"/>
              <a:t>Id</a:t>
            </a:r>
            <a:r>
              <a:rPr lang="de-DE" sz="900" dirty="0"/>
              <a:t>: </a:t>
            </a:r>
            <a:r>
              <a:rPr lang="de-DE" sz="900" dirty="0" err="1"/>
              <a:t>de.saxsys.energymanager</a:t>
            </a:r>
            <a:endParaRPr lang="de-DE" sz="900" dirty="0"/>
          </a:p>
          <a:p>
            <a:r>
              <a:rPr lang="de-DE" sz="900" dirty="0" err="1"/>
              <a:t>Created-By</a:t>
            </a:r>
            <a:r>
              <a:rPr lang="de-DE" sz="900" dirty="0"/>
              <a:t>: Apache </a:t>
            </a:r>
            <a:r>
              <a:rPr lang="de-DE" sz="900" dirty="0" err="1"/>
              <a:t>Maven</a:t>
            </a:r>
            <a:r>
              <a:rPr lang="de-DE" sz="900" dirty="0"/>
              <a:t> 3.3.3</a:t>
            </a:r>
          </a:p>
          <a:p>
            <a:r>
              <a:rPr lang="de-DE" sz="900" dirty="0" err="1"/>
              <a:t>Build-Jdk</a:t>
            </a:r>
            <a:r>
              <a:rPr lang="de-DE" sz="900" dirty="0"/>
              <a:t>: 1.8.0_66</a:t>
            </a:r>
          </a:p>
          <a:p>
            <a:r>
              <a:rPr lang="de-DE" sz="900" dirty="0"/>
              <a:t>Main-Class: </a:t>
            </a:r>
            <a:r>
              <a:rPr lang="de-DE" sz="900" dirty="0" err="1"/>
              <a:t>de.saxsys.energymanager.EnergyManagerApplication</a:t>
            </a:r>
            <a:endParaRPr lang="de-DE" sz="900" dirty="0"/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2710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b="1" dirty="0" smtClean="0"/>
              <a:t>A) REST (C): </a:t>
            </a:r>
            <a:r>
              <a:rPr lang="de-DE" dirty="0" smtClean="0"/>
              <a:t>Als Anwender möchte ich ein neues Solar Panel hinzufügen, um dessen Überwachung zu ermöglichen.</a:t>
            </a:r>
          </a:p>
          <a:p>
            <a:pPr lvl="1"/>
            <a:r>
              <a:rPr lang="de-DE" dirty="0" smtClean="0"/>
              <a:t>DTO –</a:t>
            </a:r>
            <a:r>
              <a:rPr lang="de-DE" dirty="0" err="1" smtClean="0"/>
              <a:t>ValidationZufallsgenerator</a:t>
            </a:r>
            <a:r>
              <a:rPr lang="de-DE" dirty="0" smtClean="0"/>
              <a:t> zum Generieren der Werte wird zur Verfügung gestellt</a:t>
            </a:r>
          </a:p>
          <a:p>
            <a:pPr lvl="1"/>
            <a:r>
              <a:rPr lang="de-DE" dirty="0" smtClean="0"/>
              <a:t>Aufgabe: Tests zur Verfügung gestellt + </a:t>
            </a:r>
            <a:r>
              <a:rPr lang="de-DE" dirty="0" err="1" smtClean="0"/>
              <a:t>Prod</a:t>
            </a:r>
            <a:r>
              <a:rPr lang="de-DE" dirty="0" smtClean="0"/>
              <a:t>-Code implementieren</a:t>
            </a:r>
          </a:p>
          <a:p>
            <a:pPr lvl="2"/>
            <a:r>
              <a:rPr lang="de-DE" dirty="0" smtClean="0"/>
              <a:t>A1) Erstellen der REST-Ressource</a:t>
            </a:r>
          </a:p>
          <a:p>
            <a:pPr lvl="2"/>
            <a:r>
              <a:rPr lang="de-DE" dirty="0" smtClean="0"/>
              <a:t>A2) Registrieren der REST-Ressource bei Applikation</a:t>
            </a:r>
          </a:p>
          <a:p>
            <a:pPr lvl="2"/>
            <a:r>
              <a:rPr lang="de-DE" dirty="0" smtClean="0"/>
              <a:t>A3) DTOs gegeben + Validierung hinzu (@Valid, @</a:t>
            </a:r>
            <a:r>
              <a:rPr lang="de-DE" dirty="0" err="1" smtClean="0"/>
              <a:t>NotNull</a:t>
            </a:r>
            <a:r>
              <a:rPr lang="de-DE" dirty="0" smtClean="0"/>
              <a:t>, …)</a:t>
            </a:r>
          </a:p>
          <a:p>
            <a:r>
              <a:rPr lang="de-DE" b="1" dirty="0" smtClean="0"/>
              <a:t>B) REST (R): </a:t>
            </a:r>
            <a:r>
              <a:rPr lang="de-DE" dirty="0" smtClean="0"/>
              <a:t>Als Anwender möchte ich ein Solar Panel für einen vergangenen Zeitraum überwachen, um den Verlauf der Generatorleistung nachvollziehen zu können.</a:t>
            </a:r>
          </a:p>
          <a:p>
            <a:pPr lvl="1"/>
            <a:r>
              <a:rPr lang="de-DE" dirty="0" smtClean="0"/>
              <a:t>Parameter: Tage ab jetzt</a:t>
            </a:r>
          </a:p>
          <a:p>
            <a:pPr lvl="1"/>
            <a:r>
              <a:rPr lang="de-DE" dirty="0" smtClean="0"/>
              <a:t>Rückgabe: </a:t>
            </a:r>
            <a:r>
              <a:rPr lang="de-DE" dirty="0" err="1" smtClean="0"/>
              <a:t>MonitoringData</a:t>
            </a:r>
            <a:r>
              <a:rPr lang="de-DE" dirty="0" smtClean="0"/>
              <a:t> (Generatorleistung für den Zeitraum)</a:t>
            </a:r>
          </a:p>
          <a:p>
            <a:pPr lvl="1"/>
            <a:r>
              <a:rPr lang="de-DE" dirty="0" smtClean="0"/>
              <a:t>Aufgabe:</a:t>
            </a:r>
          </a:p>
          <a:p>
            <a:pPr lvl="2"/>
            <a:r>
              <a:rPr lang="de-DE" dirty="0" smtClean="0"/>
              <a:t>B1) </a:t>
            </a:r>
            <a:r>
              <a:rPr lang="de-DE" dirty="0" err="1" smtClean="0"/>
              <a:t>ResourceTest</a:t>
            </a:r>
            <a:endParaRPr lang="de-DE" dirty="0" smtClean="0"/>
          </a:p>
          <a:p>
            <a:pPr lvl="3"/>
            <a:r>
              <a:rPr lang="de-DE" dirty="0" smtClean="0"/>
              <a:t>Warum: Unit-Test für die REST-Ressource: DTO-Validierung; Zugriffe auf Model-Layer verifizieren (</a:t>
            </a:r>
            <a:r>
              <a:rPr lang="de-DE" dirty="0" err="1" smtClean="0"/>
              <a:t>WhiteBox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Geg.: </a:t>
            </a:r>
            <a:r>
              <a:rPr lang="de-DE" dirty="0" err="1" smtClean="0"/>
              <a:t>Mockito</a:t>
            </a:r>
            <a:r>
              <a:rPr lang="de-DE" dirty="0" smtClean="0"/>
              <a:t>; u.U. </a:t>
            </a:r>
            <a:r>
              <a:rPr lang="de-DE" dirty="0" err="1" smtClean="0"/>
              <a:t>Asserts</a:t>
            </a:r>
            <a:r>
              <a:rPr lang="de-DE" dirty="0" smtClean="0"/>
              <a:t> vorgeben</a:t>
            </a:r>
          </a:p>
          <a:p>
            <a:pPr lvl="3"/>
            <a:r>
              <a:rPr lang="de-DE" dirty="0" err="1" smtClean="0"/>
              <a:t>ResourceTestRule</a:t>
            </a:r>
            <a:r>
              <a:rPr lang="de-DE" dirty="0" smtClean="0"/>
              <a:t> definieren &amp; einsetzen (</a:t>
            </a:r>
            <a:r>
              <a:rPr lang="de-DE" dirty="0" err="1" smtClean="0"/>
              <a:t>request</a:t>
            </a:r>
            <a:r>
              <a:rPr lang="de-DE" dirty="0" smtClean="0"/>
              <a:t>, …)</a:t>
            </a:r>
          </a:p>
          <a:p>
            <a:pPr lvl="2"/>
            <a:r>
              <a:rPr lang="de-DE" dirty="0" smtClean="0"/>
              <a:t>B2) Integrationstest</a:t>
            </a:r>
            <a:endParaRPr lang="de-DE" dirty="0"/>
          </a:p>
          <a:p>
            <a:pPr lvl="3"/>
            <a:r>
              <a:rPr lang="de-DE" dirty="0" smtClean="0"/>
              <a:t>Warum</a:t>
            </a:r>
            <a:r>
              <a:rPr lang="de-DE" dirty="0"/>
              <a:t>: </a:t>
            </a:r>
            <a:r>
              <a:rPr lang="de-DE" dirty="0" err="1"/>
              <a:t>DropWizard-Application</a:t>
            </a:r>
            <a:r>
              <a:rPr lang="de-DE" dirty="0"/>
              <a:t> mit alternierender Konfiguration starten </a:t>
            </a:r>
            <a:r>
              <a:rPr lang="de-DE" dirty="0" smtClean="0"/>
              <a:t>&gt; Integration der Komponenten innerhalb der Applikation (</a:t>
            </a:r>
            <a:r>
              <a:rPr lang="de-DE" dirty="0" err="1" smtClean="0"/>
              <a:t>BlackBox</a:t>
            </a:r>
            <a:r>
              <a:rPr lang="de-DE" dirty="0" smtClean="0"/>
              <a:t>) &gt; </a:t>
            </a:r>
          </a:p>
          <a:p>
            <a:pPr lvl="4"/>
            <a:r>
              <a:rPr lang="de-DE" dirty="0" smtClean="0"/>
              <a:t>statt echter Produktiv-DB In-Memory-DB verwenden</a:t>
            </a:r>
          </a:p>
          <a:p>
            <a:pPr lvl="4"/>
            <a:r>
              <a:rPr lang="de-DE" dirty="0" smtClean="0"/>
              <a:t>Integration der Ressource mit der echten Anwendung (Registrierung mit Jersey-</a:t>
            </a:r>
            <a:r>
              <a:rPr lang="de-DE" dirty="0" err="1" smtClean="0"/>
              <a:t>Environement</a:t>
            </a:r>
            <a:r>
              <a:rPr lang="de-DE" dirty="0" smtClean="0"/>
              <a:t>)</a:t>
            </a:r>
          </a:p>
          <a:p>
            <a:pPr lvl="4"/>
            <a:r>
              <a:rPr lang="de-DE" dirty="0"/>
              <a:t>Drittsysteme simulieren (</a:t>
            </a:r>
            <a:r>
              <a:rPr lang="de-DE" dirty="0" err="1"/>
              <a:t>z.B</a:t>
            </a:r>
            <a:r>
              <a:rPr lang="de-DE" dirty="0"/>
              <a:t>,. ELO</a:t>
            </a:r>
            <a:r>
              <a:rPr lang="de-DE" dirty="0" smtClean="0"/>
              <a:t>)</a:t>
            </a:r>
          </a:p>
          <a:p>
            <a:pPr lvl="4"/>
            <a:r>
              <a:rPr lang="de-DE" dirty="0" err="1" smtClean="0"/>
              <a:t>Mocking</a:t>
            </a:r>
            <a:r>
              <a:rPr lang="de-DE" dirty="0" smtClean="0"/>
              <a:t> für Unit-Test ist zu aufwendig</a:t>
            </a:r>
          </a:p>
          <a:p>
            <a:pPr lvl="3"/>
            <a:r>
              <a:rPr lang="de-DE" dirty="0" err="1" smtClean="0"/>
              <a:t>DropWizardAppRule</a:t>
            </a:r>
            <a:r>
              <a:rPr lang="de-DE" dirty="0" smtClean="0"/>
              <a:t> umsetzen</a:t>
            </a:r>
          </a:p>
          <a:p>
            <a:pPr lvl="3"/>
            <a:r>
              <a:rPr lang="de-DE" dirty="0" err="1" smtClean="0"/>
              <a:t>io.dropwizard.client</a:t>
            </a:r>
            <a:r>
              <a:rPr lang="de-DE" dirty="0"/>
              <a:t>. </a:t>
            </a:r>
            <a:r>
              <a:rPr lang="de-DE" dirty="0" err="1" smtClean="0"/>
              <a:t>JerseyClientBuilder</a:t>
            </a:r>
            <a:r>
              <a:rPr lang="de-DE" dirty="0" smtClean="0"/>
              <a:t> </a:t>
            </a:r>
            <a:r>
              <a:rPr lang="de-DE" dirty="0" err="1" smtClean="0"/>
              <a:t>instantiieren</a:t>
            </a:r>
            <a:endParaRPr lang="de-DE" dirty="0" smtClean="0"/>
          </a:p>
          <a:p>
            <a:pPr lvl="3"/>
            <a:r>
              <a:rPr lang="de-DE" dirty="0" err="1" smtClean="0"/>
              <a:t>Asserts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72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</a:t>
            </a:r>
            <a:r>
              <a:rPr lang="de-DE" dirty="0" err="1" smtClean="0"/>
              <a:t>Logging</a:t>
            </a:r>
            <a:endParaRPr lang="de-DE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" tIns="45720" rIns="9144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Dropwizard uses 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0088CC"/>
                </a:solidFill>
                <a:effectLst/>
                <a:latin typeface="Helvetica Neue"/>
                <a:hlinkClick r:id="rId2"/>
              </a:rPr>
              <a:t>Logback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for its logging backend. It provides an 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0088CC"/>
                </a:solidFill>
                <a:effectLst/>
                <a:latin typeface="Helvetica Neue"/>
                <a:hlinkClick r:id="rId3"/>
              </a:rPr>
              <a:t>slf4j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implementation, and even routes all </a:t>
            </a:r>
            <a:r>
              <a:rPr kumimoji="0" lang="de-DE" altLang="de-DE" sz="11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java.util.logging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Log4j, and Apache Commons Logging usage through Logback.</a:t>
            </a:r>
            <a:endParaRPr kumimoji="0" lang="de-DE" altLang="de-DE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slf4j provides the following logging levels:</a:t>
            </a:r>
            <a:endParaRPr kumimoji="0" lang="de-DE" altLang="de-DE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ERROR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Error events that might still allow the application to continue running.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WARN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Potentially harmful situations.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INFO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Informational messages that highlight the progress of the application at coarse-grained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DEBUG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Fine-grained informational events that are most useful to debug an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TRACE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Finer-grained informational events than the </a:t>
            </a:r>
            <a:r>
              <a:rPr kumimoji="0" lang="de-DE" altLang="de-DE" sz="11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DEBUG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</a:t>
            </a:r>
            <a:r>
              <a:rPr lang="de-DE" dirty="0" err="1" smtClean="0"/>
              <a:t>Logging</a:t>
            </a:r>
            <a:r>
              <a:rPr lang="de-DE" dirty="0" smtClean="0"/>
              <a:t> (15)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b="1" dirty="0" err="1" smtClean="0"/>
              <a:t>Logging</a:t>
            </a:r>
            <a:r>
              <a:rPr lang="de-DE" b="1" dirty="0" smtClean="0"/>
              <a:t>:</a:t>
            </a:r>
            <a:r>
              <a:rPr lang="de-DE" dirty="0" smtClean="0"/>
              <a:t> Als Systemadministrator möchte ich </a:t>
            </a:r>
            <a:r>
              <a:rPr lang="de-DE" dirty="0" err="1" smtClean="0"/>
              <a:t>Logging</a:t>
            </a:r>
            <a:r>
              <a:rPr lang="de-DE" dirty="0" smtClean="0"/>
              <a:t>-Einträge nachvollziehen können, um über relevante Systemaktivitäten informiert zu werden &amp; Fehler nachzuvollziehen.</a:t>
            </a:r>
          </a:p>
          <a:p>
            <a:r>
              <a:rPr lang="de-DE" b="1" dirty="0" smtClean="0"/>
              <a:t>Tasks:</a:t>
            </a:r>
          </a:p>
          <a:p>
            <a:pPr lvl="1"/>
            <a:r>
              <a:rPr lang="de-DE" dirty="0" smtClean="0"/>
              <a:t>A) Log-Messages bei Zugriff auf Ressource ausgeben</a:t>
            </a:r>
          </a:p>
          <a:p>
            <a:pPr lvl="2"/>
            <a:r>
              <a:rPr lang="de-DE" dirty="0"/>
              <a:t>ERROR: </a:t>
            </a:r>
            <a:r>
              <a:rPr lang="de-DE" dirty="0" err="1" smtClean="0"/>
              <a:t>unexpected</a:t>
            </a:r>
            <a:r>
              <a:rPr lang="de-DE" dirty="0" smtClean="0"/>
              <a:t> </a:t>
            </a:r>
            <a:r>
              <a:rPr lang="de-DE" dirty="0" err="1" smtClean="0"/>
              <a:t>Exception</a:t>
            </a:r>
            <a:r>
              <a:rPr lang="de-DE" dirty="0" smtClean="0"/>
              <a:t> was </a:t>
            </a:r>
            <a:r>
              <a:rPr lang="de-DE" dirty="0" err="1" smtClean="0"/>
              <a:t>thrown</a:t>
            </a:r>
            <a:endParaRPr lang="de-DE" dirty="0" smtClean="0"/>
          </a:p>
          <a:p>
            <a:pPr lvl="2"/>
            <a:r>
              <a:rPr lang="de-DE" dirty="0" smtClean="0"/>
              <a:t>WARN: </a:t>
            </a:r>
            <a:r>
              <a:rPr lang="de-DE" dirty="0" err="1" smtClean="0"/>
              <a:t>WebAplpicationException</a:t>
            </a:r>
            <a:r>
              <a:rPr lang="de-DE" dirty="0" smtClean="0"/>
              <a:t> wird geworfen, weil DTO invalid</a:t>
            </a:r>
          </a:p>
          <a:p>
            <a:pPr lvl="2"/>
            <a:r>
              <a:rPr lang="de-DE" dirty="0" smtClean="0"/>
              <a:t>INFO</a:t>
            </a:r>
            <a:r>
              <a:rPr lang="de-DE" dirty="0"/>
              <a:t>: valider </a:t>
            </a:r>
            <a:r>
              <a:rPr lang="de-DE" dirty="0" smtClean="0"/>
              <a:t>Zugriff</a:t>
            </a:r>
          </a:p>
          <a:p>
            <a:pPr lvl="2"/>
            <a:r>
              <a:rPr lang="de-DE" dirty="0" smtClean="0"/>
              <a:t>DEBUG: </a:t>
            </a:r>
            <a:r>
              <a:rPr lang="de-DE" dirty="0" err="1" smtClean="0"/>
              <a:t>JsonProcessingException</a:t>
            </a:r>
            <a:r>
              <a:rPr lang="de-DE" dirty="0" smtClean="0"/>
              <a:t> loggen</a:t>
            </a:r>
          </a:p>
          <a:p>
            <a:pPr lvl="1"/>
            <a:r>
              <a:rPr lang="de-DE" dirty="0" smtClean="0"/>
              <a:t>B) </a:t>
            </a:r>
            <a:r>
              <a:rPr lang="de-DE" dirty="0" err="1" smtClean="0"/>
              <a:t>Logging</a:t>
            </a:r>
            <a:r>
              <a:rPr lang="de-DE" dirty="0" smtClean="0"/>
              <a:t>-Konfiguration: </a:t>
            </a:r>
          </a:p>
          <a:p>
            <a:pPr lvl="2"/>
            <a:r>
              <a:rPr lang="de-DE" dirty="0" smtClean="0"/>
              <a:t>Initial: Globaler Logger-Level: INFO</a:t>
            </a:r>
          </a:p>
          <a:p>
            <a:pPr lvl="2"/>
            <a:r>
              <a:rPr lang="de-DE" dirty="0" err="1" smtClean="0"/>
              <a:t>Console</a:t>
            </a:r>
            <a:r>
              <a:rPr lang="de-DE" dirty="0" smtClean="0"/>
              <a:t>- &amp; File-</a:t>
            </a:r>
            <a:r>
              <a:rPr lang="de-DE" dirty="0" err="1" smtClean="0"/>
              <a:t>Logging</a:t>
            </a:r>
            <a:r>
              <a:rPr lang="de-DE" dirty="0" smtClean="0"/>
              <a:t>:</a:t>
            </a:r>
          </a:p>
          <a:p>
            <a:pPr lvl="3"/>
            <a:r>
              <a:rPr lang="de-DE" dirty="0" smtClean="0"/>
              <a:t>LOG-Meldung bei Zugriff auf Ressource</a:t>
            </a:r>
          </a:p>
          <a:p>
            <a:pPr lvl="3"/>
            <a:r>
              <a:rPr lang="de-DE" dirty="0" smtClean="0"/>
              <a:t>Konsole:</a:t>
            </a:r>
          </a:p>
          <a:p>
            <a:pPr lvl="4"/>
            <a:r>
              <a:rPr lang="de-DE" dirty="0" smtClean="0"/>
              <a:t>Log-Level: INFO (braucht nicht explizit erneut zu definiert werden)</a:t>
            </a:r>
          </a:p>
          <a:p>
            <a:pPr lvl="4"/>
            <a:r>
              <a:rPr lang="de-DE" dirty="0" smtClean="0"/>
              <a:t>Ausgabe</a:t>
            </a:r>
            <a:r>
              <a:rPr lang="de-DE" dirty="0"/>
              <a:t>: Standardfehlerausgabe </a:t>
            </a:r>
            <a:r>
              <a:rPr lang="de-DE" dirty="0" smtClean="0"/>
              <a:t>(</a:t>
            </a:r>
            <a:r>
              <a:rPr lang="de-DE" dirty="0" err="1" smtClean="0"/>
              <a:t>stdout</a:t>
            </a:r>
            <a:r>
              <a:rPr lang="de-DE" dirty="0" smtClean="0"/>
              <a:t>)</a:t>
            </a:r>
          </a:p>
          <a:p>
            <a:pPr lvl="4"/>
            <a:r>
              <a:rPr lang="de-DE" dirty="0" smtClean="0"/>
              <a:t>Zeitzone</a:t>
            </a:r>
            <a:r>
              <a:rPr lang="de-DE" dirty="0"/>
              <a:t>: Mitteleuropäische Zeit (CET)</a:t>
            </a:r>
            <a:endParaRPr lang="de-DE" dirty="0" smtClean="0"/>
          </a:p>
          <a:p>
            <a:pPr lvl="3"/>
            <a:r>
              <a:rPr lang="de-DE" dirty="0" err="1" smtClean="0"/>
              <a:t>Production</a:t>
            </a:r>
            <a:r>
              <a:rPr lang="de-DE" dirty="0" smtClean="0"/>
              <a:t>-File-</a:t>
            </a:r>
            <a:r>
              <a:rPr lang="de-DE" dirty="0" err="1" smtClean="0"/>
              <a:t>Logging</a:t>
            </a:r>
            <a:r>
              <a:rPr lang="de-DE" dirty="0" smtClean="0"/>
              <a:t>:</a:t>
            </a:r>
          </a:p>
          <a:p>
            <a:pPr lvl="4"/>
            <a:r>
              <a:rPr lang="de-DE" dirty="0"/>
              <a:t>Log-Level: </a:t>
            </a:r>
            <a:r>
              <a:rPr lang="de-DE" dirty="0" smtClean="0"/>
              <a:t>INFO</a:t>
            </a:r>
            <a:r>
              <a:rPr lang="de-DE" dirty="0"/>
              <a:t> (braucht nicht explizit erneut zu definiert werden</a:t>
            </a:r>
            <a:r>
              <a:rPr lang="de-DE" dirty="0" smtClean="0"/>
              <a:t>)</a:t>
            </a:r>
          </a:p>
          <a:p>
            <a:pPr lvl="4"/>
            <a:r>
              <a:rPr lang="de-DE" dirty="0" smtClean="0"/>
              <a:t>Name des aktuellen Log-Files: energymanager.log</a:t>
            </a:r>
          </a:p>
          <a:p>
            <a:pPr lvl="4"/>
            <a:r>
              <a:rPr lang="de-DE" dirty="0" smtClean="0"/>
              <a:t>Roll Over zu archivierten Log-Dateien:</a:t>
            </a:r>
          </a:p>
          <a:p>
            <a:pPr lvl="5"/>
            <a:r>
              <a:rPr lang="de-DE" dirty="0" err="1" smtClean="0"/>
              <a:t>Minütlich</a:t>
            </a:r>
            <a:endParaRPr lang="de-DE" dirty="0" smtClean="0"/>
          </a:p>
          <a:p>
            <a:pPr lvl="5"/>
            <a:r>
              <a:rPr lang="de-DE" dirty="0" smtClean="0"/>
              <a:t>Jahr, Monat, Tag, Stunde, Minute sollen im Dateinamen enthalten sein</a:t>
            </a:r>
          </a:p>
          <a:p>
            <a:pPr lvl="5"/>
            <a:r>
              <a:rPr lang="de-DE" dirty="0"/>
              <a:t>3</a:t>
            </a:r>
            <a:r>
              <a:rPr lang="de-DE" dirty="0" smtClean="0"/>
              <a:t> Log-Files aufbewahren</a:t>
            </a:r>
          </a:p>
          <a:p>
            <a:pPr lvl="5"/>
            <a:r>
              <a:rPr lang="de-DE" dirty="0" smtClean="0"/>
              <a:t>Zeitzone: Mitteleuropäische Zeit (CET)</a:t>
            </a:r>
          </a:p>
          <a:p>
            <a:pPr lvl="3"/>
            <a:r>
              <a:rPr lang="de-DE" dirty="0" err="1" smtClean="0"/>
              <a:t>Debug</a:t>
            </a:r>
            <a:r>
              <a:rPr lang="de-DE" dirty="0" smtClean="0"/>
              <a:t>-File-</a:t>
            </a:r>
            <a:r>
              <a:rPr lang="de-DE" dirty="0" err="1" smtClean="0"/>
              <a:t>Logging</a:t>
            </a:r>
            <a:r>
              <a:rPr lang="de-DE" dirty="0"/>
              <a:t>:</a:t>
            </a:r>
          </a:p>
          <a:p>
            <a:pPr lvl="4"/>
            <a:r>
              <a:rPr lang="de-DE" dirty="0"/>
              <a:t>Log-Level: DEBUG</a:t>
            </a:r>
          </a:p>
          <a:p>
            <a:pPr lvl="4"/>
            <a:r>
              <a:rPr lang="de-DE" dirty="0"/>
              <a:t>Name des aktuellen Log-Files: </a:t>
            </a:r>
            <a:r>
              <a:rPr lang="de-DE" dirty="0" smtClean="0"/>
              <a:t>energymanager-debug.log</a:t>
            </a:r>
            <a:endParaRPr lang="de-DE" dirty="0"/>
          </a:p>
          <a:p>
            <a:pPr lvl="4"/>
            <a:r>
              <a:rPr lang="de-DE" dirty="0"/>
              <a:t>Roll Over zu archivierten Log-Dateien:</a:t>
            </a:r>
          </a:p>
          <a:p>
            <a:pPr lvl="5"/>
            <a:r>
              <a:rPr lang="de-DE" dirty="0" err="1" smtClean="0"/>
              <a:t>Minütlich</a:t>
            </a:r>
            <a:endParaRPr lang="de-DE" dirty="0"/>
          </a:p>
          <a:p>
            <a:pPr lvl="5"/>
            <a:r>
              <a:rPr lang="de-DE" dirty="0"/>
              <a:t>Jahr, Monat &amp; </a:t>
            </a:r>
            <a:r>
              <a:rPr lang="de-DE" dirty="0" smtClean="0"/>
              <a:t>Tag</a:t>
            </a:r>
            <a:r>
              <a:rPr lang="de-DE" dirty="0"/>
              <a:t> , Stunde, Minute</a:t>
            </a:r>
            <a:r>
              <a:rPr lang="de-DE" dirty="0" smtClean="0"/>
              <a:t> </a:t>
            </a:r>
            <a:r>
              <a:rPr lang="de-DE" dirty="0"/>
              <a:t>sollen im Dateinamen enthalten sein</a:t>
            </a:r>
          </a:p>
          <a:p>
            <a:pPr lvl="5"/>
            <a:r>
              <a:rPr lang="de-DE" dirty="0" smtClean="0"/>
              <a:t>1 Log-Files </a:t>
            </a:r>
            <a:r>
              <a:rPr lang="de-DE" dirty="0"/>
              <a:t>aufbewahren</a:t>
            </a:r>
          </a:p>
          <a:p>
            <a:pPr lvl="5"/>
            <a:r>
              <a:rPr lang="de-DE" dirty="0"/>
              <a:t>Zeitzone: Mitteleuropäische Zeit (CET</a:t>
            </a:r>
            <a:r>
              <a:rPr lang="de-DE" dirty="0" smtClean="0"/>
              <a:t>)</a:t>
            </a:r>
          </a:p>
          <a:p>
            <a:r>
              <a:rPr lang="de-DE" dirty="0" smtClean="0"/>
              <a:t>Ergebnis überprüfen (Files): </a:t>
            </a:r>
          </a:p>
          <a:p>
            <a:pPr lvl="1"/>
            <a:r>
              <a:rPr lang="de-DE" dirty="0"/>
              <a:t>Ausliefern: </a:t>
            </a:r>
            <a:r>
              <a:rPr lang="de-DE" dirty="0" err="1" smtClean="0"/>
              <a:t>mvn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de-DE" dirty="0" smtClean="0"/>
          </a:p>
          <a:p>
            <a:pPr lvl="1"/>
            <a:r>
              <a:rPr lang="de-DE" dirty="0"/>
              <a:t>Starten: </a:t>
            </a:r>
            <a:r>
              <a:rPr lang="de-DE" dirty="0" err="1"/>
              <a:t>java</a:t>
            </a:r>
            <a:r>
              <a:rPr lang="de-DE" dirty="0"/>
              <a:t> -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/server-0.0.1-SNAPSHOT.jar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 smtClean="0"/>
              <a:t>config.yml</a:t>
            </a:r>
            <a:endParaRPr lang="de-DE" dirty="0" smtClean="0"/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Via Client GUI (TODO) </a:t>
            </a:r>
            <a:r>
              <a:rPr lang="de-DE" dirty="0" err="1" smtClean="0"/>
              <a:t>SolarPanel</a:t>
            </a:r>
            <a:r>
              <a:rPr lang="de-DE" dirty="0" smtClean="0"/>
              <a:t> hinzufügen und Monitoring-Daten lesen (für 3 Minuten)</a:t>
            </a:r>
          </a:p>
          <a:p>
            <a:pPr lvl="1"/>
            <a:r>
              <a:rPr lang="de-DE" dirty="0" smtClean="0"/>
              <a:t>Log-Files werden </a:t>
            </a:r>
            <a:r>
              <a:rPr lang="de-DE" dirty="0" err="1" smtClean="0"/>
              <a:t>minütlich</a:t>
            </a:r>
            <a:r>
              <a:rPr lang="de-DE" dirty="0" smtClean="0"/>
              <a:t> ersetzt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225707" y="4138312"/>
            <a:ext cx="272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hlinkClick r:id="rId2"/>
              </a:rPr>
              <a:t>SimpleDateFormat</a:t>
            </a:r>
            <a:r>
              <a:rPr lang="de-DE" dirty="0" smtClean="0">
                <a:hlinkClick r:id="rId2"/>
              </a:rPr>
              <a:t>-Pattern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766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Stories (10)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err="1" smtClean="0"/>
              <a:t>Health</a:t>
            </a:r>
            <a:r>
              <a:rPr lang="de-DE" b="1" dirty="0" smtClean="0"/>
              <a:t>-Check</a:t>
            </a:r>
            <a:r>
              <a:rPr lang="de-DE" b="1" dirty="0"/>
              <a:t>:</a:t>
            </a:r>
            <a:r>
              <a:rPr lang="de-DE" dirty="0"/>
              <a:t> Als Systemadministrator möchte ich den gegenwärtigen Zustand des Servers einsehen, um dessen Gesundheit (z.B. Verfügbarkeit der DB) zu verifizieren.</a:t>
            </a:r>
          </a:p>
          <a:p>
            <a:pPr lvl="1"/>
            <a:r>
              <a:rPr lang="de-DE" dirty="0"/>
              <a:t>Checken </a:t>
            </a:r>
            <a:r>
              <a:rPr lang="de-DE" dirty="0" smtClean="0"/>
              <a:t>vorher: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localhost:8081/healthcheck</a:t>
            </a:r>
            <a:endParaRPr lang="de-DE" dirty="0" smtClean="0"/>
          </a:p>
          <a:p>
            <a:pPr lvl="2"/>
            <a:r>
              <a:rPr lang="de-DE" dirty="0" smtClean="0"/>
              <a:t>Default: {"</a:t>
            </a:r>
            <a:r>
              <a:rPr lang="de-DE" dirty="0" err="1"/>
              <a:t>deadlocks</a:t>
            </a:r>
            <a:r>
              <a:rPr lang="de-DE" dirty="0"/>
              <a:t>":{"</a:t>
            </a:r>
            <a:r>
              <a:rPr lang="de-DE" dirty="0" err="1"/>
              <a:t>healthy</a:t>
            </a:r>
            <a:r>
              <a:rPr lang="de-DE" dirty="0"/>
              <a:t>":</a:t>
            </a:r>
            <a:r>
              <a:rPr lang="de-DE" dirty="0" err="1"/>
              <a:t>true</a:t>
            </a:r>
            <a:r>
              <a:rPr lang="de-DE" dirty="0"/>
              <a:t>}}</a:t>
            </a:r>
          </a:p>
          <a:p>
            <a:pPr lvl="1"/>
            <a:r>
              <a:rPr lang="de-DE" dirty="0" err="1" smtClean="0"/>
              <a:t>HealthCheck</a:t>
            </a:r>
            <a:r>
              <a:rPr lang="de-DE" dirty="0" smtClean="0"/>
              <a:t> implementieren</a:t>
            </a:r>
          </a:p>
          <a:p>
            <a:pPr lvl="1"/>
            <a:r>
              <a:rPr lang="de-DE" dirty="0" err="1" smtClean="0"/>
              <a:t>HealthCheck</a:t>
            </a:r>
            <a:r>
              <a:rPr lang="de-DE" dirty="0" smtClean="0"/>
              <a:t> registrieren</a:t>
            </a:r>
          </a:p>
          <a:p>
            <a:pPr lvl="1"/>
            <a:r>
              <a:rPr lang="de-DE" dirty="0"/>
              <a:t>Checken </a:t>
            </a:r>
            <a:r>
              <a:rPr lang="de-DE" dirty="0" smtClean="0"/>
              <a:t>nachher: </a:t>
            </a:r>
            <a:r>
              <a:rPr lang="de-DE" dirty="0">
                <a:hlinkClick r:id="rId2"/>
              </a:rPr>
              <a:t>http://localhost:8081/healthcheck</a:t>
            </a:r>
            <a:endParaRPr lang="de-DE" dirty="0"/>
          </a:p>
          <a:p>
            <a:pPr lvl="2"/>
            <a:r>
              <a:rPr lang="en-US" dirty="0" smtClean="0"/>
              <a:t>Connected false:</a:t>
            </a:r>
          </a:p>
          <a:p>
            <a:pPr lvl="3"/>
            <a:r>
              <a:rPr lang="en-US" dirty="0" smtClean="0"/>
              <a:t>{"</a:t>
            </a:r>
            <a:r>
              <a:rPr lang="en-US" dirty="0"/>
              <a:t>database":{"</a:t>
            </a:r>
            <a:r>
              <a:rPr lang="en-US" dirty="0" err="1"/>
              <a:t>healthy":false,"message":"Cannot</a:t>
            </a:r>
            <a:r>
              <a:rPr lang="en-US" dirty="0"/>
              <a:t> connect to database."},"deadlocks":{"</a:t>
            </a:r>
            <a:r>
              <a:rPr lang="en-US" dirty="0" err="1"/>
              <a:t>healthy":true</a:t>
            </a:r>
            <a:r>
              <a:rPr lang="en-US" dirty="0" smtClean="0"/>
              <a:t>}}</a:t>
            </a:r>
          </a:p>
          <a:p>
            <a:pPr lvl="2"/>
            <a:r>
              <a:rPr lang="en-US" dirty="0" smtClean="0"/>
              <a:t>Connected true:</a:t>
            </a:r>
          </a:p>
          <a:p>
            <a:pPr lvl="3"/>
            <a:r>
              <a:rPr lang="en-US" dirty="0"/>
              <a:t>{"database":{"</a:t>
            </a:r>
            <a:r>
              <a:rPr lang="en-US" dirty="0" err="1"/>
              <a:t>healthy</a:t>
            </a:r>
            <a:r>
              <a:rPr lang="en-US" dirty="0" err="1" smtClean="0"/>
              <a:t>":true</a:t>
            </a:r>
            <a:r>
              <a:rPr lang="en-US" dirty="0" smtClean="0"/>
              <a:t>},"</a:t>
            </a:r>
            <a:r>
              <a:rPr lang="en-US" dirty="0"/>
              <a:t>deadlocks":{"</a:t>
            </a:r>
            <a:r>
              <a:rPr lang="en-US" dirty="0" err="1"/>
              <a:t>healthy":true</a:t>
            </a:r>
            <a:r>
              <a:rPr lang="en-US" dirty="0"/>
              <a:t>}}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5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DI (10)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DI: </a:t>
            </a:r>
            <a:r>
              <a:rPr lang="de-DE" dirty="0" smtClean="0"/>
              <a:t>Als Entwickler möchte ich Google </a:t>
            </a:r>
            <a:r>
              <a:rPr lang="de-DE" dirty="0" err="1" smtClean="0"/>
              <a:t>Guice</a:t>
            </a:r>
            <a:r>
              <a:rPr lang="de-DE" dirty="0" smtClean="0"/>
              <a:t> in den Server integrieren, um den Zufallsgenerator als Singleton injizieren zu können.</a:t>
            </a:r>
          </a:p>
          <a:p>
            <a:r>
              <a:rPr lang="de-DE" dirty="0" smtClean="0"/>
              <a:t>Tasks:</a:t>
            </a:r>
          </a:p>
          <a:p>
            <a:pPr lvl="1"/>
            <a:r>
              <a:rPr lang="de-DE" dirty="0" smtClean="0"/>
              <a:t>A) </a:t>
            </a:r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ist ein „dreckiges“ Singleton, weil der Konstruktor nicht private ist. Das ist notwendig, da die Klasse in Unit-Tests </a:t>
            </a:r>
            <a:r>
              <a:rPr lang="de-DE" dirty="0" err="1" smtClean="0"/>
              <a:t>gemockt</a:t>
            </a:r>
            <a:r>
              <a:rPr lang="de-DE" dirty="0" smtClean="0"/>
              <a:t> werden können soll (z.B</a:t>
            </a:r>
            <a:r>
              <a:rPr lang="de-DE" dirty="0"/>
              <a:t>. </a:t>
            </a:r>
            <a:r>
              <a:rPr lang="de-DE" dirty="0" err="1"/>
              <a:t>SolarPanelsResourceTest</a:t>
            </a:r>
            <a:r>
              <a:rPr lang="de-DE" dirty="0" smtClean="0"/>
              <a:t>).</a:t>
            </a:r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soll unter Verwendung von Google </a:t>
            </a:r>
            <a:r>
              <a:rPr lang="de-DE" dirty="0" err="1" smtClean="0"/>
              <a:t>Guice</a:t>
            </a:r>
            <a:r>
              <a:rPr lang="de-DE" dirty="0" smtClean="0"/>
              <a:t> als DI-Container als „sauberes“ Singleton in der Konstruktor der </a:t>
            </a:r>
            <a:r>
              <a:rPr lang="de-DE" dirty="0" err="1" smtClean="0"/>
              <a:t>SolarPanelsResource</a:t>
            </a:r>
            <a:r>
              <a:rPr lang="de-DE" dirty="0" smtClean="0"/>
              <a:t> injiziert werden.</a:t>
            </a:r>
          </a:p>
        </p:txBody>
      </p:sp>
    </p:spTree>
    <p:extLst>
      <p:ext uri="{BB962C8B-B14F-4D97-AF65-F5344CB8AC3E}">
        <p14:creationId xmlns:p14="http://schemas.microsoft.com/office/powerpoint/2010/main" val="27569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DI (10)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DI: </a:t>
            </a:r>
            <a:r>
              <a:rPr lang="de-DE" dirty="0" smtClean="0"/>
              <a:t>Als Entwickler möchte ich Google </a:t>
            </a:r>
            <a:r>
              <a:rPr lang="de-DE" dirty="0" err="1" smtClean="0"/>
              <a:t>Guice</a:t>
            </a:r>
            <a:r>
              <a:rPr lang="de-DE" dirty="0" smtClean="0"/>
              <a:t> in den Server integrieren, um den Zufallsgenerator als Singleton injizieren zu können.</a:t>
            </a:r>
          </a:p>
          <a:p>
            <a:r>
              <a:rPr lang="de-DE" dirty="0" smtClean="0"/>
              <a:t>Tasks:</a:t>
            </a:r>
          </a:p>
          <a:p>
            <a:pPr lvl="1"/>
            <a:r>
              <a:rPr lang="de-DE" dirty="0" smtClean="0"/>
              <a:t>A) </a:t>
            </a:r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ist ein „dreckiges“ Singleton, weil der Konstruktor nicht private ist. Das ist notwendig, da die Klasse in Unit-Tests </a:t>
            </a:r>
            <a:r>
              <a:rPr lang="de-DE" dirty="0" err="1" smtClean="0"/>
              <a:t>gemockt</a:t>
            </a:r>
            <a:r>
              <a:rPr lang="de-DE" dirty="0" smtClean="0"/>
              <a:t> werden können soll.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soll unter Verwendung von Google </a:t>
            </a:r>
            <a:r>
              <a:rPr lang="de-DE" dirty="0" err="1" smtClean="0"/>
              <a:t>Guice</a:t>
            </a:r>
            <a:r>
              <a:rPr lang="de-DE" dirty="0" smtClean="0"/>
              <a:t> als DI-Container als „sauberes“ Singleton in der Konstruktor der </a:t>
            </a:r>
            <a:r>
              <a:rPr lang="de-DE" dirty="0" err="1" smtClean="0"/>
              <a:t>SolarPanelsResource</a:t>
            </a:r>
            <a:r>
              <a:rPr lang="de-DE" dirty="0" smtClean="0"/>
              <a:t> injiziert werden.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486150" y="4151869"/>
            <a:ext cx="52196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SolarPanelsResourceTest</a:t>
            </a:r>
            <a:r>
              <a:rPr lang="de-DE" sz="1100" dirty="0"/>
              <a:t> {</a:t>
            </a:r>
          </a:p>
          <a:p>
            <a:endParaRPr lang="de-DE" sz="1100" dirty="0"/>
          </a:p>
          <a:p>
            <a:r>
              <a:rPr lang="de-DE" sz="1100" dirty="0"/>
              <a:t>  </a:t>
            </a:r>
            <a:r>
              <a:rPr lang="de-DE" sz="1100" b="1" dirty="0"/>
              <a:t>private final </a:t>
            </a:r>
            <a:r>
              <a:rPr lang="de-DE" sz="1100" b="1" dirty="0" err="1"/>
              <a:t>SolarPanelMonitor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 = </a:t>
            </a:r>
            <a:r>
              <a:rPr lang="de-DE" sz="1100" b="1" dirty="0" err="1"/>
              <a:t>mock</a:t>
            </a:r>
            <a:r>
              <a:rPr lang="de-DE" sz="1100" b="1" dirty="0"/>
              <a:t>(</a:t>
            </a:r>
            <a:r>
              <a:rPr lang="de-DE" sz="1100" b="1" dirty="0" err="1"/>
              <a:t>SolarPanelMonitor.class</a:t>
            </a:r>
            <a:r>
              <a:rPr lang="de-DE" sz="1100" b="1" dirty="0"/>
              <a:t>);</a:t>
            </a:r>
          </a:p>
          <a:p>
            <a:r>
              <a:rPr lang="de-DE" sz="1100" dirty="0"/>
              <a:t>  private final </a:t>
            </a:r>
            <a:r>
              <a:rPr lang="de-DE" sz="1100" dirty="0" err="1"/>
              <a:t>SolarPanelsResource</a:t>
            </a:r>
            <a:r>
              <a:rPr lang="de-DE" sz="1100" dirty="0"/>
              <a:t> </a:t>
            </a:r>
            <a:r>
              <a:rPr lang="de-DE" sz="1100" dirty="0" err="1"/>
              <a:t>cut</a:t>
            </a:r>
            <a:r>
              <a:rPr lang="de-DE" sz="1100" dirty="0"/>
              <a:t> = 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(</a:t>
            </a:r>
            <a:r>
              <a:rPr lang="de-DE" sz="1100" b="1" dirty="0" err="1"/>
              <a:t>solarPanelMonitor</a:t>
            </a:r>
            <a:r>
              <a:rPr lang="de-DE" sz="1100" dirty="0"/>
              <a:t>);</a:t>
            </a:r>
          </a:p>
          <a:p>
            <a:r>
              <a:rPr lang="de-DE" sz="1100" dirty="0"/>
              <a:t>  </a:t>
            </a:r>
          </a:p>
          <a:p>
            <a:r>
              <a:rPr lang="de-DE" sz="1100" dirty="0"/>
              <a:t>  [...]</a:t>
            </a:r>
          </a:p>
          <a:p>
            <a:r>
              <a:rPr lang="de-DE" sz="1100" dirty="0"/>
              <a:t>  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97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DI (10)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Maven</a:t>
            </a:r>
            <a:r>
              <a:rPr lang="de-DE" dirty="0" smtClean="0"/>
              <a:t>-Modul </a:t>
            </a:r>
            <a:r>
              <a:rPr lang="de-DE" dirty="0" err="1"/>
              <a:t>for</a:t>
            </a:r>
            <a:r>
              <a:rPr lang="de-DE" dirty="0"/>
              <a:t> Google </a:t>
            </a:r>
            <a:r>
              <a:rPr lang="de-DE" dirty="0" err="1"/>
              <a:t>Guice</a:t>
            </a:r>
            <a:r>
              <a:rPr lang="de-DE" dirty="0"/>
              <a:t> </a:t>
            </a:r>
            <a:r>
              <a:rPr lang="de-DE" dirty="0" smtClean="0"/>
              <a:t>einbinden</a:t>
            </a:r>
          </a:p>
          <a:p>
            <a:r>
              <a:rPr lang="de-DE" dirty="0" err="1" smtClean="0"/>
              <a:t>Guice</a:t>
            </a:r>
            <a:r>
              <a:rPr lang="de-DE" dirty="0" smtClean="0"/>
              <a:t> verwenden um </a:t>
            </a:r>
            <a:r>
              <a:rPr lang="de-DE" dirty="0" err="1" smtClean="0"/>
              <a:t>SolarPanelMonitor</a:t>
            </a:r>
            <a:r>
              <a:rPr lang="de-DE" dirty="0" smtClean="0"/>
              <a:t> in </a:t>
            </a:r>
            <a:r>
              <a:rPr lang="de-DE" dirty="0" err="1" smtClean="0"/>
              <a:t>SolarPanelsResource</a:t>
            </a:r>
            <a:r>
              <a:rPr lang="de-DE" dirty="0" smtClean="0"/>
              <a:t> zu injizieren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844883" y="22369"/>
            <a:ext cx="23471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&lt;</a:t>
            </a:r>
            <a:r>
              <a:rPr lang="de-DE" sz="1000" dirty="0" err="1"/>
              <a:t>properties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  &lt;</a:t>
            </a:r>
            <a:r>
              <a:rPr lang="de-DE" sz="1000" dirty="0" err="1"/>
              <a:t>guice.version</a:t>
            </a:r>
            <a:r>
              <a:rPr lang="de-DE" sz="1000" dirty="0"/>
              <a:t>&gt;4.0&lt;/</a:t>
            </a:r>
            <a:r>
              <a:rPr lang="de-DE" sz="1000" dirty="0" err="1"/>
              <a:t>guice.version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&lt;/</a:t>
            </a:r>
            <a:r>
              <a:rPr lang="de-DE" sz="1000" dirty="0" err="1"/>
              <a:t>properties</a:t>
            </a:r>
            <a:r>
              <a:rPr lang="de-DE" sz="1000" dirty="0"/>
              <a:t>&gt;</a:t>
            </a:r>
          </a:p>
          <a:p>
            <a:endParaRPr lang="de-DE" sz="1000" dirty="0"/>
          </a:p>
          <a:p>
            <a:r>
              <a:rPr lang="de-DE" sz="1000" dirty="0"/>
              <a:t>&lt;</a:t>
            </a:r>
            <a:r>
              <a:rPr lang="de-DE" sz="1000" dirty="0" err="1"/>
              <a:t>dependencies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  &lt;</a:t>
            </a:r>
            <a:r>
              <a:rPr lang="de-DE" sz="1000" dirty="0" err="1"/>
              <a:t>dependency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groupId</a:t>
            </a:r>
            <a:r>
              <a:rPr lang="de-DE" sz="1000" dirty="0"/>
              <a:t>&gt;</a:t>
            </a:r>
            <a:r>
              <a:rPr lang="de-DE" sz="1000" dirty="0" err="1"/>
              <a:t>com.google.inject</a:t>
            </a:r>
            <a:r>
              <a:rPr lang="de-DE" sz="1000" dirty="0"/>
              <a:t>&lt;/</a:t>
            </a:r>
            <a:r>
              <a:rPr lang="de-DE" sz="1000" dirty="0" err="1"/>
              <a:t>groupId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artifactId</a:t>
            </a:r>
            <a:r>
              <a:rPr lang="de-DE" sz="1000" dirty="0"/>
              <a:t>&gt;</a:t>
            </a:r>
            <a:r>
              <a:rPr lang="de-DE" sz="1000" dirty="0" err="1"/>
              <a:t>guice</a:t>
            </a:r>
            <a:r>
              <a:rPr lang="de-DE" sz="1000" dirty="0"/>
              <a:t>&lt;/</a:t>
            </a:r>
            <a:r>
              <a:rPr lang="de-DE" sz="1000" dirty="0" err="1"/>
              <a:t>artifactId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version</a:t>
            </a:r>
            <a:r>
              <a:rPr lang="de-DE" sz="1000" dirty="0"/>
              <a:t>&gt;${</a:t>
            </a:r>
            <a:r>
              <a:rPr lang="de-DE" sz="1000" dirty="0" err="1"/>
              <a:t>guice.version</a:t>
            </a:r>
            <a:r>
              <a:rPr lang="de-DE" sz="1000" dirty="0"/>
              <a:t>}&lt;/</a:t>
            </a:r>
            <a:r>
              <a:rPr lang="de-DE" sz="1000" dirty="0" err="1"/>
              <a:t>version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&lt;/</a:t>
            </a:r>
            <a:r>
              <a:rPr lang="de-DE" sz="1000" dirty="0" err="1"/>
              <a:t>dependency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&lt;/</a:t>
            </a:r>
            <a:r>
              <a:rPr lang="de-DE" sz="1000" dirty="0" err="1"/>
              <a:t>dependencies</a:t>
            </a:r>
            <a:r>
              <a:rPr lang="de-DE" sz="1000" dirty="0"/>
              <a:t>&gt;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631092" y="3545473"/>
            <a:ext cx="401904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@Singleton</a:t>
            </a:r>
          </a:p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SolarPanelMonitor</a:t>
            </a:r>
            <a:r>
              <a:rPr lang="de-DE" sz="1100" dirty="0"/>
              <a:t> {</a:t>
            </a:r>
          </a:p>
          <a:p>
            <a:endParaRPr lang="de-DE" sz="1100" dirty="0"/>
          </a:p>
          <a:p>
            <a:r>
              <a:rPr lang="de-DE" sz="1100" dirty="0"/>
              <a:t>  /* **************** </a:t>
            </a:r>
            <a:r>
              <a:rPr lang="de-DE" sz="1100" dirty="0" err="1"/>
              <a:t>dirty</a:t>
            </a:r>
            <a:r>
              <a:rPr lang="de-DE" sz="1100" dirty="0"/>
              <a:t> singleton **************** */</a:t>
            </a:r>
          </a:p>
          <a:p>
            <a:endParaRPr lang="de-DE" sz="1100" dirty="0"/>
          </a:p>
          <a:p>
            <a:r>
              <a:rPr lang="de-DE" sz="1100" b="1" dirty="0"/>
              <a:t>//  private </a:t>
            </a:r>
            <a:r>
              <a:rPr lang="de-DE" sz="1100" b="1" dirty="0" err="1"/>
              <a:t>static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 </a:t>
            </a:r>
            <a:r>
              <a:rPr lang="de-DE" sz="1100" b="1" dirty="0" err="1"/>
              <a:t>instance</a:t>
            </a:r>
            <a:r>
              <a:rPr lang="de-DE" sz="1100" b="1" dirty="0"/>
              <a:t>;</a:t>
            </a:r>
          </a:p>
          <a:p>
            <a:r>
              <a:rPr lang="de-DE" sz="1100" b="1" dirty="0"/>
              <a:t>//</a:t>
            </a:r>
          </a:p>
          <a:p>
            <a:r>
              <a:rPr lang="de-DE" sz="1100" b="1" dirty="0"/>
              <a:t>//  </a:t>
            </a:r>
            <a:r>
              <a:rPr lang="de-DE" sz="1100" b="1" dirty="0" err="1"/>
              <a:t>public</a:t>
            </a:r>
            <a:r>
              <a:rPr lang="de-DE" sz="1100" b="1" dirty="0"/>
              <a:t> </a:t>
            </a:r>
            <a:r>
              <a:rPr lang="de-DE" sz="1100" b="1" dirty="0" err="1"/>
              <a:t>static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 </a:t>
            </a:r>
            <a:r>
              <a:rPr lang="de-DE" sz="1100" b="1" dirty="0" err="1"/>
              <a:t>getInstance</a:t>
            </a:r>
            <a:r>
              <a:rPr lang="de-DE" sz="1100" b="1" dirty="0"/>
              <a:t>() {</a:t>
            </a:r>
          </a:p>
          <a:p>
            <a:r>
              <a:rPr lang="de-DE" sz="1100" b="1" dirty="0"/>
              <a:t>//    </a:t>
            </a:r>
            <a:r>
              <a:rPr lang="de-DE" sz="1100" b="1" dirty="0" err="1"/>
              <a:t>if</a:t>
            </a:r>
            <a:r>
              <a:rPr lang="de-DE" sz="1100" b="1" dirty="0"/>
              <a:t> (</a:t>
            </a:r>
            <a:r>
              <a:rPr lang="de-DE" sz="1100" b="1" dirty="0" err="1"/>
              <a:t>instance</a:t>
            </a:r>
            <a:r>
              <a:rPr lang="de-DE" sz="1100" b="1" dirty="0"/>
              <a:t> == null) {</a:t>
            </a:r>
          </a:p>
          <a:p>
            <a:r>
              <a:rPr lang="de-DE" sz="1100" b="1" dirty="0"/>
              <a:t>//      </a:t>
            </a:r>
            <a:r>
              <a:rPr lang="de-DE" sz="1100" b="1" dirty="0" err="1"/>
              <a:t>instance</a:t>
            </a:r>
            <a:r>
              <a:rPr lang="de-DE" sz="1100" b="1" dirty="0"/>
              <a:t> = </a:t>
            </a:r>
            <a:r>
              <a:rPr lang="de-DE" sz="1100" b="1" dirty="0" err="1"/>
              <a:t>new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();</a:t>
            </a:r>
          </a:p>
          <a:p>
            <a:r>
              <a:rPr lang="de-DE" sz="1100" b="1" dirty="0"/>
              <a:t>//    }</a:t>
            </a:r>
          </a:p>
          <a:p>
            <a:r>
              <a:rPr lang="de-DE" sz="1100" b="1" dirty="0"/>
              <a:t>//    </a:t>
            </a:r>
            <a:r>
              <a:rPr lang="de-DE" sz="1100" b="1" dirty="0" err="1"/>
              <a:t>return</a:t>
            </a:r>
            <a:r>
              <a:rPr lang="de-DE" sz="1100" b="1" dirty="0"/>
              <a:t> </a:t>
            </a:r>
            <a:r>
              <a:rPr lang="de-DE" sz="1100" b="1" dirty="0" err="1"/>
              <a:t>instance</a:t>
            </a:r>
            <a:r>
              <a:rPr lang="de-DE" sz="1100" b="1" dirty="0"/>
              <a:t>;</a:t>
            </a:r>
          </a:p>
          <a:p>
            <a:r>
              <a:rPr lang="de-DE" sz="1100" b="1" dirty="0"/>
              <a:t>//  }</a:t>
            </a:r>
          </a:p>
          <a:p>
            <a:endParaRPr lang="de-DE" sz="1100" dirty="0"/>
          </a:p>
          <a:p>
            <a:r>
              <a:rPr lang="de-DE" sz="1100" dirty="0"/>
              <a:t>  /* ************************************************* */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096000" y="3545473"/>
            <a:ext cx="523572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@Path(</a:t>
            </a:r>
            <a:r>
              <a:rPr lang="de-DE" sz="1100" dirty="0" err="1"/>
              <a:t>value</a:t>
            </a:r>
            <a:r>
              <a:rPr lang="de-DE" sz="1100" dirty="0"/>
              <a:t> = "/</a:t>
            </a:r>
            <a:r>
              <a:rPr lang="de-DE" sz="1100" dirty="0" err="1"/>
              <a:t>solarPanels</a:t>
            </a:r>
            <a:r>
              <a:rPr lang="de-DE" sz="1100" dirty="0"/>
              <a:t>")</a:t>
            </a:r>
          </a:p>
          <a:p>
            <a:r>
              <a:rPr lang="de-DE" sz="1100" dirty="0"/>
              <a:t>@</a:t>
            </a:r>
            <a:r>
              <a:rPr lang="de-DE" sz="1100" dirty="0" err="1"/>
              <a:t>Consumes</a:t>
            </a:r>
            <a:r>
              <a:rPr lang="de-DE" sz="1100" dirty="0"/>
              <a:t>(APPLICATION_JSON)</a:t>
            </a:r>
          </a:p>
          <a:p>
            <a:r>
              <a:rPr lang="de-DE" sz="1100" dirty="0"/>
              <a:t>@</a:t>
            </a:r>
            <a:r>
              <a:rPr lang="de-DE" sz="1100" dirty="0" err="1"/>
              <a:t>Produces</a:t>
            </a:r>
            <a:r>
              <a:rPr lang="de-DE" sz="1100" dirty="0"/>
              <a:t>(APPLICATION_JSON)</a:t>
            </a:r>
          </a:p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 {</a:t>
            </a:r>
          </a:p>
          <a:p>
            <a:endParaRPr lang="de-DE" sz="1100" dirty="0"/>
          </a:p>
          <a:p>
            <a:r>
              <a:rPr lang="de-DE" sz="1100" dirty="0"/>
              <a:t>  private </a:t>
            </a:r>
            <a:r>
              <a:rPr lang="de-DE" sz="1100" dirty="0" err="1"/>
              <a:t>static</a:t>
            </a:r>
            <a:r>
              <a:rPr lang="de-DE" sz="1100" dirty="0"/>
              <a:t> final Logger LOG = </a:t>
            </a:r>
            <a:r>
              <a:rPr lang="de-DE" sz="1100" dirty="0" err="1"/>
              <a:t>LoggerFactory.getLogger</a:t>
            </a:r>
            <a:r>
              <a:rPr lang="de-DE" sz="1100" dirty="0"/>
              <a:t>(</a:t>
            </a:r>
            <a:r>
              <a:rPr lang="de-DE" sz="1100" dirty="0" err="1"/>
              <a:t>SolarPanelsResource.class</a:t>
            </a:r>
            <a:r>
              <a:rPr lang="de-DE" sz="1100" dirty="0"/>
              <a:t>);</a:t>
            </a:r>
          </a:p>
          <a:p>
            <a:endParaRPr lang="de-DE" sz="1100" dirty="0"/>
          </a:p>
          <a:p>
            <a:r>
              <a:rPr lang="de-DE" sz="1100" dirty="0"/>
              <a:t>  private final </a:t>
            </a:r>
            <a:r>
              <a:rPr lang="de-DE" sz="1100" dirty="0" err="1"/>
              <a:t>SolarPanelMonitor</a:t>
            </a:r>
            <a:r>
              <a:rPr lang="de-DE" sz="1100" dirty="0"/>
              <a:t> </a:t>
            </a:r>
            <a:r>
              <a:rPr lang="de-DE" sz="1100" dirty="0" err="1"/>
              <a:t>solarPanelMonitor</a:t>
            </a:r>
            <a:r>
              <a:rPr lang="de-DE" sz="1100" dirty="0"/>
              <a:t>;</a:t>
            </a:r>
          </a:p>
          <a:p>
            <a:endParaRPr lang="de-DE" sz="1100" dirty="0"/>
          </a:p>
          <a:p>
            <a:r>
              <a:rPr lang="de-DE" sz="1100" b="1" dirty="0"/>
              <a:t>  @</a:t>
            </a:r>
            <a:r>
              <a:rPr lang="de-DE" sz="1100" b="1" dirty="0" err="1"/>
              <a:t>Inject</a:t>
            </a:r>
            <a:endParaRPr lang="de-DE" sz="1100" b="1" dirty="0"/>
          </a:p>
          <a:p>
            <a:r>
              <a:rPr lang="de-DE" sz="1100" dirty="0"/>
              <a:t>  </a:t>
            </a:r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(final </a:t>
            </a:r>
            <a:r>
              <a:rPr lang="de-DE" sz="1100" dirty="0" err="1"/>
              <a:t>SolarPanelMonitor</a:t>
            </a:r>
            <a:r>
              <a:rPr lang="de-DE" sz="1100" dirty="0"/>
              <a:t> </a:t>
            </a:r>
            <a:r>
              <a:rPr lang="de-DE" sz="1100" dirty="0" err="1"/>
              <a:t>solarPanelMonitor</a:t>
            </a:r>
            <a:r>
              <a:rPr lang="de-DE" sz="1100" dirty="0"/>
              <a:t>) {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this.solarPanelMonitor</a:t>
            </a:r>
            <a:r>
              <a:rPr lang="de-DE" sz="1100" dirty="0"/>
              <a:t> = </a:t>
            </a:r>
            <a:r>
              <a:rPr lang="de-DE" sz="1100" dirty="0" err="1"/>
              <a:t>solarPanelMonitor</a:t>
            </a:r>
            <a:r>
              <a:rPr lang="de-DE" sz="1100" dirty="0"/>
              <a:t>;</a:t>
            </a:r>
          </a:p>
          <a:p>
            <a:r>
              <a:rPr lang="de-DE" sz="1100" dirty="0"/>
              <a:t>  }</a:t>
            </a:r>
          </a:p>
          <a:p>
            <a:r>
              <a:rPr lang="de-DE" sz="1100" dirty="0"/>
              <a:t>  [...]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Denny Israel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3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DI (10)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Guice</a:t>
            </a:r>
            <a:r>
              <a:rPr lang="de-DE" dirty="0"/>
              <a:t>-Modul </a:t>
            </a:r>
            <a:r>
              <a:rPr lang="de-DE" dirty="0" smtClean="0"/>
              <a:t>in </a:t>
            </a:r>
            <a:r>
              <a:rPr lang="de-DE" dirty="0" err="1" smtClean="0"/>
              <a:t>EnergyManagerApplication</a:t>
            </a:r>
            <a:r>
              <a:rPr lang="de-DE" dirty="0" smtClean="0"/>
              <a:t> registrieren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999735" y="2570205"/>
            <a:ext cx="741260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EnergyManagerApplication</a:t>
            </a:r>
            <a:r>
              <a:rPr lang="de-DE" sz="1100" dirty="0"/>
              <a:t> </a:t>
            </a:r>
            <a:r>
              <a:rPr lang="de-DE" sz="1100" dirty="0" err="1"/>
              <a:t>extends</a:t>
            </a:r>
            <a:r>
              <a:rPr lang="de-DE" sz="1100" dirty="0"/>
              <a:t> </a:t>
            </a:r>
            <a:r>
              <a:rPr lang="de-DE" sz="1100" dirty="0" err="1"/>
              <a:t>Application</a:t>
            </a:r>
            <a:r>
              <a:rPr lang="de-DE" sz="1100" dirty="0"/>
              <a:t>&lt;</a:t>
            </a:r>
            <a:r>
              <a:rPr lang="de-DE" sz="1100" dirty="0" err="1"/>
              <a:t>EnergyManagerConfiguration</a:t>
            </a:r>
            <a:r>
              <a:rPr lang="de-DE" sz="1100" dirty="0"/>
              <a:t>&gt; {</a:t>
            </a:r>
          </a:p>
          <a:p>
            <a:endParaRPr lang="de-DE" sz="1100" dirty="0"/>
          </a:p>
          <a:p>
            <a:r>
              <a:rPr lang="de-DE" sz="1100" dirty="0"/>
              <a:t>  [...]</a:t>
            </a:r>
          </a:p>
          <a:p>
            <a:endParaRPr lang="de-DE" sz="1100" dirty="0"/>
          </a:p>
          <a:p>
            <a:r>
              <a:rPr lang="de-DE" sz="1100" dirty="0"/>
              <a:t>  @</a:t>
            </a:r>
            <a:r>
              <a:rPr lang="de-DE" sz="1100" dirty="0" err="1"/>
              <a:t>Override</a:t>
            </a:r>
            <a:endParaRPr lang="de-DE" sz="1100" dirty="0"/>
          </a:p>
          <a:p>
            <a:r>
              <a:rPr lang="de-DE" sz="1100" dirty="0"/>
              <a:t>  </a:t>
            </a:r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void</a:t>
            </a:r>
            <a:r>
              <a:rPr lang="de-DE" sz="1100" dirty="0"/>
              <a:t> </a:t>
            </a:r>
            <a:r>
              <a:rPr lang="de-DE" sz="1100" dirty="0" err="1"/>
              <a:t>run</a:t>
            </a:r>
            <a:r>
              <a:rPr lang="de-DE" sz="1100" dirty="0"/>
              <a:t>(final </a:t>
            </a:r>
            <a:r>
              <a:rPr lang="de-DE" sz="1100" dirty="0" err="1"/>
              <a:t>EnergyManagerConfiguration</a:t>
            </a:r>
            <a:r>
              <a:rPr lang="de-DE" sz="1100" dirty="0"/>
              <a:t> </a:t>
            </a:r>
            <a:r>
              <a:rPr lang="de-DE" sz="1100" dirty="0" err="1"/>
              <a:t>configuration</a:t>
            </a:r>
            <a:r>
              <a:rPr lang="de-DE" sz="1100" dirty="0"/>
              <a:t>, final Environment </a:t>
            </a:r>
            <a:r>
              <a:rPr lang="de-DE" sz="1100" dirty="0" err="1"/>
              <a:t>environment</a:t>
            </a:r>
            <a:r>
              <a:rPr lang="de-DE" sz="1100" dirty="0"/>
              <a:t>) {</a:t>
            </a:r>
          </a:p>
          <a:p>
            <a:r>
              <a:rPr lang="de-DE" sz="1100" dirty="0"/>
              <a:t>    </a:t>
            </a:r>
            <a:r>
              <a:rPr lang="de-DE" sz="1100" b="1" dirty="0"/>
              <a:t>final </a:t>
            </a:r>
            <a:r>
              <a:rPr lang="de-DE" sz="1100" b="1" dirty="0" err="1"/>
              <a:t>Injector</a:t>
            </a:r>
            <a:r>
              <a:rPr lang="de-DE" sz="1100" b="1" dirty="0"/>
              <a:t> </a:t>
            </a:r>
            <a:r>
              <a:rPr lang="de-DE" sz="1100" b="1" dirty="0" err="1"/>
              <a:t>injector</a:t>
            </a:r>
            <a:r>
              <a:rPr lang="de-DE" sz="1100" b="1" dirty="0"/>
              <a:t> = </a:t>
            </a:r>
            <a:r>
              <a:rPr lang="de-DE" sz="1100" b="1" dirty="0" err="1"/>
              <a:t>createInjector</a:t>
            </a:r>
            <a:r>
              <a:rPr lang="de-DE" sz="1100" b="1" dirty="0"/>
              <a:t>(</a:t>
            </a:r>
            <a:r>
              <a:rPr lang="de-DE" sz="1100" b="1" dirty="0" err="1"/>
              <a:t>configuration</a:t>
            </a:r>
            <a:r>
              <a:rPr lang="de-DE" sz="1100" b="1" dirty="0"/>
              <a:t>, </a:t>
            </a:r>
            <a:r>
              <a:rPr lang="de-DE" sz="1100" b="1" dirty="0" err="1"/>
              <a:t>environment</a:t>
            </a:r>
            <a:r>
              <a:rPr lang="de-DE" sz="1100" b="1" dirty="0"/>
              <a:t>);</a:t>
            </a:r>
          </a:p>
          <a:p>
            <a:endParaRPr lang="de-DE" sz="1100" dirty="0"/>
          </a:p>
          <a:p>
            <a:r>
              <a:rPr lang="de-DE" sz="1100" dirty="0"/>
              <a:t>    </a:t>
            </a:r>
            <a:r>
              <a:rPr lang="de-DE" sz="1100" dirty="0" err="1"/>
              <a:t>environment.jersey</a:t>
            </a:r>
            <a:r>
              <a:rPr lang="de-DE" sz="1100" dirty="0"/>
              <a:t>().</a:t>
            </a:r>
            <a:r>
              <a:rPr lang="de-DE" sz="1100" dirty="0" err="1"/>
              <a:t>register</a:t>
            </a:r>
            <a:r>
              <a:rPr lang="de-DE" sz="1100" dirty="0"/>
              <a:t>(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(</a:t>
            </a:r>
            <a:r>
              <a:rPr lang="de-DE" sz="1100" b="1" dirty="0" err="1"/>
              <a:t>injector.getInstance</a:t>
            </a:r>
            <a:r>
              <a:rPr lang="de-DE" sz="1100" b="1" dirty="0"/>
              <a:t>(</a:t>
            </a:r>
            <a:r>
              <a:rPr lang="de-DE" sz="1100" b="1" dirty="0" err="1"/>
              <a:t>SolarPanelMonitor.class</a:t>
            </a:r>
            <a:r>
              <a:rPr lang="de-DE" sz="1100" b="1" dirty="0"/>
              <a:t>)</a:t>
            </a:r>
            <a:r>
              <a:rPr lang="de-DE" sz="1100" dirty="0"/>
              <a:t>));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environment.healthChecks</a:t>
            </a:r>
            <a:r>
              <a:rPr lang="de-DE" sz="1100" dirty="0"/>
              <a:t>().</a:t>
            </a:r>
            <a:r>
              <a:rPr lang="de-DE" sz="1100" dirty="0" err="1"/>
              <a:t>register</a:t>
            </a:r>
            <a:r>
              <a:rPr lang="de-DE" sz="1100" dirty="0"/>
              <a:t>("</a:t>
            </a:r>
            <a:r>
              <a:rPr lang="de-DE" sz="1100" dirty="0" err="1"/>
              <a:t>database</a:t>
            </a:r>
            <a:r>
              <a:rPr lang="de-DE" sz="1100" dirty="0"/>
              <a:t>", 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DatabaseHealthCheck</a:t>
            </a:r>
            <a:r>
              <a:rPr lang="de-DE" sz="1100" dirty="0"/>
              <a:t>(</a:t>
            </a:r>
            <a:r>
              <a:rPr lang="de-DE" sz="1100" dirty="0" err="1"/>
              <a:t>configuration.getDatabase</a:t>
            </a:r>
            <a:r>
              <a:rPr lang="de-DE" sz="1100" dirty="0"/>
              <a:t>()));</a:t>
            </a:r>
          </a:p>
          <a:p>
            <a:r>
              <a:rPr lang="de-DE" sz="1100" dirty="0"/>
              <a:t>  }</a:t>
            </a:r>
          </a:p>
          <a:p>
            <a:endParaRPr lang="de-DE" sz="1100" dirty="0"/>
          </a:p>
          <a:p>
            <a:r>
              <a:rPr lang="de-DE" sz="1100" b="1" dirty="0"/>
              <a:t>  private </a:t>
            </a:r>
            <a:r>
              <a:rPr lang="de-DE" sz="1100" b="1" dirty="0" err="1"/>
              <a:t>Injector</a:t>
            </a:r>
            <a:r>
              <a:rPr lang="de-DE" sz="1100" b="1" dirty="0"/>
              <a:t> </a:t>
            </a:r>
            <a:r>
              <a:rPr lang="de-DE" sz="1100" b="1" dirty="0" err="1"/>
              <a:t>createInjector</a:t>
            </a:r>
            <a:r>
              <a:rPr lang="de-DE" sz="1100" b="1" dirty="0"/>
              <a:t>(final </a:t>
            </a:r>
            <a:r>
              <a:rPr lang="de-DE" sz="1100" b="1" dirty="0" err="1"/>
              <a:t>EnergyManagerConfiguration</a:t>
            </a:r>
            <a:r>
              <a:rPr lang="de-DE" sz="1100" b="1" dirty="0"/>
              <a:t> </a:t>
            </a:r>
            <a:r>
              <a:rPr lang="de-DE" sz="1100" b="1" dirty="0" err="1"/>
              <a:t>configuration</a:t>
            </a:r>
            <a:r>
              <a:rPr lang="de-DE" sz="1100" b="1" dirty="0"/>
              <a:t>, final Environment </a:t>
            </a:r>
            <a:r>
              <a:rPr lang="de-DE" sz="1100" b="1" dirty="0" err="1"/>
              <a:t>environment</a:t>
            </a:r>
            <a:r>
              <a:rPr lang="de-DE" sz="1100" b="1" dirty="0"/>
              <a:t>) {</a:t>
            </a:r>
          </a:p>
          <a:p>
            <a:r>
              <a:rPr lang="de-DE" sz="1100" b="1" dirty="0"/>
              <a:t>    </a:t>
            </a:r>
            <a:r>
              <a:rPr lang="de-DE" sz="1100" b="1" dirty="0" err="1"/>
              <a:t>return</a:t>
            </a:r>
            <a:r>
              <a:rPr lang="de-DE" sz="1100" b="1" dirty="0"/>
              <a:t> </a:t>
            </a:r>
            <a:r>
              <a:rPr lang="de-DE" sz="1100" b="1" dirty="0" err="1"/>
              <a:t>Guice.createInjector</a:t>
            </a:r>
            <a:r>
              <a:rPr lang="de-DE" sz="1100" b="1" dirty="0"/>
              <a:t>(</a:t>
            </a:r>
            <a:r>
              <a:rPr lang="de-DE" sz="1100" b="1" dirty="0" err="1"/>
              <a:t>createGuiceModule</a:t>
            </a:r>
            <a:r>
              <a:rPr lang="de-DE" sz="1100" b="1" dirty="0"/>
              <a:t>(</a:t>
            </a:r>
            <a:r>
              <a:rPr lang="de-DE" sz="1100" b="1" dirty="0" err="1"/>
              <a:t>configuration</a:t>
            </a:r>
            <a:r>
              <a:rPr lang="de-DE" sz="1100" b="1" dirty="0"/>
              <a:t>, </a:t>
            </a:r>
            <a:r>
              <a:rPr lang="de-DE" sz="1100" b="1" dirty="0" err="1"/>
              <a:t>environment</a:t>
            </a:r>
            <a:r>
              <a:rPr lang="de-DE" sz="1100" b="1" dirty="0"/>
              <a:t>));</a:t>
            </a:r>
          </a:p>
          <a:p>
            <a:r>
              <a:rPr lang="de-DE" sz="1100" b="1" dirty="0"/>
              <a:t>  }</a:t>
            </a:r>
          </a:p>
          <a:p>
            <a:endParaRPr lang="de-DE" sz="1100" b="1" dirty="0"/>
          </a:p>
          <a:p>
            <a:r>
              <a:rPr lang="de-DE" sz="1100" b="1" dirty="0"/>
              <a:t>  </a:t>
            </a:r>
            <a:r>
              <a:rPr lang="de-DE" sz="1100" b="1" dirty="0" err="1"/>
              <a:t>protected</a:t>
            </a:r>
            <a:r>
              <a:rPr lang="de-DE" sz="1100" b="1" dirty="0"/>
              <a:t> Module </a:t>
            </a:r>
            <a:r>
              <a:rPr lang="de-DE" sz="1100" b="1" dirty="0" err="1"/>
              <a:t>createGuiceModule</a:t>
            </a:r>
            <a:r>
              <a:rPr lang="de-DE" sz="1100" b="1" dirty="0"/>
              <a:t>(final </a:t>
            </a:r>
            <a:r>
              <a:rPr lang="de-DE" sz="1100" b="1" dirty="0" err="1"/>
              <a:t>EnergyManagerConfiguration</a:t>
            </a:r>
            <a:r>
              <a:rPr lang="de-DE" sz="1100" b="1" dirty="0"/>
              <a:t> </a:t>
            </a:r>
            <a:r>
              <a:rPr lang="de-DE" sz="1100" b="1" dirty="0" err="1"/>
              <a:t>configuration</a:t>
            </a:r>
            <a:r>
              <a:rPr lang="de-DE" sz="1100" b="1" dirty="0"/>
              <a:t>, final Environment </a:t>
            </a:r>
            <a:r>
              <a:rPr lang="de-DE" sz="1100" b="1" dirty="0" err="1"/>
              <a:t>environment</a:t>
            </a:r>
            <a:r>
              <a:rPr lang="de-DE" sz="1100" b="1" dirty="0"/>
              <a:t>) {</a:t>
            </a:r>
          </a:p>
          <a:p>
            <a:r>
              <a:rPr lang="de-DE" sz="1100" b="1" dirty="0"/>
              <a:t>    </a:t>
            </a:r>
            <a:r>
              <a:rPr lang="de-DE" sz="1100" b="1" dirty="0" err="1"/>
              <a:t>return</a:t>
            </a:r>
            <a:r>
              <a:rPr lang="de-DE" sz="1100" b="1" dirty="0"/>
              <a:t> </a:t>
            </a:r>
            <a:r>
              <a:rPr lang="de-DE" sz="1100" b="1" dirty="0" err="1"/>
              <a:t>new</a:t>
            </a:r>
            <a:r>
              <a:rPr lang="de-DE" sz="1100" b="1" dirty="0"/>
              <a:t> </a:t>
            </a:r>
            <a:r>
              <a:rPr lang="de-DE" sz="1100" b="1" dirty="0" err="1"/>
              <a:t>AbstractModule</a:t>
            </a:r>
            <a:r>
              <a:rPr lang="de-DE" sz="1100" b="1" dirty="0"/>
              <a:t>() {</a:t>
            </a:r>
          </a:p>
          <a:p>
            <a:r>
              <a:rPr lang="de-DE" sz="1100" b="1" dirty="0"/>
              <a:t>      @</a:t>
            </a:r>
            <a:r>
              <a:rPr lang="de-DE" sz="1100" b="1" dirty="0" err="1"/>
              <a:t>Override</a:t>
            </a:r>
            <a:endParaRPr lang="de-DE" sz="1100" b="1" dirty="0"/>
          </a:p>
          <a:p>
            <a:r>
              <a:rPr lang="de-DE" sz="1100" b="1" dirty="0"/>
              <a:t>      </a:t>
            </a:r>
            <a:r>
              <a:rPr lang="de-DE" sz="1100" b="1" dirty="0" err="1"/>
              <a:t>protected</a:t>
            </a:r>
            <a:r>
              <a:rPr lang="de-DE" sz="1100" b="1" dirty="0"/>
              <a:t> </a:t>
            </a:r>
            <a:r>
              <a:rPr lang="de-DE" sz="1100" b="1" dirty="0" err="1"/>
              <a:t>void</a:t>
            </a:r>
            <a:r>
              <a:rPr lang="de-DE" sz="1100" b="1" dirty="0"/>
              <a:t> </a:t>
            </a:r>
            <a:r>
              <a:rPr lang="de-DE" sz="1100" b="1" dirty="0" err="1"/>
              <a:t>configure</a:t>
            </a:r>
            <a:r>
              <a:rPr lang="de-DE" sz="1100" b="1" dirty="0"/>
              <a:t>() {</a:t>
            </a:r>
          </a:p>
          <a:p>
            <a:r>
              <a:rPr lang="de-DE" sz="1100" b="1" dirty="0" smtClean="0"/>
              <a:t>        bind(</a:t>
            </a:r>
            <a:r>
              <a:rPr lang="de-DE" sz="1100" b="1" dirty="0" err="1" smtClean="0"/>
              <a:t>EnergyManagerConfiguration.class</a:t>
            </a:r>
            <a:r>
              <a:rPr lang="de-DE" sz="1100" b="1" dirty="0"/>
              <a:t>).</a:t>
            </a:r>
            <a:r>
              <a:rPr lang="de-DE" sz="1100" b="1" dirty="0" err="1"/>
              <a:t>toInstance</a:t>
            </a:r>
            <a:r>
              <a:rPr lang="de-DE" sz="1100" b="1" dirty="0"/>
              <a:t>(</a:t>
            </a:r>
            <a:r>
              <a:rPr lang="de-DE" sz="1100" b="1" dirty="0" err="1"/>
              <a:t>configuration</a:t>
            </a:r>
            <a:r>
              <a:rPr lang="de-DE" sz="1100" b="1" dirty="0"/>
              <a:t>);</a:t>
            </a:r>
          </a:p>
          <a:p>
            <a:r>
              <a:rPr lang="de-DE" sz="1100" b="1" dirty="0"/>
              <a:t>        bind(</a:t>
            </a:r>
            <a:r>
              <a:rPr lang="de-DE" sz="1100" b="1" dirty="0" err="1"/>
              <a:t>DatabaseConfiguration.class</a:t>
            </a:r>
            <a:r>
              <a:rPr lang="de-DE" sz="1100" b="1" dirty="0"/>
              <a:t>).</a:t>
            </a:r>
            <a:r>
              <a:rPr lang="de-DE" sz="1100" b="1" dirty="0" err="1"/>
              <a:t>toInstance</a:t>
            </a:r>
            <a:r>
              <a:rPr lang="de-DE" sz="1100" b="1" dirty="0"/>
              <a:t>(</a:t>
            </a:r>
            <a:r>
              <a:rPr lang="de-DE" sz="1100" b="1" dirty="0" err="1"/>
              <a:t>configuration.getDatabase</a:t>
            </a:r>
            <a:r>
              <a:rPr lang="de-DE" sz="1100" b="1" dirty="0"/>
              <a:t>());</a:t>
            </a:r>
          </a:p>
          <a:p>
            <a:r>
              <a:rPr lang="de-DE" sz="1100" b="1" dirty="0"/>
              <a:t>        bind(</a:t>
            </a:r>
            <a:r>
              <a:rPr lang="de-DE" sz="1100" b="1" dirty="0" err="1"/>
              <a:t>Validator.class</a:t>
            </a:r>
            <a:r>
              <a:rPr lang="de-DE" sz="1100" b="1" dirty="0"/>
              <a:t>).</a:t>
            </a:r>
            <a:r>
              <a:rPr lang="de-DE" sz="1100" b="1" dirty="0" err="1"/>
              <a:t>toInstance</a:t>
            </a:r>
            <a:r>
              <a:rPr lang="de-DE" sz="1100" b="1" dirty="0"/>
              <a:t>(</a:t>
            </a:r>
            <a:r>
              <a:rPr lang="de-DE" sz="1100" b="1" dirty="0" err="1"/>
              <a:t>environment.getValidator</a:t>
            </a:r>
            <a:r>
              <a:rPr lang="de-DE" sz="1100" b="1" dirty="0"/>
              <a:t>());</a:t>
            </a:r>
          </a:p>
          <a:p>
            <a:r>
              <a:rPr lang="de-DE" sz="1100" b="1" dirty="0"/>
              <a:t>      }</a:t>
            </a:r>
          </a:p>
          <a:p>
            <a:r>
              <a:rPr lang="de-DE" sz="1100" b="1" dirty="0"/>
              <a:t>    };</a:t>
            </a:r>
          </a:p>
          <a:p>
            <a:r>
              <a:rPr lang="de-DE" sz="1100" b="1" dirty="0"/>
              <a:t>  }</a:t>
            </a:r>
          </a:p>
          <a:p>
            <a:r>
              <a:rPr lang="de-DE" sz="1100" dirty="0"/>
              <a:t>  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4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DI (10)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Verifikation: </a:t>
            </a:r>
          </a:p>
          <a:p>
            <a:pPr lvl="1"/>
            <a:r>
              <a:rPr lang="de-DE" dirty="0" err="1" smtClean="0"/>
              <a:t>SolarPanelsIT</a:t>
            </a:r>
            <a:r>
              <a:rPr lang="de-DE" dirty="0" smtClean="0"/>
              <a:t> ausführen</a:t>
            </a:r>
          </a:p>
          <a:p>
            <a:pPr lvl="1"/>
            <a:r>
              <a:rPr lang="de-DE" dirty="0" smtClean="0"/>
              <a:t>diesmal kein </a:t>
            </a:r>
            <a:r>
              <a:rPr lang="de-DE" dirty="0" err="1" smtClean="0"/>
              <a:t>Whitebox</a:t>
            </a:r>
            <a:r>
              <a:rPr lang="de-DE" dirty="0" smtClean="0"/>
              <a:t>-Test als Implementierungshilfe, da </a:t>
            </a:r>
            <a:r>
              <a:rPr lang="de-DE" dirty="0" err="1" smtClean="0"/>
              <a:t>Mocking</a:t>
            </a:r>
            <a:r>
              <a:rPr lang="de-DE" dirty="0" smtClean="0"/>
              <a:t> zu aufwendig</a:t>
            </a:r>
          </a:p>
        </p:txBody>
      </p:sp>
    </p:spTree>
    <p:extLst>
      <p:ext uri="{BB962C8B-B14F-4D97-AF65-F5344CB8AC3E}">
        <p14:creationId xmlns:p14="http://schemas.microsoft.com/office/powerpoint/2010/main" val="30503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JPA-Integration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Als Anwender möchte ich eine DB integrieren, um gesammelte Daten persistieren zu können. (inkl. </a:t>
            </a:r>
            <a:r>
              <a:rPr lang="de-DE" dirty="0" err="1" smtClean="0"/>
              <a:t>Konf</a:t>
            </a:r>
            <a:r>
              <a:rPr lang="de-DE" dirty="0" smtClean="0"/>
              <a:t>. </a:t>
            </a:r>
            <a:r>
              <a:rPr lang="de-DE" dirty="0"/>
              <a:t>d</a:t>
            </a:r>
            <a:r>
              <a:rPr lang="de-DE" dirty="0" smtClean="0"/>
              <a:t>er DB)</a:t>
            </a:r>
          </a:p>
          <a:p>
            <a:pPr lvl="1"/>
            <a:r>
              <a:rPr lang="de-DE" dirty="0" smtClean="0"/>
              <a:t>Tabellen: </a:t>
            </a:r>
          </a:p>
          <a:p>
            <a:pPr lvl="2"/>
            <a:r>
              <a:rPr lang="de-DE" dirty="0" err="1"/>
              <a:t>s</a:t>
            </a:r>
            <a:r>
              <a:rPr lang="de-DE" dirty="0" err="1" smtClean="0"/>
              <a:t>olar_panel</a:t>
            </a:r>
            <a:r>
              <a:rPr lang="de-DE" dirty="0" smtClean="0"/>
              <a:t> [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name</a:t>
            </a:r>
            <a:r>
              <a:rPr lang="de-DE" dirty="0" smtClean="0"/>
              <a:t>, </a:t>
            </a:r>
            <a:r>
              <a:rPr lang="de-DE" dirty="0" err="1" smtClean="0"/>
              <a:t>producer</a:t>
            </a:r>
            <a:r>
              <a:rPr lang="de-DE" dirty="0" smtClean="0"/>
              <a:t>, </a:t>
            </a:r>
            <a:r>
              <a:rPr lang="de-DE" dirty="0" err="1" smtClean="0"/>
              <a:t>measurements</a:t>
            </a:r>
            <a:r>
              <a:rPr lang="de-DE" dirty="0" smtClean="0"/>
              <a:t>]</a:t>
            </a:r>
          </a:p>
          <a:p>
            <a:pPr lvl="2"/>
            <a:r>
              <a:rPr lang="de-DE" dirty="0" err="1" smtClean="0"/>
              <a:t>monitoring_data</a:t>
            </a:r>
            <a:r>
              <a:rPr lang="de-DE" dirty="0" smtClean="0"/>
              <a:t> […]</a:t>
            </a:r>
          </a:p>
          <a:p>
            <a:pPr lvl="2"/>
            <a:r>
              <a:rPr lang="de-DE" dirty="0" err="1" smtClean="0"/>
              <a:t>monitoring_entry</a:t>
            </a:r>
            <a:r>
              <a:rPr lang="de-DE" dirty="0" smtClean="0"/>
              <a:t> […]</a:t>
            </a:r>
          </a:p>
          <a:p>
            <a:pPr lvl="1"/>
            <a:r>
              <a:rPr lang="de-DE" dirty="0" smtClean="0"/>
              <a:t>Entitäten: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405455" y="4563757"/>
            <a:ext cx="2479589" cy="50937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SolarPanel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8" idx="1"/>
            <a:endCxn id="5" idx="3"/>
          </p:cNvCxnSpPr>
          <p:nvPr/>
        </p:nvCxnSpPr>
        <p:spPr>
          <a:xfrm flipH="1">
            <a:off x="4885044" y="4818445"/>
            <a:ext cx="228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7166924" y="4563757"/>
            <a:ext cx="2479589" cy="5093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MonitoringData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893280" y="4448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849768" y="4452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7166924" y="5802524"/>
            <a:ext cx="2479589" cy="5093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MonitoringEntry</a:t>
            </a:r>
            <a:endParaRPr lang="de-DE" dirty="0" smtClean="0"/>
          </a:p>
        </p:txBody>
      </p:sp>
      <p:cxnSp>
        <p:nvCxnSpPr>
          <p:cNvPr id="15" name="Gerade Verbindung mit Pfeil 14"/>
          <p:cNvCxnSpPr>
            <a:stCxn id="8" idx="2"/>
            <a:endCxn id="14" idx="0"/>
          </p:cNvCxnSpPr>
          <p:nvPr/>
        </p:nvCxnSpPr>
        <p:spPr>
          <a:xfrm>
            <a:off x="8406719" y="5073133"/>
            <a:ext cx="0" cy="72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8106044" y="5058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8414962" y="54246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872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JPA-Integration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 smtClean="0"/>
              <a:t>Tasks:</a:t>
            </a:r>
          </a:p>
          <a:p>
            <a:pPr lvl="1"/>
            <a:r>
              <a:rPr lang="de-DE" dirty="0" smtClean="0"/>
              <a:t>A) </a:t>
            </a:r>
            <a:r>
              <a:rPr lang="de-DE" dirty="0" err="1" smtClean="0"/>
              <a:t>Maven</a:t>
            </a:r>
            <a:r>
              <a:rPr lang="de-DE" dirty="0" smtClean="0"/>
              <a:t> um notwendige Abhängigkeiten erweitern</a:t>
            </a:r>
          </a:p>
          <a:p>
            <a:pPr lvl="1"/>
            <a:r>
              <a:rPr lang="de-DE" dirty="0" smtClean="0"/>
              <a:t>B</a:t>
            </a:r>
            <a:r>
              <a:rPr lang="de-DE" dirty="0"/>
              <a:t>) </a:t>
            </a:r>
            <a:r>
              <a:rPr lang="de-DE" dirty="0" err="1" smtClean="0"/>
              <a:t>DropWizard</a:t>
            </a:r>
            <a:r>
              <a:rPr lang="de-DE" dirty="0" smtClean="0"/>
              <a:t>-Datenbank-Konfiguration erstellen</a:t>
            </a:r>
          </a:p>
          <a:p>
            <a:pPr lvl="1"/>
            <a:r>
              <a:rPr lang="de-DE" dirty="0" smtClean="0"/>
              <a:t>C) Integration mit JPA</a:t>
            </a:r>
          </a:p>
          <a:p>
            <a:pPr lvl="2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JpaPersistModule</a:t>
            </a:r>
            <a:r>
              <a:rPr lang="de-DE" dirty="0" err="1" smtClean="0">
                <a:cs typeface="Courier New" panose="02070309020205020404" pitchFamily="49" charset="0"/>
              </a:rPr>
              <a:t>s</a:t>
            </a:r>
            <a:r>
              <a:rPr lang="de-DE" dirty="0" smtClean="0">
                <a:cs typeface="Courier New" panose="02070309020205020404" pitchFamily="49" charset="0"/>
              </a:rPr>
              <a:t> erstellen &amp; Properties dynamisch aus </a:t>
            </a:r>
            <a:r>
              <a:rPr lang="de-DE" dirty="0" err="1" smtClean="0">
                <a:cs typeface="Courier New" panose="02070309020205020404" pitchFamily="49" charset="0"/>
              </a:rPr>
              <a:t>DropWizard</a:t>
            </a:r>
            <a:r>
              <a:rPr lang="de-DE" dirty="0" smtClean="0">
                <a:cs typeface="Courier New" panose="02070309020205020404" pitchFamily="49" charset="0"/>
              </a:rPr>
              <a:t>-Datenbank-Konfiguration ziehen</a:t>
            </a:r>
            <a:endParaRPr lang="de-DE" dirty="0" smtClean="0"/>
          </a:p>
          <a:p>
            <a:pPr lvl="2"/>
            <a:r>
              <a:rPr lang="de-DE" dirty="0" smtClean="0"/>
              <a:t>Erzeugung des GUICE-</a:t>
            </a:r>
            <a:r>
              <a:rPr lang="de-DE" dirty="0" err="1" smtClean="0"/>
              <a:t>Injectors</a:t>
            </a:r>
            <a:r>
              <a:rPr lang="de-DE" dirty="0" smtClean="0"/>
              <a:t> durch Übergabe des erstellten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JpaPersistModule</a:t>
            </a:r>
            <a:r>
              <a:rPr lang="de-DE" dirty="0" err="1" smtClean="0"/>
              <a:t>s</a:t>
            </a:r>
            <a:r>
              <a:rPr lang="de-DE" dirty="0" smtClean="0"/>
              <a:t> erweitern</a:t>
            </a:r>
          </a:p>
          <a:p>
            <a:pPr lvl="2"/>
            <a:r>
              <a:rPr lang="de-DE" dirty="0" err="1" smtClean="0"/>
              <a:t>resources</a:t>
            </a:r>
            <a:r>
              <a:rPr lang="de-DE" dirty="0" smtClean="0"/>
              <a:t>/META_INF/persitence.xml anlegen</a:t>
            </a:r>
          </a:p>
          <a:p>
            <a:pPr lvl="2"/>
            <a:r>
              <a:rPr lang="de-DE" dirty="0" smtClean="0"/>
              <a:t>Verifikation </a:t>
            </a:r>
          </a:p>
          <a:p>
            <a:pPr lvl="3"/>
            <a:r>
              <a:rPr lang="de-DE" dirty="0" smtClean="0">
                <a:solidFill>
                  <a:srgbClr val="FF0000"/>
                </a:solidFill>
              </a:rPr>
              <a:t>TODO: Test</a:t>
            </a:r>
            <a:endParaRPr lang="de-DE" dirty="0" smtClean="0"/>
          </a:p>
          <a:p>
            <a:pPr lvl="1"/>
            <a:r>
              <a:rPr lang="de-DE" dirty="0" smtClean="0"/>
              <a:t>D) </a:t>
            </a:r>
            <a:r>
              <a:rPr lang="de-DE" dirty="0" smtClean="0"/>
              <a:t>JPA-Entitäten umsetzen</a:t>
            </a:r>
          </a:p>
          <a:p>
            <a:pPr lvl="2"/>
            <a:r>
              <a:rPr lang="de-DE" dirty="0" smtClean="0"/>
              <a:t>Unit-Test gegeben: </a:t>
            </a:r>
            <a:r>
              <a:rPr lang="de-DE" dirty="0" err="1" smtClean="0"/>
              <a:t>SolarPanelMonitorTest</a:t>
            </a:r>
            <a:endParaRPr lang="de-DE" dirty="0" smtClean="0"/>
          </a:p>
          <a:p>
            <a:pPr lvl="2"/>
            <a:r>
              <a:rPr lang="de-DE" dirty="0" smtClean="0"/>
              <a:t>Tasks:</a:t>
            </a:r>
          </a:p>
          <a:p>
            <a:pPr lvl="3"/>
            <a:r>
              <a:rPr lang="de-DE" dirty="0" err="1"/>
              <a:t>EntityManager</a:t>
            </a:r>
            <a:r>
              <a:rPr lang="de-DE" dirty="0"/>
              <a:t> in </a:t>
            </a:r>
            <a:r>
              <a:rPr lang="de-DE" dirty="0" err="1"/>
              <a:t>SolarPanelMonitor</a:t>
            </a:r>
            <a:r>
              <a:rPr lang="de-DE" dirty="0"/>
              <a:t> </a:t>
            </a:r>
            <a:r>
              <a:rPr lang="de-DE" dirty="0" smtClean="0"/>
              <a:t>einbinden</a:t>
            </a:r>
          </a:p>
          <a:p>
            <a:pPr lvl="3"/>
            <a:r>
              <a:rPr lang="de-DE" dirty="0" smtClean="0"/>
              <a:t>Entitäten implementieren</a:t>
            </a:r>
          </a:p>
          <a:p>
            <a:pPr lvl="2"/>
            <a:r>
              <a:rPr lang="de-DE" dirty="0" smtClean="0"/>
              <a:t>Verifikation: Via Client (</a:t>
            </a:r>
            <a:r>
              <a:rPr lang="de-DE" dirty="0" err="1" smtClean="0"/>
              <a:t>SolarPanel</a:t>
            </a:r>
            <a:r>
              <a:rPr lang="de-DE" dirty="0" smtClean="0"/>
              <a:t> hinzufügen und </a:t>
            </a:r>
            <a:r>
              <a:rPr lang="de-DE" dirty="0" err="1" smtClean="0"/>
              <a:t>monitoring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ansehen)</a:t>
            </a:r>
          </a:p>
          <a:p>
            <a:pPr lvl="1"/>
            <a:r>
              <a:rPr lang="de-DE" dirty="0" smtClean="0"/>
              <a:t>E) DB-</a:t>
            </a:r>
            <a:r>
              <a:rPr lang="de-DE" dirty="0" err="1" smtClean="0"/>
              <a:t>Shutdown</a:t>
            </a:r>
            <a:r>
              <a:rPr lang="de-DE" dirty="0" smtClean="0"/>
              <a:t>-Task </a:t>
            </a:r>
            <a:r>
              <a:rPr lang="de-DE" dirty="0" smtClean="0"/>
              <a:t>zur Verifikation via </a:t>
            </a:r>
            <a:r>
              <a:rPr lang="de-DE" dirty="0" err="1" smtClean="0"/>
              <a:t>HealthCheck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Starten des Servers &gt; </a:t>
            </a:r>
            <a:r>
              <a:rPr lang="de-DE" dirty="0" err="1" smtClean="0"/>
              <a:t>embedded</a:t>
            </a:r>
            <a:r>
              <a:rPr lang="de-DE" dirty="0" smtClean="0"/>
              <a:t> DB </a:t>
            </a:r>
            <a:r>
              <a:rPr lang="de-DE" dirty="0" err="1" smtClean="0"/>
              <a:t>boots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 &gt; </a:t>
            </a:r>
            <a:r>
              <a:rPr lang="de-DE" dirty="0" err="1" smtClean="0"/>
              <a:t>HealthCheck</a:t>
            </a:r>
            <a:r>
              <a:rPr lang="de-DE" dirty="0" smtClean="0"/>
              <a:t> ausführen</a:t>
            </a:r>
            <a:r>
              <a:rPr lang="de-DE" dirty="0"/>
              <a:t>: "</a:t>
            </a:r>
            <a:r>
              <a:rPr lang="de-DE" dirty="0" err="1"/>
              <a:t>database</a:t>
            </a:r>
            <a:r>
              <a:rPr lang="de-DE" dirty="0"/>
              <a:t>":{"</a:t>
            </a:r>
            <a:r>
              <a:rPr lang="de-DE" dirty="0" err="1"/>
              <a:t>healthy</a:t>
            </a:r>
            <a:r>
              <a:rPr lang="de-DE" dirty="0"/>
              <a:t>":</a:t>
            </a:r>
            <a:r>
              <a:rPr lang="de-DE" dirty="0" err="1"/>
              <a:t>true</a:t>
            </a:r>
            <a:r>
              <a:rPr lang="de-DE" dirty="0"/>
              <a:t>}</a:t>
            </a:r>
            <a:endParaRPr lang="de-DE" dirty="0" smtClean="0"/>
          </a:p>
          <a:p>
            <a:pPr lvl="2"/>
            <a:r>
              <a:rPr lang="de-DE" dirty="0" smtClean="0"/>
              <a:t>HSQL-DB stoppen </a:t>
            </a:r>
            <a:r>
              <a:rPr lang="de-DE" dirty="0"/>
              <a:t>&gt; </a:t>
            </a:r>
            <a:r>
              <a:rPr lang="de-DE" dirty="0" smtClean="0"/>
              <a:t>Showdown-Task ausführen &gt; </a:t>
            </a:r>
            <a:r>
              <a:rPr lang="de-DE" dirty="0" err="1" smtClean="0"/>
              <a:t>HealthCheck</a:t>
            </a:r>
            <a:r>
              <a:rPr lang="de-DE" dirty="0" smtClean="0"/>
              <a:t> </a:t>
            </a:r>
            <a:r>
              <a:rPr lang="de-DE" dirty="0"/>
              <a:t>ausführen</a:t>
            </a:r>
            <a:endParaRPr lang="de-DE" dirty="0" smtClean="0"/>
          </a:p>
          <a:p>
            <a:pPr lvl="1"/>
            <a:r>
              <a:rPr lang="de-DE" dirty="0" smtClean="0"/>
              <a:t>Für mich: Tests</a:t>
            </a:r>
          </a:p>
          <a:p>
            <a:pPr lvl="2"/>
            <a:r>
              <a:rPr lang="de-DE" dirty="0" err="1" smtClean="0">
                <a:solidFill>
                  <a:schemeClr val="accent6"/>
                </a:solidFill>
              </a:rPr>
              <a:t>EnergyManagerApplicationTest</a:t>
            </a:r>
            <a:r>
              <a:rPr lang="de-DE" dirty="0" smtClean="0">
                <a:solidFill>
                  <a:schemeClr val="accent6"/>
                </a:solidFill>
              </a:rPr>
              <a:t> fixen</a:t>
            </a:r>
          </a:p>
          <a:p>
            <a:pPr lvl="2"/>
            <a:r>
              <a:rPr lang="de-DE" dirty="0" err="1" smtClean="0"/>
              <a:t>DbUtil</a:t>
            </a:r>
            <a:r>
              <a:rPr lang="de-DE" dirty="0" smtClean="0"/>
              <a:t>-Unit-Test</a:t>
            </a:r>
          </a:p>
          <a:p>
            <a:pPr lvl="2"/>
            <a:r>
              <a:rPr lang="de-DE" dirty="0" err="1" smtClean="0">
                <a:solidFill>
                  <a:schemeClr val="accent6"/>
                </a:solidFill>
              </a:rPr>
              <a:t>SolarMonitor</a:t>
            </a:r>
            <a:r>
              <a:rPr lang="de-DE" dirty="0" smtClean="0">
                <a:solidFill>
                  <a:schemeClr val="accent6"/>
                </a:solidFill>
              </a:rPr>
              <a:t>-Unit-Test</a:t>
            </a:r>
            <a:endParaRPr lang="de-DE" dirty="0" smtClean="0">
              <a:solidFill>
                <a:schemeClr val="accent6"/>
              </a:solidFill>
            </a:endParaRPr>
          </a:p>
          <a:p>
            <a:pPr lvl="2"/>
            <a:r>
              <a:rPr lang="de-DE" dirty="0" err="1" smtClean="0"/>
              <a:t>DatabaseHealthCheck</a:t>
            </a:r>
            <a:r>
              <a:rPr lang="de-DE" dirty="0" smtClean="0"/>
              <a:t>-Unit-Test</a:t>
            </a:r>
          </a:p>
          <a:p>
            <a:pPr lvl="2"/>
            <a:r>
              <a:rPr lang="de-DE" dirty="0" smtClean="0"/>
              <a:t>DB-</a:t>
            </a:r>
            <a:r>
              <a:rPr lang="de-DE" dirty="0" err="1" smtClean="0"/>
              <a:t>Shutdown</a:t>
            </a:r>
            <a:r>
              <a:rPr lang="de-DE" dirty="0" smtClean="0"/>
              <a:t>-Task-Test</a:t>
            </a:r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8652868" y="1293341"/>
            <a:ext cx="2700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database</a:t>
            </a:r>
            <a:r>
              <a:rPr lang="de-DE" sz="1200" dirty="0"/>
              <a:t>: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driverClass</a:t>
            </a:r>
            <a:r>
              <a:rPr lang="de-DE" sz="1200" dirty="0"/>
              <a:t>: </a:t>
            </a:r>
            <a:r>
              <a:rPr lang="de-DE" sz="1200" dirty="0" err="1"/>
              <a:t>org.hsqldb.jdbc.JDBCDriver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user</a:t>
            </a:r>
            <a:r>
              <a:rPr lang="de-DE" sz="1200" dirty="0"/>
              <a:t>: </a:t>
            </a:r>
            <a:r>
              <a:rPr lang="de-DE" sz="1200" dirty="0" err="1"/>
              <a:t>sa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password</a:t>
            </a:r>
            <a:r>
              <a:rPr lang="de-DE" sz="1200" dirty="0"/>
              <a:t>:</a:t>
            </a:r>
          </a:p>
          <a:p>
            <a:r>
              <a:rPr lang="de-DE" sz="1200" dirty="0"/>
              <a:t>  url: </a:t>
            </a:r>
            <a:r>
              <a:rPr lang="de-DE" sz="1200" dirty="0" err="1"/>
              <a:t>jdbc:hsqldb:mem:testdb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mode</a:t>
            </a:r>
            <a:r>
              <a:rPr lang="de-DE" sz="1200" dirty="0"/>
              <a:t>: </a:t>
            </a:r>
            <a:r>
              <a:rPr lang="de-DE" sz="1200" dirty="0" err="1"/>
              <a:t>create-drop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408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Story: </a:t>
            </a:r>
            <a:r>
              <a:rPr lang="de-DE" dirty="0"/>
              <a:t>DB-Integration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034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Health</a:t>
            </a:r>
            <a:r>
              <a:rPr lang="de-DE" b="1" dirty="0" smtClean="0"/>
              <a:t>-Checks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36606" y="1556952"/>
            <a:ext cx="1120531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 </a:t>
            </a:r>
            <a:r>
              <a:rPr lang="de-DE" sz="1000" dirty="0" err="1"/>
              <a:t>health</a:t>
            </a:r>
            <a:r>
              <a:rPr lang="de-DE" sz="1000" dirty="0"/>
              <a:t> check </a:t>
            </a:r>
            <a:r>
              <a:rPr lang="de-DE" sz="1000" dirty="0" err="1"/>
              <a:t>is</a:t>
            </a:r>
            <a:r>
              <a:rPr lang="de-DE" sz="1000" dirty="0"/>
              <a:t> a </a:t>
            </a:r>
            <a:r>
              <a:rPr lang="de-DE" sz="1000" dirty="0" err="1"/>
              <a:t>runtime</a:t>
            </a:r>
            <a:r>
              <a:rPr lang="de-DE" sz="1000" dirty="0"/>
              <a:t> </a:t>
            </a:r>
            <a:r>
              <a:rPr lang="de-DE" sz="1000" dirty="0" err="1"/>
              <a:t>test</a:t>
            </a:r>
            <a:r>
              <a:rPr lang="de-DE" sz="1000" dirty="0"/>
              <a:t> </a:t>
            </a:r>
            <a:r>
              <a:rPr lang="de-DE" sz="1000" dirty="0" err="1"/>
              <a:t>which</a:t>
            </a:r>
            <a:r>
              <a:rPr lang="de-DE" sz="1000" dirty="0"/>
              <a:t> </a:t>
            </a:r>
            <a:r>
              <a:rPr lang="de-DE" sz="1000" dirty="0" err="1"/>
              <a:t>you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use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verify</a:t>
            </a:r>
            <a:r>
              <a:rPr lang="de-DE" sz="1000" dirty="0"/>
              <a:t> </a:t>
            </a:r>
            <a:r>
              <a:rPr lang="de-DE" sz="1000" dirty="0" err="1"/>
              <a:t>your</a:t>
            </a:r>
            <a:r>
              <a:rPr lang="de-DE" sz="1000" dirty="0"/>
              <a:t> </a:t>
            </a:r>
            <a:r>
              <a:rPr lang="de-DE" sz="1000" dirty="0" err="1"/>
              <a:t>application’s</a:t>
            </a:r>
            <a:r>
              <a:rPr lang="de-DE" sz="1000" dirty="0"/>
              <a:t> </a:t>
            </a:r>
            <a:r>
              <a:rPr lang="de-DE" sz="1000" dirty="0" err="1"/>
              <a:t>behavior</a:t>
            </a:r>
            <a:r>
              <a:rPr lang="de-DE" sz="1000" dirty="0"/>
              <a:t> in </a:t>
            </a:r>
            <a:r>
              <a:rPr lang="de-DE" sz="1000" dirty="0" err="1"/>
              <a:t>its</a:t>
            </a:r>
            <a:r>
              <a:rPr lang="de-DE" sz="1000" dirty="0"/>
              <a:t> </a:t>
            </a:r>
            <a:r>
              <a:rPr lang="de-DE" sz="1000" dirty="0" err="1"/>
              <a:t>production</a:t>
            </a:r>
            <a:r>
              <a:rPr lang="de-DE" sz="1000" dirty="0"/>
              <a:t> </a:t>
            </a:r>
            <a:r>
              <a:rPr lang="de-DE" sz="1000" dirty="0" err="1"/>
              <a:t>environment</a:t>
            </a:r>
            <a:r>
              <a:rPr lang="de-DE" sz="1000" dirty="0"/>
              <a:t>.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example</a:t>
            </a:r>
            <a:r>
              <a:rPr lang="de-DE" sz="1000" dirty="0"/>
              <a:t>, </a:t>
            </a:r>
            <a:r>
              <a:rPr lang="de-DE" sz="1000" dirty="0" err="1"/>
              <a:t>you</a:t>
            </a:r>
            <a:r>
              <a:rPr lang="de-DE" sz="1000" dirty="0"/>
              <a:t> </a:t>
            </a:r>
            <a:r>
              <a:rPr lang="de-DE" sz="1000" dirty="0" err="1"/>
              <a:t>may</a:t>
            </a:r>
            <a:r>
              <a:rPr lang="de-DE" sz="1000" dirty="0"/>
              <a:t> </a:t>
            </a:r>
            <a:r>
              <a:rPr lang="de-DE" sz="1000" dirty="0" err="1"/>
              <a:t>want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ensure</a:t>
            </a:r>
            <a:r>
              <a:rPr lang="de-DE" sz="1000" dirty="0"/>
              <a:t> </a:t>
            </a:r>
            <a:r>
              <a:rPr lang="de-DE" sz="1000" dirty="0" err="1"/>
              <a:t>that</a:t>
            </a:r>
            <a:r>
              <a:rPr lang="de-DE" sz="1000" dirty="0"/>
              <a:t> </a:t>
            </a:r>
            <a:r>
              <a:rPr lang="de-DE" sz="1000" dirty="0" err="1"/>
              <a:t>your</a:t>
            </a:r>
            <a:r>
              <a:rPr lang="de-DE" sz="1000" dirty="0"/>
              <a:t> </a:t>
            </a:r>
            <a:r>
              <a:rPr lang="de-DE" sz="1000" dirty="0" err="1"/>
              <a:t>database</a:t>
            </a:r>
            <a:r>
              <a:rPr lang="de-DE" sz="1000" dirty="0"/>
              <a:t> </a:t>
            </a:r>
            <a:r>
              <a:rPr lang="de-DE" sz="1000" dirty="0" err="1"/>
              <a:t>client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connected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database</a:t>
            </a:r>
            <a:r>
              <a:rPr lang="de-DE" sz="1000" dirty="0"/>
              <a:t>:</a:t>
            </a:r>
          </a:p>
          <a:p>
            <a:endParaRPr lang="de-DE" sz="1000" dirty="0"/>
          </a:p>
          <a:p>
            <a:r>
              <a:rPr lang="de-DE" sz="1000" dirty="0" err="1"/>
              <a:t>public</a:t>
            </a:r>
            <a:r>
              <a:rPr lang="de-DE" sz="1000" dirty="0"/>
              <a:t> </a:t>
            </a:r>
            <a:r>
              <a:rPr lang="de-DE" sz="1000" dirty="0" err="1"/>
              <a:t>class</a:t>
            </a:r>
            <a:r>
              <a:rPr lang="de-DE" sz="1000" dirty="0"/>
              <a:t> </a:t>
            </a:r>
            <a:r>
              <a:rPr lang="de-DE" sz="1000" dirty="0" err="1"/>
              <a:t>DatabaseHealthCheck</a:t>
            </a:r>
            <a:r>
              <a:rPr lang="de-DE" sz="1000" dirty="0"/>
              <a:t> </a:t>
            </a:r>
            <a:r>
              <a:rPr lang="de-DE" sz="1000" dirty="0" err="1"/>
              <a:t>extends</a:t>
            </a:r>
            <a:r>
              <a:rPr lang="de-DE" sz="1000" dirty="0"/>
              <a:t> </a:t>
            </a:r>
            <a:r>
              <a:rPr lang="de-DE" sz="1000" dirty="0" err="1"/>
              <a:t>HealthCheck</a:t>
            </a:r>
            <a:r>
              <a:rPr lang="de-DE" sz="1000" dirty="0"/>
              <a:t> {</a:t>
            </a:r>
          </a:p>
          <a:p>
            <a:r>
              <a:rPr lang="de-DE" sz="1000" dirty="0"/>
              <a:t>    private final Database </a:t>
            </a:r>
            <a:r>
              <a:rPr lang="de-DE" sz="1000" dirty="0" err="1"/>
              <a:t>database</a:t>
            </a:r>
            <a:r>
              <a:rPr lang="de-DE" sz="1000" dirty="0"/>
              <a:t>;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 err="1"/>
              <a:t>public</a:t>
            </a:r>
            <a:r>
              <a:rPr lang="de-DE" sz="1000" dirty="0"/>
              <a:t> </a:t>
            </a:r>
            <a:r>
              <a:rPr lang="de-DE" sz="1000" dirty="0" err="1"/>
              <a:t>DatabaseHealthCheck</a:t>
            </a:r>
            <a:r>
              <a:rPr lang="de-DE" sz="1000" dirty="0"/>
              <a:t>(Database </a:t>
            </a:r>
            <a:r>
              <a:rPr lang="de-DE" sz="1000" dirty="0" err="1"/>
              <a:t>database</a:t>
            </a:r>
            <a:r>
              <a:rPr lang="de-DE" sz="1000" dirty="0"/>
              <a:t>) {</a:t>
            </a:r>
          </a:p>
          <a:p>
            <a:r>
              <a:rPr lang="de-DE" sz="1000" dirty="0"/>
              <a:t>        </a:t>
            </a:r>
            <a:r>
              <a:rPr lang="de-DE" sz="1000" dirty="0" err="1"/>
              <a:t>this.database</a:t>
            </a:r>
            <a:r>
              <a:rPr lang="de-DE" sz="1000" dirty="0"/>
              <a:t> = </a:t>
            </a:r>
            <a:r>
              <a:rPr lang="de-DE" sz="1000" dirty="0" err="1"/>
              <a:t>database</a:t>
            </a:r>
            <a:r>
              <a:rPr lang="de-DE" sz="1000" dirty="0"/>
              <a:t>;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@</a:t>
            </a:r>
            <a:r>
              <a:rPr lang="de-DE" sz="1000" dirty="0" err="1"/>
              <a:t>Override</a:t>
            </a:r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 err="1"/>
              <a:t>protected</a:t>
            </a:r>
            <a:r>
              <a:rPr lang="de-DE" sz="1000" dirty="0"/>
              <a:t> </a:t>
            </a:r>
            <a:r>
              <a:rPr lang="de-DE" sz="1000" dirty="0" err="1"/>
              <a:t>Result</a:t>
            </a:r>
            <a:r>
              <a:rPr lang="de-DE" sz="1000" dirty="0"/>
              <a:t> check() </a:t>
            </a:r>
            <a:r>
              <a:rPr lang="de-DE" sz="1000" dirty="0" err="1"/>
              <a:t>throws</a:t>
            </a:r>
            <a:r>
              <a:rPr lang="de-DE" sz="1000" dirty="0"/>
              <a:t> </a:t>
            </a:r>
            <a:r>
              <a:rPr lang="de-DE" sz="1000" dirty="0" err="1"/>
              <a:t>Exception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</a:t>
            </a:r>
            <a:r>
              <a:rPr lang="de-DE" sz="1000" dirty="0" err="1"/>
              <a:t>if</a:t>
            </a:r>
            <a:r>
              <a:rPr lang="de-DE" sz="1000" dirty="0"/>
              <a:t> (</a:t>
            </a:r>
            <a:r>
              <a:rPr lang="de-DE" sz="1000" dirty="0" err="1"/>
              <a:t>database.isConnected</a:t>
            </a:r>
            <a:r>
              <a:rPr lang="de-DE" sz="1000" dirty="0"/>
              <a:t>()) {</a:t>
            </a:r>
          </a:p>
          <a:p>
            <a:r>
              <a:rPr lang="de-DE" sz="1000" dirty="0"/>
              <a:t>            </a:t>
            </a:r>
            <a:r>
              <a:rPr lang="de-DE" sz="1000" dirty="0" err="1"/>
              <a:t>return</a:t>
            </a:r>
            <a:r>
              <a:rPr lang="de-DE" sz="1000" dirty="0"/>
              <a:t> </a:t>
            </a:r>
            <a:r>
              <a:rPr lang="de-DE" sz="1000" dirty="0" err="1"/>
              <a:t>Result.healthy</a:t>
            </a:r>
            <a:r>
              <a:rPr lang="de-DE" sz="1000" dirty="0"/>
              <a:t>();</a:t>
            </a:r>
          </a:p>
          <a:p>
            <a:r>
              <a:rPr lang="de-DE" sz="1000" dirty="0"/>
              <a:t>        } </a:t>
            </a:r>
            <a:r>
              <a:rPr lang="de-DE" sz="1000" dirty="0" err="1"/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</a:t>
            </a:r>
            <a:r>
              <a:rPr lang="de-DE" sz="1000" dirty="0" err="1"/>
              <a:t>return</a:t>
            </a:r>
            <a:r>
              <a:rPr lang="de-DE" sz="1000" dirty="0"/>
              <a:t> </a:t>
            </a:r>
            <a:r>
              <a:rPr lang="de-DE" sz="1000" dirty="0" err="1"/>
              <a:t>Result.unhealthy</a:t>
            </a:r>
            <a:r>
              <a:rPr lang="de-DE" sz="1000" dirty="0"/>
              <a:t>("</a:t>
            </a:r>
            <a:r>
              <a:rPr lang="de-DE" sz="1000" dirty="0" err="1"/>
              <a:t>Cannot</a:t>
            </a:r>
            <a:r>
              <a:rPr lang="de-DE" sz="1000" dirty="0"/>
              <a:t> </a:t>
            </a:r>
            <a:r>
              <a:rPr lang="de-DE" sz="1000" dirty="0" err="1"/>
              <a:t>connect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" + </a:t>
            </a:r>
            <a:r>
              <a:rPr lang="de-DE" sz="1000" dirty="0" err="1"/>
              <a:t>database.getUrl</a:t>
            </a:r>
            <a:r>
              <a:rPr lang="de-DE" sz="1000" dirty="0"/>
              <a:t>());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}</a:t>
            </a:r>
          </a:p>
          <a:p>
            <a:r>
              <a:rPr lang="de-DE" sz="1000" dirty="0" err="1"/>
              <a:t>You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then</a:t>
            </a:r>
            <a:r>
              <a:rPr lang="de-DE" sz="1000" dirty="0"/>
              <a:t> </a:t>
            </a:r>
            <a:r>
              <a:rPr lang="de-DE" sz="1000" dirty="0" err="1"/>
              <a:t>add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health</a:t>
            </a:r>
            <a:r>
              <a:rPr lang="de-DE" sz="1000" dirty="0"/>
              <a:t> check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your</a:t>
            </a:r>
            <a:r>
              <a:rPr lang="de-DE" sz="1000" dirty="0"/>
              <a:t> </a:t>
            </a:r>
            <a:r>
              <a:rPr lang="de-DE" sz="1000" dirty="0" err="1"/>
              <a:t>application’s</a:t>
            </a:r>
            <a:r>
              <a:rPr lang="de-DE" sz="1000" dirty="0"/>
              <a:t> </a:t>
            </a:r>
            <a:r>
              <a:rPr lang="de-DE" sz="1000" dirty="0" err="1"/>
              <a:t>environment</a:t>
            </a:r>
            <a:r>
              <a:rPr lang="de-DE" sz="1000" dirty="0"/>
              <a:t>:</a:t>
            </a:r>
          </a:p>
          <a:p>
            <a:endParaRPr lang="de-DE" sz="1000" dirty="0"/>
          </a:p>
          <a:p>
            <a:r>
              <a:rPr lang="de-DE" sz="1000" dirty="0" err="1"/>
              <a:t>environment.healthChecks</a:t>
            </a:r>
            <a:r>
              <a:rPr lang="de-DE" sz="1000" dirty="0"/>
              <a:t>().</a:t>
            </a:r>
            <a:r>
              <a:rPr lang="de-DE" sz="1000" dirty="0" err="1"/>
              <a:t>register</a:t>
            </a:r>
            <a:r>
              <a:rPr lang="de-DE" sz="1000" dirty="0"/>
              <a:t>("</a:t>
            </a:r>
            <a:r>
              <a:rPr lang="de-DE" sz="1000" dirty="0" err="1"/>
              <a:t>database</a:t>
            </a:r>
            <a:r>
              <a:rPr lang="de-DE" sz="1000" dirty="0"/>
              <a:t>", </a:t>
            </a:r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/>
              <a:t>DatabaseHealthCheck</a:t>
            </a:r>
            <a:r>
              <a:rPr lang="de-DE" sz="1000" dirty="0"/>
              <a:t>(</a:t>
            </a:r>
            <a:r>
              <a:rPr lang="de-DE" sz="1000" dirty="0" err="1"/>
              <a:t>database</a:t>
            </a:r>
            <a:r>
              <a:rPr lang="de-DE" sz="1000" dirty="0" smtClean="0"/>
              <a:t>));</a:t>
            </a:r>
          </a:p>
          <a:p>
            <a:endParaRPr lang="de-DE" sz="1000" dirty="0"/>
          </a:p>
          <a:p>
            <a:endParaRPr lang="de-DE" sz="1000" dirty="0" smtClean="0"/>
          </a:p>
          <a:p>
            <a:r>
              <a:rPr lang="de-DE" sz="1000" dirty="0" smtClean="0"/>
              <a:t>Zugriff:</a:t>
            </a:r>
            <a:r>
              <a:rPr lang="de-DE" sz="1000" dirty="0"/>
              <a:t>		 http://dw.example.com:8081/healthcheck</a:t>
            </a:r>
            <a:endParaRPr lang="de-DE" sz="1000" dirty="0" smtClean="0"/>
          </a:p>
          <a:p>
            <a:endParaRPr lang="de-DE" sz="1000" dirty="0"/>
          </a:p>
          <a:p>
            <a:r>
              <a:rPr lang="de-DE" sz="1000" dirty="0" smtClean="0"/>
              <a:t>Default:</a:t>
            </a:r>
            <a:r>
              <a:rPr lang="de-DE" sz="1000" dirty="0"/>
              <a:t>	 {"</a:t>
            </a:r>
            <a:r>
              <a:rPr lang="de-DE" sz="1000" dirty="0" err="1"/>
              <a:t>deadlocks</a:t>
            </a:r>
            <a:r>
              <a:rPr lang="de-DE" sz="1000" dirty="0"/>
              <a:t>":{"</a:t>
            </a:r>
            <a:r>
              <a:rPr lang="de-DE" sz="1000" dirty="0" err="1"/>
              <a:t>healthy</a:t>
            </a:r>
            <a:r>
              <a:rPr lang="de-DE" sz="1000" dirty="0"/>
              <a:t>":</a:t>
            </a:r>
            <a:r>
              <a:rPr lang="de-DE" sz="1000" dirty="0" err="1"/>
              <a:t>true</a:t>
            </a:r>
            <a:r>
              <a:rPr lang="de-DE" sz="1000" dirty="0" smtClean="0"/>
              <a:t>}}</a:t>
            </a:r>
          </a:p>
          <a:p>
            <a:endParaRPr lang="de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460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leichtgewichtiger Bootstrap (</a:t>
            </a:r>
            <a:r>
              <a:rPr lang="de-DE" dirty="0" err="1" smtClean="0"/>
              <a:t>CoC</a:t>
            </a:r>
            <a:r>
              <a:rPr lang="de-DE" dirty="0" smtClean="0"/>
              <a:t>) -&gt; einfacher Einstieg / Lernkurve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de-DE" dirty="0" smtClean="0"/>
              <a:t> (vgl. Spring-Welt)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viele Features moderner Entwicklung (</a:t>
            </a:r>
            <a:r>
              <a:rPr lang="de-DE" dirty="0" err="1" smtClean="0"/>
              <a:t>HealthChecks</a:t>
            </a:r>
            <a:r>
              <a:rPr lang="de-DE" dirty="0" smtClean="0"/>
              <a:t>, </a:t>
            </a:r>
            <a:r>
              <a:rPr lang="de-DE" dirty="0" err="1" smtClean="0"/>
              <a:t>Metrics</a:t>
            </a:r>
            <a:r>
              <a:rPr lang="de-DE" dirty="0" smtClean="0"/>
              <a:t>, usw.)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TDD</a:t>
            </a:r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 smtClean="0"/>
              <a:t>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box: JDBI- anstatt JPA-Support 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 smtClean="0"/>
              <a:t>Ausweg: </a:t>
            </a:r>
            <a:r>
              <a:rPr lang="de-DE" dirty="0" err="1" smtClean="0"/>
              <a:t>Hibernate</a:t>
            </a:r>
            <a:r>
              <a:rPr lang="de-DE" dirty="0" smtClean="0"/>
              <a:t>-Modul </a:t>
            </a:r>
          </a:p>
          <a:p>
            <a:pPr marL="1276350" lvl="2" indent="-361950">
              <a:buFont typeface="Symbol" panose="05050102010706020507" pitchFamily="18" charset="2"/>
              <a:buChar char="-"/>
            </a:pPr>
            <a:r>
              <a:rPr lang="de-DE" dirty="0" smtClean="0"/>
              <a:t>Problem: Integration mit DI-Container</a:t>
            </a:r>
          </a:p>
          <a:p>
            <a:pPr marL="1733550" lvl="3" indent="-361950">
              <a:buFont typeface="Symbol" panose="05050102010706020507" pitchFamily="18" charset="2"/>
              <a:buChar char="-"/>
            </a:pPr>
            <a:r>
              <a:rPr lang="de-DE" dirty="0" smtClean="0"/>
              <a:t>Ausweg: Integration mit </a:t>
            </a:r>
            <a:r>
              <a:rPr lang="de-DE" dirty="0" err="1" smtClean="0"/>
              <a:t>DropWizard</a:t>
            </a:r>
            <a:r>
              <a:rPr lang="de-DE" dirty="0" smtClean="0"/>
              <a:t> via </a:t>
            </a:r>
            <a:r>
              <a:rPr lang="de-DE" dirty="0" err="1" smtClean="0"/>
              <a:t>JpaPersitModule</a:t>
            </a:r>
            <a:r>
              <a:rPr lang="de-DE" dirty="0" smtClean="0"/>
              <a:t> von Google </a:t>
            </a:r>
            <a:r>
              <a:rPr lang="de-DE" dirty="0" err="1" smtClean="0"/>
              <a:t>Guice</a:t>
            </a:r>
            <a:endParaRPr lang="de-DE" dirty="0" smtClean="0"/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box: Fehlende </a:t>
            </a:r>
            <a:r>
              <a:rPr lang="de-DE" dirty="0" smtClean="0"/>
              <a:t>DI-Container-Integration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 smtClean="0"/>
              <a:t>Ausweg: Manuelle Integration mit Google </a:t>
            </a:r>
            <a:r>
              <a:rPr lang="de-DE" dirty="0" err="1" smtClean="0"/>
              <a:t>Guice</a:t>
            </a:r>
            <a:endParaRPr lang="de-DE" dirty="0" smtClean="0"/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/>
              <a:t>Primitive Unterstützung für </a:t>
            </a:r>
            <a:r>
              <a:rPr lang="de-DE" dirty="0" err="1"/>
              <a:t>Authorization</a:t>
            </a:r>
            <a:r>
              <a:rPr lang="de-DE" dirty="0"/>
              <a:t> (z.B. OAuth2</a:t>
            </a:r>
            <a:r>
              <a:rPr lang="de-DE" dirty="0" smtClean="0"/>
              <a:t>)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 smtClean="0">
                <a:solidFill>
                  <a:srgbClr val="FF0000"/>
                </a:solidFill>
              </a:rPr>
              <a:t>TODO: argumentativ untermauern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7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Stefan </a:t>
            </a:r>
            <a:r>
              <a:rPr lang="de-DE" dirty="0" err="1" smtClean="0"/>
              <a:t>Illgen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Grundlagen</a:t>
            </a:r>
          </a:p>
          <a:p>
            <a:pPr lvl="1"/>
            <a:r>
              <a:rPr lang="de-DE" dirty="0" smtClean="0"/>
              <a:t>Motivation:</a:t>
            </a:r>
          </a:p>
          <a:p>
            <a:pPr lvl="2"/>
            <a:r>
              <a:rPr lang="en-US" b="1" dirty="0" smtClean="0"/>
              <a:t>ops-friendly … </a:t>
            </a:r>
            <a:r>
              <a:rPr lang="en-US" b="1" dirty="0" err="1" smtClean="0">
                <a:solidFill>
                  <a:srgbClr val="FF0000"/>
                </a:solidFill>
              </a:rPr>
              <a:t>Warum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pPr lvl="2"/>
            <a:r>
              <a:rPr lang="en-US" b="1" dirty="0" smtClean="0"/>
              <a:t>high-performance … </a:t>
            </a:r>
            <a:r>
              <a:rPr lang="en-US" b="1" dirty="0" err="1" smtClean="0">
                <a:solidFill>
                  <a:srgbClr val="FF0000"/>
                </a:solidFill>
              </a:rPr>
              <a:t>Warum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pPr lvl="2"/>
            <a:r>
              <a:rPr lang="en-US" b="1" dirty="0" smtClean="0"/>
              <a:t>RESTful </a:t>
            </a:r>
            <a:r>
              <a:rPr lang="en-US" b="1" dirty="0"/>
              <a:t>web </a:t>
            </a:r>
            <a:r>
              <a:rPr lang="en-US" b="1" dirty="0" smtClean="0"/>
              <a:t>services … </a:t>
            </a:r>
            <a:r>
              <a:rPr lang="en-US" b="1" dirty="0" err="1" smtClean="0">
                <a:solidFill>
                  <a:srgbClr val="FF0000"/>
                </a:solidFill>
              </a:rPr>
              <a:t>Warum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r>
              <a:rPr lang="de-DE" dirty="0" err="1" smtClean="0"/>
              <a:t>GlueCode</a:t>
            </a:r>
            <a:r>
              <a:rPr lang="de-DE" dirty="0" smtClean="0"/>
              <a:t>: </a:t>
            </a:r>
            <a:r>
              <a:rPr lang="de-DE" dirty="0" err="1" smtClean="0">
                <a:hlinkClick r:id="rId2"/>
              </a:rPr>
              <a:t>TechnoStack</a:t>
            </a:r>
            <a:endParaRPr lang="de-DE" dirty="0"/>
          </a:p>
          <a:p>
            <a:pPr lvl="1"/>
            <a:r>
              <a:rPr lang="de-DE" dirty="0" smtClean="0"/>
              <a:t>Konzepte (</a:t>
            </a:r>
            <a:r>
              <a:rPr lang="de-DE" dirty="0" err="1" smtClean="0"/>
              <a:t>Configuration</a:t>
            </a:r>
            <a:r>
              <a:rPr lang="de-DE" dirty="0" smtClean="0"/>
              <a:t>, </a:t>
            </a:r>
            <a:r>
              <a:rPr lang="de-DE" dirty="0" err="1" smtClean="0"/>
              <a:t>Application</a:t>
            </a:r>
            <a:r>
              <a:rPr lang="de-DE" dirty="0" smtClean="0"/>
              <a:t>, </a:t>
            </a:r>
            <a:r>
              <a:rPr lang="de-DE" dirty="0" err="1" smtClean="0"/>
              <a:t>Representation</a:t>
            </a:r>
            <a:r>
              <a:rPr lang="de-DE" dirty="0" smtClean="0"/>
              <a:t>/DTO, Resource</a:t>
            </a:r>
            <a:r>
              <a:rPr lang="de-DE" dirty="0"/>
              <a:t>s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Dropwizard</a:t>
            </a:r>
            <a:r>
              <a:rPr lang="de-DE" dirty="0" smtClean="0"/>
              <a:t> vs. Spring Boot vs. Play (</a:t>
            </a:r>
            <a:r>
              <a:rPr lang="de-DE" dirty="0" smtClean="0">
                <a:hlinkClick r:id="rId3"/>
              </a:rPr>
              <a:t>[0]</a:t>
            </a:r>
            <a:r>
              <a:rPr lang="de-DE" dirty="0" smtClean="0"/>
              <a:t>) -&gt; </a:t>
            </a:r>
            <a:r>
              <a:rPr lang="de-DE" dirty="0" err="1" smtClean="0"/>
              <a:t>TechnoStack</a:t>
            </a:r>
            <a:r>
              <a:rPr lang="de-DE" dirty="0" smtClean="0"/>
              <a:t> vergleichen</a:t>
            </a:r>
          </a:p>
          <a:p>
            <a:pPr lvl="1"/>
            <a:r>
              <a:rPr lang="de-DE" strike="sngStrike" dirty="0" smtClean="0"/>
              <a:t>Was ist neu? (</a:t>
            </a:r>
            <a:r>
              <a:rPr lang="de-DE" strike="sngStrike" dirty="0" smtClean="0">
                <a:hlinkClick r:id="rId4"/>
              </a:rPr>
              <a:t>Releases</a:t>
            </a:r>
            <a:r>
              <a:rPr lang="de-DE" strike="sngStrike" dirty="0" smtClean="0"/>
              <a:t>, </a:t>
            </a:r>
            <a:r>
              <a:rPr lang="de-DE" strike="sngStrike" dirty="0" smtClean="0">
                <a:hlinkClick r:id="rId5"/>
              </a:rPr>
              <a:t>Release Notes</a:t>
            </a:r>
            <a:r>
              <a:rPr lang="de-DE" strike="sngStrike" dirty="0" smtClean="0"/>
              <a:t>)</a:t>
            </a:r>
          </a:p>
          <a:p>
            <a:r>
              <a:rPr lang="de-DE" dirty="0" err="1" smtClean="0"/>
              <a:t>Dojo</a:t>
            </a:r>
            <a:r>
              <a:rPr lang="de-DE" dirty="0" smtClean="0"/>
              <a:t> (</a:t>
            </a:r>
            <a:r>
              <a:rPr lang="de-DE" dirty="0" smtClean="0">
                <a:hlinkClick r:id="rId6"/>
              </a:rPr>
              <a:t>Manual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06962" y="4431957"/>
            <a:ext cx="11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 Story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437866" y="510333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Theorie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377881" y="5099220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Praxis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7504670" y="5283886"/>
            <a:ext cx="87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112108" y="2191265"/>
            <a:ext cx="480246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com.example.myapplication</a:t>
            </a:r>
            <a:r>
              <a:rPr lang="de-DE" dirty="0"/>
              <a:t>:</a:t>
            </a:r>
          </a:p>
          <a:p>
            <a:endParaRPr lang="de-DE" dirty="0" smtClean="0"/>
          </a:p>
          <a:p>
            <a:r>
              <a:rPr lang="de-DE" dirty="0" err="1" smtClean="0"/>
              <a:t>api</a:t>
            </a:r>
            <a:r>
              <a:rPr lang="de-DE" dirty="0"/>
              <a:t>: </a:t>
            </a:r>
            <a:r>
              <a:rPr lang="de-DE" dirty="0" err="1" smtClean="0"/>
              <a:t>Representations</a:t>
            </a:r>
            <a:endParaRPr lang="de-DE" dirty="0"/>
          </a:p>
          <a:p>
            <a:r>
              <a:rPr lang="de-DE" dirty="0"/>
              <a:t>cli: </a:t>
            </a:r>
            <a:r>
              <a:rPr lang="de-DE" dirty="0" err="1"/>
              <a:t>Commands</a:t>
            </a:r>
            <a:endParaRPr lang="de-DE" dirty="0"/>
          </a:p>
          <a:p>
            <a:r>
              <a:rPr lang="de-DE" dirty="0" err="1"/>
              <a:t>client</a:t>
            </a:r>
            <a:r>
              <a:rPr lang="de-DE" dirty="0"/>
              <a:t>: Client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r>
              <a:rPr lang="de-DE" dirty="0" err="1"/>
              <a:t>core</a:t>
            </a:r>
            <a:r>
              <a:rPr lang="de-DE" dirty="0"/>
              <a:t>: Domain </a:t>
            </a:r>
            <a:r>
              <a:rPr lang="de-DE" dirty="0" err="1"/>
              <a:t>implementation</a:t>
            </a:r>
            <a:endParaRPr lang="de-DE" dirty="0"/>
          </a:p>
          <a:p>
            <a:r>
              <a:rPr lang="de-DE" dirty="0" err="1" smtClean="0"/>
              <a:t>db</a:t>
            </a:r>
            <a:r>
              <a:rPr lang="de-DE" dirty="0" smtClean="0"/>
              <a:t>: </a:t>
            </a:r>
            <a:r>
              <a:rPr lang="de-DE" dirty="0"/>
              <a:t>Database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r>
              <a:rPr lang="de-DE" dirty="0" err="1"/>
              <a:t>health</a:t>
            </a:r>
            <a:r>
              <a:rPr lang="de-DE" dirty="0"/>
              <a:t>: </a:t>
            </a:r>
            <a:r>
              <a:rPr lang="de-DE" dirty="0" err="1"/>
              <a:t>Health</a:t>
            </a:r>
            <a:r>
              <a:rPr lang="de-DE" dirty="0"/>
              <a:t> Checks</a:t>
            </a:r>
          </a:p>
          <a:p>
            <a:r>
              <a:rPr lang="de-DE" dirty="0" err="1"/>
              <a:t>resources</a:t>
            </a:r>
            <a:r>
              <a:rPr lang="de-DE" dirty="0"/>
              <a:t>: Resources</a:t>
            </a:r>
          </a:p>
          <a:p>
            <a:r>
              <a:rPr lang="de-DE" dirty="0" err="1"/>
              <a:t>MyApplication</a:t>
            </a:r>
            <a:r>
              <a:rPr lang="de-DE" dirty="0"/>
              <a:t>: The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r>
              <a:rPr lang="de-DE" dirty="0" err="1"/>
              <a:t>MyApplicationConfiguration</a:t>
            </a:r>
            <a:r>
              <a:rPr lang="de-DE" dirty="0"/>
              <a:t>: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1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Dojo</a:t>
            </a:r>
            <a:r>
              <a:rPr lang="de-DE" dirty="0" smtClean="0"/>
              <a:t>: Testgetriebene Entwicklung mit </a:t>
            </a:r>
            <a:r>
              <a:rPr lang="de-DE" dirty="0" err="1" smtClean="0"/>
              <a:t>Dropwizard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/>
              <a:t>Aufsetzen eines </a:t>
            </a:r>
            <a:r>
              <a:rPr lang="de-DE" dirty="0" err="1" smtClean="0"/>
              <a:t>Maven</a:t>
            </a:r>
            <a:r>
              <a:rPr lang="de-DE" dirty="0" smtClean="0"/>
              <a:t>-Projektes</a:t>
            </a:r>
          </a:p>
          <a:p>
            <a:r>
              <a:rPr lang="de-DE" dirty="0" err="1" smtClean="0">
                <a:hlinkClick r:id="rId2"/>
              </a:rPr>
              <a:t>Testing</a:t>
            </a:r>
            <a:r>
              <a:rPr lang="de-DE" dirty="0" smtClean="0">
                <a:hlinkClick r:id="rId2"/>
              </a:rPr>
              <a:t> </a:t>
            </a:r>
            <a:r>
              <a:rPr lang="de-DE" dirty="0" err="1" smtClean="0">
                <a:hlinkClick r:id="rId2"/>
              </a:rPr>
              <a:t>Dropwizard</a:t>
            </a:r>
            <a:endParaRPr lang="de-DE" dirty="0" smtClean="0"/>
          </a:p>
          <a:p>
            <a:r>
              <a:rPr lang="de-DE" dirty="0" smtClean="0"/>
              <a:t>Grundlegende Komponenten (</a:t>
            </a:r>
            <a:r>
              <a:rPr lang="de-DE" dirty="0" err="1" smtClean="0"/>
              <a:t>Configuration</a:t>
            </a:r>
            <a:r>
              <a:rPr lang="de-DE" dirty="0" smtClean="0"/>
              <a:t>, </a:t>
            </a:r>
            <a:r>
              <a:rPr lang="de-DE" dirty="0" err="1" smtClean="0"/>
              <a:t>Application</a:t>
            </a:r>
            <a:r>
              <a:rPr lang="de-DE" dirty="0" smtClean="0"/>
              <a:t>, </a:t>
            </a:r>
            <a:r>
              <a:rPr lang="de-DE" dirty="0" err="1" smtClean="0"/>
              <a:t>Resourcen</a:t>
            </a:r>
            <a:r>
              <a:rPr lang="de-DE" dirty="0" smtClean="0"/>
              <a:t>, …)</a:t>
            </a:r>
          </a:p>
          <a:p>
            <a:r>
              <a:rPr lang="de-DE" dirty="0">
                <a:solidFill>
                  <a:schemeClr val="accent6"/>
                </a:solidFill>
              </a:rPr>
              <a:t>App ausführen </a:t>
            </a:r>
            <a:r>
              <a:rPr lang="de-DE" dirty="0" smtClean="0">
                <a:solidFill>
                  <a:schemeClr val="accent6"/>
                </a:solidFill>
              </a:rPr>
              <a:t> / ASCII-Art 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de-DE" dirty="0" err="1">
                <a:solidFill>
                  <a:schemeClr val="accent6"/>
                </a:solidFill>
              </a:rPr>
              <a:t>Fat</a:t>
            </a:r>
            <a:r>
              <a:rPr lang="de-DE" dirty="0">
                <a:solidFill>
                  <a:schemeClr val="accent6"/>
                </a:solidFill>
              </a:rPr>
              <a:t> JAR bauen</a:t>
            </a:r>
            <a:endParaRPr lang="de-DE" dirty="0" smtClean="0">
              <a:solidFill>
                <a:schemeClr val="accent6"/>
              </a:solidFill>
            </a:endParaRPr>
          </a:p>
          <a:p>
            <a:r>
              <a:rPr lang="de-DE" dirty="0" err="1" smtClean="0">
                <a:solidFill>
                  <a:schemeClr val="accent6"/>
                </a:solidFill>
              </a:rPr>
              <a:t>Health</a:t>
            </a:r>
            <a:r>
              <a:rPr lang="de-DE" dirty="0" smtClean="0">
                <a:solidFill>
                  <a:schemeClr val="accent6"/>
                </a:solidFill>
              </a:rPr>
              <a:t> Checks</a:t>
            </a:r>
          </a:p>
          <a:p>
            <a:r>
              <a:rPr lang="de-DE" dirty="0" err="1" smtClean="0">
                <a:solidFill>
                  <a:schemeClr val="accent6"/>
                </a:solidFill>
                <a:hlinkClick r:id="rId3"/>
              </a:rPr>
              <a:t>Logging</a:t>
            </a:r>
            <a:endParaRPr lang="de-DE" dirty="0" smtClean="0">
              <a:solidFill>
                <a:schemeClr val="accent6"/>
              </a:solidFill>
            </a:endParaRPr>
          </a:p>
          <a:p>
            <a:pPr lvl="1"/>
            <a:r>
              <a:rPr lang="de-DE" dirty="0" err="1" smtClean="0">
                <a:solidFill>
                  <a:srgbClr val="C00000"/>
                </a:solidFill>
              </a:rPr>
              <a:t>JsonProcessingExceptionMapper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regsitrieren</a:t>
            </a:r>
            <a:endParaRPr lang="de-DE" dirty="0" smtClean="0">
              <a:solidFill>
                <a:schemeClr val="accent6"/>
              </a:solidFill>
            </a:endParaRPr>
          </a:p>
          <a:p>
            <a:r>
              <a:rPr lang="de-DE" dirty="0" smtClean="0">
                <a:solidFill>
                  <a:schemeClr val="accent6"/>
                </a:solidFill>
              </a:rPr>
              <a:t>Ressource </a:t>
            </a:r>
            <a:r>
              <a:rPr lang="de-DE" dirty="0" err="1" smtClean="0">
                <a:solidFill>
                  <a:schemeClr val="accent6"/>
                </a:solidFill>
              </a:rPr>
              <a:t>impl</a:t>
            </a:r>
            <a:r>
              <a:rPr lang="de-DE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de-DE" dirty="0" smtClean="0"/>
              <a:t>Fortgeschrittene Themen:</a:t>
            </a:r>
          </a:p>
          <a:p>
            <a:pPr lvl="1"/>
            <a:r>
              <a:rPr lang="de-DE" dirty="0" smtClean="0"/>
              <a:t>DI mit </a:t>
            </a:r>
            <a:r>
              <a:rPr lang="de-DE" dirty="0" err="1" smtClean="0"/>
              <a:t>Guice</a:t>
            </a:r>
            <a:endParaRPr lang="de-DE" dirty="0" smtClean="0"/>
          </a:p>
          <a:p>
            <a:pPr lvl="1"/>
            <a:r>
              <a:rPr lang="de-DE" dirty="0" smtClean="0"/>
              <a:t>Integration mit </a:t>
            </a:r>
            <a:r>
              <a:rPr lang="de-DE" dirty="0" err="1" smtClean="0"/>
              <a:t>Hibernate</a:t>
            </a:r>
            <a:r>
              <a:rPr lang="de-DE" dirty="0" smtClean="0"/>
              <a:t> (</a:t>
            </a:r>
            <a:r>
              <a:rPr lang="de-DE" dirty="0" err="1">
                <a:hlinkClick r:id="rId4"/>
              </a:rPr>
              <a:t>Dropwizard</a:t>
            </a:r>
            <a:r>
              <a:rPr lang="de-DE" dirty="0">
                <a:hlinkClick r:id="rId4"/>
              </a:rPr>
              <a:t> </a:t>
            </a:r>
            <a:r>
              <a:rPr lang="de-DE" dirty="0" err="1" smtClean="0">
                <a:hlinkClick r:id="rId4"/>
              </a:rPr>
              <a:t>Hibernate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hlinkClick r:id="rId5"/>
              </a:rPr>
              <a:t>Validation</a:t>
            </a:r>
            <a:r>
              <a:rPr lang="de-DE" dirty="0" smtClean="0"/>
              <a:t> (@</a:t>
            </a:r>
            <a:r>
              <a:rPr lang="de-DE" dirty="0" err="1" smtClean="0"/>
              <a:t>ValidationMethod</a:t>
            </a:r>
            <a:r>
              <a:rPr lang="de-DE" dirty="0" smtClean="0"/>
              <a:t>, @</a:t>
            </a:r>
            <a:r>
              <a:rPr lang="de-DE" dirty="0" err="1" smtClean="0"/>
              <a:t>Validated</a:t>
            </a:r>
            <a:r>
              <a:rPr lang="de-DE" dirty="0" smtClean="0"/>
              <a:t>, …)</a:t>
            </a:r>
          </a:p>
          <a:p>
            <a:pPr lvl="1"/>
            <a:r>
              <a:rPr lang="de-DE" dirty="0" smtClean="0">
                <a:hlinkClick r:id="rId6"/>
              </a:rPr>
              <a:t>Authentication</a:t>
            </a:r>
            <a:r>
              <a:rPr lang="de-DE" dirty="0" smtClean="0"/>
              <a:t> (</a:t>
            </a:r>
            <a:r>
              <a:rPr lang="de-DE" dirty="0" err="1" smtClean="0"/>
              <a:t>Authenticators</a:t>
            </a:r>
            <a:r>
              <a:rPr lang="de-DE" dirty="0" smtClean="0"/>
              <a:t>, </a:t>
            </a:r>
            <a:r>
              <a:rPr lang="de-DE" dirty="0" err="1" smtClean="0"/>
              <a:t>Authorizer</a:t>
            </a:r>
            <a:r>
              <a:rPr lang="de-DE" dirty="0" smtClean="0"/>
              <a:t>, Basic </a:t>
            </a:r>
            <a:r>
              <a:rPr lang="de-DE" dirty="0" err="1" smtClean="0"/>
              <a:t>Auth</a:t>
            </a:r>
            <a:r>
              <a:rPr lang="de-DE" dirty="0" smtClean="0"/>
              <a:t>. &amp; </a:t>
            </a:r>
            <a:r>
              <a:rPr lang="de-DE" dirty="0" smtClean="0">
                <a:hlinkClick r:id="rId7"/>
              </a:rPr>
              <a:t>OAuth2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hlinkClick r:id="rId8"/>
              </a:rPr>
              <a:t>Views</a:t>
            </a:r>
            <a:r>
              <a:rPr lang="de-DE" dirty="0" smtClean="0"/>
              <a:t> (</a:t>
            </a:r>
            <a:r>
              <a:rPr lang="de-DE" dirty="0" err="1" smtClean="0"/>
              <a:t>Freemarker</a:t>
            </a:r>
            <a:r>
              <a:rPr lang="de-DE" dirty="0" smtClean="0"/>
              <a:t> &amp; </a:t>
            </a:r>
            <a:r>
              <a:rPr lang="de-DE" dirty="0" err="1" smtClean="0"/>
              <a:t>Mustache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>
                <a:hlinkClick r:id="rId9"/>
              </a:rPr>
              <a:t>Metrics</a:t>
            </a:r>
            <a:endParaRPr lang="de-DE" dirty="0" smtClean="0"/>
          </a:p>
          <a:p>
            <a:pPr lvl="1"/>
            <a:r>
              <a:rPr lang="de-DE" dirty="0" smtClean="0"/>
              <a:t>Tasks, </a:t>
            </a:r>
            <a:r>
              <a:rPr lang="de-DE" dirty="0" err="1" smtClean="0"/>
              <a:t>Commands</a:t>
            </a:r>
            <a:r>
              <a:rPr lang="de-DE" dirty="0" smtClean="0"/>
              <a:t>,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Szenario: Distributed </a:t>
            </a:r>
            <a:r>
              <a:rPr lang="de-DE" dirty="0" err="1" smtClean="0"/>
              <a:t>Energy</a:t>
            </a:r>
            <a:r>
              <a:rPr lang="de-DE" dirty="0" smtClean="0"/>
              <a:t> 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Ziel: Zustand eines </a:t>
            </a:r>
            <a:r>
              <a:rPr lang="de-DE" dirty="0" err="1" smtClean="0"/>
              <a:t>SolarPanels</a:t>
            </a:r>
            <a:r>
              <a:rPr lang="de-DE" dirty="0" smtClean="0"/>
              <a:t> überwachen</a:t>
            </a:r>
          </a:p>
          <a:p>
            <a:r>
              <a:rPr lang="de-DE" dirty="0" smtClean="0"/>
              <a:t>Solar Panel</a:t>
            </a:r>
          </a:p>
          <a:p>
            <a:pPr lvl="1"/>
            <a:r>
              <a:rPr lang="de-DE" dirty="0" smtClean="0"/>
              <a:t>statisch</a:t>
            </a:r>
          </a:p>
          <a:p>
            <a:pPr lvl="2"/>
            <a:r>
              <a:rPr lang="de-DE" dirty="0" smtClean="0"/>
              <a:t>Name (eindeutig)</a:t>
            </a:r>
          </a:p>
          <a:p>
            <a:pPr lvl="2"/>
            <a:r>
              <a:rPr lang="de-DE" dirty="0" smtClean="0"/>
              <a:t>Hersteller: </a:t>
            </a:r>
            <a:r>
              <a:rPr lang="de-DE" dirty="0" err="1" smtClean="0"/>
              <a:t>Offgridtec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Systemspannung: 12V DC </a:t>
            </a:r>
          </a:p>
          <a:p>
            <a:pPr lvl="2"/>
            <a:r>
              <a:rPr lang="de-DE" dirty="0" smtClean="0"/>
              <a:t>Maximale Leistung (</a:t>
            </a:r>
            <a:r>
              <a:rPr lang="de-DE" dirty="0" err="1" smtClean="0"/>
              <a:t>Pmax</a:t>
            </a:r>
            <a:r>
              <a:rPr lang="de-DE" dirty="0"/>
              <a:t>)</a:t>
            </a:r>
            <a:r>
              <a:rPr lang="de-DE" dirty="0" smtClean="0"/>
              <a:t>: 100W </a:t>
            </a:r>
          </a:p>
          <a:p>
            <a:pPr lvl="2"/>
            <a:r>
              <a:rPr lang="de-DE" dirty="0" smtClean="0"/>
              <a:t>Leerlaufspannung (</a:t>
            </a:r>
            <a:r>
              <a:rPr lang="de-DE" dirty="0" err="1" smtClean="0"/>
              <a:t>Voc</a:t>
            </a:r>
            <a:r>
              <a:rPr lang="de-DE" dirty="0" smtClean="0"/>
              <a:t>): 21,9V </a:t>
            </a:r>
          </a:p>
          <a:p>
            <a:pPr lvl="2"/>
            <a:r>
              <a:rPr lang="de-DE" dirty="0" smtClean="0"/>
              <a:t>Kurzschlussstrom (</a:t>
            </a:r>
            <a:r>
              <a:rPr lang="de-DE" dirty="0" err="1" smtClean="0"/>
              <a:t>Isc</a:t>
            </a:r>
            <a:r>
              <a:rPr lang="de-DE" dirty="0" smtClean="0"/>
              <a:t>): 6,14A </a:t>
            </a:r>
          </a:p>
          <a:p>
            <a:pPr lvl="2"/>
            <a:r>
              <a:rPr lang="de-DE" dirty="0" smtClean="0"/>
              <a:t>Zelltyp: polykristallin</a:t>
            </a:r>
          </a:p>
          <a:p>
            <a:pPr lvl="2"/>
            <a:r>
              <a:rPr lang="de-DE" dirty="0" smtClean="0"/>
              <a:t>Abmessungen (</a:t>
            </a:r>
            <a:r>
              <a:rPr lang="de-DE" dirty="0" err="1" smtClean="0"/>
              <a:t>LxBxH</a:t>
            </a:r>
            <a:r>
              <a:rPr lang="de-DE" dirty="0" smtClean="0"/>
              <a:t>): 1005 x 670 x 35 mm</a:t>
            </a:r>
          </a:p>
          <a:p>
            <a:pPr lvl="1"/>
            <a:r>
              <a:rPr lang="de-DE" dirty="0" smtClean="0"/>
              <a:t>dynamisch</a:t>
            </a:r>
          </a:p>
          <a:p>
            <a:pPr lvl="2"/>
            <a:r>
              <a:rPr lang="de-DE" dirty="0" smtClean="0"/>
              <a:t>Umgebungstemperatur: -40°C bis +85°C</a:t>
            </a:r>
          </a:p>
          <a:p>
            <a:pPr lvl="2"/>
            <a:r>
              <a:rPr lang="de-DE" b="1" dirty="0" smtClean="0"/>
              <a:t>Generatorleistung (</a:t>
            </a:r>
            <a:r>
              <a:rPr lang="de-DE" b="1" dirty="0" err="1" smtClean="0"/>
              <a:t>Wp</a:t>
            </a:r>
            <a:r>
              <a:rPr lang="de-DE" b="1" dirty="0" smtClean="0"/>
              <a:t>): max. 100W</a:t>
            </a:r>
            <a:endParaRPr lang="de-DE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b="1" dirty="0" err="1" smtClean="0"/>
              <a:t>Vorr</a:t>
            </a:r>
            <a:r>
              <a:rPr lang="de-DE" b="1" dirty="0" smtClean="0"/>
              <a:t>.: </a:t>
            </a:r>
            <a:r>
              <a:rPr lang="de-DE" dirty="0" smtClean="0"/>
              <a:t>initiales </a:t>
            </a:r>
            <a:r>
              <a:rPr lang="de-DE" dirty="0" err="1" smtClean="0"/>
              <a:t>Maven</a:t>
            </a:r>
            <a:r>
              <a:rPr lang="de-DE" dirty="0" smtClean="0"/>
              <a:t>-Projekt steht zur Verfügung</a:t>
            </a:r>
          </a:p>
          <a:p>
            <a:pPr marL="457200" lvl="1" indent="0">
              <a:buNone/>
            </a:pP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>
              <a:buNone/>
            </a:pPr>
            <a:endParaRPr lang="de-DE" altLang="de-DE" sz="1400" dirty="0"/>
          </a:p>
          <a:p>
            <a:pPr marL="457200" lvl="1" indent="0">
              <a:buNone/>
            </a:pP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>
              <a:buNone/>
            </a:pP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de-DE" sz="1400" dirty="0" smtClean="0"/>
          </a:p>
          <a:p>
            <a:endParaRPr lang="de-DE" b="1" dirty="0" smtClean="0"/>
          </a:p>
          <a:p>
            <a:r>
              <a:rPr lang="de-DE" b="1" dirty="0" smtClean="0"/>
              <a:t>ASCII-Art / </a:t>
            </a:r>
            <a:r>
              <a:rPr lang="de-DE" b="1" dirty="0" err="1" smtClean="0"/>
              <a:t>Application</a:t>
            </a:r>
            <a:r>
              <a:rPr lang="de-DE" dirty="0" smtClean="0"/>
              <a:t>: Als Anwender möchte ich den Server starten &amp; stoppen, um das ASCII-Art sehen zu können.</a:t>
            </a:r>
          </a:p>
          <a:p>
            <a:pPr lvl="1"/>
            <a:r>
              <a:rPr lang="de-DE" dirty="0" smtClean="0"/>
              <a:t>Lösung: </a:t>
            </a:r>
          </a:p>
          <a:p>
            <a:pPr lvl="2"/>
            <a:r>
              <a:rPr lang="de-DE" dirty="0" smtClean="0"/>
              <a:t>Banner erzeugen (</a:t>
            </a:r>
            <a:r>
              <a:rPr lang="de-DE" dirty="0" smtClean="0">
                <a:hlinkClick r:id="rId2"/>
              </a:rPr>
              <a:t>TAAG</a:t>
            </a:r>
            <a:r>
              <a:rPr lang="de-DE" dirty="0" smtClean="0"/>
              <a:t>, </a:t>
            </a:r>
            <a:r>
              <a:rPr lang="de-DE" dirty="0" smtClean="0">
                <a:hlinkClick r:id="rId3"/>
              </a:rPr>
              <a:t>glassgiant.com</a:t>
            </a:r>
            <a:r>
              <a:rPr lang="de-DE" dirty="0" smtClean="0"/>
              <a:t>) und banner.txt unter </a:t>
            </a:r>
            <a:r>
              <a:rPr lang="de-DE" dirty="0" err="1" smtClean="0"/>
              <a:t>src</a:t>
            </a:r>
            <a:r>
              <a:rPr lang="de-DE" dirty="0" smtClean="0"/>
              <a:t>/</a:t>
            </a:r>
            <a:r>
              <a:rPr lang="de-DE" dirty="0" err="1" smtClean="0"/>
              <a:t>main</a:t>
            </a:r>
            <a:r>
              <a:rPr lang="de-DE" dirty="0" smtClean="0"/>
              <a:t>/</a:t>
            </a:r>
            <a:r>
              <a:rPr lang="de-DE" dirty="0" err="1" smtClean="0"/>
              <a:t>resources</a:t>
            </a:r>
            <a:r>
              <a:rPr lang="de-DE" dirty="0" smtClean="0"/>
              <a:t> ablegen</a:t>
            </a:r>
          </a:p>
          <a:p>
            <a:pPr lvl="2"/>
            <a:r>
              <a:rPr lang="de-DE" dirty="0" smtClean="0"/>
              <a:t>Anwendung starten: siehe README.md</a:t>
            </a:r>
          </a:p>
          <a:p>
            <a:pPr lvl="2"/>
            <a:r>
              <a:rPr lang="de-DE" dirty="0" smtClean="0"/>
              <a:t>Was soll gezeigt werden: </a:t>
            </a:r>
          </a:p>
          <a:p>
            <a:pPr lvl="3"/>
            <a:r>
              <a:rPr lang="de-DE" dirty="0" smtClean="0"/>
              <a:t>So schnell ist der Server aufgesetzt!</a:t>
            </a:r>
          </a:p>
          <a:p>
            <a:pPr lvl="3"/>
            <a:r>
              <a:rPr lang="de-DE" dirty="0" smtClean="0"/>
              <a:t>Start aus DIE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TODO: Run </a:t>
            </a:r>
            <a:r>
              <a:rPr lang="de-DE" dirty="0" err="1" smtClean="0">
                <a:solidFill>
                  <a:srgbClr val="FF0000"/>
                </a:solidFill>
              </a:rPr>
              <a:t>Configuration</a:t>
            </a:r>
            <a:r>
              <a:rPr lang="de-DE" dirty="0" smtClean="0">
                <a:solidFill>
                  <a:srgbClr val="FF0000"/>
                </a:solidFill>
              </a:rPr>
              <a:t> mit Projekt speichern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TODO: </a:t>
            </a:r>
            <a:r>
              <a:rPr lang="de-DE" dirty="0" err="1" smtClean="0">
                <a:solidFill>
                  <a:srgbClr val="FF0000"/>
                </a:solidFill>
              </a:rPr>
              <a:t>ApplicationTest</a:t>
            </a:r>
            <a:r>
              <a:rPr lang="de-DE" dirty="0" smtClean="0">
                <a:solidFill>
                  <a:srgbClr val="FF0000"/>
                </a:solidFill>
              </a:rPr>
              <a:t> unterbringen???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38200" y="2394035"/>
            <a:ext cx="10684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archetype:generate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DarchetypeGroupId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io.dropwizard.archetypes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DarchetypeArtifactId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-simple </a:t>
            </a:r>
          </a:p>
          <a:p>
            <a:pPr lvl="1"/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      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DarchetypeVersion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=1.0.0-rc3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43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</a:t>
            </a:r>
            <a:r>
              <a:rPr lang="de-DE" dirty="0"/>
              <a:t>Story: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Auslieferung:</a:t>
            </a:r>
            <a:r>
              <a:rPr lang="de-DE" dirty="0"/>
              <a:t> Als Entwickler möchte ich eine </a:t>
            </a:r>
            <a:r>
              <a:rPr lang="de-DE" dirty="0" err="1" smtClean="0"/>
              <a:t>versionierte</a:t>
            </a:r>
            <a:r>
              <a:rPr lang="de-DE" dirty="0" smtClean="0"/>
              <a:t> </a:t>
            </a:r>
            <a:r>
              <a:rPr lang="de-DE" dirty="0" err="1" smtClean="0"/>
              <a:t>Fat</a:t>
            </a:r>
            <a:r>
              <a:rPr lang="de-DE" dirty="0" smtClean="0"/>
              <a:t>-JAR </a:t>
            </a:r>
            <a:r>
              <a:rPr lang="de-DE" dirty="0"/>
              <a:t>bauen, um den Server ausliefern zu können</a:t>
            </a:r>
            <a:r>
              <a:rPr lang="de-DE" dirty="0" smtClean="0"/>
              <a:t>.</a:t>
            </a:r>
          </a:p>
          <a:p>
            <a:pPr lvl="1"/>
            <a:r>
              <a:rPr lang="de-DE" b="1" dirty="0" smtClean="0"/>
              <a:t>Ziel: </a:t>
            </a:r>
            <a:r>
              <a:rPr lang="de-DE" dirty="0" err="1" smtClean="0"/>
              <a:t>Continous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via </a:t>
            </a:r>
            <a:r>
              <a:rPr lang="de-DE" dirty="0" err="1" smtClean="0"/>
              <a:t>Maven</a:t>
            </a:r>
            <a:r>
              <a:rPr lang="de-DE" dirty="0" smtClean="0"/>
              <a:t> von Anfang an</a:t>
            </a:r>
          </a:p>
          <a:p>
            <a:pPr lvl="1"/>
            <a:r>
              <a:rPr lang="de-DE" b="1" dirty="0" smtClean="0"/>
              <a:t>Weg:</a:t>
            </a:r>
            <a:r>
              <a:rPr lang="de-DE" dirty="0" smtClean="0"/>
              <a:t> </a:t>
            </a:r>
          </a:p>
          <a:p>
            <a:pPr lvl="2"/>
            <a:r>
              <a:rPr lang="de-DE" dirty="0" err="1" smtClean="0"/>
              <a:t>Maven-Shade-Plugin</a:t>
            </a:r>
            <a:endParaRPr lang="de-DE" dirty="0" smtClean="0"/>
          </a:p>
          <a:p>
            <a:pPr lvl="2"/>
            <a:r>
              <a:rPr lang="de-DE" dirty="0" err="1" smtClean="0"/>
              <a:t>Maven-Jar-Plugin</a:t>
            </a:r>
            <a:r>
              <a:rPr lang="de-DE" dirty="0" smtClean="0"/>
              <a:t> (u.U. weglassen)</a:t>
            </a:r>
          </a:p>
          <a:p>
            <a:pPr lvl="1"/>
            <a:r>
              <a:rPr lang="de-DE" b="1" dirty="0" smtClean="0"/>
              <a:t>Manuelle Ausführung:</a:t>
            </a:r>
            <a:r>
              <a:rPr lang="de-DE" dirty="0" smtClean="0"/>
              <a:t> </a:t>
            </a:r>
            <a:r>
              <a:rPr lang="de-DE" dirty="0" err="1" smtClean="0"/>
              <a:t>mvn</a:t>
            </a:r>
            <a:r>
              <a:rPr lang="de-DE" dirty="0" smtClean="0"/>
              <a:t> clean </a:t>
            </a:r>
            <a:r>
              <a:rPr lang="de-DE" dirty="0" err="1" smtClean="0"/>
              <a:t>package</a:t>
            </a:r>
            <a:endParaRPr lang="de-DE" dirty="0" smtClean="0"/>
          </a:p>
          <a:p>
            <a:pPr lvl="1"/>
            <a:r>
              <a:rPr lang="de-DE" b="1" dirty="0" smtClean="0"/>
              <a:t>Ergebnis:</a:t>
            </a:r>
            <a:r>
              <a:rPr lang="de-DE" dirty="0" smtClean="0"/>
              <a:t> </a:t>
            </a:r>
          </a:p>
          <a:p>
            <a:pPr lvl="2"/>
            <a:r>
              <a:rPr lang="de-DE" dirty="0" err="1" smtClean="0"/>
              <a:t>executable</a:t>
            </a:r>
            <a:r>
              <a:rPr lang="de-DE" dirty="0"/>
              <a:t> </a:t>
            </a:r>
            <a:r>
              <a:rPr lang="de-DE" dirty="0" smtClean="0"/>
              <a:t>server-0.0.1-SNAPSHOT.jar ausführen: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631092" y="5486401"/>
            <a:ext cx="809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C:\[...]\</a:t>
            </a:r>
            <a:r>
              <a:rPr lang="de-DE" dirty="0" smtClean="0"/>
              <a:t>EnergyManager&gt; </a:t>
            </a:r>
            <a:r>
              <a:rPr lang="de-DE" dirty="0" err="1" smtClean="0"/>
              <a:t>java</a:t>
            </a:r>
            <a:r>
              <a:rPr lang="de-DE" dirty="0" smtClean="0"/>
              <a:t> </a:t>
            </a:r>
            <a:r>
              <a:rPr lang="de-DE" dirty="0"/>
              <a:t>-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/server-0.0.1-SNAPSHOT.jar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 smtClean="0"/>
              <a:t>config.yml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37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2638</Words>
  <Application>Microsoft Office PowerPoint</Application>
  <PresentationFormat>Breitbild</PresentationFormat>
  <Paragraphs>530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Helvetica Neue</vt:lpstr>
      <vt:lpstr>Panic Sans</vt:lpstr>
      <vt:lpstr>Symbol</vt:lpstr>
      <vt:lpstr>Times New Roman</vt:lpstr>
      <vt:lpstr>Wingdings</vt:lpstr>
      <vt:lpstr>Office Theme</vt:lpstr>
      <vt:lpstr>___DropWizard___</vt:lpstr>
      <vt:lpstr>Denny Israel</vt:lpstr>
      <vt:lpstr>Stefan Illgen</vt:lpstr>
      <vt:lpstr>Ablauf</vt:lpstr>
      <vt:lpstr>Grundlagen</vt:lpstr>
      <vt:lpstr>Dojo: Testgetriebene Entwicklung mit Dropwizard</vt:lpstr>
      <vt:lpstr>Szenario: Distributed Energy Management</vt:lpstr>
      <vt:lpstr>User Stories</vt:lpstr>
      <vt:lpstr>User Story: Continous Delivery</vt:lpstr>
      <vt:lpstr>User Story: Continous Delivery</vt:lpstr>
      <vt:lpstr>User Story: Continous Delivery</vt:lpstr>
      <vt:lpstr>User Story: Continous Delivery</vt:lpstr>
      <vt:lpstr>User Stories</vt:lpstr>
      <vt:lpstr>User Story: Logging</vt:lpstr>
      <vt:lpstr>User Story: Logging (15)</vt:lpstr>
      <vt:lpstr>User Stories (10)</vt:lpstr>
      <vt:lpstr>User Story: DI (10)</vt:lpstr>
      <vt:lpstr>User Story: DI (10)</vt:lpstr>
      <vt:lpstr>User Story: DI (10)</vt:lpstr>
      <vt:lpstr>User Story: DI (10)</vt:lpstr>
      <vt:lpstr>User Story: DI (10)</vt:lpstr>
      <vt:lpstr>User Story: JPA-Integration</vt:lpstr>
      <vt:lpstr>User Story: JPA-Integration</vt:lpstr>
      <vt:lpstr>User Story: DB-Integration</vt:lpstr>
      <vt:lpstr>Health-Checks</vt:lpstr>
      <vt:lpstr>Lessons Learned</vt:lpstr>
    </vt:vector>
  </TitlesOfParts>
  <Company>Saxonia Systems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Illgen, Stefan</dc:creator>
  <cp:lastModifiedBy>Illgen, Stefan</cp:lastModifiedBy>
  <cp:revision>179</cp:revision>
  <dcterms:created xsi:type="dcterms:W3CDTF">2016-07-04T07:12:39Z</dcterms:created>
  <dcterms:modified xsi:type="dcterms:W3CDTF">2016-07-11T14:07:55Z</dcterms:modified>
</cp:coreProperties>
</file>