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82" r:id="rId3"/>
    <p:sldId id="283" r:id="rId4"/>
    <p:sldId id="304" r:id="rId5"/>
    <p:sldId id="286" r:id="rId6"/>
    <p:sldId id="290" r:id="rId7"/>
    <p:sldId id="258" r:id="rId8"/>
    <p:sldId id="289" r:id="rId9"/>
    <p:sldId id="288" r:id="rId10"/>
    <p:sldId id="292" r:id="rId11"/>
    <p:sldId id="291" r:id="rId12"/>
    <p:sldId id="295" r:id="rId13"/>
    <p:sldId id="260" r:id="rId14"/>
    <p:sldId id="294" r:id="rId15"/>
    <p:sldId id="317" r:id="rId16"/>
    <p:sldId id="267" r:id="rId17"/>
    <p:sldId id="297" r:id="rId18"/>
    <p:sldId id="305" r:id="rId19"/>
    <p:sldId id="341" r:id="rId20"/>
    <p:sldId id="296" r:id="rId21"/>
    <p:sldId id="259" r:id="rId22"/>
    <p:sldId id="306" r:id="rId23"/>
    <p:sldId id="299" r:id="rId24"/>
    <p:sldId id="301" r:id="rId25"/>
    <p:sldId id="263" r:id="rId26"/>
    <p:sldId id="307" r:id="rId27"/>
    <p:sldId id="308" r:id="rId28"/>
    <p:sldId id="310" r:id="rId29"/>
    <p:sldId id="309" r:id="rId30"/>
    <p:sldId id="342" r:id="rId31"/>
    <p:sldId id="311" r:id="rId32"/>
    <p:sldId id="300" r:id="rId33"/>
    <p:sldId id="340" r:id="rId34"/>
    <p:sldId id="312" r:id="rId35"/>
    <p:sldId id="343" r:id="rId36"/>
    <p:sldId id="313" r:id="rId37"/>
    <p:sldId id="265" r:id="rId38"/>
    <p:sldId id="273" r:id="rId39"/>
    <p:sldId id="319" r:id="rId40"/>
    <p:sldId id="314" r:id="rId41"/>
    <p:sldId id="344" r:id="rId42"/>
    <p:sldId id="318" r:id="rId43"/>
    <p:sldId id="276" r:id="rId44"/>
    <p:sldId id="321" r:id="rId45"/>
    <p:sldId id="320" r:id="rId46"/>
    <p:sldId id="278" r:id="rId47"/>
    <p:sldId id="323" r:id="rId48"/>
    <p:sldId id="277" r:id="rId49"/>
    <p:sldId id="322" r:id="rId50"/>
    <p:sldId id="345" r:id="rId51"/>
    <p:sldId id="279" r:id="rId52"/>
    <p:sldId id="261" r:id="rId53"/>
    <p:sldId id="280" r:id="rId54"/>
    <p:sldId id="326" r:id="rId55"/>
    <p:sldId id="330" r:id="rId56"/>
    <p:sldId id="325" r:id="rId57"/>
    <p:sldId id="328" r:id="rId58"/>
    <p:sldId id="331" r:id="rId59"/>
    <p:sldId id="332" r:id="rId60"/>
    <p:sldId id="333" r:id="rId61"/>
    <p:sldId id="346" r:id="rId62"/>
    <p:sldId id="329" r:id="rId63"/>
    <p:sldId id="274" r:id="rId64"/>
    <p:sldId id="339" r:id="rId65"/>
    <p:sldId id="335" r:id="rId66"/>
    <p:sldId id="347" r:id="rId67"/>
    <p:sldId id="337" r:id="rId68"/>
    <p:sldId id="338" r:id="rId69"/>
    <p:sldId id="348" r:id="rId70"/>
    <p:sldId id="336" r:id="rId71"/>
    <p:sldId id="303" r:id="rId7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lgen, Stefan" initials="IS" lastIdx="2" clrIdx="0">
    <p:extLst>
      <p:ext uri="{19B8F6BF-5375-455C-9EA6-DF929625EA0E}">
        <p15:presenceInfo xmlns:p15="http://schemas.microsoft.com/office/powerpoint/2012/main" userId="S-1-5-21-977801619-1835799971-311576647-20711" providerId="AD"/>
      </p:ext>
    </p:extLst>
  </p:cmAuthor>
  <p:cmAuthor id="2" name="Israel, Denny" initials="ID" lastIdx="1" clrIdx="1">
    <p:extLst>
      <p:ext uri="{19B8F6BF-5375-455C-9EA6-DF929625EA0E}">
        <p15:presenceInfo xmlns:p15="http://schemas.microsoft.com/office/powerpoint/2012/main" userId="S-1-5-21-977801619-1835799971-311576647-177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68049" autoAdjust="0"/>
  </p:normalViewPr>
  <p:slideViewPr>
    <p:cSldViewPr snapToGrid="0">
      <p:cViewPr varScale="1">
        <p:scale>
          <a:sx n="79" d="100"/>
          <a:sy n="79" d="100"/>
        </p:scale>
        <p:origin x="1644" y="84"/>
      </p:cViewPr>
      <p:guideLst/>
    </p:cSldViewPr>
  </p:slideViewPr>
  <p:outlineViewPr>
    <p:cViewPr>
      <p:scale>
        <a:sx n="33" d="100"/>
        <a:sy n="33" d="100"/>
      </p:scale>
      <p:origin x="0" y="-24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5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8-08T09:14:54.715" idx="1">
    <p:pos x="5728" y="1065"/>
    <p:text>hier am besten noch nen roten Rahmen um die Program arguments</p:text>
    <p:extLst>
      <p:ext uri="{C676402C-5697-4E1C-873F-D02D1690AC5C}">
        <p15:threadingInfo xmlns:p15="http://schemas.microsoft.com/office/powerpoint/2012/main" timeZoneBias="-120"/>
      </p:ext>
    </p:extLst>
  </p:cm>
  <p:cm authorId="1" dt="2016-08-09T13:49:46.734" idx="2">
    <p:pos x="5728" y="1201"/>
    <p:text>Done.</p:text>
    <p:extLst>
      <p:ext uri="{C676402C-5697-4E1C-873F-D02D1690AC5C}">
        <p15:threadingInfo xmlns:p15="http://schemas.microsoft.com/office/powerpoint/2012/main" timeZoneBias="-120">
          <p15:parentCm authorId="2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D9EA6-3FDC-453C-89D7-255A5738F6C0}" type="datetimeFigureOut">
              <a:rPr lang="de-DE" smtClean="0"/>
              <a:t>11.08.2016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2D93C-02D7-437D-A9B7-5878ACBC9D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74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385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Integrationstest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1" dirty="0" smtClean="0"/>
              <a:t>Motivation:</a:t>
            </a:r>
            <a:r>
              <a:rPr lang="de-DE" dirty="0" smtClean="0"/>
              <a:t> </a:t>
            </a:r>
            <a:r>
              <a:rPr lang="de-DE" dirty="0" err="1" smtClean="0"/>
              <a:t>DropWizard-Application</a:t>
            </a:r>
            <a:r>
              <a:rPr lang="de-DE" dirty="0" smtClean="0"/>
              <a:t> mit </a:t>
            </a:r>
            <a:r>
              <a:rPr lang="de-DE" b="1" dirty="0" smtClean="0"/>
              <a:t>alternierender Konfiguration</a:t>
            </a:r>
            <a:r>
              <a:rPr lang="de-DE" dirty="0" smtClean="0"/>
              <a:t> starten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Umsetzung der </a:t>
            </a:r>
            <a:r>
              <a:rPr lang="de-DE" dirty="0" err="1" smtClean="0"/>
              <a:t>Asserts</a:t>
            </a:r>
            <a:r>
              <a:rPr lang="de-DE" dirty="0" smtClean="0"/>
              <a:t> nach Vorbild </a:t>
            </a:r>
            <a:r>
              <a:rPr lang="de-DE" dirty="0" err="1" smtClean="0"/>
              <a:t>SolarPanelsResourceTest</a:t>
            </a:r>
            <a:r>
              <a:rPr lang="de-DE" dirty="0" smtClean="0"/>
              <a:t>, nur dass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602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="1" dirty="0" err="1" smtClean="0"/>
              <a:t>DropWizardAppRule</a:t>
            </a:r>
            <a:endParaRPr lang="de-DE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 smtClean="0"/>
              <a:t>Wofür: </a:t>
            </a:r>
            <a:r>
              <a:rPr lang="de-DE" dirty="0" smtClean="0"/>
              <a:t>Für IT &gt; </a:t>
            </a:r>
            <a:r>
              <a:rPr lang="de-DE" dirty="0"/>
              <a:t>Integration der Komponenten innerhalb der Applikation (</a:t>
            </a:r>
            <a:r>
              <a:rPr lang="de-DE" dirty="0" err="1"/>
              <a:t>BlackBox</a:t>
            </a:r>
            <a:r>
              <a:rPr lang="de-DE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 smtClean="0"/>
              <a:t>Wie:</a:t>
            </a:r>
            <a:r>
              <a:rPr lang="de-DE" dirty="0" smtClean="0"/>
              <a:t> Auf Suite oder Testklassenebene echte App starten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Suite-Ebene: </a:t>
            </a:r>
            <a:r>
              <a:rPr lang="de-DE" dirty="0" err="1" smtClean="0"/>
              <a:t>speed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, weil nur einmal gestartet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alternierende Konfiguration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statt </a:t>
            </a:r>
            <a:r>
              <a:rPr lang="de-DE" dirty="0"/>
              <a:t>echter Produktiv-DB In-Memory-DB verwenden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Integration der Ressource mit der echten Anwendung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Drittsysteme simulieren (z.B. ELO</a:t>
            </a:r>
            <a:r>
              <a:rPr lang="de-DE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Starten der Applikation via </a:t>
            </a:r>
            <a:r>
              <a:rPr lang="de-DE" dirty="0" err="1" smtClean="0"/>
              <a:t>Reflection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797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Integrationstest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1" dirty="0" smtClean="0"/>
              <a:t>Motivation:</a:t>
            </a:r>
            <a:r>
              <a:rPr lang="de-DE" dirty="0" smtClean="0"/>
              <a:t> </a:t>
            </a:r>
            <a:r>
              <a:rPr lang="de-DE" dirty="0" err="1" smtClean="0"/>
              <a:t>DropWizard-Application</a:t>
            </a:r>
            <a:r>
              <a:rPr lang="de-DE" dirty="0" smtClean="0"/>
              <a:t> mit </a:t>
            </a:r>
            <a:r>
              <a:rPr lang="de-DE" b="1" dirty="0" smtClean="0"/>
              <a:t>alternierender Konfiguration</a:t>
            </a:r>
            <a:r>
              <a:rPr lang="de-DE" dirty="0" smtClean="0"/>
              <a:t> starten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Umsetzung der </a:t>
            </a:r>
            <a:r>
              <a:rPr lang="de-DE" dirty="0" err="1" smtClean="0"/>
              <a:t>Asserts</a:t>
            </a:r>
            <a:r>
              <a:rPr lang="de-DE" dirty="0" smtClean="0"/>
              <a:t> nach Vorbild </a:t>
            </a:r>
            <a:r>
              <a:rPr lang="de-DE" dirty="0" err="1" smtClean="0"/>
              <a:t>SolarPanelsResourceTest</a:t>
            </a:r>
            <a:r>
              <a:rPr lang="de-DE" dirty="0" smtClean="0"/>
              <a:t>, nur dass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60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464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3 Module (alle per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aktviert</a:t>
            </a:r>
            <a:r>
              <a:rPr lang="de-DE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Core .. Kern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Classic .. Native SLF4J </a:t>
            </a:r>
            <a:r>
              <a:rPr lang="de-DE" dirty="0" err="1" smtClean="0"/>
              <a:t>Impl</a:t>
            </a:r>
            <a:r>
              <a:rPr lang="de-DE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Access .. Integration mit HTTP-Servern (z.B. </a:t>
            </a:r>
            <a:r>
              <a:rPr lang="de-DE" dirty="0" err="1" smtClean="0"/>
              <a:t>Jetty</a:t>
            </a:r>
            <a:r>
              <a:rPr lang="de-DE" dirty="0" smtClean="0"/>
              <a:t>) für HTTP-Access-</a:t>
            </a:r>
            <a:r>
              <a:rPr lang="de-DE" dirty="0" err="1" smtClean="0"/>
              <a:t>Logging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 err="1" smtClean="0"/>
              <a:t>Logback</a:t>
            </a:r>
            <a:r>
              <a:rPr lang="de-DE" dirty="0" smtClean="0"/>
              <a:t> ist Nachfolger von SLF4J mit folgenden Vorteilen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Schneller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Solide (durch Tests)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Nativer Support für SLF4J &gt; genauso schnell wie SLF4J selbst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766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Direkt im Code zeigen &amp; folgendes erklären: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CET .. Mitteleuropäische Zeit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Minütliche</a:t>
            </a:r>
            <a:r>
              <a:rPr lang="de-DE" dirty="0" smtClean="0"/>
              <a:t> Aufbewahrung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Unterschiedliche Log-Levels für ..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Debug</a:t>
            </a:r>
            <a:r>
              <a:rPr lang="de-DE" dirty="0" smtClean="0"/>
              <a:t> log </a:t>
            </a:r>
            <a:r>
              <a:rPr lang="de-DE" dirty="0" err="1" smtClean="0"/>
              <a:t>file</a:t>
            </a:r>
            <a:r>
              <a:rPr lang="de-DE" dirty="0" smtClean="0"/>
              <a:t> &amp; log </a:t>
            </a:r>
            <a:r>
              <a:rPr lang="de-DE" dirty="0" err="1" smtClean="0"/>
              <a:t>file</a:t>
            </a:r>
            <a:endParaRPr lang="de-DE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i</a:t>
            </a:r>
            <a:r>
              <a:rPr lang="de-DE" dirty="0" err="1" smtClean="0"/>
              <a:t>t-config</a:t>
            </a:r>
            <a:r>
              <a:rPr lang="de-DE" dirty="0" smtClean="0"/>
              <a:t> &amp; </a:t>
            </a:r>
            <a:r>
              <a:rPr lang="de-DE" dirty="0" err="1" smtClean="0"/>
              <a:t>prod-config</a:t>
            </a:r>
            <a:r>
              <a:rPr lang="de-DE" dirty="0" smtClean="0"/>
              <a:t> (Konsole)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047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859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239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Direkt im Code zeigen &amp; folgendes erklären: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CET .. Mitteleuropäische Zeit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Minütliche</a:t>
            </a:r>
            <a:r>
              <a:rPr lang="de-DE" dirty="0" smtClean="0"/>
              <a:t> Aufbewahrung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Unterschiedliche Log-Levels für ..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Debug</a:t>
            </a:r>
            <a:r>
              <a:rPr lang="de-DE" dirty="0" smtClean="0"/>
              <a:t> log </a:t>
            </a:r>
            <a:r>
              <a:rPr lang="de-DE" dirty="0" err="1" smtClean="0"/>
              <a:t>file</a:t>
            </a:r>
            <a:r>
              <a:rPr lang="de-DE" dirty="0" smtClean="0"/>
              <a:t> &amp; log </a:t>
            </a:r>
            <a:r>
              <a:rPr lang="de-DE" dirty="0" err="1" smtClean="0"/>
              <a:t>file</a:t>
            </a:r>
            <a:endParaRPr lang="de-DE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i</a:t>
            </a:r>
            <a:r>
              <a:rPr lang="de-DE" dirty="0" err="1" smtClean="0"/>
              <a:t>t-config</a:t>
            </a:r>
            <a:r>
              <a:rPr lang="de-DE" dirty="0" smtClean="0"/>
              <a:t> &amp; </a:t>
            </a:r>
            <a:r>
              <a:rPr lang="de-DE" dirty="0" err="1" smtClean="0"/>
              <a:t>prod-config</a:t>
            </a:r>
            <a:r>
              <a:rPr lang="de-DE" dirty="0" smtClean="0"/>
              <a:t> (Konsole)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975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54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Commands</a:t>
            </a:r>
            <a:r>
              <a:rPr lang="de-DE" dirty="0" smtClean="0"/>
              <a:t>, Tasks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Logging</a:t>
            </a:r>
            <a:endParaRPr lang="de-DE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Health</a:t>
            </a:r>
            <a:r>
              <a:rPr lang="de-DE" dirty="0" smtClean="0"/>
              <a:t> Checks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SSL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Validation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Validation Groups (untersch. Val-Regeln unter untersch. Endpoints)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@</a:t>
            </a:r>
            <a:r>
              <a:rPr lang="de-DE" dirty="0" err="1" smtClean="0"/>
              <a:t>ValidationMethod</a:t>
            </a:r>
            <a:endParaRPr lang="de-DE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710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="1" dirty="0" smtClean="0"/>
              <a:t>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 smtClean="0"/>
              <a:t>Wofür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Code von Objekt bleibt unabhängig von der </a:t>
            </a:r>
            <a:r>
              <a:rPr lang="de-DE" dirty="0" err="1" smtClean="0"/>
              <a:t>Instantiierung</a:t>
            </a:r>
            <a:r>
              <a:rPr lang="de-DE" dirty="0" smtClean="0"/>
              <a:t> abhängiger Objekte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Einfachere Erstellung von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(Zentrale, austauschbare Konfiguration von Abhängigkeitsbeziehungen möglich</a:t>
            </a:r>
            <a:r>
              <a:rPr lang="de-DE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 smtClean="0"/>
              <a:t>Wie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Delegation der </a:t>
            </a:r>
            <a:r>
              <a:rPr lang="de-DE" dirty="0" err="1" smtClean="0"/>
              <a:t>Instantiierung</a:t>
            </a:r>
            <a:r>
              <a:rPr lang="de-DE" dirty="0" smtClean="0"/>
              <a:t> von Objekten an separates Framework (z.B. </a:t>
            </a:r>
            <a:r>
              <a:rPr lang="de-DE" dirty="0" err="1" smtClean="0"/>
              <a:t>Guice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502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04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379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AbstractModule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bietet</a:t>
            </a:r>
            <a:r>
              <a:rPr lang="en-US" dirty="0" smtClean="0"/>
              <a:t> </a:t>
            </a:r>
            <a:r>
              <a:rPr lang="en-US" dirty="0" err="1" smtClean="0"/>
              <a:t>Hilfsmethoden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Konfigurieren</a:t>
            </a:r>
            <a:r>
              <a:rPr lang="en-US" dirty="0" smtClean="0"/>
              <a:t> des </a:t>
            </a:r>
            <a:r>
              <a:rPr lang="en-US" dirty="0" err="1" smtClean="0"/>
              <a:t>Guice-Moduls</a:t>
            </a:r>
            <a:r>
              <a:rPr lang="en-US" dirty="0" smtClean="0"/>
              <a:t> (i.e. bind)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AbstractModule#configure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bind </a:t>
            </a:r>
            <a:r>
              <a:rPr lang="en-US" dirty="0" err="1"/>
              <a:t>dropwizard</a:t>
            </a:r>
            <a:r>
              <a:rPr lang="en-US" dirty="0"/>
              <a:t> components (i.e. configuration tree and environment validator) to prevent them </a:t>
            </a:r>
            <a:r>
              <a:rPr lang="en-US" dirty="0" smtClean="0"/>
              <a:t>from</a:t>
            </a:r>
            <a:r>
              <a:rPr lang="en-US" dirty="0"/>
              <a:t> </a:t>
            </a:r>
            <a:r>
              <a:rPr lang="en-US" dirty="0" smtClean="0"/>
              <a:t>being </a:t>
            </a:r>
            <a:r>
              <a:rPr lang="en-US" dirty="0"/>
              <a:t>instantiated twice (by drop wizard and google </a:t>
            </a:r>
            <a:r>
              <a:rPr lang="en-US" dirty="0" err="1"/>
              <a:t>guice</a:t>
            </a:r>
            <a:r>
              <a:rPr lang="en-US" dirty="0" smtClean="0"/>
              <a:t>)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@Inject 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gebundene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verwendet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49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782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836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Wozu </a:t>
            </a:r>
            <a:r>
              <a:rPr lang="de-DE" dirty="0" err="1" smtClean="0"/>
              <a:t>PersistFilter</a:t>
            </a:r>
            <a:r>
              <a:rPr lang="de-DE" dirty="0" smtClean="0"/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-per-http-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 smtClean="0"/>
              <a:t>strategy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session-per-transaction-strategy we could simply use the </a:t>
            </a:r>
            <a:r>
              <a:rPr lang="en-US" dirty="0" smtClean="0"/>
              <a:t>following </a:t>
            </a:r>
            <a:r>
              <a:rPr lang="en-US" dirty="0" err="1" smtClean="0"/>
              <a:t>injector.getInstance</a:t>
            </a:r>
            <a:r>
              <a:rPr lang="en-US" dirty="0" smtClean="0"/>
              <a:t>(</a:t>
            </a:r>
            <a:r>
              <a:rPr lang="en-US" dirty="0" err="1" smtClean="0"/>
              <a:t>PersistService.class</a:t>
            </a:r>
            <a:r>
              <a:rPr lang="en-US" dirty="0"/>
              <a:t>).start</a:t>
            </a:r>
            <a:r>
              <a:rPr lang="en-US" dirty="0" smtClean="0"/>
              <a:t>();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Transaktion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ja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mehrere</a:t>
            </a:r>
            <a:r>
              <a:rPr lang="en-US" dirty="0" smtClean="0"/>
              <a:t> HTTP-Requests </a:t>
            </a:r>
            <a:r>
              <a:rPr lang="en-US" dirty="0" err="1" smtClean="0"/>
              <a:t>erstrecken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162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Branch</a:t>
            </a:r>
            <a:r>
              <a:rPr lang="de-DE" dirty="0" smtClean="0"/>
              <a:t>-Modell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Ablauf: Theorie &gt; Praxis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913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74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217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237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JerseyEnvironement</a:t>
            </a:r>
            <a:r>
              <a:rPr lang="de-DE" dirty="0" smtClean="0"/>
              <a:t> &gt; </a:t>
            </a:r>
            <a:r>
              <a:rPr lang="de-DE" dirty="0" err="1" smtClean="0"/>
              <a:t>UseCases</a:t>
            </a:r>
            <a:r>
              <a:rPr lang="de-DE" dirty="0" smtClean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REST-Ressourcen registrieren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Features registrieren (z.B. </a:t>
            </a:r>
            <a:r>
              <a:rPr lang="de-DE" dirty="0"/>
              <a:t>Java8-Optional-Feature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98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64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Integrationstest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1" dirty="0" smtClean="0"/>
              <a:t>Motivation:</a:t>
            </a:r>
            <a:r>
              <a:rPr lang="de-DE" dirty="0" smtClean="0"/>
              <a:t> </a:t>
            </a:r>
            <a:r>
              <a:rPr lang="de-DE" dirty="0" err="1" smtClean="0"/>
              <a:t>DropWizard-Application</a:t>
            </a:r>
            <a:r>
              <a:rPr lang="de-DE" dirty="0" smtClean="0"/>
              <a:t> mit </a:t>
            </a:r>
            <a:r>
              <a:rPr lang="de-DE" b="1" dirty="0" smtClean="0"/>
              <a:t>alternierender Konfiguration</a:t>
            </a:r>
            <a:r>
              <a:rPr lang="de-DE" dirty="0" smtClean="0"/>
              <a:t> starten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Umsetzung der </a:t>
            </a:r>
            <a:r>
              <a:rPr lang="de-DE" dirty="0" err="1" smtClean="0"/>
              <a:t>Asserts</a:t>
            </a:r>
            <a:r>
              <a:rPr lang="de-DE" dirty="0" smtClean="0"/>
              <a:t> nach Vorbild </a:t>
            </a:r>
            <a:r>
              <a:rPr lang="de-DE" dirty="0" err="1" smtClean="0"/>
              <a:t>SolarPanelsResourceTest</a:t>
            </a:r>
            <a:r>
              <a:rPr lang="de-DE" dirty="0" smtClean="0"/>
              <a:t>, nur dass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02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92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98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97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1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3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02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8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8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14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86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72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5A048-B528-4245-BAAA-A34F23850038}" type="datetimeFigureOut">
              <a:rPr lang="de-DE" smtClean="0"/>
              <a:t>11.08.2016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82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git@github.com:stefanil/EnergyManager.git" TargetMode="External"/><Relationship Id="rId3" Type="http://schemas.openxmlformats.org/officeDocument/2006/relationships/hyperlink" Target="https://git-for-windows.github.io/" TargetMode="External"/><Relationship Id="rId7" Type="http://schemas.openxmlformats.org/officeDocument/2006/relationships/hyperlink" Target="https://nodejs.org/en/download/current/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idea/download/index.html#section=windows" TargetMode="External"/><Relationship Id="rId5" Type="http://schemas.openxmlformats.org/officeDocument/2006/relationships/hyperlink" Target="https://archive.apache.org/dist/maven/maven-3/3.3.3/binaries/" TargetMode="External"/><Relationship Id="rId4" Type="http://schemas.openxmlformats.org/officeDocument/2006/relationships/hyperlink" Target="https://www.sourcetreeapp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assgiant.com/ascii/" TargetMode="External"/><Relationship Id="rId2" Type="http://schemas.openxmlformats.org/officeDocument/2006/relationships/hyperlink" Target="http://patorjk.com/software/taag/#p=display&amp;f=Graffiti&amp;t=Type%20Something%2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assgiant.com/ascii/" TargetMode="External"/><Relationship Id="rId2" Type="http://schemas.openxmlformats.org/officeDocument/2006/relationships/hyperlink" Target="http://patorjk.com/software/taag/#p=display&amp;f=Graffiti&amp;t=Type%20Something%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jdbi.org/" TargetMode="External"/><Relationship Id="rId3" Type="http://schemas.openxmlformats.org/officeDocument/2006/relationships/hyperlink" Target="http://www.eclipse.org/jetty/" TargetMode="External"/><Relationship Id="rId7" Type="http://schemas.openxmlformats.org/officeDocument/2006/relationships/hyperlink" Target="http://logback.qos.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guava" TargetMode="External"/><Relationship Id="rId5" Type="http://schemas.openxmlformats.org/officeDocument/2006/relationships/hyperlink" Target="http://metrics.dropwizard.io/3.1.0/" TargetMode="External"/><Relationship Id="rId4" Type="http://schemas.openxmlformats.org/officeDocument/2006/relationships/hyperlink" Target="https://jersey.java.net/" TargetMode="External"/><Relationship Id="rId9" Type="http://schemas.openxmlformats.org/officeDocument/2006/relationships/hyperlink" Target="http://www.liquibase.org/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ropwizard.io/0.9.3/docs/manual/validation.html" TargetMode="External"/><Relationship Id="rId3" Type="http://schemas.openxmlformats.org/officeDocument/2006/relationships/hyperlink" Target="http://www.dropwizard.io/0.9.3/docs/manual/core.html" TargetMode="External"/><Relationship Id="rId7" Type="http://schemas.openxmlformats.org/officeDocument/2006/relationships/hyperlink" Target="http://www.dropwizard.io/0.9.3/docs/manual/migra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ropwizard.io/0.7.1/docs/manual/hibernate.html" TargetMode="External"/><Relationship Id="rId5" Type="http://schemas.openxmlformats.org/officeDocument/2006/relationships/hyperlink" Target="http://www.dropwizard.io/0.9.3/docs/manual/jdbi.html" TargetMode="External"/><Relationship Id="rId10" Type="http://schemas.openxmlformats.org/officeDocument/2006/relationships/hyperlink" Target="http://metrics.dropwizard.io/" TargetMode="External"/><Relationship Id="rId4" Type="http://schemas.openxmlformats.org/officeDocument/2006/relationships/hyperlink" Target="http://www.dropwizard.io/0.9.3/docs/manual/client.html" TargetMode="External"/><Relationship Id="rId9" Type="http://schemas.openxmlformats.org/officeDocument/2006/relationships/hyperlink" Target="http://www.dropwizard.io/0.9.3/docs/manual/auth.html#authenticator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___</a:t>
            </a:r>
            <a:r>
              <a:rPr lang="de-DE" dirty="0" err="1" smtClean="0"/>
              <a:t>DropWizard</a:t>
            </a:r>
            <a:r>
              <a:rPr lang="de-DE" dirty="0" smtClean="0"/>
              <a:t>___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***</a:t>
            </a:r>
            <a:endParaRPr lang="en-US" b="1" dirty="0" smtClean="0"/>
          </a:p>
          <a:p>
            <a:r>
              <a:rPr lang="en-US" b="1" dirty="0" smtClean="0"/>
              <a:t>Developing ops-friendly, high-performance, RESTful web services</a:t>
            </a:r>
          </a:p>
        </p:txBody>
      </p:sp>
    </p:spTree>
    <p:extLst>
      <p:ext uri="{BB962C8B-B14F-4D97-AF65-F5344CB8AC3E}">
        <p14:creationId xmlns:p14="http://schemas.microsoft.com/office/powerpoint/2010/main" val="3567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 Ziele &amp; Szenario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Local</a:t>
            </a:r>
            <a:r>
              <a:rPr lang="de-DE" b="1" dirty="0" smtClean="0"/>
              <a:t> Setup</a:t>
            </a:r>
          </a:p>
          <a:p>
            <a:pPr lvl="1"/>
            <a:r>
              <a:rPr lang="de-DE" u="sng" dirty="0">
                <a:hlinkClick r:id="rId2"/>
              </a:rPr>
              <a:t>JDK </a:t>
            </a:r>
            <a:r>
              <a:rPr lang="de-DE" u="sng" dirty="0" smtClean="0">
                <a:hlinkClick r:id="rId2"/>
              </a:rPr>
              <a:t>1.8</a:t>
            </a:r>
            <a:endParaRPr lang="de-DE" dirty="0"/>
          </a:p>
          <a:p>
            <a:pPr lvl="1"/>
            <a:r>
              <a:rPr lang="de-DE" dirty="0" err="1"/>
              <a:t>Git</a:t>
            </a:r>
            <a:r>
              <a:rPr lang="de-DE" dirty="0"/>
              <a:t> (empfohlen: </a:t>
            </a:r>
            <a:r>
              <a:rPr lang="de-DE" u="sng" dirty="0" err="1" smtClean="0">
                <a:hlinkClick r:id="rId3"/>
              </a:rPr>
              <a:t>msysgit</a:t>
            </a:r>
            <a:r>
              <a:rPr lang="de-DE" dirty="0" smtClean="0"/>
              <a:t>; </a:t>
            </a:r>
            <a:r>
              <a:rPr lang="de-DE" u="sng" dirty="0" err="1">
                <a:hlinkClick r:id="rId4"/>
              </a:rPr>
              <a:t>Sourcetree</a:t>
            </a:r>
            <a:r>
              <a:rPr lang="de-DE" dirty="0"/>
              <a:t>)</a:t>
            </a:r>
          </a:p>
          <a:p>
            <a:pPr lvl="1"/>
            <a:r>
              <a:rPr lang="de-DE" u="sng" dirty="0" err="1">
                <a:hlinkClick r:id="rId5"/>
              </a:rPr>
              <a:t>Maven</a:t>
            </a:r>
            <a:r>
              <a:rPr lang="de-DE" u="sng" dirty="0">
                <a:hlinkClick r:id="rId5"/>
              </a:rPr>
              <a:t> 3.3.3</a:t>
            </a:r>
            <a:endParaRPr lang="de-DE" dirty="0"/>
          </a:p>
          <a:p>
            <a:pPr lvl="1"/>
            <a:r>
              <a:rPr lang="de-DE" dirty="0"/>
              <a:t>Beliebige IDE (empfohlen: </a:t>
            </a:r>
            <a:r>
              <a:rPr lang="de-DE" u="sng" dirty="0">
                <a:hlinkClick r:id="rId6"/>
              </a:rPr>
              <a:t>IDEA </a:t>
            </a:r>
            <a:r>
              <a:rPr lang="de-DE" u="sng" dirty="0" err="1" smtClean="0">
                <a:hlinkClick r:id="rId6"/>
              </a:rPr>
              <a:t>IntelliJ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u="sng" dirty="0">
                <a:hlinkClick r:id="rId7"/>
              </a:rPr>
              <a:t>Node.js &amp; NPM </a:t>
            </a:r>
            <a:r>
              <a:rPr lang="de-DE" u="sng" dirty="0" smtClean="0">
                <a:hlinkClick r:id="rId7"/>
              </a:rPr>
              <a:t>6.3.1</a:t>
            </a:r>
            <a:endParaRPr lang="de-DE" dirty="0" smtClean="0"/>
          </a:p>
          <a:p>
            <a:r>
              <a:rPr lang="de-DE" b="1" dirty="0" err="1" smtClean="0"/>
              <a:t>GitHub</a:t>
            </a:r>
            <a:r>
              <a:rPr lang="de-DE" b="1" dirty="0" smtClean="0"/>
              <a:t> Repository</a:t>
            </a:r>
          </a:p>
          <a:p>
            <a:pPr marL="457200" lvl="1" indent="0">
              <a:buNone/>
            </a:pP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  <a:hlinkClick r:id="rId8"/>
              </a:rPr>
              <a:t>git@github.com:stefanil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8"/>
              </a:rPr>
              <a:t>/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  <a:hlinkClick r:id="rId8"/>
              </a:rPr>
              <a:t>EnergyManager.git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https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://github.com/stefanil/EnergyManager.git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047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 User Stories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de-DE" dirty="0" err="1" smtClean="0"/>
              <a:t>Artistic</a:t>
            </a:r>
            <a:r>
              <a:rPr lang="de-DE" dirty="0" smtClean="0"/>
              <a:t> Bootstrapping</a:t>
            </a:r>
          </a:p>
          <a:p>
            <a:pPr marL="571500" indent="-571500">
              <a:buFont typeface="+mj-lt"/>
              <a:buAutoNum type="romanLcPeriod"/>
            </a:pPr>
            <a:r>
              <a:rPr lang="de-DE" dirty="0" err="1" smtClean="0"/>
              <a:t>RESTful</a:t>
            </a:r>
            <a:r>
              <a:rPr lang="de-DE" dirty="0" smtClean="0"/>
              <a:t> </a:t>
            </a:r>
            <a:r>
              <a:rPr lang="de-DE" dirty="0" err="1"/>
              <a:t>SolarPanel</a:t>
            </a:r>
            <a:r>
              <a:rPr lang="de-DE" dirty="0"/>
              <a:t> Service</a:t>
            </a:r>
            <a:endParaRPr lang="de-DE" dirty="0" smtClean="0"/>
          </a:p>
          <a:p>
            <a:pPr marL="571500" indent="-571500">
              <a:buFont typeface="+mj-lt"/>
              <a:buAutoNum type="romanLcPeriod"/>
            </a:pPr>
            <a:r>
              <a:rPr lang="de-DE" dirty="0" err="1" smtClean="0"/>
              <a:t>Logging</a:t>
            </a:r>
            <a:endParaRPr lang="de-DE" dirty="0" smtClean="0"/>
          </a:p>
          <a:p>
            <a:pPr marL="571500" indent="-571500">
              <a:buFont typeface="+mj-lt"/>
              <a:buAutoNum type="romanLcPeriod"/>
            </a:pP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marL="571500" indent="-571500">
              <a:buFont typeface="+mj-lt"/>
              <a:buAutoNum type="romanLcPeriod"/>
            </a:pPr>
            <a:r>
              <a:rPr lang="de-DE" dirty="0" smtClean="0"/>
              <a:t>JPA Integration</a:t>
            </a:r>
          </a:p>
          <a:p>
            <a:pPr marL="571500" indent="-571500">
              <a:buFont typeface="+mj-lt"/>
              <a:buAutoNum type="romanLcPeriod"/>
            </a:pP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smtClean="0"/>
              <a:t>Checks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7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 smtClean="0"/>
              <a:t>Artistitic</a:t>
            </a:r>
            <a:r>
              <a:rPr lang="de-DE" dirty="0" smtClean="0"/>
              <a:t> </a:t>
            </a:r>
            <a:r>
              <a:rPr lang="de-DE" dirty="0" err="1" smtClean="0"/>
              <a:t>Bootsprapping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i="1" dirty="0"/>
              <a:t>Als Anwender möchte ich den Server starten &amp; stoppen, um das ASCII-Art sehen zu können</a:t>
            </a:r>
            <a:r>
              <a:rPr lang="de-DE" sz="2400" i="1" dirty="0" smtClean="0"/>
              <a:t>.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732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/>
              <a:t>Artistitic</a:t>
            </a:r>
            <a:r>
              <a:rPr lang="de-DE" dirty="0"/>
              <a:t> </a:t>
            </a:r>
            <a:r>
              <a:rPr lang="de-DE" dirty="0" err="1"/>
              <a:t>Bootsprapping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40224" y="2615604"/>
            <a:ext cx="79115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de-DE" altLang="de-DE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de-DE" altLang="de-DE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archetype:generate</a:t>
            </a:r>
            <a:r>
              <a:rPr lang="de-DE" altLang="de-DE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de-DE" altLang="de-DE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</a:t>
            </a:r>
            <a:r>
              <a:rPr lang="de-DE" altLang="de-DE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DarchetypeGroupId</a:t>
            </a:r>
            <a:r>
              <a:rPr lang="de-DE" altLang="de-DE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io.dropwizard.archetypes</a:t>
            </a:r>
            <a:r>
              <a:rPr lang="de-DE" altLang="de-DE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de-DE" altLang="de-DE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</a:t>
            </a:r>
            <a:r>
              <a:rPr lang="de-DE" altLang="de-DE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DarchetypeArtifactId</a:t>
            </a:r>
            <a:r>
              <a:rPr lang="de-DE" altLang="de-DE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de-DE" altLang="de-DE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-simple </a:t>
            </a:r>
          </a:p>
          <a:p>
            <a:pPr lvl="2"/>
            <a:r>
              <a:rPr lang="de-DE" altLang="de-DE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</a:t>
            </a:r>
            <a:r>
              <a:rPr lang="de-DE" altLang="de-DE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DarchetypeVersion</a:t>
            </a:r>
            <a:r>
              <a:rPr lang="de-DE" altLang="de-DE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=1.0.0-rc3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743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/>
              <a:t>Artistitic</a:t>
            </a:r>
            <a:r>
              <a:rPr lang="de-DE" dirty="0"/>
              <a:t> </a:t>
            </a:r>
            <a:r>
              <a:rPr lang="de-DE" dirty="0" err="1"/>
              <a:t>Bootsprapping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Maven</a:t>
            </a:r>
            <a:r>
              <a:rPr lang="de-DE" dirty="0" smtClean="0"/>
              <a:t>-Projekt: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de.saxsys.energymanager</a:t>
            </a:r>
            <a:endParaRPr lang="de-DE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Font typeface="Calibri" panose="020F0502020204030204" pitchFamily="34" charset="0"/>
              <a:buChar char="+"/>
            </a:pPr>
            <a:r>
              <a:rPr lang="de-DE" sz="1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de-DE" sz="1900" dirty="0" smtClean="0"/>
              <a:t> </a:t>
            </a:r>
            <a:r>
              <a:rPr lang="de-DE" dirty="0" smtClean="0"/>
              <a:t>.. DTOs</a:t>
            </a:r>
          </a:p>
          <a:p>
            <a:pPr lvl="2">
              <a:buFont typeface="Calibri" panose="020F0502020204030204" pitchFamily="34" charset="0"/>
              <a:buChar char="+"/>
            </a:pPr>
            <a:r>
              <a:rPr lang="de-DE" sz="1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de-DE" sz="1900" dirty="0" smtClean="0"/>
              <a:t> </a:t>
            </a:r>
            <a:r>
              <a:rPr lang="de-DE" dirty="0" smtClean="0"/>
              <a:t>.. </a:t>
            </a:r>
            <a:r>
              <a:rPr lang="de-DE" dirty="0" err="1" smtClean="0"/>
              <a:t>AngularJS</a:t>
            </a:r>
            <a:r>
              <a:rPr lang="de-DE" dirty="0" smtClean="0"/>
              <a:t> 2 </a:t>
            </a:r>
            <a:r>
              <a:rPr lang="de-DE" dirty="0"/>
              <a:t>C</a:t>
            </a:r>
            <a:r>
              <a:rPr lang="de-DE" dirty="0" smtClean="0"/>
              <a:t>lient Implementation</a:t>
            </a:r>
          </a:p>
          <a:p>
            <a:pPr lvl="2">
              <a:buFont typeface="Calibri" panose="020F0502020204030204" pitchFamily="34" charset="0"/>
              <a:buChar char="+"/>
            </a:pPr>
            <a:r>
              <a:rPr lang="de-DE" sz="1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900" dirty="0" smtClean="0"/>
              <a:t> </a:t>
            </a:r>
            <a:r>
              <a:rPr lang="de-DE" dirty="0" smtClean="0"/>
              <a:t>.. </a:t>
            </a:r>
            <a:r>
              <a:rPr lang="de-DE" dirty="0" err="1" smtClean="0"/>
              <a:t>Configuration</a:t>
            </a:r>
            <a:r>
              <a:rPr lang="de-DE" dirty="0" smtClean="0"/>
              <a:t> POJOs</a:t>
            </a:r>
            <a:endParaRPr lang="de-DE" dirty="0"/>
          </a:p>
          <a:p>
            <a:pPr lvl="2">
              <a:buFont typeface="Calibri" panose="020F0502020204030204" pitchFamily="34" charset="0"/>
              <a:buChar char="+"/>
            </a:pPr>
            <a:r>
              <a:rPr lang="de-DE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de-DE" sz="1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odel</a:t>
            </a:r>
            <a:r>
              <a:rPr lang="de-DE" sz="1900" dirty="0" smtClean="0"/>
              <a:t> </a:t>
            </a:r>
            <a:r>
              <a:rPr lang="de-DE" dirty="0" smtClean="0"/>
              <a:t>.. JPA-Model, DAOs</a:t>
            </a:r>
            <a:endParaRPr lang="de-DE" dirty="0"/>
          </a:p>
          <a:p>
            <a:pPr lvl="2">
              <a:buFont typeface="Calibri" panose="020F0502020204030204" pitchFamily="34" charset="0"/>
              <a:buChar char="+"/>
            </a:pPr>
            <a:r>
              <a:rPr lang="de-DE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de-DE" sz="1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ealth</a:t>
            </a:r>
            <a:r>
              <a:rPr lang="de-DE" sz="1900" dirty="0" smtClean="0"/>
              <a:t> </a:t>
            </a:r>
            <a:r>
              <a:rPr lang="de-DE" dirty="0" smtClean="0"/>
              <a:t>.. </a:t>
            </a:r>
            <a:r>
              <a:rPr lang="de-DE" dirty="0" err="1"/>
              <a:t>Health</a:t>
            </a:r>
            <a:r>
              <a:rPr lang="de-DE" dirty="0"/>
              <a:t> Checks</a:t>
            </a:r>
          </a:p>
          <a:p>
            <a:pPr lvl="2">
              <a:buFont typeface="Calibri" panose="020F0502020204030204" pitchFamily="34" charset="0"/>
              <a:buChar char="+"/>
            </a:pPr>
            <a:r>
              <a:rPr lang="de-DE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de-DE" sz="1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esources</a:t>
            </a:r>
            <a:r>
              <a:rPr lang="de-DE" sz="1900" dirty="0" smtClean="0"/>
              <a:t> </a:t>
            </a:r>
            <a:r>
              <a:rPr lang="de-DE" dirty="0" smtClean="0"/>
              <a:t>.. Resources</a:t>
            </a:r>
          </a:p>
          <a:p>
            <a:pPr lvl="2">
              <a:buFont typeface="Calibri" panose="020F0502020204030204" pitchFamily="34" charset="0"/>
              <a:buChar char="+"/>
            </a:pPr>
            <a:r>
              <a:rPr lang="de-DE" sz="1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tasks</a:t>
            </a:r>
            <a:r>
              <a:rPr lang="de-DE" sz="1900" dirty="0" smtClean="0"/>
              <a:t> </a:t>
            </a:r>
            <a:r>
              <a:rPr lang="de-DE" dirty="0" smtClean="0"/>
              <a:t>.. </a:t>
            </a:r>
            <a:r>
              <a:rPr lang="de-DE" dirty="0"/>
              <a:t>T</a:t>
            </a:r>
            <a:r>
              <a:rPr lang="de-DE" dirty="0" smtClean="0"/>
              <a:t>asks</a:t>
            </a:r>
            <a:endParaRPr lang="de-DE" dirty="0"/>
          </a:p>
          <a:p>
            <a:pPr lvl="2">
              <a:buFont typeface="Calibri" panose="020F0502020204030204" pitchFamily="34" charset="0"/>
              <a:buChar char="+"/>
            </a:pPr>
            <a:r>
              <a:rPr lang="de-DE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EnergyManagerApplication.java</a:t>
            </a:r>
            <a:r>
              <a:rPr lang="de-DE" sz="1900" dirty="0" smtClean="0"/>
              <a:t> </a:t>
            </a:r>
            <a:r>
              <a:rPr lang="de-DE" dirty="0" smtClean="0"/>
              <a:t>.. </a:t>
            </a:r>
            <a:r>
              <a:rPr lang="de-DE" dirty="0" err="1" smtClean="0"/>
              <a:t>DropWizard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/ Main Class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config.yml</a:t>
            </a:r>
            <a:r>
              <a:rPr lang="de-DE" sz="2200" dirty="0" smtClean="0"/>
              <a:t> </a:t>
            </a:r>
            <a:r>
              <a:rPr lang="de-DE" dirty="0" smtClean="0"/>
              <a:t>.. </a:t>
            </a:r>
            <a:r>
              <a:rPr lang="de-DE" dirty="0" err="1" smtClean="0"/>
              <a:t>DropWizard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pom.xml</a:t>
            </a:r>
            <a:endParaRPr lang="de-DE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README.md</a:t>
            </a:r>
            <a:endParaRPr lang="de-D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 smtClean="0"/>
              <a:t>io.dropwizard.Application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9849" y="1825625"/>
            <a:ext cx="53172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EnergyManagerApplication</a:t>
            </a:r>
            <a:r>
              <a:rPr lang="de-DE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4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EMConfiguration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(final String[]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EnergyManagerApplication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sz="14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1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de-DE" sz="1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de-DE" sz="14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EnergyManager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0" y="1811299"/>
            <a:ext cx="579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Bootstrap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EMConfiguration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bootstrap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commands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metric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registry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bundles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(i.e.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migrations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authorization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bundles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EMConfiguration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after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(all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bundles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providers</a:t>
            </a: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(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b="1" dirty="0" smtClean="0"/>
          </a:p>
          <a:p>
            <a:pPr lvl="2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38200" y="1425146"/>
            <a:ext cx="857798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plugin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org.apache.maven.plugins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maven-shade-plugin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&gt;2.3&lt;/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createDependencyReducedPom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createDependencyReducedPom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&gt;*:*&lt;/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excludes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&gt;META-INF/*.SF&lt;/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&gt;META-INF/*.DSA&lt;/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&gt;META-INF/*.RSA&lt;/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excludes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phase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phase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goal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goal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transformers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implementation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="org.apache.maven.plugins.shade.resource.ServicesResourceTransformer"/&gt;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implementation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="org.apache.maven.plugins.shade.resource.ManifestResourceTransformer"&gt;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&lt;</a:t>
            </a:r>
            <a:r>
              <a:rPr lang="de-DE" sz="1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mainClass</a:t>
            </a:r>
            <a:r>
              <a:rPr lang="de-DE" sz="1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de.saxsys.energymanager.EnergyManagerApplication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mainClass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transformers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plugin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013812" y="2750709"/>
            <a:ext cx="5754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 all digital signatures from signed JARs. If you don’t,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Java considers the signature invalid and won’t load or </a:t>
            </a: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/>
              <a:t>your JAR file.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013812" y="2134636"/>
            <a:ext cx="533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Erzeugt Reduzierte POM ohne externe Abhängigkeiten.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13812" y="4202011"/>
            <a:ext cx="4435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Automatische Ausführung des Goals „</a:t>
            </a:r>
            <a:r>
              <a:rPr lang="de-DE" dirty="0" err="1" smtClean="0"/>
              <a:t>shade</a:t>
            </a:r>
            <a:r>
              <a:rPr lang="de-DE" dirty="0" smtClean="0"/>
              <a:t>“ </a:t>
            </a:r>
          </a:p>
          <a:p>
            <a:r>
              <a:rPr lang="de-DE" dirty="0" smtClean="0"/>
              <a:t>in der </a:t>
            </a:r>
            <a:r>
              <a:rPr lang="de-DE" dirty="0" err="1" smtClean="0"/>
              <a:t>Maven</a:t>
            </a:r>
            <a:r>
              <a:rPr lang="de-DE" dirty="0" smtClean="0"/>
              <a:t>-</a:t>
            </a:r>
            <a:r>
              <a:rPr lang="de-DE" dirty="0" err="1" smtClean="0"/>
              <a:t>Lifecycle</a:t>
            </a:r>
            <a:r>
              <a:rPr lang="de-DE" dirty="0" smtClean="0"/>
              <a:t>-Phase „</a:t>
            </a:r>
            <a:r>
              <a:rPr lang="de-DE" dirty="0" err="1" smtClean="0"/>
              <a:t>package</a:t>
            </a:r>
            <a:r>
              <a:rPr lang="de-DE" dirty="0" smtClean="0"/>
              <a:t>“.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013812" y="5992297"/>
            <a:ext cx="482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Definition der Hauptklasse in META-INF-Manifest.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1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Tasks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34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sz="2400" i="1" dirty="0"/>
              <a:t>Als Entwickler möchte ich den Server starten &amp; stoppen, um das ASCII-Art sehen zu können</a:t>
            </a:r>
            <a:r>
              <a:rPr lang="de-DE" sz="2400" i="1" dirty="0" smtClean="0"/>
              <a:t>.</a:t>
            </a:r>
            <a:endParaRPr lang="de-DE" sz="2400" b="1" i="1" dirty="0" smtClean="0"/>
          </a:p>
          <a:p>
            <a:pPr marL="0" indent="0" algn="ctr">
              <a:buNone/>
            </a:pP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II_i_todo</a:t>
            </a: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de-DE" sz="1000" b="1" dirty="0" smtClean="0"/>
              <a:t> </a:t>
            </a:r>
            <a:endParaRPr lang="de-DE" sz="1000" b="1" dirty="0"/>
          </a:p>
          <a:p>
            <a:r>
              <a:rPr lang="de-DE" dirty="0"/>
              <a:t>ASCII-Art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? 	</a:t>
            </a:r>
            <a:r>
              <a:rPr lang="de-DE" dirty="0">
                <a:hlinkClick r:id="rId2"/>
              </a:rPr>
              <a:t> TAAG</a:t>
            </a:r>
            <a:r>
              <a:rPr lang="de-DE" dirty="0"/>
              <a:t>; </a:t>
            </a:r>
            <a:r>
              <a:rPr lang="de-DE" dirty="0">
                <a:hlinkClick r:id="rId3"/>
              </a:rPr>
              <a:t>glassgiant.com</a:t>
            </a:r>
            <a:endParaRPr lang="de-DE" dirty="0"/>
          </a:p>
          <a:p>
            <a:pPr lvl="1"/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? 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/banner.txt</a:t>
            </a:r>
          </a:p>
          <a:p>
            <a:r>
              <a:rPr lang="de-DE" dirty="0"/>
              <a:t>Bauen</a:t>
            </a:r>
          </a:p>
          <a:p>
            <a:pPr marL="457200" lvl="1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clean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/>
              <a:t>Server starten via ..</a:t>
            </a:r>
          </a:p>
          <a:p>
            <a:pPr lvl="1"/>
            <a:r>
              <a:rPr lang="de-DE" dirty="0" err="1"/>
              <a:t>Fat</a:t>
            </a:r>
            <a:r>
              <a:rPr lang="de-DE" dirty="0"/>
              <a:t>-JAR</a:t>
            </a:r>
          </a:p>
          <a:p>
            <a:pPr marL="914400" lvl="2" indent="0">
              <a:buNone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/server-0.0.1-SNAPSHOT.jar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config.yml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dirty="0" err="1"/>
              <a:t>MainClass</a:t>
            </a:r>
            <a:r>
              <a:rPr lang="de-DE" dirty="0"/>
              <a:t> ↘</a:t>
            </a:r>
          </a:p>
        </p:txBody>
      </p:sp>
    </p:spTree>
    <p:extLst>
      <p:ext uri="{BB962C8B-B14F-4D97-AF65-F5344CB8AC3E}">
        <p14:creationId xmlns:p14="http://schemas.microsoft.com/office/powerpoint/2010/main" val="1222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Starten aus der IDE (Main Class)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03" y="1690688"/>
            <a:ext cx="6305393" cy="4400393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065374" y="3000375"/>
            <a:ext cx="2638426" cy="190500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3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Tasks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34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sz="2400" i="1" dirty="0"/>
              <a:t>Als Entwickler möchte ich den Server starten &amp; stoppen, um das ASCII-Art sehen zu können</a:t>
            </a:r>
            <a:r>
              <a:rPr lang="de-DE" sz="2400" i="1" dirty="0" smtClean="0"/>
              <a:t>.</a:t>
            </a:r>
            <a:endParaRPr lang="de-DE" sz="2400" b="1" i="1" dirty="0" smtClean="0"/>
          </a:p>
          <a:p>
            <a:pPr marL="0" indent="0" algn="ctr">
              <a:buNone/>
            </a:pP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II_i_todo</a:t>
            </a: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de-DE" sz="1000" b="1" dirty="0" smtClean="0"/>
              <a:t> </a:t>
            </a:r>
            <a:endParaRPr lang="de-DE" sz="1000" b="1" dirty="0"/>
          </a:p>
          <a:p>
            <a:r>
              <a:rPr lang="de-DE" dirty="0"/>
              <a:t>ASCII-Art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? 	</a:t>
            </a:r>
            <a:r>
              <a:rPr lang="de-DE" dirty="0">
                <a:hlinkClick r:id="rId2"/>
              </a:rPr>
              <a:t> TAAG</a:t>
            </a:r>
            <a:r>
              <a:rPr lang="de-DE" dirty="0"/>
              <a:t>; </a:t>
            </a:r>
            <a:r>
              <a:rPr lang="de-DE" dirty="0">
                <a:hlinkClick r:id="rId3"/>
              </a:rPr>
              <a:t>glassgiant.com</a:t>
            </a:r>
            <a:endParaRPr lang="de-DE" dirty="0"/>
          </a:p>
          <a:p>
            <a:pPr lvl="1"/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? 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/banner.txt</a:t>
            </a:r>
          </a:p>
          <a:p>
            <a:r>
              <a:rPr lang="de-DE" dirty="0"/>
              <a:t>Bauen</a:t>
            </a:r>
          </a:p>
          <a:p>
            <a:pPr marL="457200" lvl="1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clean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/>
              <a:t>Server starten via ..</a:t>
            </a:r>
          </a:p>
          <a:p>
            <a:pPr lvl="1"/>
            <a:r>
              <a:rPr lang="de-DE" dirty="0" err="1"/>
              <a:t>Fat</a:t>
            </a:r>
            <a:r>
              <a:rPr lang="de-DE" dirty="0"/>
              <a:t>-JAR</a:t>
            </a:r>
          </a:p>
          <a:p>
            <a:pPr marL="914400" lvl="2" indent="0">
              <a:buNone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/server-0.0.1-SNAPSHOT.jar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config.yml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dirty="0" err="1"/>
              <a:t>MainClass</a:t>
            </a:r>
            <a:r>
              <a:rPr lang="de-DE" dirty="0"/>
              <a:t> ↘</a:t>
            </a:r>
          </a:p>
        </p:txBody>
      </p:sp>
    </p:spTree>
    <p:extLst>
      <p:ext uri="{BB962C8B-B14F-4D97-AF65-F5344CB8AC3E}">
        <p14:creationId xmlns:p14="http://schemas.microsoft.com/office/powerpoint/2010/main" val="146223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Denny Israel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3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Verifikation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12370" y="1690688"/>
            <a:ext cx="7103446" cy="4893647"/>
            <a:chOff x="5691149" y="1690688"/>
            <a:chExt cx="7103446" cy="4893647"/>
          </a:xfrm>
        </p:grpSpPr>
        <p:sp>
          <p:nvSpPr>
            <p:cNvPr id="4" name="Textfeld 3"/>
            <p:cNvSpPr txBox="1"/>
            <p:nvPr/>
          </p:nvSpPr>
          <p:spPr>
            <a:xfrm>
              <a:off x="5691149" y="1690688"/>
              <a:ext cx="7103446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[...]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INFO  [2016-07-13 14:04:59,615]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io.dropwizard.server.DefaultServerFactory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Registering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admin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handler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with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root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path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prefix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: /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INFO  [2016-07-13 14:04:59,634]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io.dropwizard.server.ServerFactory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Starting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EnergyManager</a:t>
              </a:r>
              <a:endParaRPr lang="de-DE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                               ......           .... .............    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                                ......            .. .7===~~~=~+I+.    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..  ..,~=+=,.....             .... .:=+=~, ..            ...=+=~~~:::::~~~~+7.. 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,+=====~===+==..              +=+========+=.           ..?~~::::::::::::~~~=~.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...~=::::,,,,,,,::~~+, .     .. :=~:::,,,,,,,::~~~~..     ..?=~:::,,,,,,,,,,:::::~7..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.+:,:,,........,,,:=:=.      .~~,,,,.........,,:~:=.     .~=~:,,,,,,,,,,,,,,,,,::~+.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. =::,,............,,:~:+. ... ::,,,.....,?=.....,:~:=,. . .+::,,,,,,,,,,,,,,,,,,,:~=+  .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=::,....      ......,:::=.. .=::,..... Z?=++ .....,:::  ..?~::,,..,,,,,,,,,,.,.,.,~~+.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~::,,... .... ..,  ...,::~...,:,,..... .$.=.:.  ....:::=...?~::,....,,,,,,,,,,,..,,:~=.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..=:,....~  ::~~,  .? ..,,~::..=,,,....  .=:.+...  ...,~:~...?~:,,....,,,,,,,,,,,..,,:~~. .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.,=:,.....= . . .,.. ....,::=..~,,....    :~,=, .  ...,::~.  ?~::,,,,,,,,,,,,,,,,,,,,:~=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,=~,....  ..:  . .I .....::=  ~:,....   ..=,,, .. ...,:,=  .~~::,,,,,,,,,,,,,,,,,,,::~?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. ~~,..... ~ ~~~?... ....,:::. ::,....   ..?,,..   ...,:,=.   =:::,,,,,,,,::,,,,,,::::~~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.~~:,...  ~ .=.  ..  ...,,=  .,::,..... .7I=??.  ....,,,=.   ~~:::,,,,,,:::,,,,,,:::~=.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.  ~~,... ..  ~.  I  ...,,::    ::,..... .=$~?+=  ...,,:~.    .+~~:::,,:::::::,,:::~~+..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.~:,.... ?.~   . ...,,,= ..  .::,....  =$~Z:+  ...,,=,..     :~::::,:::::::,,:::~+.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.~::,... :.+7,?   ..,,~ .     .:,.... .~=...7. ..,,=   .   . .?~::::::~~~::::::~=. ..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~:,... $....=+. ..,~.      . ,:,...  .~.D8?  ..,:,.         .+~:::::~~~:::::~=?. 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::,.. =~..~.....,: ..      . ,,,...  :..... .,,, .         ..=~:::~~=+~::::=?.. 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.:,...,?ZOII  ..,,            :,....,,.,+ ...,:.           ..?=:::~=++~:::~+,.  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:,...=.~,..,..,:            .:,....?,=~:....,: .           .I=:,,:=+=~:,::+  . 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~:,,.=.=,,,~,,::.            :~,,,.:Z$77..,:::              I=,,.::::::,,,=    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~==~I~?=~=?===:              :==~~+~+$+~~===               ,~,,,I,:I....,~  . 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..++$,.:OD8+::=$..           ...?Z,.,Z88Z:::$..            ...+?=:,=ZOZ?~+?+    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..=?=++$8DZ?~~+$..           ...==?=IODZ7=~=7..            ...:+~...NND=::$.    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. +?I~~=Z88,..87..           ...=?==~7ODI,.+O..            ...:?~::=$Z$~=?$.    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. ?+=~:=$OZ+++I7 .           ...++:::IZO7==+Z.              ...7O?=+OO7=~~$.    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. ,I$+~IO8O~~~I$..           .. I$?~+Z8OI~:+$..             ...IZ+~I88Z~:~?,    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...+7~:+ZDO~::?O..           . .??=,~$D8?::~O.              ...++:,:DD8,,:8,    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...++===+++++?I,.            . .~====++?++??:.              ...+~++=???++=7.    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,.+=++???++                    +===?+?+I                   . =+=+++??7: .    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, ?DDNN$..                     .MMDDN .                     ..7DN8DI.. .    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......                       ......                       ...,.....       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.   ..                       . ....                       ... .....       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7?:?I?=Z=~$. .             O?O~++77+Z~+Z,7                 . :I .?7:I7?     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.,, .. . ...             . ...  ,.,  . .  .              . .. .  .  .                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DEBUG [2016-07-13 14:04:59,652]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org.eclipse.jetty.util.component.ContainerLifeCycle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: org.eclipse.jetty.server.Server@474821de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added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dw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{STOPPED,8&lt;=0&lt;=1024,i=0,q=0},AUTO}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DEBUG [2016-07-13 14:04:59,654]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org.eclipse.jetty.util.component.ContainerLifeCycle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: org.eclipse.jetty.server.Server@474821de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added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de-DE" sz="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de-DE" sz="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io.dropwizard.lifecycle.ExecutorServiceManager@3d64c581(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TimeBoundHealthCheck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-pool-%d),AUTO}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[...]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DEBUG [2016-07-13 14:05:05,074]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org.eclipse.jetty.util.thread.QueuedThreadPool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queue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acceptor-1@57f1a1de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INFO  [2016-07-13 14:05:05,074]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org.eclipse.jetty.server.AbstractConnector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Started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admin@51b01550{HTTP/1.1,[http/1.1]}{0.0.0.0:8081}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DEBUG [2016-07-13 14:05:05,074]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org.eclipse.jetty.util.component.AbstractLifeCycle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: STARTED @9968ms admin@51b01550{HTTP/1.1,[http/1.1]}{0.0.0.0:8081}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INFO  [2016-07-13 14:05:05,074]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org.eclipse.jetty.server.Server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Started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@9968ms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DEBUG [2016-07-13 14:05:05,074]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org.eclipse.jetty.util.component.AbstractLifeCycle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: STARTED @9968ms org.eclipse.jetty.server.Server@474821de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DEBUG [2016-07-13 14:05:05,075]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org.eclipse.jetty.util.thread.QueuedThreadPool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run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acceptor-0@52a75c12</a:t>
              </a:r>
            </a:p>
            <a:p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DEBUG [2016-07-13 14:05:05,076]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org.eclipse.jetty.util.thread.QueuedThreadPool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de-DE" sz="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run</a:t>
              </a:r>
              <a:r>
                <a:rPr lang="de-DE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 acceptor-1@57f1a1de</a:t>
              </a:r>
            </a:p>
            <a:p>
              <a:endParaRPr lang="de-DE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9208408" y="6091871"/>
              <a:ext cx="2387724" cy="142674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004" y="1764578"/>
            <a:ext cx="55530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i="1" dirty="0"/>
              <a:t>Als Anwender möchte ich ein neues Solar Panel hinzufügen, um dessen Überwachung zu ermöglichen.</a:t>
            </a:r>
          </a:p>
          <a:p>
            <a:pPr marL="0" indent="0">
              <a:buNone/>
            </a:pPr>
            <a:r>
              <a:rPr lang="de-DE" sz="1000" i="1" dirty="0"/>
              <a:t> </a:t>
            </a:r>
          </a:p>
          <a:p>
            <a:pPr marL="0" indent="0" algn="ctr">
              <a:buNone/>
            </a:pPr>
            <a:endParaRPr lang="de-DE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</a:t>
            </a:r>
            <a:r>
              <a:rPr lang="de-DE" dirty="0" smtClean="0"/>
              <a:t> Fachliche 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</a:t>
            </a:r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b="1" dirty="0" smtClean="0"/>
              <a:t>Name: Offgridtec_0_0</a:t>
            </a:r>
          </a:p>
          <a:p>
            <a:pPr lvl="1"/>
            <a:r>
              <a:rPr lang="de-DE" dirty="0" smtClean="0"/>
              <a:t>Hersteller: </a:t>
            </a:r>
            <a:r>
              <a:rPr lang="de-DE" dirty="0" err="1" smtClean="0"/>
              <a:t>Offgridtec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Systemspannung: 12V DC </a:t>
            </a:r>
          </a:p>
          <a:p>
            <a:pPr lvl="1"/>
            <a:r>
              <a:rPr lang="de-DE" dirty="0" smtClean="0"/>
              <a:t>Maximale Leistung (</a:t>
            </a:r>
            <a:r>
              <a:rPr lang="de-DE" dirty="0" err="1" smtClean="0"/>
              <a:t>Pmax</a:t>
            </a:r>
            <a:r>
              <a:rPr lang="de-DE" dirty="0"/>
              <a:t>)</a:t>
            </a:r>
            <a:r>
              <a:rPr lang="de-DE" dirty="0" smtClean="0"/>
              <a:t>: 100W </a:t>
            </a:r>
          </a:p>
          <a:p>
            <a:pPr lvl="1"/>
            <a:r>
              <a:rPr lang="de-DE" dirty="0" smtClean="0"/>
              <a:t>Leerlaufspannung (</a:t>
            </a:r>
            <a:r>
              <a:rPr lang="de-DE" dirty="0" err="1" smtClean="0"/>
              <a:t>Voc</a:t>
            </a:r>
            <a:r>
              <a:rPr lang="de-DE" dirty="0" smtClean="0"/>
              <a:t>): 21,9V </a:t>
            </a:r>
          </a:p>
          <a:p>
            <a:pPr lvl="1"/>
            <a:r>
              <a:rPr lang="de-DE" dirty="0" smtClean="0"/>
              <a:t>Kurzschlussstrom (</a:t>
            </a:r>
            <a:r>
              <a:rPr lang="de-DE" dirty="0" err="1" smtClean="0"/>
              <a:t>Isc</a:t>
            </a:r>
            <a:r>
              <a:rPr lang="de-DE" dirty="0" smtClean="0"/>
              <a:t>): 6,14A </a:t>
            </a:r>
          </a:p>
          <a:p>
            <a:pPr lvl="1"/>
            <a:r>
              <a:rPr lang="de-DE" dirty="0" smtClean="0"/>
              <a:t>Zelltyp: polykristallin</a:t>
            </a:r>
          </a:p>
          <a:p>
            <a:pPr lvl="1"/>
            <a:r>
              <a:rPr lang="de-DE" dirty="0" smtClean="0"/>
              <a:t>Abmessungen (</a:t>
            </a:r>
            <a:r>
              <a:rPr lang="de-DE" dirty="0" err="1" smtClean="0"/>
              <a:t>LxBxH</a:t>
            </a:r>
            <a:r>
              <a:rPr lang="de-DE" dirty="0" smtClean="0"/>
              <a:t>): 1005 x 670 x 35 mm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Umgebungstemperatur: -40°C bis +85°C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b="1" dirty="0" smtClean="0"/>
              <a:t>Generatorleistung (</a:t>
            </a:r>
            <a:r>
              <a:rPr lang="de-DE" b="1" dirty="0" err="1" smtClean="0"/>
              <a:t>Wp</a:t>
            </a:r>
            <a:r>
              <a:rPr lang="de-DE" b="1" dirty="0" smtClean="0"/>
              <a:t>): max. 100W</a:t>
            </a:r>
            <a:endParaRPr lang="de-DE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2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</a:t>
            </a:r>
            <a:r>
              <a:rPr lang="de-DE" dirty="0" smtClean="0"/>
              <a:t> DTOs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</a:t>
            </a:r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dirty="0" smtClean="0"/>
              <a:t> .. String; eindeutig; nicht leer</a:t>
            </a:r>
          </a:p>
          <a:p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MonitoringEntry</a:t>
            </a: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generationPower</a:t>
            </a:r>
            <a:r>
              <a:rPr lang="de-DE" dirty="0" smtClean="0"/>
              <a:t> .. </a:t>
            </a:r>
            <a:r>
              <a:rPr lang="de-DE" dirty="0" err="1" smtClean="0"/>
              <a:t>long</a:t>
            </a:r>
            <a:r>
              <a:rPr lang="de-DE" dirty="0" smtClean="0"/>
              <a:t>; Min: 0; Max: 100</a:t>
            </a:r>
          </a:p>
          <a:p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MonitoringData</a:t>
            </a:r>
            <a:endParaRPr lang="de-DE" sz="22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2405456" y="2027574"/>
            <a:ext cx="7241058" cy="1863471"/>
            <a:chOff x="2405455" y="4448429"/>
            <a:chExt cx="7241058" cy="1863471"/>
          </a:xfrm>
        </p:grpSpPr>
        <p:sp>
          <p:nvSpPr>
            <p:cNvPr id="4" name="Abgerundetes Rechteck 3"/>
            <p:cNvSpPr/>
            <p:nvPr/>
          </p:nvSpPr>
          <p:spPr>
            <a:xfrm>
              <a:off x="2405455" y="4563757"/>
              <a:ext cx="2479589" cy="5093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SolarPanel</a:t>
              </a:r>
              <a:endParaRPr lang="de-DE" dirty="0"/>
            </a:p>
          </p:txBody>
        </p:sp>
        <p:cxnSp>
          <p:nvCxnSpPr>
            <p:cNvPr id="5" name="Gerade Verbindung mit Pfeil 4"/>
            <p:cNvCxnSpPr>
              <a:stCxn id="6" idx="1"/>
              <a:endCxn id="4" idx="3"/>
            </p:cNvCxnSpPr>
            <p:nvPr/>
          </p:nvCxnSpPr>
          <p:spPr>
            <a:xfrm flipH="1">
              <a:off x="4885044" y="4818445"/>
              <a:ext cx="2281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bgerundetes Rechteck 5"/>
            <p:cNvSpPr/>
            <p:nvPr/>
          </p:nvSpPr>
          <p:spPr>
            <a:xfrm>
              <a:off x="7166924" y="4563757"/>
              <a:ext cx="2479589" cy="5093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MonitoringData</a:t>
              </a:r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893280" y="44484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6849768" y="4452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7166924" y="5802524"/>
              <a:ext cx="2479589" cy="5093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MonitoringEntry</a:t>
              </a:r>
              <a:endParaRPr lang="de-DE" dirty="0" smtClean="0"/>
            </a:p>
          </p:txBody>
        </p:sp>
        <p:cxnSp>
          <p:nvCxnSpPr>
            <p:cNvPr id="10" name="Gerade Verbindung mit Pfeil 9"/>
            <p:cNvCxnSpPr>
              <a:stCxn id="6" idx="2"/>
              <a:endCxn id="9" idx="0"/>
            </p:cNvCxnSpPr>
            <p:nvPr/>
          </p:nvCxnSpPr>
          <p:spPr>
            <a:xfrm>
              <a:off x="8406719" y="5073133"/>
              <a:ext cx="0" cy="729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8106044" y="5058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8414962" y="54246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66465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183012" y="2911223"/>
            <a:ext cx="3825976" cy="21801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SolarPanelsResource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de-DE" dirty="0"/>
          </a:p>
          <a:p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@POST</a:t>
            </a:r>
          </a:p>
          <a:p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createSolarPanel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</a:p>
          <a:p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@GET</a:t>
            </a:r>
          </a:p>
          <a:p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getMonitoringData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3914152" y="2183758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localhost:8080/solarPanels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II.ii.a</a:t>
            </a:r>
            <a:r>
              <a:rPr lang="de-DE" dirty="0" smtClean="0"/>
              <a:t> </a:t>
            </a:r>
            <a:r>
              <a:rPr lang="de-DE" dirty="0" err="1"/>
              <a:t>RESTful</a:t>
            </a:r>
            <a:r>
              <a:rPr lang="de-DE" dirty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 (POST)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i="1" dirty="0"/>
              <a:t>Als Anwender möchte ich ein neues Solar Panel hinzufügen, um dessen Überwachung zu ermöglichen.</a:t>
            </a:r>
          </a:p>
          <a:p>
            <a:pPr marL="0" indent="0" algn="ctr">
              <a:buNone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II_ii_a_todo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i="1" dirty="0"/>
              <a:t> </a:t>
            </a:r>
          </a:p>
          <a:p>
            <a:r>
              <a:rPr lang="de-DE" dirty="0" err="1"/>
              <a:t>Given</a:t>
            </a:r>
            <a:endParaRPr lang="de-DE" dirty="0"/>
          </a:p>
          <a:p>
            <a:pPr lvl="1"/>
            <a:r>
              <a:rPr lang="de-DE" dirty="0" err="1"/>
              <a:t>Spec</a:t>
            </a:r>
            <a:r>
              <a:rPr lang="de-DE" dirty="0"/>
              <a:t> (Unit Tests)</a:t>
            </a:r>
          </a:p>
          <a:p>
            <a:pPr lvl="1"/>
            <a:r>
              <a:rPr lang="de-DE" dirty="0"/>
              <a:t>DTOs</a:t>
            </a:r>
          </a:p>
          <a:p>
            <a:r>
              <a:rPr lang="de-DE" dirty="0"/>
              <a:t>Tasks</a:t>
            </a:r>
          </a:p>
          <a:p>
            <a:pPr lvl="2"/>
            <a:r>
              <a:rPr lang="de-DE" dirty="0"/>
              <a:t>Erstellen der REST-Ressource: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SolarPanelsResourceTest</a:t>
            </a:r>
            <a:endParaRPr lang="de-DE" sz="1800" dirty="0"/>
          </a:p>
          <a:p>
            <a:pPr lvl="2"/>
            <a:r>
              <a:rPr lang="de-DE" dirty="0"/>
              <a:t>Validierung der DTOs: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SolarPanelsResourceTest</a:t>
            </a:r>
            <a:endParaRPr lang="de-DE" sz="1800" dirty="0"/>
          </a:p>
          <a:p>
            <a:pPr lvl="2"/>
            <a:r>
              <a:rPr lang="de-DE" dirty="0"/>
              <a:t>Registrieren der REST-Ressource bei Applikation: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EnergyManagerApplicationTest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2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II.ii.a</a:t>
            </a:r>
            <a:r>
              <a:rPr lang="de-DE" dirty="0" smtClean="0"/>
              <a:t> @</a:t>
            </a:r>
            <a:r>
              <a:rPr lang="de-DE" dirty="0" err="1" smtClean="0"/>
              <a:t>ResourceTestRule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46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SolarPanelsResourceTest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private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SolarPanelsResource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cut 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SolarPanelsResource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Rule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ResourceTestRule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resources = 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ResourceTestRule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addResource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(cut)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.build();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de-DE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endParaRPr lang="de-DE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setUp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final </a:t>
            </a:r>
            <a:r>
              <a:rPr lang="de-DE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resources.</a:t>
            </a:r>
            <a:r>
              <a:rPr lang="de-DE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de-DE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this.client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SolarPanelsResourceClient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  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SolarPanelsResourceClient.NO_LOCAL_PORT_FOR_RESOURCE_TESTS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);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3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II.ii.a.1 Create a </a:t>
            </a:r>
            <a:r>
              <a:rPr lang="de-DE" dirty="0" err="1" smtClean="0"/>
              <a:t>SolarPanel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SolarPanelsResource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[..]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@POST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 Response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createSolarPanel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(@Valid @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final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solarPanelDao.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addSolarPanel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Response.ok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().build()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41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II.ii.a.2 Validation </a:t>
            </a:r>
            <a:r>
              <a:rPr lang="de-DE" dirty="0" err="1" smtClean="0"/>
              <a:t>Constraints</a:t>
            </a:r>
            <a:r>
              <a:rPr lang="de-DE" dirty="0" smtClean="0"/>
              <a:t> (DTO)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endParaRPr lang="en-US" sz="14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NotEmpty</a:t>
            </a:r>
            <a:endParaRPr lang="en-US" sz="14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private String name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[..]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SolarPanelsResource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 Response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createSolarPanel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@Valid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[..]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II.ii.a.3 </a:t>
            </a:r>
            <a:r>
              <a:rPr lang="de-DE" dirty="0" err="1" smtClean="0"/>
              <a:t>Registering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EnergyManagerApplication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extends Application&lt;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EnergyManagerConfiguration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run(final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EnergyManagerConfiguration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configuration, final Environment environment)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environment.jersey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().register(new 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SolarPanelsResource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SolarPanelDao.getInstance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[..] 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86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Stefan </a:t>
            </a:r>
            <a:r>
              <a:rPr lang="de-DE" dirty="0" err="1" smtClean="0"/>
              <a:t>Illgen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II.ii.a</a:t>
            </a:r>
            <a:r>
              <a:rPr lang="de-DE" dirty="0" smtClean="0"/>
              <a:t> </a:t>
            </a:r>
            <a:r>
              <a:rPr lang="de-DE" dirty="0" err="1"/>
              <a:t>RESTful</a:t>
            </a:r>
            <a:r>
              <a:rPr lang="de-DE" dirty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 (POST)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i="1" dirty="0"/>
              <a:t>Als Anwender möchte ich ein neues Solar Panel hinzufügen, um dessen Überwachung zu ermöglichen.</a:t>
            </a:r>
          </a:p>
          <a:p>
            <a:pPr marL="0" indent="0" algn="ctr">
              <a:buNone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II_ii_a_todo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i="1" dirty="0"/>
              <a:t> </a:t>
            </a:r>
          </a:p>
          <a:p>
            <a:r>
              <a:rPr lang="de-DE" dirty="0" err="1"/>
              <a:t>Given</a:t>
            </a:r>
            <a:endParaRPr lang="de-DE" dirty="0"/>
          </a:p>
          <a:p>
            <a:pPr lvl="1"/>
            <a:r>
              <a:rPr lang="de-DE" dirty="0" err="1"/>
              <a:t>Spec</a:t>
            </a:r>
            <a:r>
              <a:rPr lang="de-DE" dirty="0"/>
              <a:t> (Unit Tests)</a:t>
            </a:r>
          </a:p>
          <a:p>
            <a:pPr lvl="1"/>
            <a:r>
              <a:rPr lang="de-DE" dirty="0"/>
              <a:t>DTOs</a:t>
            </a:r>
          </a:p>
          <a:p>
            <a:r>
              <a:rPr lang="de-DE" dirty="0"/>
              <a:t>Tasks</a:t>
            </a:r>
          </a:p>
          <a:p>
            <a:pPr lvl="2"/>
            <a:r>
              <a:rPr lang="de-DE" dirty="0"/>
              <a:t>Erstellen der REST-Ressource: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SolarPanelsResourceTest</a:t>
            </a:r>
            <a:endParaRPr lang="de-DE" sz="1800" dirty="0"/>
          </a:p>
          <a:p>
            <a:pPr lvl="2"/>
            <a:r>
              <a:rPr lang="de-DE" dirty="0"/>
              <a:t>Validierung der DTOs: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SolarPanelsResourceTest</a:t>
            </a:r>
            <a:endParaRPr lang="de-DE" sz="1800" dirty="0"/>
          </a:p>
          <a:p>
            <a:pPr lvl="2"/>
            <a:r>
              <a:rPr lang="de-DE" dirty="0"/>
              <a:t>Registrieren der REST-Ressource bei Applikation: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EnergyManagerApplicationTest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0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II.ii.a</a:t>
            </a:r>
            <a:r>
              <a:rPr lang="de-DE" dirty="0" smtClean="0"/>
              <a:t> Verifikation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alibri (Textkörper)"/>
                <a:cs typeface="Consolas" panose="020B0609020204030204" pitchFamily="49" charset="0"/>
              </a:rPr>
              <a:t>Alles</a:t>
            </a:r>
            <a:r>
              <a:rPr lang="en-US" sz="2000" dirty="0" smtClean="0">
                <a:latin typeface="Calibri (Textkörper)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alibri (Textkörper)"/>
                <a:cs typeface="Consolas" panose="020B0609020204030204" pitchFamily="49" charset="0"/>
              </a:rPr>
              <a:t>grün</a:t>
            </a:r>
            <a:r>
              <a:rPr lang="en-US" sz="2000" dirty="0" smtClean="0">
                <a:latin typeface="Calibri (Textkörper)"/>
                <a:cs typeface="Consolas" panose="020B0609020204030204" pitchFamily="49" charset="0"/>
              </a:rPr>
              <a:t>..</a:t>
            </a:r>
            <a:endParaRPr lang="en-US" sz="1400" dirty="0" smtClean="0">
              <a:latin typeface="Calibri (Textkörper)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2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II.ii.b</a:t>
            </a:r>
            <a:r>
              <a:rPr lang="de-DE" dirty="0" smtClean="0"/>
              <a:t> </a:t>
            </a:r>
            <a:r>
              <a:rPr lang="de-DE" dirty="0" err="1"/>
              <a:t>RESTful</a:t>
            </a:r>
            <a:r>
              <a:rPr lang="de-DE" dirty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 (GET)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i="1" dirty="0"/>
              <a:t>Als Anwender möchte ich ein Solar Panel für einen vergangenen Zeitraum überwachen, um den Verlauf der Generatorleistung nachvollziehen zu können.</a:t>
            </a:r>
          </a:p>
          <a:p>
            <a:pPr marL="0" indent="0" algn="ctr">
              <a:buNone/>
            </a:pPr>
            <a:r>
              <a:rPr lang="de-DE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II_ii_b_todo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i="1" dirty="0" smtClean="0"/>
              <a:t> </a:t>
            </a:r>
            <a:endParaRPr lang="de-DE" sz="1600" i="1" dirty="0"/>
          </a:p>
          <a:p>
            <a:r>
              <a:rPr lang="de-DE" b="1" dirty="0" err="1"/>
              <a:t>Given</a:t>
            </a:r>
            <a:endParaRPr lang="de-DE" b="1" dirty="0"/>
          </a:p>
          <a:p>
            <a:pPr lvl="1"/>
            <a:r>
              <a:rPr lang="de-DE" dirty="0" err="1"/>
              <a:t>Production</a:t>
            </a:r>
            <a:r>
              <a:rPr lang="de-DE" dirty="0"/>
              <a:t> Code: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SolarPanelsResource</a:t>
            </a: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e-DE" dirty="0"/>
              <a:t>Parameter: </a:t>
            </a:r>
            <a:r>
              <a:rPr lang="de-DE" dirty="0" err="1"/>
              <a:t>SolarPanel</a:t>
            </a:r>
            <a:r>
              <a:rPr lang="de-DE" dirty="0"/>
              <a:t>-ID; Anzahl der Tage (ab jetzt bis in die Vergangenheit)</a:t>
            </a:r>
          </a:p>
          <a:p>
            <a:pPr lvl="2"/>
            <a:r>
              <a:rPr lang="de-DE" dirty="0"/>
              <a:t>Rückgabe: </a:t>
            </a:r>
            <a:r>
              <a:rPr lang="de-DE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MonitoringData</a:t>
            </a:r>
            <a:endParaRPr lang="de-DE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de-DE" dirty="0" err="1"/>
              <a:t>SolarPanel</a:t>
            </a:r>
            <a:endParaRPr lang="de-DE" dirty="0"/>
          </a:p>
          <a:p>
            <a:pPr lvl="3"/>
            <a:r>
              <a:rPr lang="de-DE" dirty="0" smtClean="0"/>
              <a:t>Monitoring </a:t>
            </a:r>
            <a:r>
              <a:rPr lang="de-DE" dirty="0" err="1"/>
              <a:t>Entries</a:t>
            </a:r>
            <a:r>
              <a:rPr lang="de-DE" dirty="0"/>
              <a:t> </a:t>
            </a:r>
          </a:p>
          <a:p>
            <a:pPr lvl="4"/>
            <a:r>
              <a:rPr lang="de-DE" dirty="0"/>
              <a:t>stündlich 1 </a:t>
            </a:r>
            <a:r>
              <a:rPr lang="de-DE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MonitoringEntry</a:t>
            </a:r>
            <a:r>
              <a:rPr lang="de-DE" dirty="0" smtClean="0"/>
              <a:t> </a:t>
            </a:r>
            <a:r>
              <a:rPr lang="de-DE" dirty="0"/>
              <a:t>(z.B. 3 Tage → 72 </a:t>
            </a:r>
            <a:r>
              <a:rPr lang="de-DE" dirty="0" err="1"/>
              <a:t>Entries</a:t>
            </a:r>
            <a:r>
              <a:rPr lang="de-DE" dirty="0"/>
              <a:t>)</a:t>
            </a:r>
          </a:p>
          <a:p>
            <a:pPr lvl="4"/>
            <a:r>
              <a:rPr lang="de-DE" dirty="0"/>
              <a:t>Werte zwischen 0 &amp; 100 werden zufällig </a:t>
            </a:r>
            <a:r>
              <a:rPr lang="de-DE" dirty="0" smtClean="0"/>
              <a:t>generiert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II.ii.b</a:t>
            </a:r>
            <a:r>
              <a:rPr lang="de-DE" dirty="0" smtClean="0"/>
              <a:t> </a:t>
            </a:r>
            <a:r>
              <a:rPr lang="de-DE" dirty="0" err="1"/>
              <a:t>RESTful</a:t>
            </a:r>
            <a:r>
              <a:rPr lang="de-DE" dirty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 (GET)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i="1" dirty="0"/>
              <a:t>Als Anwender möchte ich ein Solar Panel für einen vergangenen Zeitraum überwachen, um den Verlauf der Generatorleistung nachvollziehen zu können.</a:t>
            </a:r>
          </a:p>
          <a:p>
            <a:pPr marL="0" indent="0" algn="ctr">
              <a:buNone/>
            </a:pPr>
            <a:r>
              <a:rPr lang="de-DE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II_ii_b_todo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i="1" dirty="0" smtClean="0"/>
              <a:t> </a:t>
            </a:r>
            <a:r>
              <a:rPr lang="de-DE" sz="1100" i="1" dirty="0" smtClean="0"/>
              <a:t> </a:t>
            </a:r>
            <a:endParaRPr lang="de-DE" sz="1100" i="1" dirty="0"/>
          </a:p>
          <a:p>
            <a:r>
              <a:rPr lang="de-DE" b="1" dirty="0" smtClean="0"/>
              <a:t>Tasks</a:t>
            </a:r>
            <a:endParaRPr lang="de-DE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dirty="0"/>
              <a:t>Integrationstest umsetzen: </a:t>
            </a:r>
            <a:r>
              <a:rPr lang="de-DE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SolarPanelsIT</a:t>
            </a:r>
            <a:endParaRPr lang="de-DE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DropWizardAppRule</a:t>
            </a:r>
            <a:r>
              <a:rPr lang="de-DE" sz="1900" dirty="0"/>
              <a:t> als </a:t>
            </a: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ClassRule</a:t>
            </a:r>
            <a:endParaRPr lang="de-DE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it-config.yml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Calibri (Textkörper)"/>
                <a:cs typeface="Consolas" panose="020B0609020204030204" pitchFamily="49" charset="0"/>
              </a:rPr>
              <a:t>verwenden</a:t>
            </a:r>
          </a:p>
          <a:p>
            <a:pPr lvl="2"/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SolarPanelsResourceClient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700" dirty="0">
                <a:latin typeface="Calibri (Textkörper)"/>
                <a:cs typeface="Courier New" panose="02070309020205020404" pitchFamily="49" charset="0"/>
              </a:rPr>
              <a:t>zur Formulierung der </a:t>
            </a:r>
            <a:r>
              <a:rPr lang="de-DE" sz="1900" dirty="0" err="1"/>
              <a:t>Asserts</a:t>
            </a:r>
            <a:r>
              <a:rPr lang="de-DE" sz="1900" dirty="0"/>
              <a:t> verwenden</a:t>
            </a: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io.dropwizard.client.JerseyClientBuilder</a:t>
            </a:r>
            <a:r>
              <a:rPr lang="de-DE" sz="1700" dirty="0"/>
              <a:t> zur Erzeugung des benötigten Jersey-Clients verwenden</a:t>
            </a:r>
          </a:p>
          <a:p>
            <a:pPr lvl="3"/>
            <a:r>
              <a:rPr lang="de-DE" sz="1700" dirty="0"/>
              <a:t>siehe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SolarPanelResourceTest</a:t>
            </a:r>
            <a:r>
              <a:rPr lang="de-DE" sz="1700" dirty="0"/>
              <a:t> (ohne </a:t>
            </a:r>
            <a:r>
              <a:rPr lang="de-DE" sz="1700" dirty="0" err="1"/>
              <a:t>Mockito</a:t>
            </a:r>
            <a:r>
              <a:rPr lang="de-DE" sz="17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57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II.ii.b</a:t>
            </a:r>
            <a:r>
              <a:rPr lang="de-DE" dirty="0" smtClean="0"/>
              <a:t> </a:t>
            </a:r>
            <a:r>
              <a:rPr lang="de-DE" dirty="0" err="1" smtClean="0"/>
              <a:t>DropwizardAppRule</a:t>
            </a:r>
            <a:r>
              <a:rPr lang="de-DE" dirty="0"/>
              <a:t> </a:t>
            </a:r>
            <a:r>
              <a:rPr lang="de-DE" dirty="0" smtClean="0"/>
              <a:t>&amp; </a:t>
            </a:r>
            <a:r>
              <a:rPr lang="de-DE" dirty="0" err="1" smtClean="0"/>
              <a:t>JerseyClientBuilder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SolarPanelsIT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de-DE" sz="1400" b="1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ClassRule</a:t>
            </a:r>
            <a:endParaRPr lang="de-DE" sz="14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final </a:t>
            </a:r>
            <a:r>
              <a:rPr lang="de-DE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DropwizardAppRule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EnergyManagerConfiguration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 APP_RULE 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DropwizardAppRule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EnergyManagerApplication.class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ResourceHelpers.resourceFilePath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it-config.yml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DatabaseConfiguration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databaseConfiguration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APP_RULE.getConfiguration</a:t>
            </a:r>
            <a:r>
              <a:rPr lang="de-DE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getDatabase</a:t>
            </a:r>
            <a:r>
              <a:rPr lang="de-DE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BeforeClass</a:t>
            </a:r>
            <a:endParaRPr lang="de-DE" sz="14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setUp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final Client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JerseyClientBuilder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APP_RULE.getEnvironment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CLIENT 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SolarPanelsResourceClient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APP_RULE.getLocalPort</a:t>
            </a:r>
            <a:r>
              <a:rPr lang="de-DE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3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II.ii.b</a:t>
            </a:r>
            <a:r>
              <a:rPr lang="de-DE" dirty="0" smtClean="0"/>
              <a:t> </a:t>
            </a:r>
            <a:r>
              <a:rPr lang="de-DE" dirty="0" err="1"/>
              <a:t>RESTful</a:t>
            </a:r>
            <a:r>
              <a:rPr lang="de-DE" dirty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 (GET)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i="1" dirty="0"/>
              <a:t>Als Anwender möchte ich ein Solar Panel für einen vergangenen Zeitraum überwachen, um den Verlauf der Generatorleistung nachvollziehen zu können.</a:t>
            </a:r>
          </a:p>
          <a:p>
            <a:pPr marL="0" indent="0" algn="ctr">
              <a:buNone/>
            </a:pPr>
            <a:r>
              <a:rPr lang="de-DE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II_ii_b_todo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i="1" dirty="0" smtClean="0"/>
              <a:t> </a:t>
            </a:r>
            <a:r>
              <a:rPr lang="de-DE" sz="1100" i="1" dirty="0" smtClean="0"/>
              <a:t> </a:t>
            </a:r>
            <a:endParaRPr lang="de-DE" sz="1100" i="1" dirty="0"/>
          </a:p>
          <a:p>
            <a:r>
              <a:rPr lang="de-DE" b="1" dirty="0" smtClean="0"/>
              <a:t>Tasks</a:t>
            </a:r>
            <a:endParaRPr lang="de-DE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dirty="0"/>
              <a:t>Integrationstest umsetzen: </a:t>
            </a:r>
            <a:r>
              <a:rPr lang="de-DE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SolarPanelsIT</a:t>
            </a:r>
            <a:endParaRPr lang="de-DE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DropWizardAppRule</a:t>
            </a:r>
            <a:r>
              <a:rPr lang="de-DE" sz="1900" dirty="0"/>
              <a:t> als </a:t>
            </a: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ClassRule</a:t>
            </a:r>
            <a:endParaRPr lang="de-DE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it-config.yml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Calibri (Textkörper)"/>
                <a:cs typeface="Consolas" panose="020B0609020204030204" pitchFamily="49" charset="0"/>
              </a:rPr>
              <a:t>verwenden</a:t>
            </a:r>
          </a:p>
          <a:p>
            <a:pPr lvl="2"/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SolarPanelsResourceClient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700" dirty="0">
                <a:latin typeface="Calibri (Textkörper)"/>
                <a:cs typeface="Courier New" panose="02070309020205020404" pitchFamily="49" charset="0"/>
              </a:rPr>
              <a:t>zur Formulierung der </a:t>
            </a:r>
            <a:r>
              <a:rPr lang="de-DE" sz="1900" dirty="0" err="1"/>
              <a:t>Asserts</a:t>
            </a:r>
            <a:r>
              <a:rPr lang="de-DE" sz="1900" dirty="0"/>
              <a:t> verwenden</a:t>
            </a: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io.dropwizard.client.JerseyClientBuilder</a:t>
            </a:r>
            <a:r>
              <a:rPr lang="de-DE" sz="1700" dirty="0"/>
              <a:t> zur Erzeugung des benötigten Jersey-Clients verwenden</a:t>
            </a:r>
          </a:p>
          <a:p>
            <a:pPr lvl="3"/>
            <a:r>
              <a:rPr lang="de-DE" sz="1700" dirty="0"/>
              <a:t>siehe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SolarPanelResourceTest</a:t>
            </a:r>
            <a:r>
              <a:rPr lang="de-DE" sz="1700" dirty="0"/>
              <a:t> (ohne </a:t>
            </a:r>
            <a:r>
              <a:rPr lang="de-DE" sz="1700" dirty="0" err="1"/>
              <a:t>Mockito</a:t>
            </a:r>
            <a:r>
              <a:rPr lang="de-DE" sz="17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II.ii.b</a:t>
            </a:r>
            <a:r>
              <a:rPr lang="de-DE" dirty="0" smtClean="0"/>
              <a:t> Verifikation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alibri (Textkörper)"/>
                <a:cs typeface="Consolas" panose="020B0609020204030204" pitchFamily="49" charset="0"/>
              </a:rPr>
              <a:t>Alles</a:t>
            </a:r>
            <a:r>
              <a:rPr lang="en-US" sz="2000" dirty="0">
                <a:latin typeface="Calibri (Textkörper)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alibri (Textkörper)"/>
                <a:cs typeface="Consolas" panose="020B0609020204030204" pitchFamily="49" charset="0"/>
              </a:rPr>
              <a:t>grün</a:t>
            </a:r>
            <a:r>
              <a:rPr lang="en-US" sz="2000" dirty="0" smtClean="0">
                <a:latin typeface="Calibri (Textkörper)"/>
                <a:cs typeface="Consolas" panose="020B0609020204030204" pitchFamily="49" charset="0"/>
              </a:rPr>
              <a:t>..</a:t>
            </a:r>
            <a:endParaRPr lang="en-US" sz="1400" dirty="0">
              <a:latin typeface="Calibri (Textkörper)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1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</a:t>
            </a:r>
            <a:r>
              <a:rPr lang="de-DE" dirty="0" smtClean="0"/>
              <a:t> </a:t>
            </a:r>
            <a:r>
              <a:rPr lang="de-DE" dirty="0" err="1" smtClean="0"/>
              <a:t>Logging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Basis: </a:t>
            </a:r>
            <a:r>
              <a:rPr lang="de-DE" b="1" dirty="0" err="1" smtClean="0"/>
              <a:t>Logback</a:t>
            </a:r>
            <a:r>
              <a:rPr lang="de-DE" dirty="0" smtClean="0"/>
              <a:t> mit Implementierungen für folgende APIs:</a:t>
            </a:r>
          </a:p>
          <a:p>
            <a:pPr lvl="1"/>
            <a:r>
              <a:rPr lang="de-DE" b="1" dirty="0" smtClean="0"/>
              <a:t>SLF4J</a:t>
            </a:r>
          </a:p>
          <a:p>
            <a:pPr lvl="1"/>
            <a:r>
              <a:rPr lang="de-DE" dirty="0" smtClean="0"/>
              <a:t>Apache </a:t>
            </a:r>
            <a:r>
              <a:rPr lang="de-DE" dirty="0" err="1" smtClean="0"/>
              <a:t>Commons</a:t>
            </a:r>
            <a:r>
              <a:rPr lang="de-DE" dirty="0" smtClean="0"/>
              <a:t> </a:t>
            </a:r>
            <a:r>
              <a:rPr lang="de-DE" dirty="0" err="1" smtClean="0"/>
              <a:t>Logging</a:t>
            </a:r>
            <a:endParaRPr lang="de-DE" dirty="0" smtClean="0"/>
          </a:p>
          <a:p>
            <a:pPr lvl="1"/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java.util.logging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 smtClean="0"/>
              <a:t>Konfiguration </a:t>
            </a:r>
            <a:r>
              <a:rPr lang="de-DE" dirty="0"/>
              <a:t>via </a:t>
            </a:r>
            <a:r>
              <a:rPr lang="de-DE" dirty="0" smtClean="0"/>
              <a:t>YAML</a:t>
            </a:r>
          </a:p>
          <a:p>
            <a:r>
              <a:rPr lang="de-DE" dirty="0" smtClean="0"/>
              <a:t>keine zusätzliche Integration notwendig</a:t>
            </a:r>
            <a:r>
              <a:rPr lang="de-DE" sz="3600" dirty="0">
                <a:latin typeface="Calibri (Textkörper)"/>
                <a:cs typeface="Consolas" panose="020B0609020204030204" pitchFamily="49" charset="0"/>
              </a:rPr>
              <a:t> </a:t>
            </a:r>
            <a:r>
              <a:rPr lang="de-DE" dirty="0">
                <a:latin typeface="Calibri (Textkörper)"/>
                <a:cs typeface="Consolas" panose="020B0609020204030204" pitchFamily="49" charset="0"/>
              </a:rPr>
              <a:t>(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dropwizard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-core</a:t>
            </a:r>
            <a:r>
              <a:rPr lang="de-DE" dirty="0">
                <a:latin typeface="Calibri (Textkörper)"/>
                <a:cs typeface="Consolas" panose="020B0609020204030204" pitchFamily="49" charset="0"/>
              </a:rPr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577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II.iii</a:t>
            </a:r>
            <a:r>
              <a:rPr lang="de-DE"/>
              <a:t> </a:t>
            </a:r>
            <a:r>
              <a:rPr lang="de-DE" smtClean="0"/>
              <a:t>Tasks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i="1" dirty="0"/>
              <a:t>Als Systemadministrator möchte ich </a:t>
            </a:r>
            <a:r>
              <a:rPr lang="de-DE" i="1" dirty="0" err="1"/>
              <a:t>Logging</a:t>
            </a:r>
            <a:r>
              <a:rPr lang="de-DE" i="1" dirty="0"/>
              <a:t>-Einträge nachvollziehen können, um über relevante Systemaktivitäten informiert zu werden &amp; Fehler nachzuvollziehen.</a:t>
            </a:r>
          </a:p>
          <a:p>
            <a:pPr marL="0" indent="0" algn="ctr">
              <a:buNone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II_iii_todo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000" dirty="0"/>
          </a:p>
          <a:p>
            <a:r>
              <a:rPr lang="de-DE" dirty="0"/>
              <a:t>GIVEN</a:t>
            </a:r>
          </a:p>
          <a:p>
            <a:pPr lvl="1"/>
            <a:r>
              <a:rPr lang="de-DE" dirty="0" err="1"/>
              <a:t>Logging</a:t>
            </a:r>
            <a:r>
              <a:rPr lang="de-DE" dirty="0"/>
              <a:t>-Konfiguration</a:t>
            </a:r>
          </a:p>
          <a:p>
            <a:pPr lvl="2"/>
            <a:r>
              <a:rPr lang="de-DE" dirty="0" err="1"/>
              <a:t>it-config.yml</a:t>
            </a:r>
            <a:endParaRPr lang="de-DE" dirty="0"/>
          </a:p>
          <a:p>
            <a:pPr lvl="2"/>
            <a:r>
              <a:rPr lang="de-DE" dirty="0" err="1"/>
              <a:t>config.yml</a:t>
            </a:r>
            <a:endParaRPr lang="de-DE" dirty="0"/>
          </a:p>
          <a:p>
            <a:r>
              <a:rPr lang="de-DE" dirty="0"/>
              <a:t>Tasks</a:t>
            </a:r>
          </a:p>
          <a:p>
            <a:pPr lvl="1"/>
            <a:r>
              <a:rPr lang="de-DE" dirty="0"/>
              <a:t>Log-Messages bei Zugriff auf Ressource ausgeben (INFO, WARN, ERROR)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66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</a:t>
            </a:r>
            <a:r>
              <a:rPr lang="de-DE" dirty="0" smtClean="0"/>
              <a:t> SLF4J-Log-Levels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ERROR</a:t>
            </a:r>
            <a:r>
              <a:rPr lang="en-US" dirty="0"/>
              <a:t> .. 	Error events that might still allow the application to </a:t>
            </a:r>
            <a:r>
              <a:rPr lang="en-US" dirty="0" smtClean="0"/>
              <a:t>			continue </a:t>
            </a:r>
            <a:r>
              <a:rPr lang="en-US" dirty="0"/>
              <a:t>running.</a:t>
            </a:r>
          </a:p>
          <a:p>
            <a:r>
              <a:rPr lang="en-US" b="1" dirty="0"/>
              <a:t>WARN</a:t>
            </a:r>
            <a:r>
              <a:rPr lang="en-US" dirty="0"/>
              <a:t> .. 	Potentially harmful situations.</a:t>
            </a:r>
          </a:p>
          <a:p>
            <a:r>
              <a:rPr lang="en-US" b="1" dirty="0"/>
              <a:t>INFO </a:t>
            </a:r>
            <a:r>
              <a:rPr lang="en-US" dirty="0"/>
              <a:t>.. 	Informational messages that highlight the progress of the </a:t>
            </a:r>
            <a:r>
              <a:rPr lang="en-US" dirty="0" smtClean="0"/>
              <a:t>		application </a:t>
            </a:r>
            <a:r>
              <a:rPr lang="en-US" dirty="0"/>
              <a:t>at </a:t>
            </a:r>
            <a:r>
              <a:rPr lang="en-US" dirty="0" smtClean="0"/>
              <a:t>coarse-grained </a:t>
            </a:r>
            <a:r>
              <a:rPr lang="en-US" dirty="0"/>
              <a:t>level.</a:t>
            </a:r>
          </a:p>
          <a:p>
            <a:r>
              <a:rPr lang="en-US" b="1" dirty="0"/>
              <a:t>DEBUG </a:t>
            </a:r>
            <a:r>
              <a:rPr lang="en-US" dirty="0"/>
              <a:t>.. 	Fine-grained informational events that are most useful to </a:t>
            </a:r>
            <a:r>
              <a:rPr lang="en-US" dirty="0" smtClean="0"/>
              <a:t>		debug </a:t>
            </a:r>
            <a:r>
              <a:rPr lang="en-US" dirty="0"/>
              <a:t>an </a:t>
            </a:r>
            <a:r>
              <a:rPr lang="en-US" dirty="0" smtClean="0"/>
              <a:t>application</a:t>
            </a:r>
            <a:r>
              <a:rPr lang="en-US" dirty="0"/>
              <a:t>.</a:t>
            </a:r>
          </a:p>
          <a:p>
            <a:r>
              <a:rPr lang="en-US" b="1" dirty="0"/>
              <a:t>TRACE </a:t>
            </a:r>
            <a:r>
              <a:rPr lang="en-US" dirty="0"/>
              <a:t>.. 	Finer-grained informational events than the DEBUG level.</a:t>
            </a:r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719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TDD von Anfang an..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42" y="1690688"/>
            <a:ext cx="7084711" cy="2179410"/>
          </a:xfrm>
          <a:prstGeom prst="rect">
            <a:avLst/>
          </a:prstGeom>
        </p:spPr>
      </p:pic>
      <p:grpSp>
        <p:nvGrpSpPr>
          <p:cNvPr id="7" name="Gruppieren 6"/>
          <p:cNvGrpSpPr/>
          <p:nvPr/>
        </p:nvGrpSpPr>
        <p:grpSpPr>
          <a:xfrm>
            <a:off x="2553644" y="1892654"/>
            <a:ext cx="1308063" cy="797682"/>
            <a:chOff x="2553644" y="1892654"/>
            <a:chExt cx="1308063" cy="797682"/>
          </a:xfrm>
        </p:grpSpPr>
        <p:sp>
          <p:nvSpPr>
            <p:cNvPr id="3" name="Rechteck 2"/>
            <p:cNvSpPr/>
            <p:nvPr/>
          </p:nvSpPr>
          <p:spPr>
            <a:xfrm>
              <a:off x="3420836" y="1892654"/>
              <a:ext cx="440871" cy="212271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553644" y="2478065"/>
              <a:ext cx="440871" cy="212271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45" y="3876777"/>
            <a:ext cx="3814707" cy="263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2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Logger </a:t>
            </a:r>
            <a:r>
              <a:rPr lang="en-US" dirty="0" err="1" smtClean="0"/>
              <a:t>instantiieren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private static final Logger LOG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LoggerFactory.getLogger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SolarPanelsResource.class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 smtClean="0"/>
              <a:t>Log-Nachricht ausgeben</a:t>
            </a:r>
            <a:endParaRPr lang="de-DE" dirty="0"/>
          </a:p>
          <a:p>
            <a:pPr marL="457200" lvl="1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LOG.debug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("Creating the solar panel {}",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II.iii</a:t>
            </a:r>
            <a:r>
              <a:rPr lang="de-DE"/>
              <a:t> </a:t>
            </a:r>
            <a:r>
              <a:rPr lang="de-DE" smtClean="0"/>
              <a:t>Tasks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i="1" dirty="0"/>
              <a:t>Als Systemadministrator möchte ich </a:t>
            </a:r>
            <a:r>
              <a:rPr lang="de-DE" i="1" dirty="0" err="1"/>
              <a:t>Logging</a:t>
            </a:r>
            <a:r>
              <a:rPr lang="de-DE" i="1" dirty="0"/>
              <a:t>-Einträge nachvollziehen können, um über relevante Systemaktivitäten informiert zu werden &amp; Fehler nachzuvollziehen.</a:t>
            </a:r>
          </a:p>
          <a:p>
            <a:pPr marL="0" indent="0" algn="ctr">
              <a:buNone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II_iii_todo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000" dirty="0"/>
          </a:p>
          <a:p>
            <a:r>
              <a:rPr lang="de-DE" dirty="0"/>
              <a:t>GIVEN</a:t>
            </a:r>
          </a:p>
          <a:p>
            <a:pPr lvl="1"/>
            <a:r>
              <a:rPr lang="de-DE" dirty="0" err="1"/>
              <a:t>Logging</a:t>
            </a:r>
            <a:r>
              <a:rPr lang="de-DE" dirty="0"/>
              <a:t>-Konfiguration</a:t>
            </a:r>
          </a:p>
          <a:p>
            <a:pPr lvl="2"/>
            <a:r>
              <a:rPr lang="de-DE" dirty="0" err="1"/>
              <a:t>it-config.yml</a:t>
            </a:r>
            <a:endParaRPr lang="de-DE" dirty="0"/>
          </a:p>
          <a:p>
            <a:pPr lvl="2"/>
            <a:r>
              <a:rPr lang="de-DE" dirty="0" err="1"/>
              <a:t>config.yml</a:t>
            </a:r>
            <a:endParaRPr lang="de-DE" dirty="0"/>
          </a:p>
          <a:p>
            <a:r>
              <a:rPr lang="de-DE" dirty="0"/>
              <a:t>Tasks</a:t>
            </a:r>
          </a:p>
          <a:p>
            <a:pPr lvl="1"/>
            <a:r>
              <a:rPr lang="de-DE" dirty="0"/>
              <a:t>Log-Messages bei Zugriff auf Ressource ausgeben (INFO, WARN, ERROR)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7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</a:t>
            </a:r>
            <a:r>
              <a:rPr lang="de-DE" dirty="0" smtClean="0"/>
              <a:t> Verifikation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Files </a:t>
            </a:r>
          </a:p>
          <a:p>
            <a:pPr lvl="1"/>
            <a:r>
              <a:rPr lang="de-DE" dirty="0"/>
              <a:t>Server starten</a:t>
            </a:r>
          </a:p>
          <a:p>
            <a:pPr lvl="1"/>
            <a:r>
              <a:rPr lang="de-DE" dirty="0" err="1"/>
              <a:t>AngularJS</a:t>
            </a:r>
            <a:r>
              <a:rPr lang="de-DE" dirty="0"/>
              <a:t> Client starten &amp; via GUI für 4 Minuten rumfummeln</a:t>
            </a:r>
          </a:p>
          <a:p>
            <a:pPr marL="914400" lvl="2" indent="0">
              <a:buNone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\de\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saxsys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sz="16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de-DE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endParaRPr lang="de-DE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\de\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saxsys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sz="16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de-DE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de-DE" sz="16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dirty="0"/>
              <a:t>Log-Files werden </a:t>
            </a:r>
            <a:r>
              <a:rPr lang="de-DE" dirty="0" err="1"/>
              <a:t>minütlich</a:t>
            </a:r>
            <a:r>
              <a:rPr lang="de-DE" dirty="0"/>
              <a:t> ersetzt</a:t>
            </a:r>
          </a:p>
          <a:p>
            <a:pPr marL="914400" lvl="2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C:\..&gt;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EnergyManger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/../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logs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/>
              <a:t>Konsole</a:t>
            </a:r>
          </a:p>
          <a:p>
            <a:pPr lvl="1"/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SolarPanelsIT</a:t>
            </a:r>
            <a:r>
              <a:rPr lang="de-DE" sz="2800" dirty="0"/>
              <a:t> </a:t>
            </a:r>
            <a:r>
              <a:rPr lang="de-DE" dirty="0"/>
              <a:t>&amp; Server starten</a:t>
            </a:r>
          </a:p>
          <a:p>
            <a:pPr lvl="1"/>
            <a:r>
              <a:rPr lang="de-DE" sz="2000" dirty="0">
                <a:latin typeface="Calibri (Textkörper)"/>
                <a:cs typeface="Consolas" panose="020B0609020204030204" pitchFamily="49" charset="0"/>
              </a:rPr>
              <a:t>Unterschiedlicher Log-Level</a:t>
            </a:r>
            <a:endParaRPr lang="de-DE" sz="2200" dirty="0">
              <a:latin typeface="Calibri (Textkörper)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2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II.iv</a:t>
            </a:r>
            <a:r>
              <a:rPr lang="de-DE" dirty="0" smtClean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Ziel:</a:t>
            </a:r>
            <a:r>
              <a:rPr lang="de-DE" dirty="0"/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SolarPanelsDao</a:t>
            </a:r>
            <a:r>
              <a:rPr lang="de-DE" dirty="0" smtClean="0"/>
              <a:t> </a:t>
            </a:r>
            <a:r>
              <a:rPr lang="de-DE" dirty="0" err="1" smtClean="0"/>
              <a:t>mocken</a:t>
            </a:r>
            <a:r>
              <a:rPr lang="de-DE" dirty="0" smtClean="0"/>
              <a:t> (Unit-Test)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234733" y="3173128"/>
            <a:ext cx="92736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SolarPanelsResourceTest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SolarPanelsResource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SolarPanelsResource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solarPanelDao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private final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SolarPanelDao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solarPanelDao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6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mock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SolarPanelDao.class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[...]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97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II.iv</a:t>
            </a:r>
            <a:r>
              <a:rPr lang="de-DE" dirty="0" smtClean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IST:</a:t>
            </a:r>
            <a:r>
              <a:rPr lang="de-DE" dirty="0" smtClean="0"/>
              <a:t> manuelle Implementierung des Singletons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394505" y="2550200"/>
            <a:ext cx="740298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SolarPanelDao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******************* singleton *******************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de-DE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SolarPanelDao</a:t>
            </a:r>
            <a:r>
              <a:rPr lang="de-DE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de-DE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de-DE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de-DE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SolarPanelDao</a:t>
            </a:r>
            <a:r>
              <a:rPr lang="de-DE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getInstance</a:t>
            </a:r>
            <a:r>
              <a:rPr lang="de-DE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de-DE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de-DE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 {</a:t>
            </a:r>
          </a:p>
          <a:p>
            <a:r>
              <a:rPr lang="de-DE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de-DE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SolarPanelDao</a:t>
            </a:r>
            <a:r>
              <a:rPr lang="de-DE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de-DE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de-DE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de-DE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de-DE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/* ************************************************* */</a:t>
            </a:r>
          </a:p>
        </p:txBody>
      </p:sp>
    </p:spTree>
    <p:extLst>
      <p:ext uri="{BB962C8B-B14F-4D97-AF65-F5344CB8AC3E}">
        <p14:creationId xmlns:p14="http://schemas.microsoft.com/office/powerpoint/2010/main" val="30601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II.iv</a:t>
            </a:r>
            <a:r>
              <a:rPr lang="de-DE" dirty="0" smtClean="0"/>
              <a:t> Tasks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b="1" i="1" dirty="0"/>
              <a:t>DI: </a:t>
            </a:r>
            <a:r>
              <a:rPr lang="de-DE" i="1" dirty="0"/>
              <a:t>Als Entwickler möchte ich Google </a:t>
            </a:r>
            <a:r>
              <a:rPr lang="de-DE" i="1" dirty="0" err="1"/>
              <a:t>Guice</a:t>
            </a:r>
            <a:r>
              <a:rPr lang="de-DE" i="1" dirty="0"/>
              <a:t> in den Server integrieren, um den Zufallsgenerator als Singleton injizieren zu können.</a:t>
            </a:r>
          </a:p>
          <a:p>
            <a:pPr marL="0" indent="0" algn="ctr">
              <a:buNone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II_iv_todo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de-DE" sz="1100" i="1" dirty="0"/>
          </a:p>
          <a:p>
            <a:r>
              <a:rPr lang="de-DE" b="1" dirty="0"/>
              <a:t>GIVEN</a:t>
            </a:r>
          </a:p>
          <a:p>
            <a:pPr lvl="1"/>
            <a:r>
              <a:rPr lang="de-DE" dirty="0" err="1"/>
              <a:t>Maven</a:t>
            </a:r>
            <a:r>
              <a:rPr lang="de-DE" dirty="0"/>
              <a:t>-Modul für Google </a:t>
            </a:r>
            <a:r>
              <a:rPr lang="de-DE" dirty="0" err="1"/>
              <a:t>Guice</a:t>
            </a:r>
            <a:r>
              <a:rPr lang="de-DE" dirty="0"/>
              <a:t> eingebunden</a:t>
            </a:r>
          </a:p>
          <a:p>
            <a:r>
              <a:rPr lang="de-DE" b="1" dirty="0"/>
              <a:t>Tasks</a:t>
            </a:r>
          </a:p>
          <a:p>
            <a:pPr lvl="1"/>
            <a:r>
              <a:rPr lang="de-DE" dirty="0" err="1"/>
              <a:t>Guice</a:t>
            </a:r>
            <a:r>
              <a:rPr lang="de-DE" dirty="0"/>
              <a:t> registrieren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SolarPanelResource</a:t>
            </a:r>
            <a:r>
              <a:rPr lang="de-DE" dirty="0"/>
              <a:t> via </a:t>
            </a:r>
            <a:r>
              <a:rPr lang="de-DE" dirty="0" err="1"/>
              <a:t>Guice-Injector</a:t>
            </a:r>
            <a:r>
              <a:rPr lang="de-DE" dirty="0"/>
              <a:t> </a:t>
            </a:r>
            <a:r>
              <a:rPr lang="de-DE" dirty="0" err="1"/>
              <a:t>instantiieren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SolarPanelsDao</a:t>
            </a:r>
            <a:r>
              <a:rPr lang="de-DE" dirty="0"/>
              <a:t> als Singleton deklarieren + „manuelles“ Singleton entfernen</a:t>
            </a:r>
          </a:p>
          <a:p>
            <a:pPr lvl="1"/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SolarPanelsDao</a:t>
            </a:r>
            <a:r>
              <a:rPr lang="de-DE" dirty="0"/>
              <a:t> per Konstruktor in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SolarPanelResource</a:t>
            </a:r>
            <a:r>
              <a:rPr lang="de-DE" dirty="0"/>
              <a:t> injizieren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488913" y="3359439"/>
            <a:ext cx="2864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com.google.inject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guice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&gt;${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guice.version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}&lt;/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2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II.iv</a:t>
            </a:r>
            <a:r>
              <a:rPr lang="de-DE" dirty="0" smtClean="0"/>
              <a:t> </a:t>
            </a:r>
            <a:r>
              <a:rPr lang="de-DE" dirty="0" err="1"/>
              <a:t>Guice</a:t>
            </a:r>
            <a:r>
              <a:rPr lang="de-DE" dirty="0"/>
              <a:t> registrieren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38200" y="1906348"/>
            <a:ext cx="98700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EnergyManagerApplication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EnergyManagerConfiguration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[..]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(final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EnergyManagerConfiguration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final Environment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sz="12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Injector</a:t>
            </a:r>
            <a:r>
              <a:rPr lang="de-DE" sz="1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injector</a:t>
            </a:r>
            <a:r>
              <a:rPr lang="de-DE" sz="1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createInjector</a:t>
            </a:r>
            <a:r>
              <a:rPr lang="de-DE" sz="1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r>
              <a:rPr lang="de-DE" sz="1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[..]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Injector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createInjector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(final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EnergyManagerConfiguration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final Environment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Guice.createInjector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AbstractModule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@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nothing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4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II.iv</a:t>
            </a:r>
            <a:r>
              <a:rPr lang="de-DE" dirty="0" smtClean="0"/>
              <a:t> </a:t>
            </a:r>
            <a:r>
              <a:rPr lang="de-DE" dirty="0" err="1" smtClean="0"/>
              <a:t>SolarPanelsResource</a:t>
            </a:r>
            <a:r>
              <a:rPr lang="de-DE" dirty="0" smtClean="0"/>
              <a:t> </a:t>
            </a:r>
            <a:r>
              <a:rPr lang="de-DE" dirty="0" err="1" smtClean="0"/>
              <a:t>instantiieren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2242002"/>
            <a:ext cx="1091837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EnergyManagerApplication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EnergyManagerConfiguration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[..]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(final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EnergyManagerConfiguration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final Environment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[..]    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environment.jersey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SolarPanelsResource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injector.getInstance</a:t>
            </a:r>
            <a:r>
              <a:rPr lang="de-DE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SolarPanelsResource.class</a:t>
            </a:r>
            <a:r>
              <a:rPr lang="de-DE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[..]</a:t>
            </a:r>
          </a:p>
          <a:p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0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II.iv</a:t>
            </a:r>
            <a:r>
              <a:rPr lang="de-DE" dirty="0" smtClean="0"/>
              <a:t> </a:t>
            </a:r>
            <a:r>
              <a:rPr lang="de-DE" dirty="0" err="1" smtClean="0"/>
              <a:t>SolarPanelsDao</a:t>
            </a:r>
            <a:r>
              <a:rPr lang="de-DE" dirty="0" smtClean="0"/>
              <a:t> als </a:t>
            </a:r>
            <a:r>
              <a:rPr lang="de-DE" dirty="0"/>
              <a:t>Singleton </a:t>
            </a:r>
            <a:r>
              <a:rPr lang="de-DE" dirty="0" smtClean="0"/>
              <a:t>deklarieren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38200" y="2552553"/>
            <a:ext cx="41344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@Singleton</a:t>
            </a:r>
          </a:p>
          <a:p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SolarPanelDao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de-DE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[..]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7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II.iv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/>
              <a:t>SolarPanelsDao</a:t>
            </a:r>
            <a:r>
              <a:rPr lang="de-DE" dirty="0" smtClean="0"/>
              <a:t> injizieren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381408" y="2430342"/>
            <a:ext cx="84160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SolarPanelsResource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[..]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Inject</a:t>
            </a:r>
            <a:endParaRPr lang="de-DE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SolarPanelsResource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(final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SolarPanelDao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solarPanelDao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this.solarPanelDao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solarPanelDao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[..]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76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ür leitmo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71" y="580230"/>
            <a:ext cx="51054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4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de-DE" sz="4000" dirty="0" err="1" smtClean="0"/>
              <a:t>DropWizard</a:t>
            </a:r>
            <a:endParaRPr lang="de-DE" sz="4000" dirty="0" smtClean="0"/>
          </a:p>
          <a:p>
            <a:pPr marL="857250" indent="-857250">
              <a:buFont typeface="+mj-lt"/>
              <a:buAutoNum type="romanUcPeriod"/>
            </a:pPr>
            <a:r>
              <a:rPr lang="de-DE" sz="4000" dirty="0" err="1" smtClean="0"/>
              <a:t>Dojo</a:t>
            </a:r>
            <a:endParaRPr lang="de-DE" sz="4000" dirty="0"/>
          </a:p>
          <a:p>
            <a:pPr marL="857250" indent="-857250">
              <a:buFont typeface="+mj-lt"/>
              <a:buAutoNum type="romanUcPeriod"/>
            </a:pPr>
            <a:r>
              <a:rPr lang="de-DE" sz="4000" dirty="0" err="1" smtClean="0"/>
              <a:t>Lessons</a:t>
            </a:r>
            <a:r>
              <a:rPr lang="de-DE" sz="4000" dirty="0" smtClean="0"/>
              <a:t> </a:t>
            </a:r>
            <a:r>
              <a:rPr lang="de-DE" sz="4000" dirty="0" err="1" smtClean="0"/>
              <a:t>Learned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4080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II.iv</a:t>
            </a:r>
            <a:r>
              <a:rPr lang="de-DE" dirty="0" smtClean="0"/>
              <a:t> Tasks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b="1" i="1" dirty="0"/>
              <a:t>DI: </a:t>
            </a:r>
            <a:r>
              <a:rPr lang="de-DE" i="1" dirty="0"/>
              <a:t>Als Entwickler möchte ich Google </a:t>
            </a:r>
            <a:r>
              <a:rPr lang="de-DE" i="1" dirty="0" err="1"/>
              <a:t>Guice</a:t>
            </a:r>
            <a:r>
              <a:rPr lang="de-DE" i="1" dirty="0"/>
              <a:t> in den Server integrieren, um den Zufallsgenerator als Singleton injizieren zu können.</a:t>
            </a:r>
          </a:p>
          <a:p>
            <a:pPr marL="0" indent="0" algn="ctr">
              <a:buNone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II_iv_todo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de-DE" sz="1100" i="1" dirty="0"/>
          </a:p>
          <a:p>
            <a:r>
              <a:rPr lang="de-DE" b="1" dirty="0"/>
              <a:t>GIVEN</a:t>
            </a:r>
          </a:p>
          <a:p>
            <a:pPr lvl="1"/>
            <a:r>
              <a:rPr lang="de-DE" dirty="0" err="1"/>
              <a:t>Maven</a:t>
            </a:r>
            <a:r>
              <a:rPr lang="de-DE" dirty="0"/>
              <a:t>-Modul für Google </a:t>
            </a:r>
            <a:r>
              <a:rPr lang="de-DE" dirty="0" err="1"/>
              <a:t>Guice</a:t>
            </a:r>
            <a:r>
              <a:rPr lang="de-DE" dirty="0"/>
              <a:t> eingebunden</a:t>
            </a:r>
          </a:p>
          <a:p>
            <a:r>
              <a:rPr lang="de-DE" b="1" dirty="0"/>
              <a:t>Tasks</a:t>
            </a:r>
          </a:p>
          <a:p>
            <a:pPr lvl="1"/>
            <a:r>
              <a:rPr lang="de-DE" dirty="0" err="1"/>
              <a:t>Guice</a:t>
            </a:r>
            <a:r>
              <a:rPr lang="de-DE" dirty="0"/>
              <a:t> registrieren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SolarPanelResource</a:t>
            </a:r>
            <a:r>
              <a:rPr lang="de-DE" dirty="0"/>
              <a:t> via </a:t>
            </a:r>
            <a:r>
              <a:rPr lang="de-DE" dirty="0" err="1"/>
              <a:t>Guice-Injector</a:t>
            </a:r>
            <a:r>
              <a:rPr lang="de-DE" dirty="0"/>
              <a:t> </a:t>
            </a:r>
            <a:r>
              <a:rPr lang="de-DE" dirty="0" err="1"/>
              <a:t>instantiieren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SolarPanelsDao</a:t>
            </a:r>
            <a:r>
              <a:rPr lang="de-DE" dirty="0"/>
              <a:t> als Singleton deklarieren + „manuelles“ Singleton entfernen</a:t>
            </a:r>
          </a:p>
          <a:p>
            <a:pPr lvl="1"/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SolarPanelsDao</a:t>
            </a:r>
            <a:r>
              <a:rPr lang="de-DE" dirty="0"/>
              <a:t> per Konstruktor in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SolarPanelResource</a:t>
            </a:r>
            <a:r>
              <a:rPr lang="de-DE" dirty="0"/>
              <a:t> injizieren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488913" y="3359439"/>
            <a:ext cx="2864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com.google.inject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guice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&gt;${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guice.version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}&lt;/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0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II.iv</a:t>
            </a:r>
            <a:r>
              <a:rPr lang="de-DE" dirty="0" smtClean="0"/>
              <a:t> Verifikation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err="1" smtClean="0">
                <a:latin typeface="Calibri (Textkörper)"/>
                <a:cs typeface="Consolas" panose="020B0609020204030204" pitchFamily="49" charset="0"/>
              </a:rPr>
              <a:t>SolarPanelsIT</a:t>
            </a:r>
            <a:r>
              <a:rPr lang="de-DE" sz="2400" dirty="0" smtClean="0">
                <a:latin typeface="Calibri (Textkörper)"/>
                <a:cs typeface="Consolas" panose="020B0609020204030204" pitchFamily="49" charset="0"/>
              </a:rPr>
              <a:t> &amp; </a:t>
            </a:r>
            <a:r>
              <a:rPr lang="de-DE" sz="2400" dirty="0" err="1">
                <a:latin typeface="Calibri (Textkörper)"/>
                <a:cs typeface="Consolas" panose="020B0609020204030204" pitchFamily="49" charset="0"/>
              </a:rPr>
              <a:t>EnergyManagerApplicationTest</a:t>
            </a:r>
            <a:r>
              <a:rPr lang="de-DE" sz="2400" dirty="0" smtClean="0">
                <a:latin typeface="Calibri (Textkörper)"/>
                <a:cs typeface="Consolas" panose="020B0609020204030204" pitchFamily="49" charset="0"/>
              </a:rPr>
              <a:t> grün..</a:t>
            </a:r>
          </a:p>
        </p:txBody>
      </p:sp>
    </p:spTree>
    <p:extLst>
      <p:ext uri="{BB962C8B-B14F-4D97-AF65-F5344CB8AC3E}">
        <p14:creationId xmlns:p14="http://schemas.microsoft.com/office/powerpoint/2010/main" val="30503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II.v</a:t>
            </a:r>
            <a:r>
              <a:rPr lang="de-DE" dirty="0" smtClean="0"/>
              <a:t> JPA-Integration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i="1" dirty="0" smtClean="0"/>
              <a:t>Als Anwender möchte ich eine DB integrieren, um gesammelte Daten persistieren zu können.</a:t>
            </a:r>
          </a:p>
          <a:p>
            <a:pPr marL="0" indent="0">
              <a:buNone/>
            </a:pPr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val="16872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II.v</a:t>
            </a:r>
            <a:r>
              <a:rPr lang="de-DE" dirty="0" smtClean="0"/>
              <a:t> GIVEN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2617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com.google.inject.extensions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guice-persist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&gt;${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guice.version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}&lt;/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org.hibernate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hibernate</a:t>
            </a:r>
            <a:r>
              <a:rPr lang="de-DE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-core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&gt;${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hibernate.version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}&lt;/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org.hibernate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hibernate-entitymanager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&gt;${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hibernate.version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}&lt;/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083056" y="1825625"/>
            <a:ext cx="52261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org.hsqldb</a:t>
            </a: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3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hsqldb</a:t>
            </a: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&gt;2.3.3&lt;/</a:t>
            </a:r>
            <a:r>
              <a:rPr lang="de-DE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org.modelmapper</a:t>
            </a: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3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modelmapper</a:t>
            </a: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&gt;0.7.5&lt;/</a:t>
            </a:r>
            <a:r>
              <a:rPr lang="de-DE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de-DE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408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II.v</a:t>
            </a:r>
            <a:r>
              <a:rPr lang="de-DE" dirty="0" smtClean="0"/>
              <a:t> GIVEN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2500" dirty="0">
                <a:latin typeface="Consolas" panose="020B0609020204030204" pitchFamily="49" charset="0"/>
                <a:cs typeface="Consolas" panose="020B0609020204030204" pitchFamily="49" charset="0"/>
              </a:rPr>
              <a:t>Entity(</a:t>
            </a:r>
            <a:r>
              <a:rPr lang="de-DE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sz="25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de-DE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solar_panel</a:t>
            </a:r>
            <a:r>
              <a:rPr lang="de-DE" sz="25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de-DE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SolarPanelEntity</a:t>
            </a:r>
            <a:r>
              <a:rPr lang="de-DE" sz="25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de-DE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de-DE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lang="de-DE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de-DE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GeneratedValue</a:t>
            </a:r>
            <a:r>
              <a:rPr lang="de-DE" sz="2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strategy</a:t>
            </a:r>
            <a:r>
              <a:rPr lang="de-DE" sz="25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GenerationType.IDENTITY</a:t>
            </a:r>
            <a:r>
              <a:rPr lang="de-DE" sz="2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  <a:cs typeface="Consolas" panose="020B0609020204030204" pitchFamily="49" charset="0"/>
              </a:rPr>
              <a:t>  private Long </a:t>
            </a:r>
            <a:r>
              <a:rPr lang="de-DE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sz="2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DE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de-DE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endParaRPr lang="de-DE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de-DE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NotEmpty</a:t>
            </a:r>
            <a:endParaRPr lang="de-DE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  <a:cs typeface="Consolas" panose="020B0609020204030204" pitchFamily="49" charset="0"/>
              </a:rPr>
              <a:t>  private String </a:t>
            </a:r>
            <a:r>
              <a:rPr lang="de-DE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sz="2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  <a:cs typeface="Consolas" panose="020B0609020204030204" pitchFamily="49" charset="0"/>
              </a:rPr>
              <a:t>  [..]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II.v</a:t>
            </a:r>
            <a:r>
              <a:rPr lang="de-DE" dirty="0" smtClean="0"/>
              <a:t> GIVEN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META-INF/persistence.xml</a:t>
            </a:r>
          </a:p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="1.0"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="UTF-8"?&gt;</a:t>
            </a:r>
          </a:p>
          <a:p>
            <a:pPr marL="0" indent="0"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persistence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="http://java.sun.com/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ns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persistence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="2.0"&gt;</a:t>
            </a:r>
          </a:p>
          <a:p>
            <a:pPr marL="0" indent="0"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persistence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-unit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de-DE" sz="18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" transaction-type="RESOURCE_LOCAL"&gt;</a:t>
            </a:r>
          </a:p>
          <a:p>
            <a:pPr marL="0" indent="0"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provider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org.hibernate.jpa.HibernatePersistenceProvider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provider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exclude-unlisted-classes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exclude-unlisted-classes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persistence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-unit&gt;</a:t>
            </a:r>
          </a:p>
          <a:p>
            <a:pPr marL="0" indent="0"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persistence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5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II.v</a:t>
            </a:r>
            <a:r>
              <a:rPr lang="de-DE" dirty="0" smtClean="0"/>
              <a:t> Tasks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i="1" dirty="0"/>
              <a:t>Als Anwender möchte ich eine DB integrieren, um gesammelte Daten persistieren zu können.</a:t>
            </a: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II_v_todo</a:t>
            </a: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DatabaseConfiguration</a:t>
            </a:r>
            <a:r>
              <a:rPr lang="de-DE" dirty="0" smtClean="0"/>
              <a:t> </a:t>
            </a:r>
            <a:r>
              <a:rPr lang="de-DE" dirty="0" smtClean="0"/>
              <a:t>implementieren</a:t>
            </a:r>
            <a:endParaRPr lang="de-DE" dirty="0" smtClean="0"/>
          </a:p>
          <a:p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JpaPersistModule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instantiieren</a:t>
            </a:r>
            <a:r>
              <a:rPr lang="de-DE" dirty="0" smtClean="0">
                <a:cs typeface="Courier New" panose="02070309020205020404" pitchFamily="49" charset="0"/>
              </a:rPr>
              <a:t> und </a:t>
            </a:r>
            <a:r>
              <a:rPr lang="de-DE" dirty="0" smtClean="0"/>
              <a:t>mit GUICE integrieren</a:t>
            </a:r>
          </a:p>
          <a:p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PersistFilter</a:t>
            </a:r>
            <a:r>
              <a:rPr lang="de-DE" dirty="0" smtClean="0"/>
              <a:t> als Servlet-Filter bei </a:t>
            </a:r>
            <a:r>
              <a:rPr lang="de-DE" dirty="0" err="1" smtClean="0"/>
              <a:t>DropWizard</a:t>
            </a:r>
            <a:r>
              <a:rPr lang="de-DE" dirty="0" smtClean="0"/>
              <a:t> registrieren</a:t>
            </a:r>
          </a:p>
        </p:txBody>
      </p:sp>
    </p:spTree>
    <p:extLst>
      <p:ext uri="{BB962C8B-B14F-4D97-AF65-F5344CB8AC3E}">
        <p14:creationId xmlns:p14="http://schemas.microsoft.com/office/powerpoint/2010/main" val="2479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II.v</a:t>
            </a:r>
            <a:r>
              <a:rPr lang="de-DE" dirty="0" smtClean="0"/>
              <a:t> GIVEN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config.yml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[..]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driverClass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org.hsqldb.jdbc.JDBCDriver</a:t>
            </a: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</a:t>
            </a: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jdbc:hsqldb:mem:testdb</a:t>
            </a: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create-drop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II.v</a:t>
            </a:r>
            <a:r>
              <a:rPr lang="de-DE" dirty="0" smtClean="0"/>
              <a:t> </a:t>
            </a:r>
            <a:r>
              <a:rPr lang="de-DE" dirty="0" err="1"/>
              <a:t>DatabaseConfiguration</a:t>
            </a:r>
            <a:r>
              <a:rPr lang="de-DE" dirty="0"/>
              <a:t> implementieren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private String </a:t>
            </a:r>
            <a:r>
              <a:rPr lang="de-DE" sz="10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driverClass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private String </a:t>
            </a:r>
            <a:r>
              <a:rPr lang="de-DE" sz="10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private String </a:t>
            </a:r>
            <a:r>
              <a:rPr lang="de-DE" sz="10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private String </a:t>
            </a:r>
            <a:r>
              <a:rPr lang="de-DE" sz="10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private String </a:t>
            </a:r>
            <a:r>
              <a:rPr lang="de-DE" sz="10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private String </a:t>
            </a:r>
            <a:r>
              <a:rPr lang="de-DE" sz="10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dialect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// Getter und 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Setter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II.v</a:t>
            </a:r>
            <a:r>
              <a:rPr lang="de-DE" dirty="0" smtClean="0"/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JPAPersistModule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instantiieren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EnergyManagerApplication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Injector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createInjector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(final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, final Environment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Guice.</a:t>
            </a:r>
            <a:r>
              <a:rPr lang="de-DE" sz="10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createInjector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createGuiceModule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createJpaPersistModule</a:t>
            </a:r>
            <a:r>
              <a:rPr lang="de-DE" sz="10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configuration.getDatabase</a:t>
            </a:r>
            <a:r>
              <a:rPr lang="de-DE" sz="10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Module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createJpaPersistModule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(final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final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JpaPersistModule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jpaModule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JpaPersistModule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0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jpaModule.</a:t>
            </a:r>
            <a:r>
              <a:rPr lang="de-DE" sz="10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DbUtil.getJPAConnectionProperties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jpaModule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27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 Technologies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3054136" y="1857502"/>
            <a:ext cx="6089864" cy="3696273"/>
            <a:chOff x="3054136" y="2001880"/>
            <a:chExt cx="6089864" cy="3696273"/>
          </a:xfrm>
        </p:grpSpPr>
        <p:sp>
          <p:nvSpPr>
            <p:cNvPr id="22" name="Abgerundetes Rechteck 21"/>
            <p:cNvSpPr/>
            <p:nvPr/>
          </p:nvSpPr>
          <p:spPr>
            <a:xfrm>
              <a:off x="3054136" y="2001880"/>
              <a:ext cx="6089864" cy="369627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3437263" y="3980821"/>
              <a:ext cx="4021739" cy="6041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Jetty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7600528" y="3240962"/>
              <a:ext cx="1147943" cy="60415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Metrics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7600528" y="3976334"/>
              <a:ext cx="1147943" cy="60415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Guava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7600527" y="4711112"/>
              <a:ext cx="1147944" cy="60415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Logback</a:t>
              </a:r>
              <a:endParaRPr lang="de-DE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3428755" y="4711114"/>
              <a:ext cx="1943701" cy="6041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JDBI</a:t>
              </a:r>
              <a:endParaRPr lang="de-DE" dirty="0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7600528" y="2505589"/>
              <a:ext cx="1147943" cy="60415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Liquibase</a:t>
              </a:r>
              <a:endParaRPr lang="de-DE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5517047" y="4711113"/>
              <a:ext cx="1943701" cy="6041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JPA</a:t>
              </a:r>
              <a:endParaRPr lang="de-DE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428755" y="3235289"/>
              <a:ext cx="1943701" cy="6041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Jersey</a:t>
              </a:r>
              <a:endParaRPr lang="de-DE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5517047" y="3235289"/>
              <a:ext cx="1943701" cy="6041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Jackson</a:t>
              </a:r>
              <a:endParaRPr lang="de-DE" dirty="0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3428755" y="2499917"/>
              <a:ext cx="1943701" cy="60415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Freemarker</a:t>
              </a:r>
              <a:endParaRPr lang="de-DE" dirty="0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5515301" y="2499916"/>
              <a:ext cx="1943701" cy="60415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Mustache</a:t>
              </a:r>
              <a:endParaRPr lang="de-DE" dirty="0"/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1733253" y="5932343"/>
            <a:ext cx="950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Dropwizard</a:t>
            </a:r>
            <a:r>
              <a:rPr lang="en-US" dirty="0"/>
              <a:t> consists mostly of </a:t>
            </a:r>
            <a:r>
              <a:rPr lang="en-US" b="1" dirty="0"/>
              <a:t>glue code </a:t>
            </a:r>
            <a:r>
              <a:rPr lang="en-US" dirty="0"/>
              <a:t>to automatically connect and configure these components.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4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II.v</a:t>
            </a:r>
            <a:r>
              <a:rPr lang="de-DE" dirty="0" smtClean="0"/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PersistFilter</a:t>
            </a:r>
            <a:r>
              <a:rPr lang="de-DE" dirty="0" smtClean="0">
                <a:cs typeface="Courier New" panose="02070309020205020404" pitchFamily="49" charset="0"/>
              </a:rPr>
              <a:t> registrieren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(final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EnergyManagerConfiguration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final Environment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[..]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environment.</a:t>
            </a:r>
            <a:r>
              <a:rPr lang="de-DE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servlets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addFilter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de-DE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persist</a:t>
            </a:r>
            <a:r>
              <a:rPr lang="de-DE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-filter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injector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.getInstance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PersistFilter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.class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).</a:t>
            </a:r>
            <a:r>
              <a:rPr lang="de-DE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addMappingForUrlPatterns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EnumSet.of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DispatcherType.</a:t>
            </a:r>
            <a:r>
              <a:rPr lang="de-DE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de-DE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[..]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II.v</a:t>
            </a:r>
            <a:r>
              <a:rPr lang="de-DE" dirty="0" smtClean="0"/>
              <a:t> Tasks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i="1" dirty="0"/>
              <a:t>Als Anwender möchte ich eine DB integrieren, um gesammelte Daten persistieren zu können.</a:t>
            </a: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II_v_todo</a:t>
            </a: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DatabaseConfiguration</a:t>
            </a:r>
            <a:r>
              <a:rPr lang="de-DE" dirty="0" smtClean="0"/>
              <a:t> </a:t>
            </a:r>
            <a:r>
              <a:rPr lang="de-DE" dirty="0" smtClean="0"/>
              <a:t>implementieren</a:t>
            </a:r>
          </a:p>
          <a:p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JpaPersistModule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instantiieren</a:t>
            </a:r>
            <a:r>
              <a:rPr lang="de-DE" dirty="0" smtClean="0">
                <a:cs typeface="Courier New" panose="02070309020205020404" pitchFamily="49" charset="0"/>
              </a:rPr>
              <a:t> und </a:t>
            </a:r>
            <a:r>
              <a:rPr lang="de-DE" dirty="0" smtClean="0"/>
              <a:t>mit GUICE integrieren</a:t>
            </a:r>
          </a:p>
          <a:p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PersistFilter</a:t>
            </a:r>
            <a:r>
              <a:rPr lang="de-DE" dirty="0" smtClean="0"/>
              <a:t> als Servlet-Filter bei </a:t>
            </a:r>
            <a:r>
              <a:rPr lang="de-DE" dirty="0" err="1" smtClean="0"/>
              <a:t>DropWizard</a:t>
            </a:r>
            <a:r>
              <a:rPr lang="de-DE" dirty="0" smtClean="0"/>
              <a:t> registrieren</a:t>
            </a:r>
          </a:p>
        </p:txBody>
      </p:sp>
    </p:spTree>
    <p:extLst>
      <p:ext uri="{BB962C8B-B14F-4D97-AF65-F5344CB8AC3E}">
        <p14:creationId xmlns:p14="http://schemas.microsoft.com/office/powerpoint/2010/main" val="227452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II.v</a:t>
            </a:r>
            <a:r>
              <a:rPr lang="de-DE" dirty="0" smtClean="0"/>
              <a:t> Verifikation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SolarPanelsIT</a:t>
            </a:r>
            <a:r>
              <a:rPr lang="de-DE" dirty="0" smtClean="0"/>
              <a:t> ist grün</a:t>
            </a:r>
          </a:p>
          <a:p>
            <a:r>
              <a:rPr lang="de-DE" dirty="0" err="1" smtClean="0"/>
              <a:t>SolarPanels</a:t>
            </a:r>
            <a:r>
              <a:rPr lang="de-DE" dirty="0" smtClean="0"/>
              <a:t> lassen sich via Angular GUI hinzufügen und Monitoring-Daten anzeigen</a:t>
            </a:r>
          </a:p>
        </p:txBody>
      </p:sp>
    </p:spTree>
    <p:extLst>
      <p:ext uri="{BB962C8B-B14F-4D97-AF65-F5344CB8AC3E}">
        <p14:creationId xmlns:p14="http://schemas.microsoft.com/office/powerpoint/2010/main" val="23421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II.vi </a:t>
            </a:r>
            <a:r>
              <a:rPr lang="de-DE" dirty="0" err="1" smtClean="0"/>
              <a:t>Health</a:t>
            </a:r>
            <a:r>
              <a:rPr lang="de-DE" dirty="0" smtClean="0"/>
              <a:t> Check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i="1" dirty="0"/>
              <a:t>A </a:t>
            </a:r>
            <a:r>
              <a:rPr lang="de-DE" i="1" dirty="0" err="1"/>
              <a:t>health</a:t>
            </a:r>
            <a:r>
              <a:rPr lang="de-DE" i="1" dirty="0"/>
              <a:t> check </a:t>
            </a:r>
            <a:r>
              <a:rPr lang="de-DE" i="1" dirty="0" err="1"/>
              <a:t>is</a:t>
            </a:r>
            <a:r>
              <a:rPr lang="de-DE" i="1" dirty="0"/>
              <a:t> a </a:t>
            </a:r>
            <a:r>
              <a:rPr lang="de-DE" b="1" i="1" dirty="0" err="1"/>
              <a:t>runtime</a:t>
            </a:r>
            <a:r>
              <a:rPr lang="de-DE" b="1" i="1" dirty="0"/>
              <a:t> </a:t>
            </a:r>
            <a:r>
              <a:rPr lang="de-DE" b="1" i="1" dirty="0" err="1"/>
              <a:t>test</a:t>
            </a:r>
            <a:r>
              <a:rPr lang="de-DE" i="1" dirty="0"/>
              <a:t> </a:t>
            </a:r>
            <a:r>
              <a:rPr lang="de-DE" i="1" dirty="0" err="1"/>
              <a:t>which</a:t>
            </a:r>
            <a:r>
              <a:rPr lang="de-DE" i="1" dirty="0"/>
              <a:t> </a:t>
            </a:r>
            <a:r>
              <a:rPr lang="de-DE" i="1" dirty="0" err="1"/>
              <a:t>you</a:t>
            </a:r>
            <a:r>
              <a:rPr lang="de-DE" i="1" dirty="0"/>
              <a:t> </a:t>
            </a:r>
            <a:r>
              <a:rPr lang="de-DE" i="1" dirty="0" err="1"/>
              <a:t>can</a:t>
            </a:r>
            <a:r>
              <a:rPr lang="de-DE" i="1" dirty="0"/>
              <a:t> </a:t>
            </a:r>
            <a:r>
              <a:rPr lang="de-DE" i="1" dirty="0" err="1"/>
              <a:t>use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b="1" i="1" dirty="0" err="1"/>
              <a:t>verify</a:t>
            </a:r>
            <a:r>
              <a:rPr lang="de-DE" b="1" i="1" dirty="0"/>
              <a:t> </a:t>
            </a:r>
            <a:r>
              <a:rPr lang="de-DE" b="1" i="1" dirty="0" err="1"/>
              <a:t>your</a:t>
            </a:r>
            <a:r>
              <a:rPr lang="de-DE" b="1" i="1" dirty="0"/>
              <a:t> </a:t>
            </a:r>
            <a:r>
              <a:rPr lang="de-DE" b="1" i="1" dirty="0" err="1"/>
              <a:t>application</a:t>
            </a:r>
            <a:r>
              <a:rPr lang="de-DE" i="1" dirty="0" err="1"/>
              <a:t>’s</a:t>
            </a:r>
            <a:r>
              <a:rPr lang="de-DE" i="1" dirty="0"/>
              <a:t> </a:t>
            </a:r>
            <a:r>
              <a:rPr lang="de-DE" i="1" dirty="0" err="1"/>
              <a:t>behavior</a:t>
            </a:r>
            <a:r>
              <a:rPr lang="de-DE" i="1" dirty="0"/>
              <a:t> </a:t>
            </a:r>
            <a:r>
              <a:rPr lang="de-DE" b="1" i="1" dirty="0"/>
              <a:t>in</a:t>
            </a:r>
            <a:r>
              <a:rPr lang="de-DE" i="1" dirty="0"/>
              <a:t> </a:t>
            </a:r>
            <a:r>
              <a:rPr lang="de-DE" i="1" dirty="0" err="1"/>
              <a:t>its</a:t>
            </a:r>
            <a:r>
              <a:rPr lang="de-DE" i="1" dirty="0"/>
              <a:t> </a:t>
            </a:r>
            <a:r>
              <a:rPr lang="de-DE" b="1" i="1" dirty="0" err="1"/>
              <a:t>production</a:t>
            </a:r>
            <a:r>
              <a:rPr lang="de-DE" i="1" dirty="0"/>
              <a:t> </a:t>
            </a:r>
            <a:r>
              <a:rPr lang="de-DE" i="1" dirty="0" err="1"/>
              <a:t>environment</a:t>
            </a:r>
            <a:r>
              <a:rPr lang="de-DE" i="1" dirty="0"/>
              <a:t>.</a:t>
            </a:r>
            <a:endParaRPr lang="de-DE" i="1" dirty="0" smtClean="0"/>
          </a:p>
        </p:txBody>
      </p:sp>
    </p:spTree>
    <p:extLst>
      <p:ext uri="{BB962C8B-B14F-4D97-AF65-F5344CB8AC3E}">
        <p14:creationId xmlns:p14="http://schemas.microsoft.com/office/powerpoint/2010/main" val="18965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II.vi IST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i="1" dirty="0" smtClean="0"/>
              <a:t>Als </a:t>
            </a:r>
            <a:r>
              <a:rPr lang="de-DE" i="1" dirty="0"/>
              <a:t>Systemadministrator möchte ich </a:t>
            </a:r>
            <a:r>
              <a:rPr lang="de-DE" i="1" dirty="0" smtClean="0"/>
              <a:t>Verfügbarkeit der Datenbank überprüfen, </a:t>
            </a:r>
            <a:r>
              <a:rPr lang="de-DE" i="1" dirty="0"/>
              <a:t>um dessen Gesundheit </a:t>
            </a:r>
            <a:r>
              <a:rPr lang="de-DE" i="1" dirty="0" smtClean="0"/>
              <a:t>zu </a:t>
            </a:r>
            <a:r>
              <a:rPr lang="de-DE" i="1" dirty="0"/>
              <a:t>verifizieren</a:t>
            </a:r>
            <a:r>
              <a:rPr lang="de-DE" i="1" dirty="0" smtClean="0"/>
              <a:t>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3595688"/>
            <a:ext cx="55721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II.vi Tasks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i="1" dirty="0"/>
              <a:t>Als Systemadministrator möchte ich Verfügbarkeit der Datenbank überprüfen, um dessen Gesundheit zu verifizieren.</a:t>
            </a:r>
          </a:p>
          <a:p>
            <a:pPr marL="0" indent="0" algn="ctr">
              <a:buNone/>
            </a:pP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II_vi_todo</a:t>
            </a:r>
            <a:endParaRPr lang="de-DE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de-DE" sz="1100" dirty="0"/>
          </a:p>
          <a:p>
            <a:r>
              <a:rPr lang="de-DE" sz="2400" b="1" dirty="0">
                <a:latin typeface="Calibri (Textkörper)"/>
                <a:cs typeface="Consolas" panose="020B0609020204030204" pitchFamily="49" charset="0"/>
              </a:rPr>
              <a:t>GIVEN</a:t>
            </a:r>
            <a:endParaRPr lang="de-DE" sz="2400" b="1" dirty="0" smtClean="0">
              <a:latin typeface="Calibri (Textkörper)"/>
              <a:cs typeface="Consolas" panose="020B0609020204030204" pitchFamily="49" charset="0"/>
            </a:endParaRPr>
          </a:p>
          <a:p>
            <a:pPr lvl="1"/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DbShutdownTask</a:t>
            </a:r>
            <a:r>
              <a:rPr lang="de-DE" sz="2000" dirty="0" smtClean="0"/>
              <a:t> </a:t>
            </a:r>
            <a:r>
              <a:rPr lang="de-DE" sz="2000" dirty="0"/>
              <a:t>zur Verifikation via </a:t>
            </a:r>
            <a:r>
              <a:rPr lang="de-DE" sz="2000" dirty="0" err="1"/>
              <a:t>HealthCheck</a:t>
            </a:r>
            <a:endParaRPr lang="de-DE" sz="2000" b="1" dirty="0" smtClean="0">
              <a:latin typeface="Calibri (Textkörper)"/>
              <a:cs typeface="Consolas" panose="020B0609020204030204" pitchFamily="49" charset="0"/>
            </a:endParaRPr>
          </a:p>
          <a:p>
            <a:r>
              <a:rPr lang="de-DE" sz="2400" b="1" dirty="0">
                <a:latin typeface="Calibri (Textkörper)"/>
                <a:cs typeface="Consolas" panose="020B0609020204030204" pitchFamily="49" charset="0"/>
              </a:rPr>
              <a:t>Tasks</a:t>
            </a:r>
            <a:endParaRPr lang="de-DE" sz="2400" b="1" dirty="0" smtClean="0">
              <a:latin typeface="Calibri (Textkörper)"/>
              <a:cs typeface="Consolas" panose="020B0609020204030204" pitchFamily="49" charset="0"/>
            </a:endParaRPr>
          </a:p>
          <a:p>
            <a:pPr lvl="1"/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HealthCheck</a:t>
            </a:r>
            <a:r>
              <a:rPr lang="de-DE" dirty="0" smtClean="0"/>
              <a:t> </a:t>
            </a:r>
            <a:r>
              <a:rPr lang="de-DE" sz="2000" dirty="0" smtClean="0"/>
              <a:t>implementieren und registrieren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718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II.vi Tasks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i="1" dirty="0"/>
              <a:t>Als Systemadministrator möchte ich Verfügbarkeit der Datenbank überprüfen, um dessen Gesundheit zu verifizieren.</a:t>
            </a:r>
          </a:p>
          <a:p>
            <a:pPr marL="0" indent="0" algn="ctr">
              <a:buNone/>
            </a:pP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II_vi_todo</a:t>
            </a:r>
            <a:endParaRPr lang="de-DE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de-DE" sz="1100" dirty="0"/>
          </a:p>
          <a:p>
            <a:r>
              <a:rPr lang="de-DE" sz="2400" b="1" dirty="0">
                <a:latin typeface="Calibri (Textkörper)"/>
                <a:cs typeface="Consolas" panose="020B0609020204030204" pitchFamily="49" charset="0"/>
              </a:rPr>
              <a:t>GIVEN</a:t>
            </a:r>
            <a:endParaRPr lang="de-DE" sz="2400" b="1" dirty="0" smtClean="0">
              <a:latin typeface="Calibri (Textkörper)"/>
              <a:cs typeface="Consolas" panose="020B0609020204030204" pitchFamily="49" charset="0"/>
            </a:endParaRPr>
          </a:p>
          <a:p>
            <a:pPr lvl="1"/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DbShutdownTask</a:t>
            </a:r>
            <a:r>
              <a:rPr lang="de-DE" sz="2000" dirty="0" smtClean="0"/>
              <a:t> </a:t>
            </a:r>
            <a:r>
              <a:rPr lang="de-DE" sz="2000" dirty="0"/>
              <a:t>zur Verifikation via </a:t>
            </a:r>
            <a:r>
              <a:rPr lang="de-DE" sz="2000" dirty="0" err="1" smtClean="0"/>
              <a:t>HealthCheck</a:t>
            </a:r>
            <a:endParaRPr lang="de-DE" sz="2000" dirty="0" smtClean="0"/>
          </a:p>
          <a:p>
            <a:pPr lvl="1"/>
            <a:r>
              <a:rPr lang="de-DE" sz="1800" dirty="0" smtClean="0">
                <a:latin typeface="Calibri (Textkörper)"/>
                <a:cs typeface="Consolas" panose="020B0609020204030204" pitchFamily="49" charset="0"/>
              </a:rPr>
              <a:t>Knopf in GUI</a:t>
            </a:r>
            <a:endParaRPr lang="de-DE" sz="2000" dirty="0" smtClean="0">
              <a:latin typeface="Calibri (Textkörper)"/>
              <a:cs typeface="Consolas" panose="020B0609020204030204" pitchFamily="49" charset="0"/>
            </a:endParaRPr>
          </a:p>
          <a:p>
            <a:r>
              <a:rPr lang="de-DE" sz="2400" b="1" dirty="0">
                <a:latin typeface="Calibri (Textkörper)"/>
                <a:cs typeface="Consolas" panose="020B0609020204030204" pitchFamily="49" charset="0"/>
              </a:rPr>
              <a:t>Tasks</a:t>
            </a:r>
            <a:endParaRPr lang="de-DE" sz="2400" b="1" dirty="0" smtClean="0">
              <a:latin typeface="Calibri (Textkörper)"/>
              <a:cs typeface="Consolas" panose="020B0609020204030204" pitchFamily="49" charset="0"/>
            </a:endParaRPr>
          </a:p>
          <a:p>
            <a:pPr lvl="1"/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HealthCheck</a:t>
            </a:r>
            <a:r>
              <a:rPr lang="de-DE" dirty="0" smtClean="0"/>
              <a:t> </a:t>
            </a:r>
            <a:r>
              <a:rPr lang="de-DE" sz="2000" dirty="0" smtClean="0"/>
              <a:t>implementieren und registrieren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4289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II.vi </a:t>
            </a:r>
            <a:r>
              <a:rPr lang="de-DE" dirty="0" err="1"/>
              <a:t>HealthCheck</a:t>
            </a:r>
            <a:r>
              <a:rPr lang="de-DE" dirty="0"/>
              <a:t> implementieren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DatabaseHealthCheck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HealthCheck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[..]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DbUtil.isConnected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Result.healthy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Result.unhealthy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Cannot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.");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[..]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90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II.vi </a:t>
            </a:r>
            <a:r>
              <a:rPr lang="de-DE" dirty="0" err="1"/>
              <a:t>HealthCheck</a:t>
            </a:r>
            <a:r>
              <a:rPr lang="de-DE" dirty="0"/>
              <a:t> registrieren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environment.</a:t>
            </a:r>
            <a:r>
              <a:rPr lang="de-DE" sz="20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healthChecks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sz="20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 algn="just">
              <a:buNone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  "</a:t>
            </a:r>
            <a:r>
              <a:rPr lang="de-DE" sz="20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 algn="just">
              <a:buNone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 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DatabaseHealthCheck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configuration.getDatabase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 algn="just">
              <a:buNone/>
            </a:pP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12376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II.vi Tasks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i="1" dirty="0"/>
              <a:t>Als Systemadministrator möchte ich Verfügbarkeit der Datenbank überprüfen, um dessen Gesundheit zu verifizieren.</a:t>
            </a:r>
          </a:p>
          <a:p>
            <a:pPr marL="0" indent="0" algn="ctr">
              <a:buNone/>
            </a:pP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II_vi_todo</a:t>
            </a:r>
            <a:endParaRPr lang="de-DE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de-DE" sz="1100" dirty="0"/>
          </a:p>
          <a:p>
            <a:r>
              <a:rPr lang="de-DE" sz="2400" b="1" dirty="0">
                <a:latin typeface="Calibri (Textkörper)"/>
                <a:cs typeface="Consolas" panose="020B0609020204030204" pitchFamily="49" charset="0"/>
              </a:rPr>
              <a:t>GIVEN</a:t>
            </a:r>
            <a:endParaRPr lang="de-DE" sz="2400" b="1" dirty="0" smtClean="0">
              <a:latin typeface="Calibri (Textkörper)"/>
              <a:cs typeface="Consolas" panose="020B0609020204030204" pitchFamily="49" charset="0"/>
            </a:endParaRPr>
          </a:p>
          <a:p>
            <a:pPr lvl="1"/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DbShutdownTask</a:t>
            </a:r>
            <a:r>
              <a:rPr lang="de-DE" sz="2000" dirty="0" smtClean="0"/>
              <a:t> </a:t>
            </a:r>
            <a:r>
              <a:rPr lang="de-DE" sz="2000" dirty="0"/>
              <a:t>zur Verifikation via </a:t>
            </a:r>
            <a:r>
              <a:rPr lang="de-DE" sz="2000" dirty="0" err="1" smtClean="0"/>
              <a:t>HealthCheck</a:t>
            </a:r>
            <a:endParaRPr lang="de-DE" sz="2000" dirty="0" smtClean="0"/>
          </a:p>
          <a:p>
            <a:pPr lvl="1"/>
            <a:r>
              <a:rPr lang="de-DE" sz="1800" dirty="0" smtClean="0">
                <a:latin typeface="Calibri (Textkörper)"/>
                <a:cs typeface="Consolas" panose="020B0609020204030204" pitchFamily="49" charset="0"/>
              </a:rPr>
              <a:t>Knopf in GUI</a:t>
            </a:r>
            <a:endParaRPr lang="de-DE" sz="2000" dirty="0" smtClean="0">
              <a:latin typeface="Calibri (Textkörper)"/>
              <a:cs typeface="Consolas" panose="020B0609020204030204" pitchFamily="49" charset="0"/>
            </a:endParaRPr>
          </a:p>
          <a:p>
            <a:r>
              <a:rPr lang="de-DE" sz="2400" b="1" dirty="0">
                <a:latin typeface="Calibri (Textkörper)"/>
                <a:cs typeface="Consolas" panose="020B0609020204030204" pitchFamily="49" charset="0"/>
              </a:rPr>
              <a:t>Tasks</a:t>
            </a:r>
            <a:endParaRPr lang="de-DE" sz="2400" b="1" dirty="0" smtClean="0">
              <a:latin typeface="Calibri (Textkörper)"/>
              <a:cs typeface="Consolas" panose="020B0609020204030204" pitchFamily="49" charset="0"/>
            </a:endParaRPr>
          </a:p>
          <a:p>
            <a:pPr lvl="1"/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HealthCheck</a:t>
            </a:r>
            <a:r>
              <a:rPr lang="de-DE" dirty="0" smtClean="0"/>
              <a:t> </a:t>
            </a:r>
            <a:r>
              <a:rPr lang="de-DE" sz="2000" dirty="0" smtClean="0"/>
              <a:t>implementieren und registrieren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9081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 Technologies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Jetty</a:t>
            </a:r>
            <a:r>
              <a:rPr lang="en-US" dirty="0" smtClean="0"/>
              <a:t> .. </a:t>
            </a:r>
            <a:r>
              <a:rPr lang="en-US" dirty="0"/>
              <a:t>a high-performance HTTP server.</a:t>
            </a:r>
          </a:p>
          <a:p>
            <a:r>
              <a:rPr lang="en-US" dirty="0">
                <a:hlinkClick r:id="rId4"/>
              </a:rPr>
              <a:t>Jersey</a:t>
            </a:r>
            <a:r>
              <a:rPr lang="en-US" dirty="0" smtClean="0"/>
              <a:t> .. </a:t>
            </a:r>
            <a:r>
              <a:rPr lang="en-US" dirty="0"/>
              <a:t>a full-featured RESTful web framework.</a:t>
            </a:r>
          </a:p>
          <a:p>
            <a:r>
              <a:rPr lang="en-US" dirty="0" smtClean="0"/>
              <a:t>Jackson .. </a:t>
            </a:r>
            <a:r>
              <a:rPr lang="en-US" dirty="0"/>
              <a:t>the best JSON library for the JVM.</a:t>
            </a:r>
          </a:p>
          <a:p>
            <a:r>
              <a:rPr lang="en-US" dirty="0">
                <a:hlinkClick r:id="rId5"/>
              </a:rPr>
              <a:t>Metrics</a:t>
            </a:r>
            <a:r>
              <a:rPr lang="en-US" dirty="0" smtClean="0"/>
              <a:t> .. </a:t>
            </a:r>
            <a:r>
              <a:rPr lang="en-US" dirty="0"/>
              <a:t>an excellent library for application metrics.</a:t>
            </a:r>
          </a:p>
          <a:p>
            <a:r>
              <a:rPr lang="en-US" dirty="0">
                <a:hlinkClick r:id="rId6"/>
              </a:rPr>
              <a:t>Guava</a:t>
            </a:r>
            <a:r>
              <a:rPr lang="en-US" dirty="0" smtClean="0"/>
              <a:t> .. </a:t>
            </a:r>
            <a:r>
              <a:rPr lang="en-US" dirty="0"/>
              <a:t>Google’s excellent utility library</a:t>
            </a:r>
            <a:r>
              <a:rPr lang="en-US" dirty="0" smtClean="0"/>
              <a:t>.</a:t>
            </a:r>
          </a:p>
          <a:p>
            <a:r>
              <a:rPr lang="en-US" dirty="0" err="1">
                <a:hlinkClick r:id="rId7"/>
              </a:rPr>
              <a:t>Logback</a:t>
            </a:r>
            <a:r>
              <a:rPr lang="en-US" dirty="0" smtClean="0"/>
              <a:t> .. a crunchy logging framework.</a:t>
            </a:r>
          </a:p>
          <a:p>
            <a:r>
              <a:rPr lang="en-US" dirty="0" smtClean="0">
                <a:hlinkClick r:id="rId8"/>
              </a:rPr>
              <a:t>JDBI</a:t>
            </a:r>
            <a:r>
              <a:rPr lang="en-US" dirty="0" smtClean="0"/>
              <a:t> .. fluent or SQL object style API detailed as JDBC.</a:t>
            </a:r>
          </a:p>
          <a:p>
            <a:r>
              <a:rPr lang="en-US" dirty="0" err="1" smtClean="0">
                <a:hlinkClick r:id="rId9"/>
              </a:rPr>
              <a:t>Liquibase</a:t>
            </a:r>
            <a:r>
              <a:rPr lang="en-US" dirty="0" smtClean="0"/>
              <a:t> .. manage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II.vi Verifikation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DB via Task </a:t>
            </a:r>
            <a:r>
              <a:rPr lang="de-DE" dirty="0"/>
              <a:t>(Knopf in GUI) </a:t>
            </a:r>
            <a:r>
              <a:rPr lang="de-DE" dirty="0" smtClean="0"/>
              <a:t>herunterfahren</a:t>
            </a:r>
            <a:endParaRPr lang="de-DE" dirty="0" smtClean="0"/>
          </a:p>
          <a:p>
            <a:pPr marL="457200" lvl="1" indent="0">
              <a:buNone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http://localhost:8081/tasks/dbShutdown (POST)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1690688"/>
            <a:ext cx="5572125" cy="14478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37" y="4652963"/>
            <a:ext cx="5543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III </a:t>
            </a:r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Wingdings" panose="05000000000000000000" pitchFamily="2" charset="2"/>
              <a:buChar char="ü"/>
            </a:pPr>
            <a:r>
              <a:rPr lang="de-DE" dirty="0" smtClean="0"/>
              <a:t>easy Bootstrapping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de-DE" dirty="0" smtClean="0"/>
              <a:t> einfacher </a:t>
            </a:r>
            <a:r>
              <a:rPr lang="de-DE" dirty="0" smtClean="0"/>
              <a:t>Einstieg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de-DE" dirty="0" smtClean="0"/>
              <a:t>Leichtgewichtig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de-DE" dirty="0" smtClean="0"/>
              <a:t>Einsatz in </a:t>
            </a:r>
            <a:r>
              <a:rPr lang="de-DE" dirty="0" err="1" smtClean="0"/>
              <a:t>Microservices</a:t>
            </a:r>
            <a:r>
              <a:rPr lang="de-DE" dirty="0" smtClean="0"/>
              <a:t> Infrastruktur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de-DE" dirty="0" smtClean="0"/>
              <a:t>viele </a:t>
            </a:r>
            <a:r>
              <a:rPr lang="de-DE" dirty="0" smtClean="0"/>
              <a:t>Features moderner Entwicklung (</a:t>
            </a:r>
            <a:r>
              <a:rPr lang="de-DE" dirty="0" err="1" smtClean="0"/>
              <a:t>HealthChecks</a:t>
            </a:r>
            <a:r>
              <a:rPr lang="de-DE" dirty="0" smtClean="0"/>
              <a:t>, </a:t>
            </a:r>
            <a:r>
              <a:rPr lang="de-DE" dirty="0" err="1" smtClean="0"/>
              <a:t>Metrics</a:t>
            </a:r>
            <a:r>
              <a:rPr lang="de-DE" dirty="0" smtClean="0"/>
              <a:t>, usw.)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de-DE" dirty="0" smtClean="0"/>
              <a:t>TDD</a:t>
            </a:r>
          </a:p>
          <a:p>
            <a:pPr marL="361950" indent="-361950">
              <a:buFont typeface="Symbol" panose="05050102010706020507" pitchFamily="18" charset="2"/>
              <a:buChar char="-"/>
            </a:pPr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box: Fehlende DI-Container-Integration</a:t>
            </a:r>
          </a:p>
          <a:p>
            <a:pPr marL="819150" lvl="1" indent="-361950">
              <a:buFont typeface="Symbol" panose="05050102010706020507" pitchFamily="18" charset="2"/>
              <a:buChar char="-"/>
            </a:pPr>
            <a:r>
              <a:rPr lang="de-DE" dirty="0"/>
              <a:t>Ausweg: Manuelle Integration mit Google </a:t>
            </a:r>
            <a:r>
              <a:rPr lang="de-DE" dirty="0" err="1" smtClean="0"/>
              <a:t>Guice</a:t>
            </a:r>
            <a:endParaRPr lang="de-DE" dirty="0" smtClean="0"/>
          </a:p>
          <a:p>
            <a:pPr marL="361950" indent="-361950">
              <a:buFont typeface="Symbol" panose="05050102010706020507" pitchFamily="18" charset="2"/>
              <a:buChar char="-"/>
            </a:pPr>
            <a:r>
              <a:rPr lang="de-DE" dirty="0" smtClean="0"/>
              <a:t>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box: JDBI- anstatt JPA-Support </a:t>
            </a:r>
          </a:p>
          <a:p>
            <a:pPr marL="819150" lvl="1" indent="-361950">
              <a:buFont typeface="Symbol" panose="05050102010706020507" pitchFamily="18" charset="2"/>
              <a:buChar char="-"/>
            </a:pPr>
            <a:r>
              <a:rPr lang="de-DE" dirty="0" smtClean="0"/>
              <a:t>Ausweg: </a:t>
            </a:r>
            <a:r>
              <a:rPr lang="de-DE" dirty="0" err="1" smtClean="0"/>
              <a:t>JpaPersistModule</a:t>
            </a:r>
            <a:r>
              <a:rPr lang="de-DE" dirty="0" smtClean="0"/>
              <a:t> </a:t>
            </a:r>
            <a:r>
              <a:rPr lang="de-DE" dirty="0"/>
              <a:t>von Google </a:t>
            </a:r>
            <a:r>
              <a:rPr lang="de-DE" dirty="0" err="1"/>
              <a:t>Guice</a:t>
            </a:r>
            <a:r>
              <a:rPr lang="de-DE" dirty="0"/>
              <a:t> </a:t>
            </a:r>
            <a:endParaRPr lang="de-DE" dirty="0" smtClean="0"/>
          </a:p>
          <a:p>
            <a:pPr marL="361950" indent="-361950">
              <a:buFont typeface="Symbol" panose="05050102010706020507" pitchFamily="18" charset="2"/>
              <a:buChar char="-"/>
            </a:pPr>
            <a:r>
              <a:rPr lang="de-DE" dirty="0" smtClean="0"/>
              <a:t>Primitive </a:t>
            </a:r>
            <a:r>
              <a:rPr lang="de-DE" dirty="0"/>
              <a:t>Unterstützung für </a:t>
            </a:r>
            <a:r>
              <a:rPr lang="de-DE" dirty="0" err="1"/>
              <a:t>Authorization</a:t>
            </a:r>
            <a:r>
              <a:rPr lang="de-DE" dirty="0"/>
              <a:t> (z.B. OAuth2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31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smtClean="0"/>
              <a:t>Modules /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hlinkClick r:id="rId3"/>
              </a:rPr>
              <a:t>Core</a:t>
            </a:r>
          </a:p>
          <a:p>
            <a:r>
              <a:rPr lang="de-DE" dirty="0" err="1" smtClean="0">
                <a:hlinkClick r:id="rId3"/>
              </a:rPr>
              <a:t>Testing</a:t>
            </a:r>
            <a:endParaRPr lang="de-DE" dirty="0" smtClean="0">
              <a:hlinkClick r:id="rId3"/>
            </a:endParaRPr>
          </a:p>
          <a:p>
            <a:r>
              <a:rPr lang="de-DE" dirty="0" smtClean="0">
                <a:hlinkClick r:id="rId4"/>
              </a:rPr>
              <a:t>Client</a:t>
            </a:r>
            <a:endParaRPr lang="de-DE" dirty="0" smtClean="0">
              <a:hlinkClick r:id="rId5"/>
            </a:endParaRPr>
          </a:p>
          <a:p>
            <a:r>
              <a:rPr lang="de-DE" dirty="0" smtClean="0">
                <a:hlinkClick r:id="rId5"/>
              </a:rPr>
              <a:t>JDBI</a:t>
            </a:r>
            <a:r>
              <a:rPr lang="de-DE" dirty="0" smtClean="0"/>
              <a:t> / </a:t>
            </a:r>
            <a:r>
              <a:rPr lang="de-DE" dirty="0" err="1" smtClean="0">
                <a:hlinkClick r:id="rId6"/>
              </a:rPr>
              <a:t>Hibernate</a:t>
            </a:r>
            <a:endParaRPr lang="de-DE" dirty="0" smtClean="0">
              <a:hlinkClick r:id="rId5"/>
            </a:endParaRPr>
          </a:p>
          <a:p>
            <a:r>
              <a:rPr lang="de-DE" dirty="0" err="1" smtClean="0">
                <a:hlinkClick r:id="rId7"/>
              </a:rPr>
              <a:t>Migrations</a:t>
            </a:r>
            <a:endParaRPr lang="de-DE" dirty="0" smtClean="0">
              <a:hlinkClick r:id="rId5"/>
            </a:endParaRPr>
          </a:p>
          <a:p>
            <a:r>
              <a:rPr lang="de-DE" dirty="0" smtClean="0">
                <a:hlinkClick r:id="rId8"/>
              </a:rPr>
              <a:t>Validation</a:t>
            </a:r>
            <a:endParaRPr lang="de-DE" dirty="0"/>
          </a:p>
          <a:p>
            <a:r>
              <a:rPr lang="de-DE" dirty="0">
                <a:hlinkClick r:id="rId9"/>
              </a:rPr>
              <a:t>Authentication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err="1" smtClean="0">
                <a:hlinkClick r:id="rId10"/>
              </a:rPr>
              <a:t>Metrics</a:t>
            </a:r>
            <a:endParaRPr lang="de-DE" dirty="0" smtClean="0"/>
          </a:p>
          <a:p>
            <a:r>
              <a:rPr lang="de-DE" dirty="0" smtClean="0"/>
              <a:t>..</a:t>
            </a:r>
            <a:endParaRPr lang="de-DE" dirty="0"/>
          </a:p>
          <a:p>
            <a:endParaRPr lang="de-DE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 Ziele &amp; Szenario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Ziel </a:t>
            </a:r>
          </a:p>
          <a:p>
            <a:pPr marL="457200" lvl="1" indent="0">
              <a:buNone/>
            </a:pPr>
            <a:r>
              <a:rPr lang="de-DE" dirty="0" smtClean="0"/>
              <a:t>Einstieg </a:t>
            </a:r>
            <a:r>
              <a:rPr lang="de-DE" dirty="0"/>
              <a:t>in </a:t>
            </a:r>
            <a:r>
              <a:rPr lang="de-DE" dirty="0" err="1" smtClean="0"/>
              <a:t>DropWizard</a:t>
            </a:r>
            <a:r>
              <a:rPr lang="de-DE" dirty="0" smtClean="0"/>
              <a:t> zur ..</a:t>
            </a:r>
            <a:endParaRPr lang="de-DE" b="1" dirty="0" smtClean="0"/>
          </a:p>
          <a:p>
            <a:r>
              <a:rPr lang="de-DE" b="1" dirty="0" smtClean="0"/>
              <a:t>Szenario: </a:t>
            </a:r>
            <a:r>
              <a:rPr lang="de-DE" b="1" dirty="0" err="1" smtClean="0"/>
              <a:t>Energy</a:t>
            </a:r>
            <a:r>
              <a:rPr lang="de-DE" b="1" dirty="0" smtClean="0"/>
              <a:t> </a:t>
            </a:r>
            <a:r>
              <a:rPr lang="de-DE" b="1" dirty="0"/>
              <a:t>Management</a:t>
            </a:r>
            <a:endParaRPr lang="de-DE" b="1" dirty="0" smtClean="0"/>
          </a:p>
          <a:p>
            <a:pPr marL="457200" lvl="1" indent="0">
              <a:buNone/>
            </a:pPr>
            <a:r>
              <a:rPr lang="de-DE" dirty="0" smtClean="0"/>
              <a:t>.. Entwicklung eines </a:t>
            </a:r>
            <a:r>
              <a:rPr lang="de-DE" dirty="0" err="1" smtClean="0"/>
              <a:t>RESTful</a:t>
            </a:r>
            <a:r>
              <a:rPr lang="de-DE" dirty="0" smtClean="0"/>
              <a:t> Solar Panel Service</a:t>
            </a:r>
          </a:p>
          <a:p>
            <a:r>
              <a:rPr lang="de-DE" b="1" dirty="0" smtClean="0"/>
              <a:t>Teilnahmebedingungen</a:t>
            </a:r>
          </a:p>
          <a:p>
            <a:pPr lvl="1"/>
            <a:r>
              <a:rPr lang="de-DE" dirty="0" smtClean="0"/>
              <a:t>Grundlegende </a:t>
            </a:r>
            <a:r>
              <a:rPr lang="de-DE" dirty="0"/>
              <a:t>Kenntnisse zu folgende </a:t>
            </a:r>
            <a:r>
              <a:rPr lang="de-DE" dirty="0" smtClean="0"/>
              <a:t>Technologien</a:t>
            </a:r>
          </a:p>
          <a:p>
            <a:pPr lvl="2"/>
            <a:r>
              <a:rPr lang="de-DE" dirty="0" smtClean="0"/>
              <a:t>JAVA SE/EE</a:t>
            </a:r>
          </a:p>
          <a:p>
            <a:pPr lvl="2"/>
            <a:r>
              <a:rPr lang="de-DE" dirty="0" smtClean="0"/>
              <a:t>REST mit Jersey</a:t>
            </a:r>
          </a:p>
          <a:p>
            <a:pPr lvl="2"/>
            <a:r>
              <a:rPr lang="de-DE" dirty="0" smtClean="0"/>
              <a:t>ORM mit JPA</a:t>
            </a:r>
          </a:p>
          <a:p>
            <a:pPr lvl="2"/>
            <a:r>
              <a:rPr lang="de-DE" dirty="0" smtClean="0"/>
              <a:t>DI mit </a:t>
            </a:r>
            <a:r>
              <a:rPr lang="de-DE" dirty="0" err="1" smtClean="0"/>
              <a:t>Guice</a:t>
            </a:r>
            <a:endParaRPr lang="de-DE" dirty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765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3623</Words>
  <Application>Microsoft Office PowerPoint</Application>
  <PresentationFormat>Breitbild</PresentationFormat>
  <Paragraphs>869</Paragraphs>
  <Slides>71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71</vt:i4>
      </vt:variant>
    </vt:vector>
  </HeadingPairs>
  <TitlesOfParts>
    <vt:vector size="81" baseType="lpstr">
      <vt:lpstr>Arial</vt:lpstr>
      <vt:lpstr>Calibri</vt:lpstr>
      <vt:lpstr>Calibri (Textkörper)</vt:lpstr>
      <vt:lpstr>Calibri Light</vt:lpstr>
      <vt:lpstr>Consolas</vt:lpstr>
      <vt:lpstr>Courier New</vt:lpstr>
      <vt:lpstr>Symbol</vt:lpstr>
      <vt:lpstr>Times New Roman</vt:lpstr>
      <vt:lpstr>Wingdings</vt:lpstr>
      <vt:lpstr>Office Theme</vt:lpstr>
      <vt:lpstr>___DropWizard___</vt:lpstr>
      <vt:lpstr>Denny Israel</vt:lpstr>
      <vt:lpstr>Stefan Illgen</vt:lpstr>
      <vt:lpstr>TDD von Anfang an..</vt:lpstr>
      <vt:lpstr>PowerPoint-Präsentation</vt:lpstr>
      <vt:lpstr>I Technologies</vt:lpstr>
      <vt:lpstr>I Technologies</vt:lpstr>
      <vt:lpstr>I Modules / Features</vt:lpstr>
      <vt:lpstr>II Ziele &amp; Szenario</vt:lpstr>
      <vt:lpstr>II Ziele &amp; Szenario</vt:lpstr>
      <vt:lpstr>II User Stories</vt:lpstr>
      <vt:lpstr>II.i Artistitic Bootsprapping</vt:lpstr>
      <vt:lpstr>II.i Artistitic Bootsprapping</vt:lpstr>
      <vt:lpstr>II.i Artistitic Bootsprapping</vt:lpstr>
      <vt:lpstr>II.i io.dropwizard.Application</vt:lpstr>
      <vt:lpstr>II.i Continous Delivery (Fat Jar)</vt:lpstr>
      <vt:lpstr>II.i Tasks</vt:lpstr>
      <vt:lpstr>II.i Starten aus der IDE (Main Class)</vt:lpstr>
      <vt:lpstr>II.i Tasks</vt:lpstr>
      <vt:lpstr>II.i Verifikation</vt:lpstr>
      <vt:lpstr>II.ii RESTful SolarPanel Service</vt:lpstr>
      <vt:lpstr>II.ii Fachliche Eigenschaften</vt:lpstr>
      <vt:lpstr>II.ii DTOs</vt:lpstr>
      <vt:lpstr>II.ii RESTful Service</vt:lpstr>
      <vt:lpstr>II.ii.a RESTful SolarPanel Service (POST)</vt:lpstr>
      <vt:lpstr>II.ii.a @ResourceTestRule</vt:lpstr>
      <vt:lpstr>II.ii.a.1 Create a SolarPanel</vt:lpstr>
      <vt:lpstr>II.ii.a.2 Validation Constraints (DTO)</vt:lpstr>
      <vt:lpstr>II.ii.a.3 Registering the Resource</vt:lpstr>
      <vt:lpstr>II.ii.a RESTful SolarPanel Service (POST)</vt:lpstr>
      <vt:lpstr>II.ii.a Verifikation</vt:lpstr>
      <vt:lpstr>II.ii.b RESTful SolarPanel Service (GET)</vt:lpstr>
      <vt:lpstr>II.ii.b RESTful SolarPanel Service (GET)</vt:lpstr>
      <vt:lpstr>II.ii.b DropwizardAppRule &amp; JerseyClientBuilder</vt:lpstr>
      <vt:lpstr>II.ii.b RESTful SolarPanel Service (GET)</vt:lpstr>
      <vt:lpstr>II.ii.b Verifikation</vt:lpstr>
      <vt:lpstr>II.iii Logging</vt:lpstr>
      <vt:lpstr>II.iii Tasks</vt:lpstr>
      <vt:lpstr>II.iii SLF4J-Log-Levels</vt:lpstr>
      <vt:lpstr>II.iii How to ..</vt:lpstr>
      <vt:lpstr>II.iii Tasks</vt:lpstr>
      <vt:lpstr>II.iii Verifikation</vt:lpstr>
      <vt:lpstr>II.iv Dependency Injection</vt:lpstr>
      <vt:lpstr>II.iv Dependency Injection</vt:lpstr>
      <vt:lpstr>II.iv Tasks</vt:lpstr>
      <vt:lpstr>II.iv Guice registrieren</vt:lpstr>
      <vt:lpstr>II.iv SolarPanelsResource instantiieren</vt:lpstr>
      <vt:lpstr>II.iv SolarPanelsDao als Singleton deklarieren</vt:lpstr>
      <vt:lpstr>II.iv SolarPanelsDao injizieren</vt:lpstr>
      <vt:lpstr>II.iv Tasks</vt:lpstr>
      <vt:lpstr>II.iv Verifikation</vt:lpstr>
      <vt:lpstr>II.v JPA-Integration</vt:lpstr>
      <vt:lpstr>II.v GIVEN</vt:lpstr>
      <vt:lpstr>II.v GIVEN</vt:lpstr>
      <vt:lpstr>II.v GIVEN</vt:lpstr>
      <vt:lpstr>II.v Tasks</vt:lpstr>
      <vt:lpstr>II.v GIVEN</vt:lpstr>
      <vt:lpstr>II.v DatabaseConfiguration implementieren</vt:lpstr>
      <vt:lpstr>II.v JPAPersistModule instantiieren</vt:lpstr>
      <vt:lpstr>II.v PersistFilter registrieren</vt:lpstr>
      <vt:lpstr>II.v Tasks</vt:lpstr>
      <vt:lpstr>II.v Verifikation</vt:lpstr>
      <vt:lpstr>II.vi Health Check</vt:lpstr>
      <vt:lpstr>II.vi IST</vt:lpstr>
      <vt:lpstr>II.vi Tasks</vt:lpstr>
      <vt:lpstr>II.vi Tasks</vt:lpstr>
      <vt:lpstr>II.vi HealthCheck implementieren</vt:lpstr>
      <vt:lpstr>II.vi HealthCheck registrieren</vt:lpstr>
      <vt:lpstr>II.vi Tasks</vt:lpstr>
      <vt:lpstr>II.vi Verifikation</vt:lpstr>
      <vt:lpstr>III Lessons Learned</vt:lpstr>
    </vt:vector>
  </TitlesOfParts>
  <Company>Saxonia Systems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Illgen, Stefan</dc:creator>
  <cp:lastModifiedBy>Illgen, Stefan</cp:lastModifiedBy>
  <cp:revision>693</cp:revision>
  <dcterms:created xsi:type="dcterms:W3CDTF">2016-07-04T07:12:39Z</dcterms:created>
  <dcterms:modified xsi:type="dcterms:W3CDTF">2016-08-12T09:10:11Z</dcterms:modified>
</cp:coreProperties>
</file>