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2" r:id="rId3"/>
    <p:sldId id="283" r:id="rId4"/>
    <p:sldId id="304" r:id="rId5"/>
    <p:sldId id="305" r:id="rId6"/>
    <p:sldId id="286" r:id="rId7"/>
    <p:sldId id="290" r:id="rId8"/>
    <p:sldId id="258" r:id="rId9"/>
    <p:sldId id="289" r:id="rId10"/>
    <p:sldId id="288" r:id="rId11"/>
    <p:sldId id="292" r:id="rId12"/>
    <p:sldId id="291" r:id="rId13"/>
    <p:sldId id="295" r:id="rId14"/>
    <p:sldId id="260" r:id="rId15"/>
    <p:sldId id="294" r:id="rId16"/>
    <p:sldId id="297" r:id="rId17"/>
    <p:sldId id="296" r:id="rId18"/>
    <p:sldId id="269" r:id="rId19"/>
    <p:sldId id="270" r:id="rId20"/>
    <p:sldId id="267" r:id="rId21"/>
    <p:sldId id="298" r:id="rId22"/>
    <p:sldId id="259" r:id="rId23"/>
    <p:sldId id="299" r:id="rId24"/>
    <p:sldId id="301" r:id="rId25"/>
    <p:sldId id="263" r:id="rId26"/>
    <p:sldId id="300" r:id="rId27"/>
    <p:sldId id="265" r:id="rId28"/>
    <p:sldId id="273" r:id="rId29"/>
    <p:sldId id="264" r:id="rId30"/>
    <p:sldId id="276" r:id="rId31"/>
    <p:sldId id="277" r:id="rId32"/>
    <p:sldId id="278" r:id="rId33"/>
    <p:sldId id="279" r:id="rId34"/>
    <p:sldId id="261" r:id="rId35"/>
    <p:sldId id="280" r:id="rId36"/>
    <p:sldId id="274" r:id="rId37"/>
    <p:sldId id="271" r:id="rId38"/>
    <p:sldId id="262" r:id="rId39"/>
    <p:sldId id="303" r:id="rId40"/>
    <p:sldId id="285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lgen, Stefan" initials="IS" lastIdx="1" clrIdx="0">
    <p:extLst>
      <p:ext uri="{19B8F6BF-5375-455C-9EA6-DF929625EA0E}">
        <p15:presenceInfo xmlns:p15="http://schemas.microsoft.com/office/powerpoint/2012/main" userId="S-1-5-21-977801619-1835799971-311576647-207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26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D9EA6-3FDC-453C-89D7-255A5738F6C0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2D93C-02D7-437D-A9B7-5878ACBC9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4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ResourceTest</a:t>
            </a:r>
            <a:endParaRPr lang="de-DE" dirty="0" smtClean="0"/>
          </a:p>
          <a:p>
            <a:pPr lvl="2"/>
            <a:r>
              <a:rPr lang="de-DE" dirty="0" smtClean="0"/>
              <a:t>Warum: Unit-Test für die REST-Ressource: DTO-Validierung; Zugriffe auf Model-Layer verifizieren (</a:t>
            </a:r>
            <a:r>
              <a:rPr lang="de-DE" dirty="0" err="1" smtClean="0"/>
              <a:t>WhiteBox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Geg.: </a:t>
            </a:r>
            <a:r>
              <a:rPr lang="de-DE" dirty="0" err="1" smtClean="0"/>
              <a:t>Mockito</a:t>
            </a:r>
            <a:r>
              <a:rPr lang="de-DE" dirty="0" smtClean="0"/>
              <a:t>; u.U. </a:t>
            </a:r>
            <a:r>
              <a:rPr lang="de-DE" dirty="0" err="1" smtClean="0"/>
              <a:t>Asserts</a:t>
            </a:r>
            <a:r>
              <a:rPr lang="de-DE" dirty="0" smtClean="0"/>
              <a:t> vorgeben</a:t>
            </a:r>
          </a:p>
          <a:p>
            <a:pPr lvl="2"/>
            <a:r>
              <a:rPr lang="de-DE" dirty="0" err="1" smtClean="0"/>
              <a:t>ResourceTestRule</a:t>
            </a:r>
            <a:r>
              <a:rPr lang="de-DE" dirty="0" smtClean="0"/>
              <a:t> definieren &amp; einsetzen (</a:t>
            </a:r>
            <a:r>
              <a:rPr lang="de-DE" dirty="0" err="1" smtClean="0"/>
              <a:t>request</a:t>
            </a:r>
            <a:r>
              <a:rPr lang="de-DE" dirty="0" smtClean="0"/>
              <a:t>, 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Integrationstest</a:t>
            </a:r>
          </a:p>
          <a:p>
            <a:pPr lvl="2"/>
            <a:r>
              <a:rPr lang="de-DE" dirty="0" smtClean="0"/>
              <a:t>Warum: </a:t>
            </a:r>
            <a:r>
              <a:rPr lang="de-DE" dirty="0" err="1" smtClean="0"/>
              <a:t>DropWizard-Application</a:t>
            </a:r>
            <a:r>
              <a:rPr lang="de-DE" dirty="0" smtClean="0"/>
              <a:t> mit alternierender Konfiguration starten &gt; Integration der Komponenten innerhalb der Applikation (</a:t>
            </a:r>
            <a:r>
              <a:rPr lang="de-DE" dirty="0" err="1" smtClean="0"/>
              <a:t>BlackBox</a:t>
            </a:r>
            <a:r>
              <a:rPr lang="de-DE" dirty="0" smtClean="0"/>
              <a:t>) &gt; </a:t>
            </a:r>
          </a:p>
          <a:p>
            <a:pPr lvl="3"/>
            <a:r>
              <a:rPr lang="de-DE" dirty="0" smtClean="0"/>
              <a:t>statt echter Produktiv-DB In-Memory-DB verwenden</a:t>
            </a:r>
          </a:p>
          <a:p>
            <a:pPr lvl="3"/>
            <a:r>
              <a:rPr lang="de-DE" dirty="0" smtClean="0"/>
              <a:t>Integration der Ressource mit der echten Anwendung (Registrierung mit Jersey-</a:t>
            </a:r>
            <a:r>
              <a:rPr lang="de-DE" dirty="0" err="1" smtClean="0"/>
              <a:t>Environement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Drittsysteme simulieren (z.B. ELO)</a:t>
            </a:r>
          </a:p>
          <a:p>
            <a:pPr lvl="3"/>
            <a:r>
              <a:rPr lang="de-DE" dirty="0" err="1" smtClean="0"/>
              <a:t>Mocking</a:t>
            </a:r>
            <a:r>
              <a:rPr lang="de-DE" dirty="0" smtClean="0"/>
              <a:t> für Unit-Test ist zu aufwendig</a:t>
            </a:r>
          </a:p>
          <a:p>
            <a:pPr lvl="2"/>
            <a:r>
              <a:rPr lang="de-DE" dirty="0" err="1" smtClean="0"/>
              <a:t>DropWizardAppRule</a:t>
            </a:r>
            <a:r>
              <a:rPr lang="de-DE" dirty="0" smtClean="0"/>
              <a:t> umsetzen</a:t>
            </a:r>
          </a:p>
          <a:p>
            <a:pPr lvl="2"/>
            <a:r>
              <a:rPr lang="de-DE" dirty="0" err="1" smtClean="0"/>
              <a:t>io.dropwizard.client</a:t>
            </a:r>
            <a:r>
              <a:rPr lang="de-DE" dirty="0" smtClean="0"/>
              <a:t>. </a:t>
            </a:r>
            <a:r>
              <a:rPr lang="de-DE" dirty="0" err="1" smtClean="0"/>
              <a:t>JerseyClientBuilder</a:t>
            </a:r>
            <a:r>
              <a:rPr lang="de-DE" dirty="0" smtClean="0"/>
              <a:t> </a:t>
            </a:r>
            <a:r>
              <a:rPr lang="de-DE" dirty="0" err="1" smtClean="0"/>
              <a:t>instantiieren</a:t>
            </a:r>
            <a:endParaRPr lang="de-DE" dirty="0" smtClean="0"/>
          </a:p>
          <a:p>
            <a:pPr lvl="2"/>
            <a:r>
              <a:rPr lang="de-DE" dirty="0" err="1" smtClean="0"/>
              <a:t>Asserts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02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2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98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97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3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2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14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8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sgiant.com/ascii/" TargetMode="External"/><Relationship Id="rId2" Type="http://schemas.openxmlformats.org/officeDocument/2006/relationships/hyperlink" Target="http://patorjk.com/software/taag/#p=display&amp;f=Graffiti&amp;t=Type%20Something%2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f4j.org/" TargetMode="External"/><Relationship Id="rId2" Type="http://schemas.openxmlformats.org/officeDocument/2006/relationships/hyperlink" Target="http://logback.qos.ch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text/SimpleDateForma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healthcheck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opwizard.io/0.9.3/docs/manual/testing.html" TargetMode="External"/><Relationship Id="rId2" Type="http://schemas.openxmlformats.org/officeDocument/2006/relationships/hyperlink" Target="http://www.dropwizard.io/0.9.3/docs/getting-starte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quibase.org/" TargetMode="External"/><Relationship Id="rId2" Type="http://schemas.openxmlformats.org/officeDocument/2006/relationships/hyperlink" Target="http://jdbi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ropwizard.io/0.9.3/docs/manual/auth.html#authenticators" TargetMode="External"/><Relationship Id="rId3" Type="http://schemas.openxmlformats.org/officeDocument/2006/relationships/hyperlink" Target="http://www.dropwizard.io/0.9.3/docs/manual/client.html" TargetMode="External"/><Relationship Id="rId7" Type="http://schemas.openxmlformats.org/officeDocument/2006/relationships/hyperlink" Target="http://www.dropwizard.io/0.9.3/docs/manual/validation.html" TargetMode="External"/><Relationship Id="rId2" Type="http://schemas.openxmlformats.org/officeDocument/2006/relationships/hyperlink" Target="http://www.dropwizard.io/0.9.3/docs/manual/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ropwizard.io/0.9.3/docs/manual/migrations.html" TargetMode="External"/><Relationship Id="rId5" Type="http://schemas.openxmlformats.org/officeDocument/2006/relationships/hyperlink" Target="http://www.dropwizard.io/0.7.1/docs/manual/hibernate.html" TargetMode="External"/><Relationship Id="rId10" Type="http://schemas.openxmlformats.org/officeDocument/2006/relationships/hyperlink" Target="http://metrics.dropwizard.io/" TargetMode="External"/><Relationship Id="rId4" Type="http://schemas.openxmlformats.org/officeDocument/2006/relationships/hyperlink" Target="http://www.dropwizard.io/0.9.3/docs/manual/jdbi.html" TargetMode="External"/><Relationship Id="rId9" Type="http://schemas.openxmlformats.org/officeDocument/2006/relationships/hyperlink" Target="http://www.dropwizard.io/0.9.3/docs/manual/view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___</a:t>
            </a:r>
            <a:r>
              <a:rPr lang="de-DE" dirty="0" err="1" smtClean="0"/>
              <a:t>DropWizard</a:t>
            </a:r>
            <a:r>
              <a:rPr lang="de-DE" dirty="0" smtClean="0"/>
              <a:t>___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***</a:t>
            </a:r>
            <a:endParaRPr lang="en-US" b="1" dirty="0" smtClean="0"/>
          </a:p>
          <a:p>
            <a:r>
              <a:rPr lang="en-US" b="1" dirty="0" smtClean="0"/>
              <a:t>Developing ops-friendly, high-performance,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3567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Ziele &amp; 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Ziel </a:t>
            </a:r>
          </a:p>
          <a:p>
            <a:pPr marL="457200" lvl="1" indent="0">
              <a:buNone/>
            </a:pPr>
            <a:r>
              <a:rPr lang="de-DE" dirty="0" smtClean="0"/>
              <a:t>Einstieg </a:t>
            </a:r>
            <a:r>
              <a:rPr lang="de-DE" dirty="0"/>
              <a:t>in </a:t>
            </a:r>
            <a:r>
              <a:rPr lang="de-DE" dirty="0" err="1" smtClean="0"/>
              <a:t>DropWizard</a:t>
            </a:r>
            <a:r>
              <a:rPr lang="de-DE" dirty="0" smtClean="0"/>
              <a:t> zur ..</a:t>
            </a:r>
            <a:endParaRPr lang="de-DE" b="1" dirty="0" smtClean="0"/>
          </a:p>
          <a:p>
            <a:r>
              <a:rPr lang="de-DE" b="1" dirty="0" smtClean="0"/>
              <a:t>Szenario: </a:t>
            </a:r>
            <a:r>
              <a:rPr lang="de-DE" b="1" dirty="0"/>
              <a:t>Distributed </a:t>
            </a:r>
            <a:r>
              <a:rPr lang="de-DE" b="1" dirty="0" err="1"/>
              <a:t>Energy</a:t>
            </a:r>
            <a:r>
              <a:rPr lang="de-DE" b="1" dirty="0"/>
              <a:t> Management</a:t>
            </a:r>
            <a:endParaRPr lang="de-DE" b="1" dirty="0" smtClean="0"/>
          </a:p>
          <a:p>
            <a:pPr marL="457200" lvl="1" indent="0">
              <a:buNone/>
            </a:pPr>
            <a:r>
              <a:rPr lang="de-DE" dirty="0" smtClean="0"/>
              <a:t>.. Entwicklung eines </a:t>
            </a:r>
            <a:r>
              <a:rPr lang="de-DE" dirty="0" err="1" smtClean="0"/>
              <a:t>RESTful</a:t>
            </a:r>
            <a:r>
              <a:rPr lang="de-DE" dirty="0" smtClean="0"/>
              <a:t> Solar Panel Service</a:t>
            </a:r>
          </a:p>
          <a:p>
            <a:r>
              <a:rPr lang="de-DE" b="1" dirty="0" smtClean="0"/>
              <a:t>Teilnahmebedingungen</a:t>
            </a:r>
          </a:p>
          <a:p>
            <a:pPr lvl="1"/>
            <a:r>
              <a:rPr lang="de-DE" dirty="0" smtClean="0"/>
              <a:t>Grundlegende </a:t>
            </a:r>
            <a:r>
              <a:rPr lang="de-DE" dirty="0"/>
              <a:t>Kenntnisse zu folgende </a:t>
            </a:r>
            <a:r>
              <a:rPr lang="de-DE" dirty="0" smtClean="0"/>
              <a:t>Technologien</a:t>
            </a:r>
          </a:p>
          <a:p>
            <a:pPr lvl="2"/>
            <a:r>
              <a:rPr lang="de-DE" dirty="0" smtClean="0"/>
              <a:t>JAVA SE/EE</a:t>
            </a:r>
          </a:p>
          <a:p>
            <a:pPr lvl="2"/>
            <a:r>
              <a:rPr lang="de-DE" dirty="0" smtClean="0"/>
              <a:t>REST mit Jersey</a:t>
            </a:r>
          </a:p>
          <a:p>
            <a:pPr lvl="2"/>
            <a:r>
              <a:rPr lang="de-DE" dirty="0" smtClean="0"/>
              <a:t>ORM mit JPA</a:t>
            </a:r>
          </a:p>
          <a:p>
            <a:pPr lvl="2"/>
            <a:r>
              <a:rPr lang="de-DE" dirty="0" smtClean="0"/>
              <a:t>DI mit </a:t>
            </a:r>
            <a:r>
              <a:rPr lang="de-DE" dirty="0" err="1" smtClean="0"/>
              <a:t>Guice</a:t>
            </a:r>
            <a:endParaRPr lang="de-DE" dirty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765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Ziele &amp; 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Local</a:t>
            </a:r>
            <a:r>
              <a:rPr lang="de-DE" b="1" dirty="0" smtClean="0"/>
              <a:t> Setup (</a:t>
            </a:r>
            <a:r>
              <a:rPr lang="de-DE" b="1" dirty="0" smtClean="0">
                <a:solidFill>
                  <a:srgbClr val="FF0000"/>
                </a:solidFill>
              </a:rPr>
              <a:t>Download</a:t>
            </a:r>
            <a:r>
              <a:rPr lang="de-DE" b="1" dirty="0" smtClean="0"/>
              <a:t>)</a:t>
            </a:r>
          </a:p>
          <a:p>
            <a:pPr lvl="1"/>
            <a:r>
              <a:rPr lang="de-DE" dirty="0" smtClean="0"/>
              <a:t>JDK 1.8.x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(empfohlen: </a:t>
            </a:r>
            <a:r>
              <a:rPr lang="de-DE" dirty="0" err="1" smtClean="0"/>
              <a:t>GitBash</a:t>
            </a:r>
            <a:r>
              <a:rPr lang="de-DE" dirty="0" smtClean="0"/>
              <a:t> / </a:t>
            </a:r>
            <a:r>
              <a:rPr lang="de-DE" dirty="0" err="1" smtClean="0"/>
              <a:t>Sourcetree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Maven</a:t>
            </a:r>
            <a:endParaRPr lang="de-DE" dirty="0"/>
          </a:p>
          <a:p>
            <a:pPr lvl="1"/>
            <a:r>
              <a:rPr lang="de-DE" dirty="0"/>
              <a:t>Beliebige IDE (empfohlen: IDEA </a:t>
            </a:r>
            <a:r>
              <a:rPr lang="de-DE" dirty="0" err="1"/>
              <a:t>IntelliJ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Node.js &amp; NPM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047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User 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Artistic</a:t>
            </a:r>
            <a:r>
              <a:rPr lang="de-DE" dirty="0" smtClean="0"/>
              <a:t> Bootstrapping</a:t>
            </a:r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Continous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(</a:t>
            </a:r>
            <a:r>
              <a:rPr lang="de-DE" dirty="0" err="1" smtClean="0"/>
              <a:t>Fat</a:t>
            </a:r>
            <a:r>
              <a:rPr lang="de-DE" dirty="0" smtClean="0"/>
              <a:t> JAR)</a:t>
            </a:r>
          </a:p>
          <a:p>
            <a:pPr marL="571500" indent="-571500">
              <a:buFont typeface="+mj-lt"/>
              <a:buAutoNum type="romanLcPeriod"/>
            </a:pP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Service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Logging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smtClean="0"/>
              <a:t>JPA Integration</a:t>
            </a:r>
          </a:p>
          <a:p>
            <a:pPr marL="571500" indent="-571500">
              <a:buFont typeface="+mj-lt"/>
              <a:buAutoNum type="romanLcPeriod"/>
            </a:pP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smtClean="0"/>
              <a:t>Checks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7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/>
              <a:t>Als Anwender möchte ich den Server starten &amp; stoppen, um das ASCII-Art sehen zu können</a:t>
            </a:r>
            <a:r>
              <a:rPr lang="de-DE" sz="2400" i="1" dirty="0" smtClean="0"/>
              <a:t>.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732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How</a:t>
            </a:r>
            <a:r>
              <a:rPr lang="de-DE" b="1" dirty="0" smtClean="0"/>
              <a:t> </a:t>
            </a:r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could</a:t>
            </a:r>
            <a:r>
              <a:rPr lang="de-DE" b="1" dirty="0" smtClean="0"/>
              <a:t> </a:t>
            </a:r>
            <a:r>
              <a:rPr lang="de-DE" b="1" dirty="0" err="1" smtClean="0"/>
              <a:t>get</a:t>
            </a:r>
            <a:r>
              <a:rPr lang="de-DE" b="1" dirty="0" smtClean="0"/>
              <a:t> </a:t>
            </a:r>
            <a:r>
              <a:rPr lang="de-DE" b="1" dirty="0" err="1" smtClean="0"/>
              <a:t>started</a:t>
            </a:r>
            <a:r>
              <a:rPr lang="de-DE" b="1" dirty="0" smtClean="0"/>
              <a:t>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140224" y="2615604"/>
            <a:ext cx="7911551" cy="2132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mvn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archetype:generate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DarchetypeGroupId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io.dropwizard.archetypes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DarchetypeArtifactId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java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-simple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DarchetypeVersion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=1.0.0-rc3</a:t>
            </a:r>
            <a:endParaRPr lang="de-DE" sz="2000" dirty="0">
              <a:latin typeface="Calibr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9743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GIVEN: </a:t>
            </a:r>
            <a:r>
              <a:rPr lang="de-DE" b="1" dirty="0" err="1" smtClean="0"/>
              <a:t>Maven</a:t>
            </a:r>
            <a:r>
              <a:rPr lang="de-DE" b="1" dirty="0" smtClean="0"/>
              <a:t>-Projekt</a:t>
            </a:r>
          </a:p>
          <a:p>
            <a:pPr lvl="1"/>
            <a:r>
              <a:rPr lang="de-DE" dirty="0" smtClean="0"/>
              <a:t>Struktur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b="1" dirty="0" err="1" smtClean="0"/>
              <a:t>de.saxsys.energymanager</a:t>
            </a:r>
            <a:endParaRPr lang="de-DE" b="1" dirty="0"/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 smtClean="0"/>
              <a:t>api</a:t>
            </a:r>
            <a:r>
              <a:rPr lang="de-DE" dirty="0" smtClean="0"/>
              <a:t> .. DTOs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 smtClean="0"/>
              <a:t>client</a:t>
            </a:r>
            <a:r>
              <a:rPr lang="de-DE" dirty="0" smtClean="0"/>
              <a:t> .. JS </a:t>
            </a:r>
            <a:r>
              <a:rPr lang="de-DE" dirty="0"/>
              <a:t>C</a:t>
            </a:r>
            <a:r>
              <a:rPr lang="de-DE" dirty="0" smtClean="0"/>
              <a:t>lient Implementation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 smtClean="0"/>
              <a:t>configuration</a:t>
            </a:r>
            <a:r>
              <a:rPr lang="de-DE" dirty="0" smtClean="0"/>
              <a:t> .. </a:t>
            </a:r>
            <a:r>
              <a:rPr lang="de-DE" dirty="0" err="1" smtClean="0"/>
              <a:t>Configuration</a:t>
            </a:r>
            <a:r>
              <a:rPr lang="de-DE" dirty="0" smtClean="0"/>
              <a:t> POJOs</a:t>
            </a:r>
            <a:endParaRPr lang="de-DE" dirty="0"/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/>
              <a:t>m</a:t>
            </a:r>
            <a:r>
              <a:rPr lang="de-DE" b="1" dirty="0" err="1" smtClean="0"/>
              <a:t>odel</a:t>
            </a:r>
            <a:r>
              <a:rPr lang="de-DE" dirty="0" smtClean="0"/>
              <a:t> .. JPA-Model, DAOs</a:t>
            </a:r>
            <a:endParaRPr lang="de-DE" dirty="0"/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/>
              <a:t>h</a:t>
            </a:r>
            <a:r>
              <a:rPr lang="de-DE" b="1" dirty="0" err="1" smtClean="0"/>
              <a:t>ealth</a:t>
            </a:r>
            <a:r>
              <a:rPr lang="de-DE" dirty="0" smtClean="0"/>
              <a:t> .. </a:t>
            </a:r>
            <a:r>
              <a:rPr lang="de-DE" dirty="0" err="1"/>
              <a:t>Health</a:t>
            </a:r>
            <a:r>
              <a:rPr lang="de-DE" dirty="0"/>
              <a:t> Checks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/>
              <a:t>r</a:t>
            </a:r>
            <a:r>
              <a:rPr lang="de-DE" b="1" dirty="0" err="1" smtClean="0"/>
              <a:t>esources</a:t>
            </a:r>
            <a:r>
              <a:rPr lang="de-DE" dirty="0" smtClean="0"/>
              <a:t> .. </a:t>
            </a:r>
            <a:r>
              <a:rPr lang="de-DE" dirty="0"/>
              <a:t>Resources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smtClean="0"/>
              <a:t>EnergyManagerApplication.java</a:t>
            </a:r>
            <a:r>
              <a:rPr lang="de-DE" dirty="0" smtClean="0"/>
              <a:t> .. </a:t>
            </a:r>
            <a:r>
              <a:rPr lang="de-DE" dirty="0" err="1" smtClean="0"/>
              <a:t>DropWizard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/ Main Class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de-DE" b="1" dirty="0" err="1" smtClean="0"/>
              <a:t>config.yml</a:t>
            </a:r>
            <a:r>
              <a:rPr lang="de-DE" dirty="0" smtClean="0"/>
              <a:t> .. </a:t>
            </a:r>
            <a:r>
              <a:rPr lang="de-DE" dirty="0" err="1" smtClean="0"/>
              <a:t>DropWizard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de-DE" b="1" dirty="0" smtClean="0"/>
              <a:t>pom.xml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de-DE" b="1" dirty="0" smtClean="0"/>
              <a:t>README.md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6887936" y="3144103"/>
            <a:ext cx="4465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mvn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archetype:generate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DarchetypeGroupId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io.dropwizard.archetypes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DarchetypeArtifactId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java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-simple </a:t>
            </a:r>
          </a:p>
          <a:p>
            <a:pPr lvl="2"/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DarchetypeVersion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=1.0.0-rc3</a:t>
            </a:r>
            <a:endParaRPr lang="de-DE" dirty="0">
              <a:latin typeface="Calibr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5365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/>
              <a:t>Als Anwender möchte ich den Server starten &amp; stoppen, um das ASCII-Art sehen zu können</a:t>
            </a:r>
            <a:r>
              <a:rPr lang="de-DE" sz="2400" i="1" dirty="0" smtClean="0"/>
              <a:t>.</a:t>
            </a:r>
            <a:endParaRPr lang="de-DE" sz="2400" b="1" i="1" dirty="0"/>
          </a:p>
          <a:p>
            <a:pPr marL="0" indent="0" algn="ctr">
              <a:buNone/>
            </a:pPr>
            <a:r>
              <a:rPr lang="de-DE" sz="1000" b="1" dirty="0" smtClean="0"/>
              <a:t> </a:t>
            </a:r>
            <a:endParaRPr lang="de-DE" sz="1000" b="1" dirty="0"/>
          </a:p>
          <a:p>
            <a:r>
              <a:rPr lang="de-DE" b="1" dirty="0" smtClean="0"/>
              <a:t>Tasks</a:t>
            </a:r>
          </a:p>
          <a:p>
            <a:pPr lvl="1"/>
            <a:r>
              <a:rPr lang="de-DE" dirty="0" err="1" smtClean="0"/>
              <a:t>Repo</a:t>
            </a:r>
            <a:r>
              <a:rPr lang="de-DE" dirty="0" smtClean="0"/>
              <a:t> klonen</a:t>
            </a:r>
          </a:p>
          <a:p>
            <a:pPr marL="914400" lvl="2" indent="0">
              <a:buNone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git@github.com:stefanil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 err="1">
                <a:solidFill>
                  <a:srgbClr val="FF0000"/>
                </a:solidFill>
              </a:rPr>
              <a:t>EnergyManager.git</a:t>
            </a:r>
            <a:endParaRPr lang="de-DE" dirty="0" smtClean="0"/>
          </a:p>
          <a:p>
            <a:pPr lvl="1"/>
            <a:r>
              <a:rPr lang="de-DE" dirty="0" smtClean="0"/>
              <a:t>Bauen, Server </a:t>
            </a:r>
            <a:r>
              <a:rPr lang="de-DE" dirty="0"/>
              <a:t>starten</a:t>
            </a:r>
            <a:r>
              <a:rPr lang="de-DE" dirty="0" smtClean="0"/>
              <a:t>, Initialer </a:t>
            </a:r>
            <a:r>
              <a:rPr lang="de-DE" dirty="0" err="1" smtClean="0"/>
              <a:t>Health</a:t>
            </a:r>
            <a:r>
              <a:rPr lang="de-DE" dirty="0" smtClean="0"/>
              <a:t> Check</a:t>
            </a:r>
          </a:p>
          <a:p>
            <a:pPr lvl="2"/>
            <a:r>
              <a:rPr lang="de-DE" dirty="0" smtClean="0"/>
              <a:t>Check out: README.md</a:t>
            </a:r>
            <a:endParaRPr lang="de-DE" b="1" dirty="0" smtClean="0"/>
          </a:p>
          <a:p>
            <a:pPr lvl="1"/>
            <a:r>
              <a:rPr lang="de-DE" dirty="0" smtClean="0"/>
              <a:t>ASCII-Art</a:t>
            </a:r>
          </a:p>
          <a:p>
            <a:pPr lvl="2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? 	</a:t>
            </a:r>
            <a:r>
              <a:rPr lang="de-DE" dirty="0" smtClean="0">
                <a:hlinkClick r:id="rId2"/>
              </a:rPr>
              <a:t> TAAG</a:t>
            </a:r>
            <a:r>
              <a:rPr lang="de-DE" dirty="0" smtClean="0"/>
              <a:t>; </a:t>
            </a:r>
            <a:r>
              <a:rPr lang="de-DE" dirty="0" smtClean="0">
                <a:hlinkClick r:id="rId3"/>
              </a:rPr>
              <a:t>glassgiant.com</a:t>
            </a:r>
            <a:endParaRPr lang="de-DE" dirty="0" smtClean="0"/>
          </a:p>
          <a:p>
            <a:pPr lvl="2"/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? 		</a:t>
            </a:r>
            <a:r>
              <a:rPr lang="de-DE" dirty="0" err="1" smtClean="0"/>
              <a:t>src</a:t>
            </a:r>
            <a:r>
              <a:rPr lang="de-DE" dirty="0" smtClean="0"/>
              <a:t>/</a:t>
            </a:r>
            <a:r>
              <a:rPr lang="de-DE" dirty="0" err="1" smtClean="0"/>
              <a:t>main</a:t>
            </a:r>
            <a:r>
              <a:rPr lang="de-DE" dirty="0" smtClean="0"/>
              <a:t>/</a:t>
            </a:r>
            <a:r>
              <a:rPr lang="de-DE" dirty="0" err="1" smtClean="0"/>
              <a:t>resources</a:t>
            </a:r>
            <a:r>
              <a:rPr lang="de-DE" dirty="0" smtClean="0"/>
              <a:t>/banner.txt</a:t>
            </a:r>
          </a:p>
          <a:p>
            <a:pPr lvl="1"/>
            <a:endParaRPr lang="de-DE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22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Verifikation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10501" y="1690688"/>
            <a:ext cx="71034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14:04:59,615]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io.dropwizard.server.DefaultServerFactory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Registering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/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14:04:59,634]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io.dropwizard.server.ServerFactory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</a:t>
            </a:r>
            <a:endParaRPr lang="de-DE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......           .... .............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......            .. .7===~~~=~+I+.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  ..,~=+=,.....             .... .:=+=~, ..            ...=+=~~~:::::~~~~+7..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,+=====~===+==..              +=+========+=.           ..?~~::::::::::::~~~=~.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...~=::::,,,,,,,::~~+, .     .. :=~:::,,,,,,,::~~~~..     ..?=~:::,,,,,,,,,,:::::~7..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.+:,:,,........,,,:=:=.      .~~,,,,.........,,:~:=.     .~=~:,,,,,,,,,,,,,,,,,::~+.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. =::,,............,,:~:+. ... ::,,,.....,?=.....,:~:=,. . .+::,,,,,,,,,,,,,,,,,,,:~=+  .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=::,....      ......,:::=.. .=::,..... Z?=++ .....,:::  ..?~::,,..,,,,,,,,,,.,.,.,~~+.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~::,,... .... ..,  ...,::~...,:,,..... .$.=.:.  ....:::=...?~::,....,,,,,,,,,,,..,,:~=.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..=:,....~  ::~~,  .? ..,,~::..=,,,....  .=:.+...  ...,~:~...?~:,,....,,,,,,,,,,,..,,:~~. .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.,=:,.....= . . .,.. ....,::=..~,,....    :~,=, .  ...,::~.  ?~::,,,,,,,,,,,,,,,,,,,,:~=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,=~,....  ..:  . .I .....::=  ~:,....   ..=,,, .. ...,:,=  .~~::,,,,,,,,,,,,,,,,,,,::~?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 ~~,..... ~ ~~~?... ....,:::. ::,....   ..?,,..   ...,:,=.   =:::,,,,,,,,::,,,,,,::::~~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.~~:,...  ~ .=.  ..  ...,,=  .,::,..... .7I=??.  ....,,,=.   ~~:::,,,,,,:::,,,,,,:::~=.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  ~~,... ..  ~.  I  ...,,::    ::,..... .=$~?+=  ...,,:~.    .+~~:::,,:::::::,,:::~~+..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.~:,.... ?.~   . ...,,,= ..  .::,....  =$~Z:+  ...,,=,..     :~::::,:::::::,,:::~+.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.~::,... :.+7,?   ..,,~ .     .:,.... .~=...7. ..,,=   .   . .?~::::::~~~::::::~=. ..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~:,... $....=+. ..,~.      . ,:,...  .~.D8?  ..,:,.         .+~:::::~~~:::::~=?.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::,.. =~..~.....,: ..      . ,,,...  :..... .,,, .         ..=~:::~~=+~::::=?..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.:,...,?ZOII  ..,,            :,....,,.,+ ...,:.           ..?=:::~=++~:::~+,.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:,...=.~,..,..,:            .:,....?,=~:....,: .           .I=:,,:=+=~:,::+  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~:,,.=.=,,,~,,::.            :~,,,.:Z$77..,:::              I=,,.::::::,,,=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~==~I~?=~=?===:              :==~~+~+$+~~===               ,~,,,I,:I....,~  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..++$,.:OD8+::=$..           ...?Z,.,Z88Z:::$..            ...+?=:,=ZOZ?~+?+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..=?=++$8DZ?~~+$..           ...==?=IODZ7=~=7..            ...:+~...NND=::$.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 +?I~~=Z88,..87..           ...=?==~7ODI,.+O..            ...:?~::=$Z$~=?$.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 ?+=~:=$OZ+++I7 .           ...++:::IZO7==+Z.              ...7O?=+OO7=~~$.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 ,I$+~IO8O~~~I$..           .. I$?~+Z8OI~:+$..             ...IZ+~I88Z~:~?,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...+7~:+ZDO~::?O..           . .??=,~$D8?::~O.              ...++:,:DD8,,:8,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...++===+++++?I,.            . .~====++?++??:.              ...+~++=???++=7.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,.+=++???++                    +===?+?+I                   . =+=+++??7: 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, ?DDNN$..                     .MMDDN .                     ..7DN8DI.. 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......                       ......                       ...,.....  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.   ..                       . ....                       ... .....  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7?:?I?=Z=~$. .             O?O~++77+Z~+Z,7                 . :I .?7:I7?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.,, .. . ...             . ...  ,.,  . .  .              . .. .  .  .  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14:04:59,652]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org.eclipse.jetty.util.component.ContainerLifeCycle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org.eclipse.jetty.server.Server@474821de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added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dw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{STOPPED,8&lt;=0&lt;=1024,i=0,q=0},AUTO}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14:04:59,654]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org.eclipse.jetty.util.component.ContainerLifeCycle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org.eclipse.jetty.server.Server@474821de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added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io.dropwizard.lifecycle.ExecutorServiceManager@3d64c581(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TimeBoundHealthCheck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-pool-%d),AUTO}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org.eclipse.jetty.util.thread.QueuedThreadPool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acceptor-1@57f1a1de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org.eclipse.jetty.server.AbstractConnector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admin@51b01550{HTTP/1.1,[http/1.1]}{0.0.0.0:8081}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org.eclipse.jetty.util.component.AbstractLifeCycle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STARTED @9968ms admin@51b01550{HTTP/1.1,[http/1.1]}{0.0.0.0:8081}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org.eclipse.jetty.server.Server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@9968ms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org.eclipse.jetty.util.component.AbstractLifeCycle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STARTED @9968ms org.eclipse.jetty.server.Server@474821de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14:05:05,075]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org.eclipse.jetty.util.thread.QueuedThreadPool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acceptor-0@52a75c12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14:05:05,076]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org.eclipse.jetty.util.thread.QueuedThreadPool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acceptor-1@57f1a1de</a:t>
            </a:r>
          </a:p>
          <a:p>
            <a:endParaRPr lang="de-DE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</a:t>
            </a:r>
            <a:r>
              <a:rPr lang="de-DE" dirty="0" smtClean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(</a:t>
            </a:r>
            <a:r>
              <a:rPr lang="de-DE" dirty="0" err="1" smtClean="0"/>
              <a:t>Fat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 smtClean="0"/>
              <a:t>Als </a:t>
            </a:r>
            <a:r>
              <a:rPr lang="de-DE" sz="2400" i="1" dirty="0"/>
              <a:t>Entwickler möchte ich eine </a:t>
            </a:r>
            <a:r>
              <a:rPr lang="de-DE" sz="2400" i="1" dirty="0" err="1" smtClean="0"/>
              <a:t>versionierte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Fat</a:t>
            </a:r>
            <a:r>
              <a:rPr lang="de-DE" sz="2400" i="1" dirty="0"/>
              <a:t> </a:t>
            </a:r>
            <a:r>
              <a:rPr lang="de-DE" sz="2400" i="1" dirty="0" smtClean="0"/>
              <a:t>JAR </a:t>
            </a:r>
            <a:r>
              <a:rPr lang="de-DE" sz="2400" i="1" dirty="0"/>
              <a:t>bauen, um den Server ausliefern zu können</a:t>
            </a:r>
            <a:r>
              <a:rPr lang="de-DE" sz="2400" i="1" dirty="0" smtClean="0"/>
              <a:t>.</a:t>
            </a:r>
          </a:p>
          <a:p>
            <a:pPr marL="0" indent="0" algn="ctr">
              <a:buNone/>
            </a:pPr>
            <a:r>
              <a:rPr lang="de-DE" sz="1000" i="1" dirty="0"/>
              <a:t> </a:t>
            </a:r>
            <a:endParaRPr lang="de-DE" sz="1000" i="1" dirty="0" smtClean="0"/>
          </a:p>
          <a:p>
            <a:r>
              <a:rPr lang="de-DE" b="1" dirty="0" smtClean="0"/>
              <a:t>Tasks: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Maven-Shade-Plugin</a:t>
            </a:r>
            <a:r>
              <a:rPr lang="de-DE" dirty="0" smtClean="0"/>
              <a:t> einbinden und konfigurieren</a:t>
            </a:r>
          </a:p>
          <a:p>
            <a:pPr lvl="1"/>
            <a:r>
              <a:rPr lang="de-DE" dirty="0" smtClean="0"/>
              <a:t>Bauen </a:t>
            </a:r>
          </a:p>
          <a:p>
            <a:pPr marL="914400" lvl="2" indent="0">
              <a:buNone/>
            </a:pP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clean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II.ii</a:t>
            </a:r>
            <a:r>
              <a:rPr lang="de-DE" dirty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285103" y="1927654"/>
            <a:ext cx="803617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maven-jar-plugin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&gt;2.6&lt;/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archive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&lt;manifest&gt;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addDefaultImplementationEntries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addDefaultImplementationEntries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manifest&gt;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archive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305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Denny Israel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3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II.ii</a:t>
            </a:r>
            <a:r>
              <a:rPr lang="de-DE" dirty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dirty="0" smtClean="0"/>
          </a:p>
          <a:p>
            <a:pPr lvl="2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425146"/>
            <a:ext cx="857798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org.apache.maven.plugins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maven-shade-plugin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&gt;2.3&lt;/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&gt;*:*&lt;/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&gt;META-INF/*.SF&lt;/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&gt;META-INF/*.DSA&lt;/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&gt;META-INF/*.RSA&lt;/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="org.apache.maven.plugins.shade.resource.ServicesResourceTransformer"/&gt;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="org.apache.maven.plugins.shade.resource.ManifestResourceTransformer"&gt;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&lt;</a:t>
            </a:r>
            <a:r>
              <a:rPr lang="de-DE" sz="1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mainClass</a:t>
            </a:r>
            <a:r>
              <a:rPr lang="de-DE" sz="1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de.saxsys.energymanager.EnergyManagerApplication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mainClass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13812" y="2750709"/>
            <a:ext cx="5754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 all digital signatures from signed JARs. If you don’t,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Java considers the signature invalid and won’t load or 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your JAR file.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13812" y="2134636"/>
            <a:ext cx="533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Reduzierte POM ohne externe Abhängigkeiten.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3812" y="4202011"/>
            <a:ext cx="443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Automatische Ausführung des Goals „</a:t>
            </a:r>
            <a:r>
              <a:rPr lang="de-DE" dirty="0" err="1" smtClean="0"/>
              <a:t>shade</a:t>
            </a:r>
            <a:r>
              <a:rPr lang="de-DE" dirty="0" smtClean="0"/>
              <a:t>“ </a:t>
            </a:r>
          </a:p>
          <a:p>
            <a:r>
              <a:rPr lang="de-DE" dirty="0" smtClean="0"/>
              <a:t>in der </a:t>
            </a:r>
            <a:r>
              <a:rPr lang="de-DE" dirty="0" err="1" smtClean="0"/>
              <a:t>Maven</a:t>
            </a:r>
            <a:r>
              <a:rPr lang="de-DE" dirty="0" smtClean="0"/>
              <a:t>-</a:t>
            </a:r>
            <a:r>
              <a:rPr lang="de-DE" dirty="0" err="1" smtClean="0"/>
              <a:t>Lifecycle</a:t>
            </a:r>
            <a:r>
              <a:rPr lang="de-DE" dirty="0" smtClean="0"/>
              <a:t>-Phase „</a:t>
            </a:r>
            <a:r>
              <a:rPr lang="de-DE" dirty="0" err="1" smtClean="0"/>
              <a:t>package</a:t>
            </a:r>
            <a:r>
              <a:rPr lang="de-DE" dirty="0" smtClean="0"/>
              <a:t>“.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13812" y="5992297"/>
            <a:ext cx="482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Definition der Hauptklasse in META-INF-Manifest.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1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</a:t>
            </a:r>
            <a:r>
              <a:rPr lang="de-DE" dirty="0" smtClean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(</a:t>
            </a:r>
            <a:r>
              <a:rPr lang="de-DE" dirty="0" err="1" smtClean="0"/>
              <a:t>Fat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Verifikation</a:t>
            </a:r>
            <a:r>
              <a:rPr lang="de-DE" dirty="0" smtClean="0"/>
              <a:t> </a:t>
            </a:r>
          </a:p>
          <a:p>
            <a:pPr marL="457200" lvl="1" indent="0">
              <a:buNone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algn="ctr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:\[...]\EnergyManager&gt;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/server-0.0.1-SNAPSHOT.jar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config.yml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278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dirty="0" smtClean="0"/>
              <a:t>Name: Offgridtec_0_0</a:t>
            </a:r>
          </a:p>
          <a:p>
            <a:pPr lvl="1"/>
            <a:r>
              <a:rPr lang="de-DE" dirty="0" smtClean="0"/>
              <a:t>Hersteller: </a:t>
            </a:r>
            <a:r>
              <a:rPr lang="de-DE" dirty="0" err="1" smtClean="0"/>
              <a:t>Offgridtec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Systemspannung: 12V DC </a:t>
            </a:r>
          </a:p>
          <a:p>
            <a:pPr lvl="1"/>
            <a:r>
              <a:rPr lang="de-DE" dirty="0" smtClean="0"/>
              <a:t>Maximale Leistung (</a:t>
            </a:r>
            <a:r>
              <a:rPr lang="de-DE" dirty="0" err="1" smtClean="0"/>
              <a:t>Pmax</a:t>
            </a:r>
            <a:r>
              <a:rPr lang="de-DE" dirty="0"/>
              <a:t>)</a:t>
            </a:r>
            <a:r>
              <a:rPr lang="de-DE" dirty="0" smtClean="0"/>
              <a:t>: 100W </a:t>
            </a:r>
          </a:p>
          <a:p>
            <a:pPr lvl="1"/>
            <a:r>
              <a:rPr lang="de-DE" dirty="0" smtClean="0"/>
              <a:t>Leerlaufspannung (</a:t>
            </a:r>
            <a:r>
              <a:rPr lang="de-DE" dirty="0" err="1" smtClean="0"/>
              <a:t>Voc</a:t>
            </a:r>
            <a:r>
              <a:rPr lang="de-DE" dirty="0" smtClean="0"/>
              <a:t>): 21,9V </a:t>
            </a:r>
          </a:p>
          <a:p>
            <a:pPr lvl="1"/>
            <a:r>
              <a:rPr lang="de-DE" dirty="0" smtClean="0"/>
              <a:t>Kurzschlussstrom (</a:t>
            </a:r>
            <a:r>
              <a:rPr lang="de-DE" dirty="0" err="1" smtClean="0"/>
              <a:t>Isc</a:t>
            </a:r>
            <a:r>
              <a:rPr lang="de-DE" dirty="0" smtClean="0"/>
              <a:t>): 6,14A </a:t>
            </a:r>
          </a:p>
          <a:p>
            <a:pPr lvl="1"/>
            <a:r>
              <a:rPr lang="de-DE" dirty="0" smtClean="0"/>
              <a:t>Zelltyp: polykristallin</a:t>
            </a:r>
          </a:p>
          <a:p>
            <a:pPr lvl="1"/>
            <a:r>
              <a:rPr lang="de-DE" dirty="0" smtClean="0"/>
              <a:t>Abmessungen (</a:t>
            </a:r>
            <a:r>
              <a:rPr lang="de-DE" dirty="0" err="1" smtClean="0"/>
              <a:t>LxBxH</a:t>
            </a:r>
            <a:r>
              <a:rPr lang="de-DE" dirty="0" smtClean="0"/>
              <a:t>): 1005 x 670 x 35 mm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Umgebungstemperatur: -40°C bis +85°C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b="1" dirty="0" smtClean="0"/>
              <a:t>Generatorleistung (</a:t>
            </a:r>
            <a:r>
              <a:rPr lang="de-DE" b="1" dirty="0" err="1" smtClean="0"/>
              <a:t>Wp</a:t>
            </a:r>
            <a:r>
              <a:rPr lang="de-DE" b="1" dirty="0" smtClean="0"/>
              <a:t>): max. 100W</a:t>
            </a:r>
            <a:endParaRPr lang="de-DE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dirty="0" smtClean="0"/>
              <a:t> .. String; eindeutig; nicht leer</a:t>
            </a: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MonitoringEntry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generationPower</a:t>
            </a:r>
            <a:r>
              <a:rPr lang="de-DE" dirty="0" smtClean="0"/>
              <a:t> .. </a:t>
            </a:r>
            <a:r>
              <a:rPr lang="de-DE" dirty="0" err="1" smtClean="0"/>
              <a:t>long</a:t>
            </a:r>
            <a:r>
              <a:rPr lang="de-DE" dirty="0" smtClean="0"/>
              <a:t>; Min: 0; Max: 100</a:t>
            </a: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MonitoringData</a:t>
            </a:r>
            <a:endParaRPr lang="de-DE" sz="22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2405456" y="2027574"/>
            <a:ext cx="7241058" cy="1863471"/>
            <a:chOff x="2405455" y="4448429"/>
            <a:chExt cx="7241058" cy="1863471"/>
          </a:xfrm>
        </p:grpSpPr>
        <p:sp>
          <p:nvSpPr>
            <p:cNvPr id="4" name="Abgerundetes Rechteck 3"/>
            <p:cNvSpPr/>
            <p:nvPr/>
          </p:nvSpPr>
          <p:spPr>
            <a:xfrm>
              <a:off x="2405455" y="4563757"/>
              <a:ext cx="2479589" cy="5093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SolarPanel</a:t>
              </a:r>
              <a:endParaRPr lang="de-DE" dirty="0"/>
            </a:p>
          </p:txBody>
        </p:sp>
        <p:cxnSp>
          <p:nvCxnSpPr>
            <p:cNvPr id="5" name="Gerade Verbindung mit Pfeil 4"/>
            <p:cNvCxnSpPr>
              <a:stCxn id="6" idx="1"/>
              <a:endCxn id="4" idx="3"/>
            </p:cNvCxnSpPr>
            <p:nvPr/>
          </p:nvCxnSpPr>
          <p:spPr>
            <a:xfrm flipH="1">
              <a:off x="4885044" y="4818445"/>
              <a:ext cx="228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bgerundetes Rechteck 5"/>
            <p:cNvSpPr/>
            <p:nvPr/>
          </p:nvSpPr>
          <p:spPr>
            <a:xfrm>
              <a:off x="7166924" y="4563757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MonitoringData</a:t>
              </a:r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3280" y="44484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849768" y="4452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166924" y="5802524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MonitoringEntry</a:t>
              </a:r>
              <a:endParaRPr lang="de-DE" dirty="0" smtClean="0"/>
            </a:p>
          </p:txBody>
        </p:sp>
        <p:cxnSp>
          <p:nvCxnSpPr>
            <p:cNvPr id="10" name="Gerade Verbindung mit Pfeil 9"/>
            <p:cNvCxnSpPr>
              <a:stCxn id="6" idx="2"/>
              <a:endCxn id="9" idx="0"/>
            </p:cNvCxnSpPr>
            <p:nvPr/>
          </p:nvCxnSpPr>
          <p:spPr>
            <a:xfrm>
              <a:off x="8406719" y="5073133"/>
              <a:ext cx="0" cy="729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8106044" y="5058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414962" y="542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6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 irgendwie zeigen: REST-</a:t>
            </a:r>
            <a:r>
              <a:rPr lang="de-DE" sz="2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Ops</a:t>
            </a:r>
            <a:r>
              <a:rPr lang="de-DE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 der Ressource</a:t>
            </a:r>
            <a:endParaRPr lang="de-DE" sz="2200" dirty="0">
              <a:solidFill>
                <a:srgbClr val="FF0000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405456" y="2027574"/>
            <a:ext cx="7241058" cy="1863471"/>
            <a:chOff x="2405455" y="4448429"/>
            <a:chExt cx="7241058" cy="1863471"/>
          </a:xfrm>
        </p:grpSpPr>
        <p:sp>
          <p:nvSpPr>
            <p:cNvPr id="4" name="Abgerundetes Rechteck 3"/>
            <p:cNvSpPr/>
            <p:nvPr/>
          </p:nvSpPr>
          <p:spPr>
            <a:xfrm>
              <a:off x="2405455" y="4563757"/>
              <a:ext cx="2479589" cy="5093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SolarPanel</a:t>
              </a:r>
              <a:endParaRPr lang="de-DE" dirty="0"/>
            </a:p>
          </p:txBody>
        </p:sp>
        <p:cxnSp>
          <p:nvCxnSpPr>
            <p:cNvPr id="5" name="Gerade Verbindung mit Pfeil 4"/>
            <p:cNvCxnSpPr>
              <a:stCxn id="6" idx="1"/>
              <a:endCxn id="4" idx="3"/>
            </p:cNvCxnSpPr>
            <p:nvPr/>
          </p:nvCxnSpPr>
          <p:spPr>
            <a:xfrm flipH="1">
              <a:off x="4885044" y="4818445"/>
              <a:ext cx="228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bgerundetes Rechteck 5"/>
            <p:cNvSpPr/>
            <p:nvPr/>
          </p:nvSpPr>
          <p:spPr>
            <a:xfrm>
              <a:off x="7166924" y="4563757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MonitoringData</a:t>
              </a:r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3280" y="44484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849768" y="4452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166924" y="5802524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MonitoringEntry</a:t>
              </a:r>
              <a:endParaRPr lang="de-DE" dirty="0" smtClean="0"/>
            </a:p>
          </p:txBody>
        </p:sp>
        <p:cxnSp>
          <p:nvCxnSpPr>
            <p:cNvPr id="10" name="Gerade Verbindung mit Pfeil 9"/>
            <p:cNvCxnSpPr>
              <a:stCxn id="6" idx="2"/>
              <a:endCxn id="9" idx="0"/>
            </p:cNvCxnSpPr>
            <p:nvPr/>
          </p:nvCxnSpPr>
          <p:spPr>
            <a:xfrm>
              <a:off x="8406719" y="5073133"/>
              <a:ext cx="0" cy="729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8106044" y="5058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414962" y="542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II.iii.a</a:t>
            </a:r>
            <a:r>
              <a:rPr lang="de-DE" dirty="0" smtClean="0"/>
              <a:t>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 (POST)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 smtClean="0"/>
              <a:t>Als Anwender möchte ich ein neues Solar Panel hinzufügen, um dessen Überwachung zu ermöglichen.</a:t>
            </a:r>
          </a:p>
          <a:p>
            <a:pPr marL="0" indent="0">
              <a:buNone/>
            </a:pPr>
            <a:r>
              <a:rPr lang="de-DE" sz="1000" i="1" dirty="0" smtClean="0"/>
              <a:t> </a:t>
            </a:r>
            <a:endParaRPr lang="de-DE" sz="1000" i="1" dirty="0"/>
          </a:p>
          <a:p>
            <a:r>
              <a:rPr lang="de-DE" dirty="0" err="1" smtClean="0"/>
              <a:t>Given</a:t>
            </a:r>
            <a:endParaRPr lang="de-DE" dirty="0" smtClean="0"/>
          </a:p>
          <a:p>
            <a:pPr lvl="1"/>
            <a:r>
              <a:rPr lang="de-DE" dirty="0" smtClean="0"/>
              <a:t>Test Code</a:t>
            </a:r>
          </a:p>
          <a:p>
            <a:pPr lvl="1"/>
            <a:r>
              <a:rPr lang="de-DE" dirty="0" smtClean="0"/>
              <a:t>DTOs</a:t>
            </a:r>
          </a:p>
          <a:p>
            <a:r>
              <a:rPr lang="de-DE" dirty="0" smtClean="0"/>
              <a:t>Tasks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Validierung</a:t>
            </a:r>
            <a:r>
              <a:rPr lang="de-DE" dirty="0"/>
              <a:t> </a:t>
            </a:r>
            <a:r>
              <a:rPr lang="de-DE" dirty="0" smtClean="0"/>
              <a:t>der DTOs: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Erstellen der REST-Ressource: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Registrieren der REST-Ressource bei Applikation: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EnergyManagerApplicationTest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72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II.iii.b</a:t>
            </a:r>
            <a:r>
              <a:rPr lang="de-DE" dirty="0" smtClean="0"/>
              <a:t>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 (GET)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i="1" dirty="0" smtClean="0"/>
              <a:t>Als Anwender möchte ich ein Solar Panel für einen vergangenen Zeitraum überwachen, um den Verlauf der Generatorleistung nachvollziehen zu können.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b="1" dirty="0" err="1" smtClean="0"/>
              <a:t>Given</a:t>
            </a:r>
            <a:endParaRPr lang="de-DE" b="1" dirty="0" smtClean="0"/>
          </a:p>
          <a:p>
            <a:pPr lvl="1"/>
            <a:r>
              <a:rPr lang="de-DE" dirty="0" err="1" smtClean="0"/>
              <a:t>Production</a:t>
            </a:r>
            <a:r>
              <a:rPr lang="de-DE" dirty="0" smtClean="0"/>
              <a:t> Code: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dirty="0"/>
              <a:t>Parameter: </a:t>
            </a:r>
            <a:r>
              <a:rPr lang="de-DE" dirty="0" smtClean="0"/>
              <a:t> Anzahl der Tage (ab jetzt bis in die Vergangenheit)</a:t>
            </a:r>
            <a:endParaRPr lang="de-DE" dirty="0"/>
          </a:p>
          <a:p>
            <a:pPr lvl="2"/>
            <a:r>
              <a:rPr lang="de-DE" dirty="0"/>
              <a:t>Rückgabe: </a:t>
            </a:r>
            <a:r>
              <a:rPr lang="de-DE" dirty="0" err="1"/>
              <a:t>MonitoringData</a:t>
            </a:r>
            <a:r>
              <a:rPr lang="de-DE" dirty="0"/>
              <a:t> (Anzahl Tage beginnend ab jetzt</a:t>
            </a:r>
            <a:r>
              <a:rPr lang="de-DE" dirty="0" smtClean="0"/>
              <a:t>)</a:t>
            </a:r>
          </a:p>
          <a:p>
            <a:r>
              <a:rPr lang="de-DE" b="1" dirty="0" smtClean="0"/>
              <a:t>Tasks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Ressourcen-Test erweitern</a:t>
            </a:r>
            <a:r>
              <a:rPr lang="de-DE" dirty="0"/>
              <a:t>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Integrationstest umsetzen: </a:t>
            </a:r>
          </a:p>
          <a:p>
            <a:pPr lvl="2"/>
            <a:r>
              <a:rPr lang="de-DE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DropWizardAppRule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Test-Methoden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II.iv</a:t>
            </a:r>
            <a:r>
              <a:rPr lang="de-DE" dirty="0" smtClean="0"/>
              <a:t> </a:t>
            </a:r>
            <a:r>
              <a:rPr lang="de-DE" dirty="0" err="1" smtClean="0"/>
              <a:t>Logging</a:t>
            </a:r>
            <a:r>
              <a:rPr lang="de-DE" dirty="0" smtClean="0"/>
              <a:t> (15)</a:t>
            </a:r>
            <a:endParaRPr lang="de-DE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45720" rIns="9144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Dropwizard uses 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hlinkClick r:id="rId2"/>
              </a:rPr>
              <a:t>Logback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for its logging backend. It provides an 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hlinkClick r:id="rId3"/>
              </a:rPr>
              <a:t>slf4j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implementation, and even routes all </a:t>
            </a:r>
            <a:r>
              <a:rPr kumimoji="0" lang="de-DE" altLang="de-DE" sz="11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java.util.logging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Log4j, and Apache Commons Logging usage through Logback.</a:t>
            </a:r>
            <a:endParaRPr kumimoji="0" lang="de-DE" altLang="de-D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slf4j provides the following logging levels:</a:t>
            </a:r>
            <a:endParaRPr kumimoji="0" lang="de-DE" altLang="de-D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ERROR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Error events that might still allow the application to continue running.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WARN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Potentially harmful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INFO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Informational messages that highlight the progress of the application at coarse-grained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DEBUG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Fine-grained informational events that are most useful to debug an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TRACE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Finer-grained informational events than the </a:t>
            </a:r>
            <a:r>
              <a:rPr kumimoji="0" lang="de-DE" altLang="de-DE" sz="11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DEBUG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II.iv</a:t>
            </a:r>
            <a:r>
              <a:rPr lang="de-DE" dirty="0"/>
              <a:t> </a:t>
            </a:r>
            <a:r>
              <a:rPr lang="de-DE" dirty="0" err="1" smtClean="0"/>
              <a:t>Logging</a:t>
            </a:r>
            <a:r>
              <a:rPr lang="de-DE" dirty="0" smtClean="0"/>
              <a:t> (15)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b="1" dirty="0" err="1" smtClean="0"/>
              <a:t>Logging</a:t>
            </a:r>
            <a:r>
              <a:rPr lang="de-DE" b="1" dirty="0" smtClean="0"/>
              <a:t>:</a:t>
            </a:r>
            <a:r>
              <a:rPr lang="de-DE" dirty="0" smtClean="0"/>
              <a:t> Als Systemadministrator möchte ich </a:t>
            </a:r>
            <a:r>
              <a:rPr lang="de-DE" dirty="0" err="1" smtClean="0"/>
              <a:t>Logging</a:t>
            </a:r>
            <a:r>
              <a:rPr lang="de-DE" dirty="0" smtClean="0"/>
              <a:t>-Einträge nachvollziehen können, um über relevante Systemaktivitäten informiert zu werden &amp; Fehler nachzuvollziehen.</a:t>
            </a:r>
          </a:p>
          <a:p>
            <a:r>
              <a:rPr lang="de-DE" b="1" dirty="0" smtClean="0"/>
              <a:t>Tasks:</a:t>
            </a:r>
          </a:p>
          <a:p>
            <a:pPr lvl="1"/>
            <a:r>
              <a:rPr lang="de-DE" dirty="0" smtClean="0"/>
              <a:t>A) Log-Messages bei Zugriff auf Ressource ausgeben</a:t>
            </a:r>
          </a:p>
          <a:p>
            <a:pPr lvl="2"/>
            <a:r>
              <a:rPr lang="de-DE" dirty="0"/>
              <a:t>ERROR: </a:t>
            </a:r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was </a:t>
            </a:r>
            <a:r>
              <a:rPr lang="de-DE" dirty="0" err="1" smtClean="0"/>
              <a:t>thrown</a:t>
            </a:r>
            <a:endParaRPr lang="de-DE" dirty="0" smtClean="0"/>
          </a:p>
          <a:p>
            <a:pPr lvl="2"/>
            <a:r>
              <a:rPr lang="de-DE" dirty="0" smtClean="0"/>
              <a:t>WARN: </a:t>
            </a:r>
            <a:r>
              <a:rPr lang="de-DE" dirty="0" err="1" smtClean="0"/>
              <a:t>WebAplpicationException</a:t>
            </a:r>
            <a:r>
              <a:rPr lang="de-DE" dirty="0" smtClean="0"/>
              <a:t> wird geworfen, weil DTO invalid</a:t>
            </a:r>
          </a:p>
          <a:p>
            <a:pPr lvl="2"/>
            <a:r>
              <a:rPr lang="de-DE" dirty="0" smtClean="0"/>
              <a:t>INFO</a:t>
            </a:r>
            <a:r>
              <a:rPr lang="de-DE" dirty="0"/>
              <a:t>: valider </a:t>
            </a:r>
            <a:r>
              <a:rPr lang="de-DE" dirty="0" smtClean="0"/>
              <a:t>Zugriff</a:t>
            </a:r>
          </a:p>
          <a:p>
            <a:pPr lvl="2"/>
            <a:r>
              <a:rPr lang="de-DE" dirty="0" smtClean="0"/>
              <a:t>DEBUG: </a:t>
            </a:r>
            <a:r>
              <a:rPr lang="de-DE" dirty="0" err="1" smtClean="0"/>
              <a:t>JsonProcessingException</a:t>
            </a:r>
            <a:r>
              <a:rPr lang="de-DE" dirty="0" smtClean="0"/>
              <a:t> loggen</a:t>
            </a:r>
          </a:p>
          <a:p>
            <a:pPr lvl="1"/>
            <a:r>
              <a:rPr lang="de-DE" dirty="0" smtClean="0"/>
              <a:t>B) </a:t>
            </a:r>
            <a:r>
              <a:rPr lang="de-DE" dirty="0" err="1" smtClean="0"/>
              <a:t>Logging</a:t>
            </a:r>
            <a:r>
              <a:rPr lang="de-DE" dirty="0" smtClean="0"/>
              <a:t>-Konfiguration: </a:t>
            </a:r>
          </a:p>
          <a:p>
            <a:pPr lvl="2"/>
            <a:r>
              <a:rPr lang="de-DE" dirty="0" smtClean="0"/>
              <a:t>Initial: Globaler Logger-Level: INFO</a:t>
            </a:r>
          </a:p>
          <a:p>
            <a:pPr lvl="2"/>
            <a:r>
              <a:rPr lang="de-DE" dirty="0" err="1" smtClean="0"/>
              <a:t>Console</a:t>
            </a:r>
            <a:r>
              <a:rPr lang="de-DE" dirty="0" smtClean="0"/>
              <a:t>- &amp; File-</a:t>
            </a:r>
            <a:r>
              <a:rPr lang="de-DE" dirty="0" err="1" smtClean="0"/>
              <a:t>Logging</a:t>
            </a:r>
            <a:r>
              <a:rPr lang="de-DE" dirty="0" smtClean="0"/>
              <a:t>:</a:t>
            </a:r>
          </a:p>
          <a:p>
            <a:pPr lvl="3"/>
            <a:r>
              <a:rPr lang="de-DE" dirty="0" smtClean="0"/>
              <a:t>LOG-Meldung bei Zugriff auf Ressource</a:t>
            </a:r>
          </a:p>
          <a:p>
            <a:pPr lvl="3"/>
            <a:r>
              <a:rPr lang="de-DE" dirty="0" smtClean="0"/>
              <a:t>Konsole:</a:t>
            </a:r>
          </a:p>
          <a:p>
            <a:pPr lvl="4"/>
            <a:r>
              <a:rPr lang="de-DE" dirty="0" smtClean="0"/>
              <a:t>Log-Level: INFO (braucht nicht explizit erneut zu definiert werden)</a:t>
            </a:r>
          </a:p>
          <a:p>
            <a:pPr lvl="4"/>
            <a:r>
              <a:rPr lang="de-DE" dirty="0" smtClean="0"/>
              <a:t>Ausgabe</a:t>
            </a:r>
            <a:r>
              <a:rPr lang="de-DE" dirty="0"/>
              <a:t>: Standardfehlerausgabe </a:t>
            </a:r>
            <a:r>
              <a:rPr lang="de-DE" dirty="0" smtClean="0"/>
              <a:t>(</a:t>
            </a:r>
            <a:r>
              <a:rPr lang="de-DE" dirty="0" err="1" smtClean="0"/>
              <a:t>stdout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Zeitzone</a:t>
            </a:r>
            <a:r>
              <a:rPr lang="de-DE" dirty="0"/>
              <a:t>: Mitteleuropäische Zeit (CET)</a:t>
            </a:r>
            <a:endParaRPr lang="de-DE" dirty="0" smtClean="0"/>
          </a:p>
          <a:p>
            <a:pPr lvl="3"/>
            <a:r>
              <a:rPr lang="de-DE" dirty="0" err="1" smtClean="0"/>
              <a:t>Production</a:t>
            </a:r>
            <a:r>
              <a:rPr lang="de-DE" dirty="0" smtClean="0"/>
              <a:t>-File-</a:t>
            </a:r>
            <a:r>
              <a:rPr lang="de-DE" dirty="0" err="1" smtClean="0"/>
              <a:t>Logging</a:t>
            </a:r>
            <a:r>
              <a:rPr lang="de-DE" dirty="0" smtClean="0"/>
              <a:t>:</a:t>
            </a:r>
          </a:p>
          <a:p>
            <a:pPr lvl="4"/>
            <a:r>
              <a:rPr lang="de-DE" dirty="0"/>
              <a:t>Log-Level: </a:t>
            </a:r>
            <a:r>
              <a:rPr lang="de-DE" dirty="0" smtClean="0"/>
              <a:t>INFO</a:t>
            </a:r>
            <a:r>
              <a:rPr lang="de-DE" dirty="0"/>
              <a:t> (braucht nicht explizit erneut zu definiert werden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Name des aktuellen Log-Files: energymanager.log</a:t>
            </a:r>
          </a:p>
          <a:p>
            <a:pPr lvl="4"/>
            <a:r>
              <a:rPr lang="de-DE" dirty="0" smtClean="0"/>
              <a:t>Roll Over zu archivierten Log-Dateien:</a:t>
            </a:r>
          </a:p>
          <a:p>
            <a:pPr lvl="5"/>
            <a:r>
              <a:rPr lang="de-DE" dirty="0" err="1" smtClean="0"/>
              <a:t>Minütlich</a:t>
            </a:r>
            <a:endParaRPr lang="de-DE" dirty="0" smtClean="0"/>
          </a:p>
          <a:p>
            <a:pPr lvl="5"/>
            <a:r>
              <a:rPr lang="de-DE" dirty="0" smtClean="0"/>
              <a:t>Jahr, Monat, Tag, Stunde, Minute sollen im Dateinamen enthalten sein</a:t>
            </a:r>
          </a:p>
          <a:p>
            <a:pPr lvl="5"/>
            <a:r>
              <a:rPr lang="de-DE" dirty="0"/>
              <a:t>3</a:t>
            </a:r>
            <a:r>
              <a:rPr lang="de-DE" dirty="0" smtClean="0"/>
              <a:t> Log-Files aufbewahren</a:t>
            </a:r>
          </a:p>
          <a:p>
            <a:pPr lvl="5"/>
            <a:r>
              <a:rPr lang="de-DE" dirty="0" smtClean="0"/>
              <a:t>Zeitzone: Mitteleuropäische Zeit (CET)</a:t>
            </a:r>
          </a:p>
          <a:p>
            <a:pPr lvl="3"/>
            <a:r>
              <a:rPr lang="de-DE" dirty="0" err="1" smtClean="0"/>
              <a:t>Debug</a:t>
            </a:r>
            <a:r>
              <a:rPr lang="de-DE" dirty="0" smtClean="0"/>
              <a:t>-File-</a:t>
            </a:r>
            <a:r>
              <a:rPr lang="de-DE" dirty="0" err="1" smtClean="0"/>
              <a:t>Logging</a:t>
            </a:r>
            <a:r>
              <a:rPr lang="de-DE" dirty="0"/>
              <a:t>:</a:t>
            </a:r>
          </a:p>
          <a:p>
            <a:pPr lvl="4"/>
            <a:r>
              <a:rPr lang="de-DE" dirty="0"/>
              <a:t>Log-Level: DEBUG</a:t>
            </a:r>
          </a:p>
          <a:p>
            <a:pPr lvl="4"/>
            <a:r>
              <a:rPr lang="de-DE" dirty="0"/>
              <a:t>Name des aktuellen Log-Files: </a:t>
            </a:r>
            <a:r>
              <a:rPr lang="de-DE" dirty="0" smtClean="0"/>
              <a:t>energymanager-debug.log</a:t>
            </a:r>
            <a:endParaRPr lang="de-DE" dirty="0"/>
          </a:p>
          <a:p>
            <a:pPr lvl="4"/>
            <a:r>
              <a:rPr lang="de-DE" dirty="0"/>
              <a:t>Roll Over zu archivierten Log-Dateien:</a:t>
            </a:r>
          </a:p>
          <a:p>
            <a:pPr lvl="5"/>
            <a:r>
              <a:rPr lang="de-DE" dirty="0" err="1" smtClean="0"/>
              <a:t>Minütlich</a:t>
            </a:r>
            <a:endParaRPr lang="de-DE" dirty="0"/>
          </a:p>
          <a:p>
            <a:pPr lvl="5"/>
            <a:r>
              <a:rPr lang="de-DE" dirty="0"/>
              <a:t>Jahr, Monat &amp; </a:t>
            </a:r>
            <a:r>
              <a:rPr lang="de-DE" dirty="0" smtClean="0"/>
              <a:t>Tag</a:t>
            </a:r>
            <a:r>
              <a:rPr lang="de-DE" dirty="0"/>
              <a:t> , Stunde, Minute</a:t>
            </a:r>
            <a:r>
              <a:rPr lang="de-DE" dirty="0" smtClean="0"/>
              <a:t> </a:t>
            </a:r>
            <a:r>
              <a:rPr lang="de-DE" dirty="0"/>
              <a:t>sollen im Dateinamen enthalten sein</a:t>
            </a:r>
          </a:p>
          <a:p>
            <a:pPr lvl="5"/>
            <a:r>
              <a:rPr lang="de-DE" dirty="0" smtClean="0"/>
              <a:t>1 Log-Files </a:t>
            </a:r>
            <a:r>
              <a:rPr lang="de-DE" dirty="0"/>
              <a:t>aufbewahren</a:t>
            </a:r>
          </a:p>
          <a:p>
            <a:pPr lvl="5"/>
            <a:r>
              <a:rPr lang="de-DE" dirty="0"/>
              <a:t>Zeitzone: Mitteleuropäische Zeit (CET</a:t>
            </a:r>
            <a:r>
              <a:rPr lang="de-DE" dirty="0" smtClean="0"/>
              <a:t>)</a:t>
            </a:r>
          </a:p>
          <a:p>
            <a:r>
              <a:rPr lang="de-DE" dirty="0" smtClean="0"/>
              <a:t>Ergebnis überprüfen (Files): </a:t>
            </a:r>
          </a:p>
          <a:p>
            <a:pPr lvl="1"/>
            <a:r>
              <a:rPr lang="de-DE" dirty="0"/>
              <a:t>Ausliefern: </a:t>
            </a:r>
            <a:r>
              <a:rPr lang="de-DE" dirty="0" err="1" smtClean="0"/>
              <a:t>mvn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pPr lvl="1"/>
            <a:r>
              <a:rPr lang="de-DE" dirty="0"/>
              <a:t>Starten: </a:t>
            </a:r>
            <a:r>
              <a:rPr lang="de-DE" dirty="0" err="1"/>
              <a:t>java</a:t>
            </a:r>
            <a:r>
              <a:rPr lang="de-DE" dirty="0"/>
              <a:t> -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/server-0.0.1-SNAPSHOT.jar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 smtClean="0"/>
              <a:t>config.yml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Via Client GUI (TODO) </a:t>
            </a:r>
            <a:r>
              <a:rPr lang="de-DE" dirty="0" err="1" smtClean="0"/>
              <a:t>SolarPanel</a:t>
            </a:r>
            <a:r>
              <a:rPr lang="de-DE" dirty="0" smtClean="0"/>
              <a:t> hinzufügen und Monitoring-Daten lesen (für 3 Minuten)</a:t>
            </a:r>
          </a:p>
          <a:p>
            <a:pPr lvl="1"/>
            <a:r>
              <a:rPr lang="de-DE" dirty="0" smtClean="0"/>
              <a:t>Log-Files werden </a:t>
            </a:r>
            <a:r>
              <a:rPr lang="de-DE" dirty="0" err="1" smtClean="0"/>
              <a:t>minütlich</a:t>
            </a:r>
            <a:r>
              <a:rPr lang="de-DE" dirty="0" smtClean="0"/>
              <a:t> ersetzt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225707" y="4138312"/>
            <a:ext cx="27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hlinkClick r:id="rId2"/>
              </a:rPr>
              <a:t>SimpleDateFormat</a:t>
            </a:r>
            <a:r>
              <a:rPr lang="de-DE" dirty="0" smtClean="0">
                <a:hlinkClick r:id="rId2"/>
              </a:rPr>
              <a:t>-Pattern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76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DI: </a:t>
            </a:r>
            <a:r>
              <a:rPr lang="de-DE" dirty="0" smtClean="0"/>
              <a:t>Als Entwickler möchte ich Google </a:t>
            </a:r>
            <a:r>
              <a:rPr lang="de-DE" dirty="0" err="1" smtClean="0"/>
              <a:t>Guice</a:t>
            </a:r>
            <a:r>
              <a:rPr lang="de-DE" dirty="0" smtClean="0"/>
              <a:t> in den Server integrieren, um den Zufallsgenerator als Singleton injizieren zu können.</a:t>
            </a:r>
          </a:p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ist ein „dreckiges“ Singleton, weil der Konstruktor nicht private ist. Das ist notwendig, da die Klasse in Unit-Tests </a:t>
            </a:r>
            <a:r>
              <a:rPr lang="de-DE" dirty="0" err="1" smtClean="0"/>
              <a:t>gemockt</a:t>
            </a:r>
            <a:r>
              <a:rPr lang="de-DE" dirty="0" smtClean="0"/>
              <a:t> werden können soll (z.B</a:t>
            </a:r>
            <a:r>
              <a:rPr lang="de-DE" dirty="0"/>
              <a:t>. </a:t>
            </a:r>
            <a:r>
              <a:rPr lang="de-DE" dirty="0" err="1"/>
              <a:t>SolarPanelsResourceTest</a:t>
            </a:r>
            <a:r>
              <a:rPr lang="de-DE" dirty="0" smtClean="0"/>
              <a:t>).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soll unter Verwendung von Google </a:t>
            </a:r>
            <a:r>
              <a:rPr lang="de-DE" dirty="0" err="1" smtClean="0"/>
              <a:t>Guice</a:t>
            </a:r>
            <a:r>
              <a:rPr lang="de-DE" dirty="0" smtClean="0"/>
              <a:t> als DI-Container als „sauberes“ Singleton in der Konstruktor der </a:t>
            </a:r>
            <a:r>
              <a:rPr lang="de-DE" dirty="0" err="1" smtClean="0"/>
              <a:t>SolarPanelsResource</a:t>
            </a:r>
            <a:r>
              <a:rPr lang="de-DE" dirty="0" smtClean="0"/>
              <a:t> injiziert werden.</a:t>
            </a:r>
          </a:p>
        </p:txBody>
      </p:sp>
    </p:spTree>
    <p:extLst>
      <p:ext uri="{BB962C8B-B14F-4D97-AF65-F5344CB8AC3E}">
        <p14:creationId xmlns:p14="http://schemas.microsoft.com/office/powerpoint/2010/main" val="2756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Stefan </a:t>
            </a:r>
            <a:r>
              <a:rPr lang="de-DE" dirty="0" err="1" smtClean="0"/>
              <a:t>Illgen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DI: </a:t>
            </a:r>
            <a:r>
              <a:rPr lang="de-DE" dirty="0" smtClean="0"/>
              <a:t>Als Entwickler möchte ich Google </a:t>
            </a:r>
            <a:r>
              <a:rPr lang="de-DE" dirty="0" err="1" smtClean="0"/>
              <a:t>Guice</a:t>
            </a:r>
            <a:r>
              <a:rPr lang="de-DE" dirty="0" smtClean="0"/>
              <a:t> in den Server integrieren, um den Zufallsgenerator als Singleton injizieren zu können.</a:t>
            </a:r>
          </a:p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ist ein „dreckiges“ Singleton, weil der Konstruktor nicht private ist. Das ist notwendig, da die Klasse in Unit-Tests </a:t>
            </a:r>
            <a:r>
              <a:rPr lang="de-DE" dirty="0" err="1" smtClean="0"/>
              <a:t>gemockt</a:t>
            </a:r>
            <a:r>
              <a:rPr lang="de-DE" dirty="0" smtClean="0"/>
              <a:t> werden können soll.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soll unter Verwendung von Google </a:t>
            </a:r>
            <a:r>
              <a:rPr lang="de-DE" dirty="0" err="1" smtClean="0"/>
              <a:t>Guice</a:t>
            </a:r>
            <a:r>
              <a:rPr lang="de-DE" dirty="0" smtClean="0"/>
              <a:t> als DI-Container als „sauberes“ Singleton in der Konstruktor der </a:t>
            </a:r>
            <a:r>
              <a:rPr lang="de-DE" dirty="0" err="1" smtClean="0"/>
              <a:t>SolarPanelsResource</a:t>
            </a:r>
            <a:r>
              <a:rPr lang="de-DE" dirty="0" smtClean="0"/>
              <a:t> injiziert werden.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486150" y="4151869"/>
            <a:ext cx="52196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SolarPanelsResourceTest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</a:t>
            </a:r>
            <a:r>
              <a:rPr lang="de-DE" sz="1100" b="1" dirty="0"/>
              <a:t>private final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= </a:t>
            </a:r>
            <a:r>
              <a:rPr lang="de-DE" sz="1100" b="1" dirty="0" err="1"/>
              <a:t>mock</a:t>
            </a:r>
            <a:r>
              <a:rPr lang="de-DE" sz="1100" b="1" dirty="0"/>
              <a:t>(</a:t>
            </a:r>
            <a:r>
              <a:rPr lang="de-DE" sz="1100" b="1" dirty="0" err="1"/>
              <a:t>SolarPanelMonitor.class</a:t>
            </a:r>
            <a:r>
              <a:rPr lang="de-DE" sz="1100" b="1" dirty="0"/>
              <a:t>);</a:t>
            </a:r>
          </a:p>
          <a:p>
            <a:r>
              <a:rPr lang="de-DE" sz="1100" dirty="0"/>
              <a:t>  private final </a:t>
            </a:r>
            <a:r>
              <a:rPr lang="de-DE" sz="1100" dirty="0" err="1"/>
              <a:t>SolarPanelsResource</a:t>
            </a:r>
            <a:r>
              <a:rPr lang="de-DE" sz="1100" dirty="0"/>
              <a:t> </a:t>
            </a:r>
            <a:r>
              <a:rPr lang="de-DE" sz="1100" dirty="0" err="1"/>
              <a:t>cut</a:t>
            </a:r>
            <a:r>
              <a:rPr lang="de-DE" sz="1100" dirty="0"/>
              <a:t> =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</a:t>
            </a:r>
            <a:r>
              <a:rPr lang="de-DE" sz="1100" b="1" dirty="0" err="1"/>
              <a:t>solarPanelMonitor</a:t>
            </a:r>
            <a:r>
              <a:rPr lang="de-DE" sz="1100" dirty="0"/>
              <a:t>);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  [...]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9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Maven</a:t>
            </a:r>
            <a:r>
              <a:rPr lang="de-DE" dirty="0" smtClean="0"/>
              <a:t>-Modul </a:t>
            </a:r>
            <a:r>
              <a:rPr lang="de-DE" dirty="0" err="1"/>
              <a:t>for</a:t>
            </a:r>
            <a:r>
              <a:rPr lang="de-DE" dirty="0"/>
              <a:t> Google </a:t>
            </a:r>
            <a:r>
              <a:rPr lang="de-DE" dirty="0" err="1"/>
              <a:t>Guice</a:t>
            </a:r>
            <a:r>
              <a:rPr lang="de-DE" dirty="0"/>
              <a:t> </a:t>
            </a:r>
            <a:r>
              <a:rPr lang="de-DE" dirty="0" smtClean="0"/>
              <a:t>einbinden</a:t>
            </a:r>
          </a:p>
          <a:p>
            <a:r>
              <a:rPr lang="de-DE" dirty="0" err="1" smtClean="0"/>
              <a:t>Guice</a:t>
            </a:r>
            <a:r>
              <a:rPr lang="de-DE" dirty="0" smtClean="0"/>
              <a:t> verwenden um </a:t>
            </a:r>
            <a:r>
              <a:rPr lang="de-DE" dirty="0" err="1" smtClean="0"/>
              <a:t>SolarPanelMonitor</a:t>
            </a:r>
            <a:r>
              <a:rPr lang="de-DE" dirty="0" smtClean="0"/>
              <a:t> in </a:t>
            </a:r>
            <a:r>
              <a:rPr lang="de-DE" dirty="0" err="1" smtClean="0"/>
              <a:t>SolarPanelsResource</a:t>
            </a:r>
            <a:r>
              <a:rPr lang="de-DE" dirty="0" smtClean="0"/>
              <a:t> zu injizieren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844883" y="22369"/>
            <a:ext cx="23471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properties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  &lt;</a:t>
            </a:r>
            <a:r>
              <a:rPr lang="de-DE" sz="1000" dirty="0" err="1"/>
              <a:t>guice.version</a:t>
            </a:r>
            <a:r>
              <a:rPr lang="de-DE" sz="1000" dirty="0"/>
              <a:t>&gt;4.0&lt;/</a:t>
            </a:r>
            <a:r>
              <a:rPr lang="de-DE" sz="1000" dirty="0" err="1"/>
              <a:t>guice.version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properties</a:t>
            </a:r>
            <a:r>
              <a:rPr lang="de-DE" sz="1000" dirty="0"/>
              <a:t>&gt;</a:t>
            </a:r>
          </a:p>
          <a:p>
            <a:endParaRPr lang="de-DE" sz="1000" dirty="0"/>
          </a:p>
          <a:p>
            <a:r>
              <a:rPr lang="de-DE" sz="1000" dirty="0"/>
              <a:t>&lt;</a:t>
            </a:r>
            <a:r>
              <a:rPr lang="de-DE" sz="1000" dirty="0" err="1"/>
              <a:t>dependencies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  &lt;</a:t>
            </a:r>
            <a:r>
              <a:rPr lang="de-DE" sz="1000" dirty="0" err="1"/>
              <a:t>dependency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  <a:r>
              <a:rPr lang="de-DE" sz="1000" dirty="0" err="1"/>
              <a:t>com.google.inject</a:t>
            </a:r>
            <a:r>
              <a:rPr lang="de-DE" sz="1000" dirty="0"/>
              <a:t>&lt;/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  <a:r>
              <a:rPr lang="de-DE" sz="1000" dirty="0" err="1"/>
              <a:t>guice</a:t>
            </a:r>
            <a:r>
              <a:rPr lang="de-DE" sz="1000" dirty="0"/>
              <a:t>&lt;/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version</a:t>
            </a:r>
            <a:r>
              <a:rPr lang="de-DE" sz="1000" dirty="0"/>
              <a:t>&gt;${</a:t>
            </a:r>
            <a:r>
              <a:rPr lang="de-DE" sz="1000" dirty="0" err="1"/>
              <a:t>guice.version</a:t>
            </a:r>
            <a:r>
              <a:rPr lang="de-DE" sz="1000" dirty="0"/>
              <a:t>}&lt;/</a:t>
            </a:r>
            <a:r>
              <a:rPr lang="de-DE" sz="1000" dirty="0" err="1"/>
              <a:t>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&lt;/</a:t>
            </a:r>
            <a:r>
              <a:rPr lang="de-DE" sz="1000" dirty="0" err="1"/>
              <a:t>dependency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dependencies</a:t>
            </a:r>
            <a:r>
              <a:rPr lang="de-DE" sz="1000" dirty="0"/>
              <a:t>&gt;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631092" y="3545473"/>
            <a:ext cx="401904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@Singleton</a:t>
            </a:r>
          </a:p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/* **************** </a:t>
            </a:r>
            <a:r>
              <a:rPr lang="de-DE" sz="1100" dirty="0" err="1"/>
              <a:t>dirty</a:t>
            </a:r>
            <a:r>
              <a:rPr lang="de-DE" sz="1100" dirty="0"/>
              <a:t> singleton **************** */</a:t>
            </a:r>
          </a:p>
          <a:p>
            <a:endParaRPr lang="de-DE" sz="1100" dirty="0"/>
          </a:p>
          <a:p>
            <a:r>
              <a:rPr lang="de-DE" sz="1100" b="1" dirty="0"/>
              <a:t>//  private </a:t>
            </a:r>
            <a:r>
              <a:rPr lang="de-DE" sz="1100" b="1" dirty="0" err="1"/>
              <a:t>static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instance</a:t>
            </a:r>
            <a:r>
              <a:rPr lang="de-DE" sz="1100" b="1" dirty="0"/>
              <a:t>;</a:t>
            </a:r>
          </a:p>
          <a:p>
            <a:r>
              <a:rPr lang="de-DE" sz="1100" b="1" dirty="0"/>
              <a:t>//</a:t>
            </a:r>
          </a:p>
          <a:p>
            <a:r>
              <a:rPr lang="de-DE" sz="1100" b="1" dirty="0"/>
              <a:t>//  </a:t>
            </a:r>
            <a:r>
              <a:rPr lang="de-DE" sz="1100" b="1" dirty="0" err="1"/>
              <a:t>public</a:t>
            </a:r>
            <a:r>
              <a:rPr lang="de-DE" sz="1100" b="1" dirty="0"/>
              <a:t> </a:t>
            </a:r>
            <a:r>
              <a:rPr lang="de-DE" sz="1100" b="1" dirty="0" err="1"/>
              <a:t>static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getInstance</a:t>
            </a:r>
            <a:r>
              <a:rPr lang="de-DE" sz="1100" b="1" dirty="0"/>
              <a:t>() {</a:t>
            </a:r>
          </a:p>
          <a:p>
            <a:r>
              <a:rPr lang="de-DE" sz="1100" b="1" dirty="0"/>
              <a:t>//    </a:t>
            </a:r>
            <a:r>
              <a:rPr lang="de-DE" sz="1100" b="1" dirty="0" err="1"/>
              <a:t>if</a:t>
            </a:r>
            <a:r>
              <a:rPr lang="de-DE" sz="1100" b="1" dirty="0"/>
              <a:t> (</a:t>
            </a:r>
            <a:r>
              <a:rPr lang="de-DE" sz="1100" b="1" dirty="0" err="1"/>
              <a:t>instance</a:t>
            </a:r>
            <a:r>
              <a:rPr lang="de-DE" sz="1100" b="1" dirty="0"/>
              <a:t> == null) {</a:t>
            </a:r>
          </a:p>
          <a:p>
            <a:r>
              <a:rPr lang="de-DE" sz="1100" b="1" dirty="0"/>
              <a:t>//      </a:t>
            </a:r>
            <a:r>
              <a:rPr lang="de-DE" sz="1100" b="1" dirty="0" err="1"/>
              <a:t>instance</a:t>
            </a:r>
            <a:r>
              <a:rPr lang="de-DE" sz="1100" b="1" dirty="0"/>
              <a:t> = </a:t>
            </a:r>
            <a:r>
              <a:rPr lang="de-DE" sz="1100" b="1" dirty="0" err="1"/>
              <a:t>new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();</a:t>
            </a:r>
          </a:p>
          <a:p>
            <a:r>
              <a:rPr lang="de-DE" sz="1100" b="1" dirty="0"/>
              <a:t>//    }</a:t>
            </a:r>
          </a:p>
          <a:p>
            <a:r>
              <a:rPr lang="de-DE" sz="1100" b="1" dirty="0"/>
              <a:t>//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instance</a:t>
            </a:r>
            <a:r>
              <a:rPr lang="de-DE" sz="1100" b="1" dirty="0"/>
              <a:t>;</a:t>
            </a:r>
          </a:p>
          <a:p>
            <a:r>
              <a:rPr lang="de-DE" sz="1100" b="1" dirty="0"/>
              <a:t>//  }</a:t>
            </a:r>
          </a:p>
          <a:p>
            <a:endParaRPr lang="de-DE" sz="1100" dirty="0"/>
          </a:p>
          <a:p>
            <a:r>
              <a:rPr lang="de-DE" sz="1100" dirty="0"/>
              <a:t>  /* ************************************************* */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096000" y="3545473"/>
            <a:ext cx="523572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@Path(</a:t>
            </a:r>
            <a:r>
              <a:rPr lang="de-DE" sz="1100" dirty="0" err="1"/>
              <a:t>value</a:t>
            </a:r>
            <a:r>
              <a:rPr lang="de-DE" sz="1100" dirty="0"/>
              <a:t> = "/</a:t>
            </a:r>
            <a:r>
              <a:rPr lang="de-DE" sz="1100" dirty="0" err="1"/>
              <a:t>solarPanels</a:t>
            </a:r>
            <a:r>
              <a:rPr lang="de-DE" sz="1100" dirty="0"/>
              <a:t>")</a:t>
            </a:r>
          </a:p>
          <a:p>
            <a:r>
              <a:rPr lang="de-DE" sz="1100" dirty="0"/>
              <a:t>@</a:t>
            </a:r>
            <a:r>
              <a:rPr lang="de-DE" sz="1100" dirty="0" err="1"/>
              <a:t>Consumes</a:t>
            </a:r>
            <a:r>
              <a:rPr lang="de-DE" sz="1100" dirty="0"/>
              <a:t>(APPLICATION_JSON)</a:t>
            </a:r>
          </a:p>
          <a:p>
            <a:r>
              <a:rPr lang="de-DE" sz="1100" dirty="0"/>
              <a:t>@</a:t>
            </a:r>
            <a:r>
              <a:rPr lang="de-DE" sz="1100" dirty="0" err="1"/>
              <a:t>Produces</a:t>
            </a:r>
            <a:r>
              <a:rPr lang="de-DE" sz="1100" dirty="0"/>
              <a:t>(APPLICATION_JSON)</a:t>
            </a:r>
          </a:p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private </a:t>
            </a:r>
            <a:r>
              <a:rPr lang="de-DE" sz="1100" dirty="0" err="1"/>
              <a:t>static</a:t>
            </a:r>
            <a:r>
              <a:rPr lang="de-DE" sz="1100" dirty="0"/>
              <a:t> final Logger LOG = </a:t>
            </a:r>
            <a:r>
              <a:rPr lang="de-DE" sz="1100" dirty="0" err="1"/>
              <a:t>LoggerFactory.getLogger</a:t>
            </a:r>
            <a:r>
              <a:rPr lang="de-DE" sz="1100" dirty="0"/>
              <a:t>(</a:t>
            </a:r>
            <a:r>
              <a:rPr lang="de-DE" sz="1100" dirty="0" err="1"/>
              <a:t>SolarPanelsResource.class</a:t>
            </a:r>
            <a:r>
              <a:rPr lang="de-DE" sz="1100" dirty="0"/>
              <a:t>);</a:t>
            </a:r>
          </a:p>
          <a:p>
            <a:endParaRPr lang="de-DE" sz="1100" dirty="0"/>
          </a:p>
          <a:p>
            <a:r>
              <a:rPr lang="de-DE" sz="1100" dirty="0"/>
              <a:t>  private final </a:t>
            </a:r>
            <a:r>
              <a:rPr lang="de-DE" sz="1100" dirty="0" err="1"/>
              <a:t>SolarPanelMonitor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;</a:t>
            </a:r>
          </a:p>
          <a:p>
            <a:endParaRPr lang="de-DE" sz="1100" dirty="0"/>
          </a:p>
          <a:p>
            <a:r>
              <a:rPr lang="de-DE" sz="1100" b="1" dirty="0"/>
              <a:t>  @</a:t>
            </a:r>
            <a:r>
              <a:rPr lang="de-DE" sz="1100" b="1" dirty="0" err="1"/>
              <a:t>Inject</a:t>
            </a:r>
            <a:endParaRPr lang="de-DE" sz="1100" b="1" dirty="0"/>
          </a:p>
          <a:p>
            <a:r>
              <a:rPr lang="de-DE" sz="1100" dirty="0"/>
              <a:t>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(final </a:t>
            </a:r>
            <a:r>
              <a:rPr lang="de-DE" sz="1100" dirty="0" err="1"/>
              <a:t>SolarPanelMonitor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) {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this.solarPanelMonitor</a:t>
            </a:r>
            <a:r>
              <a:rPr lang="de-DE" sz="1100" dirty="0"/>
              <a:t> = </a:t>
            </a:r>
            <a:r>
              <a:rPr lang="de-DE" sz="1100" dirty="0" err="1"/>
              <a:t>solarPanelMonitor</a:t>
            </a:r>
            <a:r>
              <a:rPr lang="de-DE" sz="1100" dirty="0"/>
              <a:t>;</a:t>
            </a:r>
          </a:p>
          <a:p>
            <a:r>
              <a:rPr lang="de-DE" sz="1100" dirty="0"/>
              <a:t>  }</a:t>
            </a:r>
          </a:p>
          <a:p>
            <a:r>
              <a:rPr lang="de-DE" sz="1100" dirty="0"/>
              <a:t>  [...]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Guice</a:t>
            </a:r>
            <a:r>
              <a:rPr lang="de-DE" dirty="0"/>
              <a:t>-Modul </a:t>
            </a:r>
            <a:r>
              <a:rPr lang="de-DE" dirty="0" smtClean="0"/>
              <a:t>in </a:t>
            </a:r>
            <a:r>
              <a:rPr lang="de-DE" dirty="0" err="1" smtClean="0"/>
              <a:t>EnergyManagerApplication</a:t>
            </a:r>
            <a:r>
              <a:rPr lang="de-DE" dirty="0" smtClean="0"/>
              <a:t> registrieren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999735" y="2570205"/>
            <a:ext cx="741260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EnergyManagerApplication</a:t>
            </a:r>
            <a:r>
              <a:rPr lang="de-DE" sz="1100" dirty="0"/>
              <a:t> </a:t>
            </a:r>
            <a:r>
              <a:rPr lang="de-DE" sz="1100" dirty="0" err="1"/>
              <a:t>extends</a:t>
            </a:r>
            <a:r>
              <a:rPr lang="de-DE" sz="1100" dirty="0"/>
              <a:t> </a:t>
            </a:r>
            <a:r>
              <a:rPr lang="de-DE" sz="1100" dirty="0" err="1"/>
              <a:t>Application</a:t>
            </a:r>
            <a:r>
              <a:rPr lang="de-DE" sz="1100" dirty="0"/>
              <a:t>&lt;</a:t>
            </a:r>
            <a:r>
              <a:rPr lang="de-DE" sz="1100" dirty="0" err="1"/>
              <a:t>EnergyManagerConfiguration</a:t>
            </a:r>
            <a:r>
              <a:rPr lang="de-DE" sz="1100" dirty="0"/>
              <a:t>&gt; {</a:t>
            </a:r>
          </a:p>
          <a:p>
            <a:endParaRPr lang="de-DE" sz="1100" dirty="0"/>
          </a:p>
          <a:p>
            <a:r>
              <a:rPr lang="de-DE" sz="1100" dirty="0"/>
              <a:t>  [...]</a:t>
            </a:r>
          </a:p>
          <a:p>
            <a:endParaRPr lang="de-DE" sz="1100" dirty="0"/>
          </a:p>
          <a:p>
            <a:r>
              <a:rPr lang="de-DE" sz="1100" dirty="0"/>
              <a:t>  @</a:t>
            </a:r>
            <a:r>
              <a:rPr lang="de-DE" sz="1100" dirty="0" err="1"/>
              <a:t>Override</a:t>
            </a:r>
            <a:endParaRPr lang="de-DE" sz="1100" dirty="0"/>
          </a:p>
          <a:p>
            <a:r>
              <a:rPr lang="de-DE" sz="1100" dirty="0"/>
              <a:t>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run</a:t>
            </a:r>
            <a:r>
              <a:rPr lang="de-DE" sz="1100" dirty="0"/>
              <a:t>(final </a:t>
            </a:r>
            <a:r>
              <a:rPr lang="de-DE" sz="1100" dirty="0" err="1"/>
              <a:t>EnergyManagerConfiguration</a:t>
            </a:r>
            <a:r>
              <a:rPr lang="de-DE" sz="1100" dirty="0"/>
              <a:t> </a:t>
            </a:r>
            <a:r>
              <a:rPr lang="de-DE" sz="1100" dirty="0" err="1"/>
              <a:t>configuration</a:t>
            </a:r>
            <a:r>
              <a:rPr lang="de-DE" sz="1100" dirty="0"/>
              <a:t>, final Environment </a:t>
            </a:r>
            <a:r>
              <a:rPr lang="de-DE" sz="1100" dirty="0" err="1"/>
              <a:t>environment</a:t>
            </a:r>
            <a:r>
              <a:rPr lang="de-DE" sz="1100" dirty="0"/>
              <a:t>) {</a:t>
            </a:r>
          </a:p>
          <a:p>
            <a:r>
              <a:rPr lang="de-DE" sz="1100" dirty="0"/>
              <a:t>    </a:t>
            </a:r>
            <a:r>
              <a:rPr lang="de-DE" sz="1100" b="1" dirty="0"/>
              <a:t>final </a:t>
            </a:r>
            <a:r>
              <a:rPr lang="de-DE" sz="1100" b="1" dirty="0" err="1"/>
              <a:t>Injector</a:t>
            </a:r>
            <a:r>
              <a:rPr lang="de-DE" sz="1100" b="1" dirty="0"/>
              <a:t> </a:t>
            </a:r>
            <a:r>
              <a:rPr lang="de-DE" sz="1100" b="1" dirty="0" err="1"/>
              <a:t>injector</a:t>
            </a:r>
            <a:r>
              <a:rPr lang="de-DE" sz="1100" b="1" dirty="0"/>
              <a:t> = </a:t>
            </a:r>
            <a:r>
              <a:rPr lang="de-DE" sz="1100" b="1" dirty="0" err="1"/>
              <a:t>createInjector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, </a:t>
            </a:r>
            <a:r>
              <a:rPr lang="de-DE" sz="1100" b="1" dirty="0" err="1"/>
              <a:t>environment</a:t>
            </a:r>
            <a:r>
              <a:rPr lang="de-DE" sz="1100" b="1" dirty="0"/>
              <a:t>);</a:t>
            </a:r>
          </a:p>
          <a:p>
            <a:endParaRPr lang="de-DE" sz="1100" dirty="0"/>
          </a:p>
          <a:p>
            <a:r>
              <a:rPr lang="de-DE" sz="1100" dirty="0"/>
              <a:t>    </a:t>
            </a:r>
            <a:r>
              <a:rPr lang="de-DE" sz="1100" dirty="0" err="1"/>
              <a:t>environment.jersey</a:t>
            </a:r>
            <a:r>
              <a:rPr lang="de-DE" sz="1100" dirty="0"/>
              <a:t>().</a:t>
            </a:r>
            <a:r>
              <a:rPr lang="de-DE" sz="1100" dirty="0" err="1"/>
              <a:t>register</a:t>
            </a:r>
            <a:r>
              <a:rPr lang="de-DE" sz="1100" dirty="0"/>
              <a:t>(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</a:t>
            </a:r>
            <a:r>
              <a:rPr lang="de-DE" sz="1100" b="1" dirty="0" err="1"/>
              <a:t>injector.getInstance</a:t>
            </a:r>
            <a:r>
              <a:rPr lang="de-DE" sz="1100" b="1" dirty="0"/>
              <a:t>(</a:t>
            </a:r>
            <a:r>
              <a:rPr lang="de-DE" sz="1100" b="1" dirty="0" err="1"/>
              <a:t>SolarPanelMonitor.class</a:t>
            </a:r>
            <a:r>
              <a:rPr lang="de-DE" sz="1100" b="1" dirty="0"/>
              <a:t>)</a:t>
            </a:r>
            <a:r>
              <a:rPr lang="de-DE" sz="1100" dirty="0"/>
              <a:t>));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environment.healthChecks</a:t>
            </a:r>
            <a:r>
              <a:rPr lang="de-DE" sz="1100" dirty="0"/>
              <a:t>().</a:t>
            </a:r>
            <a:r>
              <a:rPr lang="de-DE" sz="1100" dirty="0" err="1"/>
              <a:t>register</a:t>
            </a:r>
            <a:r>
              <a:rPr lang="de-DE" sz="1100" dirty="0"/>
              <a:t>("</a:t>
            </a:r>
            <a:r>
              <a:rPr lang="de-DE" sz="1100" dirty="0" err="1"/>
              <a:t>database</a:t>
            </a:r>
            <a:r>
              <a:rPr lang="de-DE" sz="1100" dirty="0"/>
              <a:t>",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DatabaseHealthCheck</a:t>
            </a:r>
            <a:r>
              <a:rPr lang="de-DE" sz="1100" dirty="0"/>
              <a:t>(</a:t>
            </a:r>
            <a:r>
              <a:rPr lang="de-DE" sz="1100" dirty="0" err="1"/>
              <a:t>configuration.getDatabase</a:t>
            </a:r>
            <a:r>
              <a:rPr lang="de-DE" sz="1100" dirty="0"/>
              <a:t>()));</a:t>
            </a:r>
          </a:p>
          <a:p>
            <a:r>
              <a:rPr lang="de-DE" sz="1100" dirty="0"/>
              <a:t>  }</a:t>
            </a:r>
          </a:p>
          <a:p>
            <a:endParaRPr lang="de-DE" sz="1100" dirty="0"/>
          </a:p>
          <a:p>
            <a:r>
              <a:rPr lang="de-DE" sz="1100" b="1" dirty="0"/>
              <a:t>  private </a:t>
            </a:r>
            <a:r>
              <a:rPr lang="de-DE" sz="1100" b="1" dirty="0" err="1"/>
              <a:t>Injector</a:t>
            </a:r>
            <a:r>
              <a:rPr lang="de-DE" sz="1100" b="1" dirty="0"/>
              <a:t> </a:t>
            </a:r>
            <a:r>
              <a:rPr lang="de-DE" sz="1100" b="1" dirty="0" err="1"/>
              <a:t>createInjector</a:t>
            </a:r>
            <a:r>
              <a:rPr lang="de-DE" sz="1100" b="1" dirty="0"/>
              <a:t>(final </a:t>
            </a:r>
            <a:r>
              <a:rPr lang="de-DE" sz="1100" b="1" dirty="0" err="1"/>
              <a:t>EnergyManagerConfiguration</a:t>
            </a:r>
            <a:r>
              <a:rPr lang="de-DE" sz="1100" b="1" dirty="0"/>
              <a:t> </a:t>
            </a:r>
            <a:r>
              <a:rPr lang="de-DE" sz="1100" b="1" dirty="0" err="1"/>
              <a:t>configuration</a:t>
            </a:r>
            <a:r>
              <a:rPr lang="de-DE" sz="1100" b="1" dirty="0"/>
              <a:t>, final Environment </a:t>
            </a:r>
            <a:r>
              <a:rPr lang="de-DE" sz="1100" b="1" dirty="0" err="1"/>
              <a:t>environment</a:t>
            </a:r>
            <a:r>
              <a:rPr lang="de-DE" sz="1100" b="1" dirty="0"/>
              <a:t>) {</a:t>
            </a:r>
          </a:p>
          <a:p>
            <a:r>
              <a:rPr lang="de-DE" sz="1100" b="1" dirty="0"/>
              <a:t>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Guice.createInjector</a:t>
            </a:r>
            <a:r>
              <a:rPr lang="de-DE" sz="1100" b="1" dirty="0"/>
              <a:t>(</a:t>
            </a:r>
            <a:r>
              <a:rPr lang="de-DE" sz="1100" b="1" dirty="0" err="1"/>
              <a:t>createGuiceModule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, </a:t>
            </a:r>
            <a:r>
              <a:rPr lang="de-DE" sz="1100" b="1" dirty="0" err="1"/>
              <a:t>environment</a:t>
            </a:r>
            <a:r>
              <a:rPr lang="de-DE" sz="1100" b="1" dirty="0"/>
              <a:t>));</a:t>
            </a:r>
          </a:p>
          <a:p>
            <a:r>
              <a:rPr lang="de-DE" sz="1100" b="1" dirty="0"/>
              <a:t>  }</a:t>
            </a:r>
          </a:p>
          <a:p>
            <a:endParaRPr lang="de-DE" sz="1100" b="1" dirty="0"/>
          </a:p>
          <a:p>
            <a:r>
              <a:rPr lang="de-DE" sz="1100" b="1" dirty="0"/>
              <a:t>  </a:t>
            </a:r>
            <a:r>
              <a:rPr lang="de-DE" sz="1100" b="1" dirty="0" err="1"/>
              <a:t>protected</a:t>
            </a:r>
            <a:r>
              <a:rPr lang="de-DE" sz="1100" b="1" dirty="0"/>
              <a:t> Module </a:t>
            </a:r>
            <a:r>
              <a:rPr lang="de-DE" sz="1100" b="1" dirty="0" err="1"/>
              <a:t>createGuiceModule</a:t>
            </a:r>
            <a:r>
              <a:rPr lang="de-DE" sz="1100" b="1" dirty="0"/>
              <a:t>(final </a:t>
            </a:r>
            <a:r>
              <a:rPr lang="de-DE" sz="1100" b="1" dirty="0" err="1"/>
              <a:t>EnergyManagerConfiguration</a:t>
            </a:r>
            <a:r>
              <a:rPr lang="de-DE" sz="1100" b="1" dirty="0"/>
              <a:t> </a:t>
            </a:r>
            <a:r>
              <a:rPr lang="de-DE" sz="1100" b="1" dirty="0" err="1"/>
              <a:t>configuration</a:t>
            </a:r>
            <a:r>
              <a:rPr lang="de-DE" sz="1100" b="1" dirty="0"/>
              <a:t>, final Environment </a:t>
            </a:r>
            <a:r>
              <a:rPr lang="de-DE" sz="1100" b="1" dirty="0" err="1"/>
              <a:t>environment</a:t>
            </a:r>
            <a:r>
              <a:rPr lang="de-DE" sz="1100" b="1" dirty="0"/>
              <a:t>) {</a:t>
            </a:r>
          </a:p>
          <a:p>
            <a:r>
              <a:rPr lang="de-DE" sz="1100" b="1" dirty="0"/>
              <a:t>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new</a:t>
            </a:r>
            <a:r>
              <a:rPr lang="de-DE" sz="1100" b="1" dirty="0"/>
              <a:t> </a:t>
            </a:r>
            <a:r>
              <a:rPr lang="de-DE" sz="1100" b="1" dirty="0" err="1"/>
              <a:t>AbstractModule</a:t>
            </a:r>
            <a:r>
              <a:rPr lang="de-DE" sz="1100" b="1" dirty="0"/>
              <a:t>() {</a:t>
            </a:r>
          </a:p>
          <a:p>
            <a:r>
              <a:rPr lang="de-DE" sz="1100" b="1" dirty="0"/>
              <a:t>      @</a:t>
            </a:r>
            <a:r>
              <a:rPr lang="de-DE" sz="1100" b="1" dirty="0" err="1"/>
              <a:t>Override</a:t>
            </a:r>
            <a:endParaRPr lang="de-DE" sz="1100" b="1" dirty="0"/>
          </a:p>
          <a:p>
            <a:r>
              <a:rPr lang="de-DE" sz="1100" b="1" dirty="0"/>
              <a:t>      </a:t>
            </a:r>
            <a:r>
              <a:rPr lang="de-DE" sz="1100" b="1" dirty="0" err="1"/>
              <a:t>protected</a:t>
            </a:r>
            <a:r>
              <a:rPr lang="de-DE" sz="1100" b="1" dirty="0"/>
              <a:t> </a:t>
            </a:r>
            <a:r>
              <a:rPr lang="de-DE" sz="1100" b="1" dirty="0" err="1"/>
              <a:t>void</a:t>
            </a:r>
            <a:r>
              <a:rPr lang="de-DE" sz="1100" b="1" dirty="0"/>
              <a:t> </a:t>
            </a:r>
            <a:r>
              <a:rPr lang="de-DE" sz="1100" b="1" dirty="0" err="1"/>
              <a:t>configure</a:t>
            </a:r>
            <a:r>
              <a:rPr lang="de-DE" sz="1100" b="1" dirty="0"/>
              <a:t>() {</a:t>
            </a:r>
          </a:p>
          <a:p>
            <a:r>
              <a:rPr lang="de-DE" sz="1100" b="1" dirty="0" smtClean="0"/>
              <a:t>        bind(</a:t>
            </a:r>
            <a:r>
              <a:rPr lang="de-DE" sz="1100" b="1" dirty="0" err="1" smtClean="0"/>
              <a:t>EnergyManagerConfiguration.class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);</a:t>
            </a:r>
          </a:p>
          <a:p>
            <a:r>
              <a:rPr lang="de-DE" sz="1100" b="1" dirty="0"/>
              <a:t>        bind(</a:t>
            </a:r>
            <a:r>
              <a:rPr lang="de-DE" sz="1100" b="1" dirty="0" err="1"/>
              <a:t>DatabaseConfiguration.class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configuration.getDatabase</a:t>
            </a:r>
            <a:r>
              <a:rPr lang="de-DE" sz="1100" b="1" dirty="0"/>
              <a:t>());</a:t>
            </a:r>
          </a:p>
          <a:p>
            <a:r>
              <a:rPr lang="de-DE" sz="1100" b="1" dirty="0"/>
              <a:t>        bind(</a:t>
            </a:r>
            <a:r>
              <a:rPr lang="de-DE" sz="1100" b="1" dirty="0" err="1"/>
              <a:t>Validator.class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environment.getValidator</a:t>
            </a:r>
            <a:r>
              <a:rPr lang="de-DE" sz="1100" b="1" dirty="0"/>
              <a:t>());</a:t>
            </a:r>
          </a:p>
          <a:p>
            <a:r>
              <a:rPr lang="de-DE" sz="1100" b="1" dirty="0"/>
              <a:t>      }</a:t>
            </a:r>
          </a:p>
          <a:p>
            <a:r>
              <a:rPr lang="de-DE" sz="1100" b="1" dirty="0"/>
              <a:t>    };</a:t>
            </a:r>
          </a:p>
          <a:p>
            <a:r>
              <a:rPr lang="de-DE" sz="1100" b="1" dirty="0"/>
              <a:t>  }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4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Verifikation: </a:t>
            </a:r>
          </a:p>
          <a:p>
            <a:pPr lvl="1"/>
            <a:r>
              <a:rPr lang="de-DE" dirty="0" err="1" smtClean="0"/>
              <a:t>SolarPanelsIT</a:t>
            </a:r>
            <a:r>
              <a:rPr lang="de-DE" dirty="0" smtClean="0"/>
              <a:t> ausführen</a:t>
            </a:r>
          </a:p>
          <a:p>
            <a:pPr lvl="1"/>
            <a:r>
              <a:rPr lang="de-DE" dirty="0" smtClean="0"/>
              <a:t>diesmal kein </a:t>
            </a:r>
            <a:r>
              <a:rPr lang="de-DE" dirty="0" err="1" smtClean="0"/>
              <a:t>Whitebox</a:t>
            </a:r>
            <a:r>
              <a:rPr lang="de-DE" dirty="0" smtClean="0"/>
              <a:t>-Test als Implementierungshilfe, da </a:t>
            </a:r>
            <a:r>
              <a:rPr lang="de-DE" dirty="0" err="1" smtClean="0"/>
              <a:t>Mocking</a:t>
            </a:r>
            <a:r>
              <a:rPr lang="de-DE" dirty="0" smtClean="0"/>
              <a:t> zu aufwendig</a:t>
            </a:r>
          </a:p>
        </p:txBody>
      </p:sp>
    </p:spTree>
    <p:extLst>
      <p:ext uri="{BB962C8B-B14F-4D97-AF65-F5344CB8AC3E}">
        <p14:creationId xmlns:p14="http://schemas.microsoft.com/office/powerpoint/2010/main" val="30503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II.vi JPA-Integration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Als Anwender möchte ich eine DB integrieren, um gesammelte Daten persistieren zu können. (inkl. </a:t>
            </a:r>
            <a:r>
              <a:rPr lang="de-DE" dirty="0" err="1" smtClean="0"/>
              <a:t>Konf</a:t>
            </a:r>
            <a:r>
              <a:rPr lang="de-DE" dirty="0" smtClean="0"/>
              <a:t>. </a:t>
            </a:r>
            <a:r>
              <a:rPr lang="de-DE" dirty="0"/>
              <a:t>d</a:t>
            </a:r>
            <a:r>
              <a:rPr lang="de-DE" dirty="0" smtClean="0"/>
              <a:t>er DB)</a:t>
            </a:r>
          </a:p>
          <a:p>
            <a:pPr lvl="1"/>
            <a:r>
              <a:rPr lang="de-DE" dirty="0" smtClean="0"/>
              <a:t>Tabellen: </a:t>
            </a:r>
          </a:p>
          <a:p>
            <a:pPr lvl="2"/>
            <a:r>
              <a:rPr lang="de-DE" dirty="0" err="1"/>
              <a:t>s</a:t>
            </a:r>
            <a:r>
              <a:rPr lang="de-DE" dirty="0" err="1" smtClean="0"/>
              <a:t>olar_panel</a:t>
            </a:r>
            <a:r>
              <a:rPr lang="de-DE" dirty="0" smtClean="0"/>
              <a:t> [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producer</a:t>
            </a:r>
            <a:r>
              <a:rPr lang="de-DE" dirty="0" smtClean="0"/>
              <a:t>, </a:t>
            </a:r>
            <a:r>
              <a:rPr lang="de-DE" dirty="0" err="1" smtClean="0"/>
              <a:t>measurements</a:t>
            </a:r>
            <a:r>
              <a:rPr lang="de-DE" dirty="0" smtClean="0"/>
              <a:t>]</a:t>
            </a:r>
          </a:p>
          <a:p>
            <a:pPr lvl="2"/>
            <a:r>
              <a:rPr lang="de-DE" dirty="0" err="1" smtClean="0"/>
              <a:t>monitoring_data</a:t>
            </a:r>
            <a:r>
              <a:rPr lang="de-DE" dirty="0" smtClean="0"/>
              <a:t> […]</a:t>
            </a:r>
          </a:p>
          <a:p>
            <a:pPr lvl="2"/>
            <a:r>
              <a:rPr lang="de-DE" dirty="0" err="1" smtClean="0"/>
              <a:t>monitoring_entry</a:t>
            </a:r>
            <a:r>
              <a:rPr lang="de-DE" dirty="0" smtClean="0"/>
              <a:t> […]</a:t>
            </a:r>
          </a:p>
          <a:p>
            <a:pPr lvl="1"/>
            <a:r>
              <a:rPr lang="de-DE" dirty="0" smtClean="0"/>
              <a:t>Entitäten: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405455" y="4563757"/>
            <a:ext cx="2479589" cy="50937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SolarPanel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8" idx="1"/>
            <a:endCxn id="5" idx="3"/>
          </p:cNvCxnSpPr>
          <p:nvPr/>
        </p:nvCxnSpPr>
        <p:spPr>
          <a:xfrm flipH="1">
            <a:off x="4885044" y="4818445"/>
            <a:ext cx="228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7166924" y="4563757"/>
            <a:ext cx="2479589" cy="509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MonitoringData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93280" y="4448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849768" y="4452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7166924" y="5802524"/>
            <a:ext cx="2479589" cy="509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MonitoringEntry</a:t>
            </a:r>
            <a:endParaRPr lang="de-DE" dirty="0" smtClean="0"/>
          </a:p>
        </p:txBody>
      </p:sp>
      <p:cxnSp>
        <p:nvCxnSpPr>
          <p:cNvPr id="15" name="Gerade Verbindung mit Pfeil 14"/>
          <p:cNvCxnSpPr>
            <a:stCxn id="8" idx="2"/>
            <a:endCxn id="14" idx="0"/>
          </p:cNvCxnSpPr>
          <p:nvPr/>
        </p:nvCxnSpPr>
        <p:spPr>
          <a:xfrm>
            <a:off x="8406719" y="5073133"/>
            <a:ext cx="0" cy="7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8106044" y="5058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414962" y="54246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872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II.vi JPA-Integration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  <a:r>
              <a:rPr lang="de-DE" dirty="0" err="1" smtClean="0"/>
              <a:t>Maven</a:t>
            </a:r>
            <a:r>
              <a:rPr lang="de-DE" dirty="0" smtClean="0"/>
              <a:t> um notwendige Abhängigkeiten erweitern</a:t>
            </a:r>
          </a:p>
          <a:p>
            <a:pPr lvl="1"/>
            <a:r>
              <a:rPr lang="de-DE" dirty="0" smtClean="0"/>
              <a:t>B</a:t>
            </a:r>
            <a:r>
              <a:rPr lang="de-DE" dirty="0"/>
              <a:t>) </a:t>
            </a:r>
            <a:r>
              <a:rPr lang="de-DE" dirty="0" err="1" smtClean="0"/>
              <a:t>DropWizard</a:t>
            </a:r>
            <a:r>
              <a:rPr lang="de-DE" dirty="0" smtClean="0"/>
              <a:t>-Datenbank-Konfiguration erstellen</a:t>
            </a:r>
          </a:p>
          <a:p>
            <a:pPr lvl="1"/>
            <a:r>
              <a:rPr lang="de-DE" dirty="0" smtClean="0"/>
              <a:t>C) Integration mit JPA</a:t>
            </a:r>
          </a:p>
          <a:p>
            <a:pPr lvl="2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JpaPersistModule</a:t>
            </a:r>
            <a:r>
              <a:rPr lang="de-DE" dirty="0" err="1" smtClean="0">
                <a:cs typeface="Courier New" panose="02070309020205020404" pitchFamily="49" charset="0"/>
              </a:rPr>
              <a:t>s</a:t>
            </a:r>
            <a:r>
              <a:rPr lang="de-DE" dirty="0" smtClean="0">
                <a:cs typeface="Courier New" panose="02070309020205020404" pitchFamily="49" charset="0"/>
              </a:rPr>
              <a:t> erstellen &amp; Properties dynamisch aus </a:t>
            </a:r>
            <a:r>
              <a:rPr lang="de-DE" dirty="0" err="1" smtClean="0">
                <a:cs typeface="Courier New" panose="02070309020205020404" pitchFamily="49" charset="0"/>
              </a:rPr>
              <a:t>DropWizard</a:t>
            </a:r>
            <a:r>
              <a:rPr lang="de-DE" dirty="0" smtClean="0">
                <a:cs typeface="Courier New" panose="02070309020205020404" pitchFamily="49" charset="0"/>
              </a:rPr>
              <a:t>-Datenbank-Konfiguration ziehen</a:t>
            </a:r>
            <a:endParaRPr lang="de-DE" dirty="0" smtClean="0"/>
          </a:p>
          <a:p>
            <a:pPr lvl="2"/>
            <a:r>
              <a:rPr lang="de-DE" dirty="0" smtClean="0"/>
              <a:t>Erzeugung des GUICE-</a:t>
            </a:r>
            <a:r>
              <a:rPr lang="de-DE" dirty="0" err="1" smtClean="0"/>
              <a:t>Injectors</a:t>
            </a:r>
            <a:r>
              <a:rPr lang="de-DE" dirty="0" smtClean="0"/>
              <a:t> durch Übergabe des erstellten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JpaPersistModule</a:t>
            </a:r>
            <a:r>
              <a:rPr lang="de-DE" dirty="0" err="1" smtClean="0"/>
              <a:t>s</a:t>
            </a:r>
            <a:r>
              <a:rPr lang="de-DE" dirty="0" smtClean="0"/>
              <a:t> erweitern</a:t>
            </a:r>
          </a:p>
          <a:p>
            <a:pPr lvl="2"/>
            <a:r>
              <a:rPr lang="de-DE" dirty="0" err="1" smtClean="0"/>
              <a:t>resources</a:t>
            </a:r>
            <a:r>
              <a:rPr lang="de-DE" dirty="0" smtClean="0"/>
              <a:t>/META_INF/persitence.xml anlegen</a:t>
            </a:r>
          </a:p>
          <a:p>
            <a:pPr lvl="2"/>
            <a:r>
              <a:rPr lang="de-DE" dirty="0" smtClean="0"/>
              <a:t>Verifikation </a:t>
            </a:r>
          </a:p>
          <a:p>
            <a:pPr lvl="3"/>
            <a:r>
              <a:rPr lang="de-DE" dirty="0" smtClean="0">
                <a:solidFill>
                  <a:srgbClr val="FF0000"/>
                </a:solidFill>
              </a:rPr>
              <a:t>TODO: Test</a:t>
            </a:r>
            <a:endParaRPr lang="de-DE" dirty="0" smtClean="0"/>
          </a:p>
          <a:p>
            <a:pPr lvl="1"/>
            <a:r>
              <a:rPr lang="de-DE" dirty="0" smtClean="0"/>
              <a:t>D) JPA-Entitäten umsetzen</a:t>
            </a:r>
          </a:p>
          <a:p>
            <a:pPr lvl="2"/>
            <a:r>
              <a:rPr lang="de-DE" dirty="0" smtClean="0"/>
              <a:t>Unit-Test gegeben: </a:t>
            </a:r>
            <a:r>
              <a:rPr lang="de-DE" dirty="0" err="1" smtClean="0"/>
              <a:t>SolarPanelMonitorTest</a:t>
            </a:r>
            <a:endParaRPr lang="de-DE" dirty="0" smtClean="0"/>
          </a:p>
          <a:p>
            <a:pPr lvl="2"/>
            <a:r>
              <a:rPr lang="de-DE" dirty="0" smtClean="0"/>
              <a:t>Tasks:</a:t>
            </a:r>
          </a:p>
          <a:p>
            <a:pPr lvl="3"/>
            <a:r>
              <a:rPr lang="de-DE" dirty="0" err="1"/>
              <a:t>EntityManager</a:t>
            </a:r>
            <a:r>
              <a:rPr lang="de-DE" dirty="0"/>
              <a:t> in </a:t>
            </a:r>
            <a:r>
              <a:rPr lang="de-DE" dirty="0" err="1"/>
              <a:t>SolarPanelMonitor</a:t>
            </a:r>
            <a:r>
              <a:rPr lang="de-DE" dirty="0"/>
              <a:t> </a:t>
            </a:r>
            <a:r>
              <a:rPr lang="de-DE" dirty="0" smtClean="0"/>
              <a:t>einbinden</a:t>
            </a:r>
          </a:p>
          <a:p>
            <a:pPr lvl="3"/>
            <a:r>
              <a:rPr lang="de-DE" dirty="0" smtClean="0"/>
              <a:t>Entitäten implementieren</a:t>
            </a:r>
          </a:p>
          <a:p>
            <a:pPr lvl="2"/>
            <a:r>
              <a:rPr lang="de-DE" dirty="0" smtClean="0"/>
              <a:t>Verifikation: Via Client (</a:t>
            </a:r>
            <a:r>
              <a:rPr lang="de-DE" dirty="0" err="1" smtClean="0"/>
              <a:t>SolarPanel</a:t>
            </a:r>
            <a:r>
              <a:rPr lang="de-DE" dirty="0" smtClean="0"/>
              <a:t> hinzufügen und </a:t>
            </a:r>
            <a:r>
              <a:rPr lang="de-DE" dirty="0" err="1" smtClean="0"/>
              <a:t>monitoring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ansehen)</a:t>
            </a:r>
          </a:p>
          <a:p>
            <a:pPr lvl="1"/>
            <a:r>
              <a:rPr lang="de-DE" dirty="0" smtClean="0"/>
              <a:t>E) DB-</a:t>
            </a:r>
            <a:r>
              <a:rPr lang="de-DE" dirty="0" err="1" smtClean="0"/>
              <a:t>Shutdown</a:t>
            </a:r>
            <a:r>
              <a:rPr lang="de-DE" dirty="0" smtClean="0"/>
              <a:t>-Task zur Verifikation via </a:t>
            </a:r>
            <a:r>
              <a:rPr lang="de-DE" dirty="0" err="1" smtClean="0"/>
              <a:t>HealthCheck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Starten des Servers &gt; </a:t>
            </a:r>
            <a:r>
              <a:rPr lang="de-DE" dirty="0" err="1" smtClean="0"/>
              <a:t>embedded</a:t>
            </a:r>
            <a:r>
              <a:rPr lang="de-DE" dirty="0" smtClean="0"/>
              <a:t> DB </a:t>
            </a:r>
            <a:r>
              <a:rPr lang="de-DE" dirty="0" err="1" smtClean="0"/>
              <a:t>boots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&gt; </a:t>
            </a:r>
            <a:r>
              <a:rPr lang="de-DE" dirty="0" err="1" smtClean="0"/>
              <a:t>HealthCheck</a:t>
            </a:r>
            <a:r>
              <a:rPr lang="de-DE" dirty="0" smtClean="0"/>
              <a:t> ausführen</a:t>
            </a:r>
            <a:r>
              <a:rPr lang="de-DE" dirty="0"/>
              <a:t>: "</a:t>
            </a:r>
            <a:r>
              <a:rPr lang="de-DE" dirty="0" err="1"/>
              <a:t>database</a:t>
            </a:r>
            <a:r>
              <a:rPr lang="de-DE" dirty="0"/>
              <a:t>":{"</a:t>
            </a:r>
            <a:r>
              <a:rPr lang="de-DE" dirty="0" err="1"/>
              <a:t>healthy</a:t>
            </a:r>
            <a:r>
              <a:rPr lang="de-DE" dirty="0"/>
              <a:t>":</a:t>
            </a:r>
            <a:r>
              <a:rPr lang="de-DE" dirty="0" err="1"/>
              <a:t>true</a:t>
            </a:r>
            <a:r>
              <a:rPr lang="de-DE" dirty="0"/>
              <a:t>}</a:t>
            </a:r>
            <a:endParaRPr lang="de-DE" dirty="0" smtClean="0"/>
          </a:p>
          <a:p>
            <a:pPr lvl="2"/>
            <a:r>
              <a:rPr lang="de-DE" dirty="0" smtClean="0"/>
              <a:t>HSQL-DB stoppen </a:t>
            </a:r>
            <a:r>
              <a:rPr lang="de-DE" dirty="0"/>
              <a:t>&gt; </a:t>
            </a:r>
            <a:r>
              <a:rPr lang="de-DE" dirty="0" smtClean="0"/>
              <a:t>Showdown-Task ausführen &gt; </a:t>
            </a:r>
            <a:r>
              <a:rPr lang="de-DE" dirty="0" err="1" smtClean="0"/>
              <a:t>HealthCheck</a:t>
            </a:r>
            <a:r>
              <a:rPr lang="de-DE" dirty="0" smtClean="0"/>
              <a:t> </a:t>
            </a:r>
            <a:r>
              <a:rPr lang="de-DE" dirty="0"/>
              <a:t>ausführen</a:t>
            </a:r>
            <a:endParaRPr lang="de-DE" dirty="0" smtClean="0"/>
          </a:p>
          <a:p>
            <a:pPr lvl="1"/>
            <a:r>
              <a:rPr lang="de-DE" dirty="0" smtClean="0"/>
              <a:t>Für mich: Tests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EnergyManagerApplicationTest</a:t>
            </a:r>
            <a:r>
              <a:rPr lang="de-DE" dirty="0" smtClean="0">
                <a:solidFill>
                  <a:schemeClr val="accent6"/>
                </a:solidFill>
              </a:rPr>
              <a:t> fixen</a:t>
            </a:r>
          </a:p>
          <a:p>
            <a:pPr lvl="2"/>
            <a:r>
              <a:rPr lang="de-DE" dirty="0" err="1" smtClean="0"/>
              <a:t>DbUtil</a:t>
            </a:r>
            <a:r>
              <a:rPr lang="de-DE" dirty="0" smtClean="0"/>
              <a:t>-Unit-Test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SolarMonitor</a:t>
            </a:r>
            <a:r>
              <a:rPr lang="de-DE" dirty="0" smtClean="0">
                <a:solidFill>
                  <a:schemeClr val="accent6"/>
                </a:solidFill>
              </a:rPr>
              <a:t>-Unit-Test</a:t>
            </a:r>
          </a:p>
          <a:p>
            <a:pPr lvl="2"/>
            <a:r>
              <a:rPr lang="de-DE" dirty="0" err="1" smtClean="0"/>
              <a:t>DatabaseHealthCheck</a:t>
            </a:r>
            <a:r>
              <a:rPr lang="de-DE" dirty="0" smtClean="0"/>
              <a:t>-Unit-Test</a:t>
            </a:r>
          </a:p>
          <a:p>
            <a:pPr lvl="2"/>
            <a:r>
              <a:rPr lang="de-DE" dirty="0" smtClean="0"/>
              <a:t>DB-</a:t>
            </a:r>
            <a:r>
              <a:rPr lang="de-DE" dirty="0" err="1" smtClean="0"/>
              <a:t>Shutdown</a:t>
            </a:r>
            <a:r>
              <a:rPr lang="de-DE" dirty="0" smtClean="0"/>
              <a:t>-Task-Test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652868" y="1293341"/>
            <a:ext cx="2700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database</a:t>
            </a:r>
            <a:r>
              <a:rPr lang="de-DE" sz="1200" dirty="0"/>
              <a:t>: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driverClass</a:t>
            </a:r>
            <a:r>
              <a:rPr lang="de-DE" sz="1200" dirty="0"/>
              <a:t>: </a:t>
            </a:r>
            <a:r>
              <a:rPr lang="de-DE" sz="1200" dirty="0" err="1"/>
              <a:t>org.hsqldb.jdbc.JDBCDriver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user</a:t>
            </a:r>
            <a:r>
              <a:rPr lang="de-DE" sz="1200" dirty="0"/>
              <a:t>: </a:t>
            </a:r>
            <a:r>
              <a:rPr lang="de-DE" sz="1200" dirty="0" err="1"/>
              <a:t>sa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password</a:t>
            </a:r>
            <a:r>
              <a:rPr lang="de-DE" sz="1200" dirty="0"/>
              <a:t>:</a:t>
            </a:r>
          </a:p>
          <a:p>
            <a:r>
              <a:rPr lang="de-DE" sz="1200" dirty="0"/>
              <a:t>  url: </a:t>
            </a:r>
            <a:r>
              <a:rPr lang="de-DE" sz="1200" dirty="0" err="1"/>
              <a:t>jdbc:hsqldb:mem:testdb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mode</a:t>
            </a:r>
            <a:r>
              <a:rPr lang="de-DE" sz="1200" dirty="0"/>
              <a:t>: </a:t>
            </a:r>
            <a:r>
              <a:rPr lang="de-DE" sz="1200" dirty="0" err="1"/>
              <a:t>create-drop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408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II.vii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Check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err="1" smtClean="0"/>
              <a:t>Health</a:t>
            </a:r>
            <a:r>
              <a:rPr lang="de-DE" b="1" dirty="0" smtClean="0"/>
              <a:t>-Check</a:t>
            </a:r>
            <a:r>
              <a:rPr lang="de-DE" b="1" dirty="0"/>
              <a:t>:</a:t>
            </a:r>
            <a:r>
              <a:rPr lang="de-DE" dirty="0"/>
              <a:t> Als Systemadministrator möchte ich den gegenwärtigen Zustand des Servers einsehen, um dessen Gesundheit (z.B. Verfügbarkeit der DB) zu verifizieren.</a:t>
            </a:r>
          </a:p>
          <a:p>
            <a:pPr lvl="1"/>
            <a:r>
              <a:rPr lang="de-DE" dirty="0"/>
              <a:t>Checken </a:t>
            </a:r>
            <a:r>
              <a:rPr lang="de-DE" dirty="0" smtClean="0"/>
              <a:t>vorher: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localhost:8081/healthcheck</a:t>
            </a:r>
            <a:endParaRPr lang="de-DE" dirty="0" smtClean="0"/>
          </a:p>
          <a:p>
            <a:pPr lvl="2"/>
            <a:r>
              <a:rPr lang="de-DE" dirty="0" smtClean="0"/>
              <a:t>Default: {"</a:t>
            </a:r>
            <a:r>
              <a:rPr lang="de-DE" dirty="0" err="1"/>
              <a:t>deadlocks</a:t>
            </a:r>
            <a:r>
              <a:rPr lang="de-DE" dirty="0"/>
              <a:t>":{"</a:t>
            </a:r>
            <a:r>
              <a:rPr lang="de-DE" dirty="0" err="1"/>
              <a:t>healthy</a:t>
            </a:r>
            <a:r>
              <a:rPr lang="de-DE" dirty="0"/>
              <a:t>":</a:t>
            </a:r>
            <a:r>
              <a:rPr lang="de-DE" dirty="0" err="1"/>
              <a:t>true</a:t>
            </a:r>
            <a:r>
              <a:rPr lang="de-DE" dirty="0"/>
              <a:t>}}</a:t>
            </a:r>
          </a:p>
          <a:p>
            <a:pPr lvl="1"/>
            <a:r>
              <a:rPr lang="de-DE" dirty="0" err="1" smtClean="0"/>
              <a:t>HealthCheck</a:t>
            </a:r>
            <a:r>
              <a:rPr lang="de-DE" dirty="0" smtClean="0"/>
              <a:t> implementieren</a:t>
            </a:r>
          </a:p>
          <a:p>
            <a:pPr lvl="1"/>
            <a:r>
              <a:rPr lang="de-DE" dirty="0" err="1" smtClean="0"/>
              <a:t>HealthCheck</a:t>
            </a:r>
            <a:r>
              <a:rPr lang="de-DE" dirty="0" smtClean="0"/>
              <a:t> registrieren</a:t>
            </a:r>
          </a:p>
          <a:p>
            <a:pPr lvl="1"/>
            <a:r>
              <a:rPr lang="de-DE" dirty="0"/>
              <a:t>Checken </a:t>
            </a:r>
            <a:r>
              <a:rPr lang="de-DE" dirty="0" smtClean="0"/>
              <a:t>nachher: </a:t>
            </a:r>
            <a:r>
              <a:rPr lang="de-DE" dirty="0">
                <a:hlinkClick r:id="rId2"/>
              </a:rPr>
              <a:t>http://localhost:8081/healthcheck</a:t>
            </a:r>
            <a:endParaRPr lang="de-DE" dirty="0"/>
          </a:p>
          <a:p>
            <a:pPr lvl="2"/>
            <a:r>
              <a:rPr lang="en-US" dirty="0" smtClean="0"/>
              <a:t>Connected false:</a:t>
            </a:r>
          </a:p>
          <a:p>
            <a:pPr lvl="3"/>
            <a:r>
              <a:rPr lang="en-US" dirty="0" smtClean="0"/>
              <a:t>{"</a:t>
            </a:r>
            <a:r>
              <a:rPr lang="en-US" dirty="0"/>
              <a:t>database":{"</a:t>
            </a:r>
            <a:r>
              <a:rPr lang="en-US" dirty="0" err="1"/>
              <a:t>healthy":false,"message":"Cannot</a:t>
            </a:r>
            <a:r>
              <a:rPr lang="en-US" dirty="0"/>
              <a:t> connect to database."},"deadlocks":{"</a:t>
            </a:r>
            <a:r>
              <a:rPr lang="en-US" dirty="0" err="1"/>
              <a:t>healthy":true</a:t>
            </a:r>
            <a:r>
              <a:rPr lang="en-US" dirty="0" smtClean="0"/>
              <a:t>}}</a:t>
            </a:r>
          </a:p>
          <a:p>
            <a:pPr lvl="2"/>
            <a:r>
              <a:rPr lang="en-US" dirty="0" smtClean="0"/>
              <a:t>Connected true:</a:t>
            </a:r>
          </a:p>
          <a:p>
            <a:pPr lvl="3"/>
            <a:r>
              <a:rPr lang="en-US" dirty="0"/>
              <a:t>{"database":{"</a:t>
            </a:r>
            <a:r>
              <a:rPr lang="en-US" dirty="0" err="1"/>
              <a:t>healthy</a:t>
            </a:r>
            <a:r>
              <a:rPr lang="en-US" dirty="0" err="1" smtClean="0"/>
              <a:t>":true</a:t>
            </a:r>
            <a:r>
              <a:rPr lang="en-US" dirty="0" smtClean="0"/>
              <a:t>},"</a:t>
            </a:r>
            <a:r>
              <a:rPr lang="en-US" dirty="0"/>
              <a:t>deadlocks":{"</a:t>
            </a:r>
            <a:r>
              <a:rPr lang="en-US" dirty="0" err="1"/>
              <a:t>healthy":true</a:t>
            </a:r>
            <a:r>
              <a:rPr lang="en-US" dirty="0"/>
              <a:t>}}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5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II.vii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Check (10)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6606" y="1556952"/>
            <a:ext cx="1120531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 </a:t>
            </a:r>
            <a:r>
              <a:rPr lang="de-DE" sz="1000" dirty="0" err="1"/>
              <a:t>health</a:t>
            </a:r>
            <a:r>
              <a:rPr lang="de-DE" sz="1000" dirty="0"/>
              <a:t> check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runtime</a:t>
            </a:r>
            <a:r>
              <a:rPr lang="de-DE" sz="1000" dirty="0"/>
              <a:t> </a:t>
            </a:r>
            <a:r>
              <a:rPr lang="de-DE" sz="1000" dirty="0" err="1"/>
              <a:t>test</a:t>
            </a:r>
            <a:r>
              <a:rPr lang="de-DE" sz="1000" dirty="0"/>
              <a:t>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verify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application’s</a:t>
            </a:r>
            <a:r>
              <a:rPr lang="de-DE" sz="1000" dirty="0"/>
              <a:t> </a:t>
            </a:r>
            <a:r>
              <a:rPr lang="de-DE" sz="1000" dirty="0" err="1"/>
              <a:t>behavior</a:t>
            </a:r>
            <a:r>
              <a:rPr lang="de-DE" sz="1000" dirty="0"/>
              <a:t> in </a:t>
            </a:r>
            <a:r>
              <a:rPr lang="de-DE" sz="1000" dirty="0" err="1"/>
              <a:t>its</a:t>
            </a:r>
            <a:r>
              <a:rPr lang="de-DE" sz="1000" dirty="0"/>
              <a:t> </a:t>
            </a:r>
            <a:r>
              <a:rPr lang="de-DE" sz="1000" dirty="0" err="1"/>
              <a:t>production</a:t>
            </a:r>
            <a:r>
              <a:rPr lang="de-DE" sz="1000" dirty="0"/>
              <a:t> </a:t>
            </a:r>
            <a:r>
              <a:rPr lang="de-DE" sz="1000" dirty="0" err="1"/>
              <a:t>environment</a:t>
            </a:r>
            <a:r>
              <a:rPr lang="de-DE" sz="1000" dirty="0"/>
              <a:t>.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example</a:t>
            </a:r>
            <a:r>
              <a:rPr lang="de-DE" sz="1000" dirty="0"/>
              <a:t>, </a:t>
            </a:r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may</a:t>
            </a:r>
            <a:r>
              <a:rPr lang="de-DE" sz="1000" dirty="0"/>
              <a:t> </a:t>
            </a:r>
            <a:r>
              <a:rPr lang="de-DE" sz="1000" dirty="0" err="1"/>
              <a:t>want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ensure</a:t>
            </a:r>
            <a:r>
              <a:rPr lang="de-DE" sz="1000" dirty="0"/>
              <a:t>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database</a:t>
            </a:r>
            <a:r>
              <a:rPr lang="de-DE" sz="1000" dirty="0"/>
              <a:t> </a:t>
            </a:r>
            <a:r>
              <a:rPr lang="de-DE" sz="1000" dirty="0" err="1"/>
              <a:t>client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connected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database</a:t>
            </a:r>
            <a:r>
              <a:rPr lang="de-DE" sz="1000" dirty="0"/>
              <a:t>:</a:t>
            </a:r>
          </a:p>
          <a:p>
            <a:endParaRPr lang="de-DE" sz="1000" dirty="0"/>
          </a:p>
          <a:p>
            <a:r>
              <a:rPr lang="de-DE" sz="1000" dirty="0" err="1"/>
              <a:t>public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 </a:t>
            </a:r>
            <a:r>
              <a:rPr lang="de-DE" sz="1000" dirty="0" err="1"/>
              <a:t>extends</a:t>
            </a:r>
            <a:r>
              <a:rPr lang="de-DE" sz="1000" dirty="0"/>
              <a:t> </a:t>
            </a:r>
            <a:r>
              <a:rPr lang="de-DE" sz="1000" dirty="0" err="1"/>
              <a:t>HealthCheck</a:t>
            </a:r>
            <a:r>
              <a:rPr lang="de-DE" sz="1000" dirty="0"/>
              <a:t> {</a:t>
            </a:r>
          </a:p>
          <a:p>
            <a:r>
              <a:rPr lang="de-DE" sz="1000" dirty="0"/>
              <a:t>    private final Database </a:t>
            </a:r>
            <a:r>
              <a:rPr lang="de-DE" sz="1000" dirty="0" err="1"/>
              <a:t>database</a:t>
            </a:r>
            <a:r>
              <a:rPr lang="de-DE" sz="1000" dirty="0"/>
              <a:t>;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 err="1"/>
              <a:t>public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(Database </a:t>
            </a:r>
            <a:r>
              <a:rPr lang="de-DE" sz="1000" dirty="0" err="1"/>
              <a:t>database</a:t>
            </a:r>
            <a:r>
              <a:rPr lang="de-DE" sz="1000" dirty="0"/>
              <a:t>) {</a:t>
            </a:r>
          </a:p>
          <a:p>
            <a:r>
              <a:rPr lang="de-DE" sz="1000" dirty="0"/>
              <a:t>        </a:t>
            </a:r>
            <a:r>
              <a:rPr lang="de-DE" sz="1000" dirty="0" err="1"/>
              <a:t>this.database</a:t>
            </a:r>
            <a:r>
              <a:rPr lang="de-DE" sz="1000" dirty="0"/>
              <a:t> = </a:t>
            </a:r>
            <a:r>
              <a:rPr lang="de-DE" sz="1000" dirty="0" err="1"/>
              <a:t>database</a:t>
            </a:r>
            <a:r>
              <a:rPr lang="de-DE" sz="1000" dirty="0"/>
              <a:t>;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@</a:t>
            </a:r>
            <a:r>
              <a:rPr lang="de-DE" sz="1000" dirty="0" err="1"/>
              <a:t>Override</a:t>
            </a:r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 err="1"/>
              <a:t>protected</a:t>
            </a:r>
            <a:r>
              <a:rPr lang="de-DE" sz="1000" dirty="0"/>
              <a:t> </a:t>
            </a:r>
            <a:r>
              <a:rPr lang="de-DE" sz="1000" dirty="0" err="1"/>
              <a:t>Result</a:t>
            </a:r>
            <a:r>
              <a:rPr lang="de-DE" sz="1000" dirty="0"/>
              <a:t> check() </a:t>
            </a:r>
            <a:r>
              <a:rPr lang="de-DE" sz="1000" dirty="0" err="1"/>
              <a:t>throws</a:t>
            </a:r>
            <a:r>
              <a:rPr lang="de-DE" sz="1000" dirty="0"/>
              <a:t> </a:t>
            </a:r>
            <a:r>
              <a:rPr lang="de-DE" sz="1000" dirty="0" err="1"/>
              <a:t>Exception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</a:t>
            </a:r>
            <a:r>
              <a:rPr lang="de-DE" sz="1000" dirty="0" err="1"/>
              <a:t>if</a:t>
            </a:r>
            <a:r>
              <a:rPr lang="de-DE" sz="1000" dirty="0"/>
              <a:t> (</a:t>
            </a:r>
            <a:r>
              <a:rPr lang="de-DE" sz="1000" dirty="0" err="1"/>
              <a:t>database.isConnected</a:t>
            </a:r>
            <a:r>
              <a:rPr lang="de-DE" sz="1000" dirty="0"/>
              <a:t>()) {</a:t>
            </a:r>
          </a:p>
          <a:p>
            <a:r>
              <a:rPr lang="de-DE" sz="1000" dirty="0"/>
              <a:t>            </a:t>
            </a:r>
            <a:r>
              <a:rPr lang="de-DE" sz="1000" dirty="0" err="1"/>
              <a:t>return</a:t>
            </a:r>
            <a:r>
              <a:rPr lang="de-DE" sz="1000" dirty="0"/>
              <a:t> </a:t>
            </a:r>
            <a:r>
              <a:rPr lang="de-DE" sz="1000" dirty="0" err="1"/>
              <a:t>Result.healthy</a:t>
            </a:r>
            <a:r>
              <a:rPr lang="de-DE" sz="1000" dirty="0"/>
              <a:t>();</a:t>
            </a:r>
          </a:p>
          <a:p>
            <a:r>
              <a:rPr lang="de-DE" sz="1000" dirty="0"/>
              <a:t>        } </a:t>
            </a:r>
            <a:r>
              <a:rPr lang="de-DE" sz="1000" dirty="0" err="1"/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</a:t>
            </a:r>
            <a:r>
              <a:rPr lang="de-DE" sz="1000" dirty="0" err="1"/>
              <a:t>return</a:t>
            </a:r>
            <a:r>
              <a:rPr lang="de-DE" sz="1000" dirty="0"/>
              <a:t> </a:t>
            </a:r>
            <a:r>
              <a:rPr lang="de-DE" sz="1000" dirty="0" err="1"/>
              <a:t>Result.unhealthy</a:t>
            </a:r>
            <a:r>
              <a:rPr lang="de-DE" sz="1000" dirty="0"/>
              <a:t>("</a:t>
            </a:r>
            <a:r>
              <a:rPr lang="de-DE" sz="1000" dirty="0" err="1"/>
              <a:t>Cannot</a:t>
            </a:r>
            <a:r>
              <a:rPr lang="de-DE" sz="1000" dirty="0"/>
              <a:t> </a:t>
            </a:r>
            <a:r>
              <a:rPr lang="de-DE" sz="1000" dirty="0" err="1"/>
              <a:t>connect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" + </a:t>
            </a:r>
            <a:r>
              <a:rPr lang="de-DE" sz="1000" dirty="0" err="1"/>
              <a:t>database.getUrl</a:t>
            </a:r>
            <a:r>
              <a:rPr lang="de-DE" sz="1000" dirty="0"/>
              <a:t>());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}</a:t>
            </a:r>
          </a:p>
          <a:p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then</a:t>
            </a:r>
            <a:r>
              <a:rPr lang="de-DE" sz="1000" dirty="0"/>
              <a:t> </a:t>
            </a:r>
            <a:r>
              <a:rPr lang="de-DE" sz="1000" dirty="0" err="1"/>
              <a:t>add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health</a:t>
            </a:r>
            <a:r>
              <a:rPr lang="de-DE" sz="1000" dirty="0"/>
              <a:t> check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application’s</a:t>
            </a:r>
            <a:r>
              <a:rPr lang="de-DE" sz="1000" dirty="0"/>
              <a:t> </a:t>
            </a:r>
            <a:r>
              <a:rPr lang="de-DE" sz="1000" dirty="0" err="1"/>
              <a:t>environment</a:t>
            </a:r>
            <a:r>
              <a:rPr lang="de-DE" sz="1000" dirty="0"/>
              <a:t>:</a:t>
            </a:r>
          </a:p>
          <a:p>
            <a:endParaRPr lang="de-DE" sz="1000" dirty="0"/>
          </a:p>
          <a:p>
            <a:r>
              <a:rPr lang="de-DE" sz="1000" dirty="0" err="1"/>
              <a:t>environment.healthChecks</a:t>
            </a:r>
            <a:r>
              <a:rPr lang="de-DE" sz="1000" dirty="0"/>
              <a:t>().</a:t>
            </a:r>
            <a:r>
              <a:rPr lang="de-DE" sz="1000" dirty="0" err="1"/>
              <a:t>register</a:t>
            </a:r>
            <a:r>
              <a:rPr lang="de-DE" sz="1000" dirty="0"/>
              <a:t>("</a:t>
            </a:r>
            <a:r>
              <a:rPr lang="de-DE" sz="1000" dirty="0" err="1"/>
              <a:t>database</a:t>
            </a:r>
            <a:r>
              <a:rPr lang="de-DE" sz="1000" dirty="0"/>
              <a:t>",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(</a:t>
            </a:r>
            <a:r>
              <a:rPr lang="de-DE" sz="1000" dirty="0" err="1"/>
              <a:t>database</a:t>
            </a:r>
            <a:r>
              <a:rPr lang="de-DE" sz="1000" dirty="0" smtClean="0"/>
              <a:t>));</a:t>
            </a:r>
          </a:p>
          <a:p>
            <a:endParaRPr lang="de-DE" sz="1000" dirty="0"/>
          </a:p>
          <a:p>
            <a:endParaRPr lang="de-DE" sz="1000" dirty="0" smtClean="0"/>
          </a:p>
          <a:p>
            <a:r>
              <a:rPr lang="de-DE" sz="1000" dirty="0" smtClean="0"/>
              <a:t>Zugriff:</a:t>
            </a:r>
            <a:r>
              <a:rPr lang="de-DE" sz="1000" dirty="0"/>
              <a:t>		 http://dw.example.com:8081/healthcheck</a:t>
            </a:r>
            <a:endParaRPr lang="de-DE" sz="1000" dirty="0" smtClean="0"/>
          </a:p>
          <a:p>
            <a:endParaRPr lang="de-DE" sz="1000" dirty="0"/>
          </a:p>
          <a:p>
            <a:r>
              <a:rPr lang="de-DE" sz="1000" dirty="0" smtClean="0"/>
              <a:t>Default:</a:t>
            </a:r>
            <a:r>
              <a:rPr lang="de-DE" sz="1000" dirty="0"/>
              <a:t>	 {"</a:t>
            </a:r>
            <a:r>
              <a:rPr lang="de-DE" sz="1000" dirty="0" err="1"/>
              <a:t>deadlocks</a:t>
            </a:r>
            <a:r>
              <a:rPr lang="de-DE" sz="1000" dirty="0"/>
              <a:t>":{"</a:t>
            </a:r>
            <a:r>
              <a:rPr lang="de-DE" sz="1000" dirty="0" err="1"/>
              <a:t>healthy</a:t>
            </a:r>
            <a:r>
              <a:rPr lang="de-DE" sz="1000" dirty="0"/>
              <a:t>":</a:t>
            </a:r>
            <a:r>
              <a:rPr lang="de-DE" sz="1000" dirty="0" err="1"/>
              <a:t>true</a:t>
            </a:r>
            <a:r>
              <a:rPr lang="de-DE" sz="1000" dirty="0" smtClean="0"/>
              <a:t>}}</a:t>
            </a:r>
          </a:p>
          <a:p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460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 Alternativen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813381"/>
              </p:ext>
            </p:extLst>
          </p:nvPr>
        </p:nvGraphicFramePr>
        <p:xfrm>
          <a:off x="838200" y="2119313"/>
          <a:ext cx="10515600" cy="37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rbeitsblatt" r:id="rId3" imgW="11734682" imgH="4200525" progId="Excel.Sheet.12">
                  <p:embed/>
                </p:oleObj>
              </mc:Choice>
              <mc:Fallback>
                <p:oleObj name="Arbeitsblatt" r:id="rId3" imgW="11734682" imgH="4200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119313"/>
                        <a:ext cx="10515600" cy="376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7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 </a:t>
            </a: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leichtgewichtiger Bootstrap (</a:t>
            </a:r>
            <a:r>
              <a:rPr lang="de-DE" dirty="0" err="1" smtClean="0"/>
              <a:t>CoC</a:t>
            </a:r>
            <a:r>
              <a:rPr lang="de-DE" dirty="0" smtClean="0"/>
              <a:t>) -&gt; einfacher Einstieg / Lernkurve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de-DE" dirty="0" smtClean="0"/>
              <a:t> (vgl. Spring-Welt)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viele Features moderner Entwicklung (</a:t>
            </a:r>
            <a:r>
              <a:rPr lang="de-DE" dirty="0" err="1" smtClean="0"/>
              <a:t>HealthChecks</a:t>
            </a:r>
            <a:r>
              <a:rPr lang="de-DE" dirty="0" smtClean="0"/>
              <a:t>, </a:t>
            </a:r>
            <a:r>
              <a:rPr lang="de-DE" dirty="0" err="1" smtClean="0"/>
              <a:t>Metrics</a:t>
            </a:r>
            <a:r>
              <a:rPr lang="de-DE" dirty="0" smtClean="0"/>
              <a:t>, usw.)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TDD</a:t>
            </a:r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 smtClean="0"/>
              <a:t>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box: JDBI- anstatt JPA-Support 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</a:t>
            </a:r>
            <a:r>
              <a:rPr lang="de-DE" dirty="0" err="1" smtClean="0"/>
              <a:t>Hibernate</a:t>
            </a:r>
            <a:r>
              <a:rPr lang="de-DE" dirty="0" smtClean="0"/>
              <a:t>-Modul </a:t>
            </a:r>
          </a:p>
          <a:p>
            <a:pPr marL="1276350" lvl="2" indent="-361950">
              <a:buFont typeface="Symbol" panose="05050102010706020507" pitchFamily="18" charset="2"/>
              <a:buChar char="-"/>
            </a:pPr>
            <a:r>
              <a:rPr lang="de-DE" dirty="0" smtClean="0"/>
              <a:t>Problem: Integration mit DI-Container</a:t>
            </a:r>
          </a:p>
          <a:p>
            <a:pPr marL="1733550" lvl="3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Integration mit </a:t>
            </a:r>
            <a:r>
              <a:rPr lang="de-DE" dirty="0" err="1" smtClean="0"/>
              <a:t>DropWizard</a:t>
            </a:r>
            <a:r>
              <a:rPr lang="de-DE" dirty="0" smtClean="0"/>
              <a:t> via </a:t>
            </a:r>
            <a:r>
              <a:rPr lang="de-DE" dirty="0" err="1" smtClean="0"/>
              <a:t>JpaPersitModule</a:t>
            </a:r>
            <a:r>
              <a:rPr lang="de-DE" dirty="0" smtClean="0"/>
              <a:t> von Google </a:t>
            </a:r>
            <a:r>
              <a:rPr lang="de-DE" dirty="0" err="1" smtClean="0"/>
              <a:t>Guice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box: Fehlende </a:t>
            </a:r>
            <a:r>
              <a:rPr lang="de-DE" dirty="0" smtClean="0"/>
              <a:t>DI-Container-Integration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Manuelle Integration mit Google </a:t>
            </a:r>
            <a:r>
              <a:rPr lang="de-DE" dirty="0" err="1" smtClean="0"/>
              <a:t>Guice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/>
              <a:t>Primitive Unterstützung für </a:t>
            </a:r>
            <a:r>
              <a:rPr lang="de-DE" dirty="0" err="1"/>
              <a:t>Authorization</a:t>
            </a:r>
            <a:r>
              <a:rPr lang="de-DE" dirty="0"/>
              <a:t> (z.B. OAuth2</a:t>
            </a:r>
            <a:r>
              <a:rPr lang="de-DE" dirty="0" smtClean="0"/>
              <a:t>)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TODO: argumentativ untermauern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1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TDD von Anfang an..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42" y="1690688"/>
            <a:ext cx="7084711" cy="2179410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2553644" y="1892654"/>
            <a:ext cx="1308063" cy="797682"/>
            <a:chOff x="2553644" y="1892654"/>
            <a:chExt cx="1308063" cy="797682"/>
          </a:xfrm>
        </p:grpSpPr>
        <p:sp>
          <p:nvSpPr>
            <p:cNvPr id="3" name="Rechteck 2"/>
            <p:cNvSpPr/>
            <p:nvPr/>
          </p:nvSpPr>
          <p:spPr>
            <a:xfrm>
              <a:off x="3420836" y="1892654"/>
              <a:ext cx="440871" cy="212271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553644" y="2478065"/>
              <a:ext cx="440871" cy="212271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45" y="3876777"/>
            <a:ext cx="3814707" cy="26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hlinkClick r:id="rId2"/>
              </a:rPr>
              <a:t>DropWizard</a:t>
            </a:r>
            <a:endParaRPr lang="de-DE" dirty="0" smtClean="0">
              <a:hlinkClick r:id="rId2"/>
            </a:endParaRPr>
          </a:p>
          <a:p>
            <a:pPr lvl="1"/>
            <a:r>
              <a:rPr lang="de-DE" dirty="0" smtClean="0">
                <a:hlinkClick r:id="rId2"/>
              </a:rPr>
              <a:t>Manual</a:t>
            </a:r>
            <a:endParaRPr lang="de-DE" dirty="0" smtClean="0"/>
          </a:p>
          <a:p>
            <a:pPr lvl="2"/>
            <a:r>
              <a:rPr lang="de-DE" dirty="0" err="1" smtClean="0">
                <a:hlinkClick r:id="rId3"/>
              </a:rPr>
              <a:t>Testing</a:t>
            </a:r>
            <a:r>
              <a:rPr lang="de-DE" dirty="0" smtClean="0">
                <a:hlinkClick r:id="rId3"/>
              </a:rPr>
              <a:t>-Module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7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Alles nur geklaut!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563" y="1690688"/>
            <a:ext cx="4994874" cy="46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leitmo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71" y="580230"/>
            <a:ext cx="5105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4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DropWizard</a:t>
            </a:r>
            <a:endParaRPr lang="de-DE" sz="4000" dirty="0" smtClean="0"/>
          </a:p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Dojo</a:t>
            </a:r>
            <a:endParaRPr lang="de-DE" sz="4000" dirty="0"/>
          </a:p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Lessons</a:t>
            </a:r>
            <a:r>
              <a:rPr lang="de-DE" sz="4000" dirty="0" smtClean="0"/>
              <a:t> </a:t>
            </a:r>
            <a:r>
              <a:rPr lang="de-DE" sz="4000" dirty="0" err="1" smtClean="0"/>
              <a:t>Learned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080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 Technologies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3054136" y="1857502"/>
            <a:ext cx="6089864" cy="3696273"/>
            <a:chOff x="3054136" y="2001880"/>
            <a:chExt cx="6089864" cy="3696273"/>
          </a:xfrm>
        </p:grpSpPr>
        <p:sp>
          <p:nvSpPr>
            <p:cNvPr id="22" name="Abgerundetes Rechteck 21"/>
            <p:cNvSpPr/>
            <p:nvPr/>
          </p:nvSpPr>
          <p:spPr>
            <a:xfrm>
              <a:off x="3054136" y="2001880"/>
              <a:ext cx="6089864" cy="36962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3420789" y="3976334"/>
              <a:ext cx="4021739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Jetty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7600528" y="3240962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Metrics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7600528" y="3976334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Guava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600527" y="4711112"/>
              <a:ext cx="1147944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Log4J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428755" y="4711114"/>
              <a:ext cx="1943701" cy="6041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JDBI</a:t>
              </a:r>
              <a:endParaRPr lang="de-DE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7600528" y="2505589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Liquibase</a:t>
              </a:r>
              <a:endParaRPr lang="de-DE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517047" y="4711113"/>
              <a:ext cx="1943701" cy="6041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JPA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428755" y="3240962"/>
              <a:ext cx="1943701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Jersey</a:t>
              </a:r>
              <a:endParaRPr lang="de-DE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5517047" y="3240962"/>
              <a:ext cx="1943701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Jackson</a:t>
              </a:r>
              <a:endParaRPr lang="de-DE" dirty="0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3428755" y="2505590"/>
              <a:ext cx="1943701" cy="6041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Freemarker</a:t>
              </a:r>
              <a:endParaRPr lang="de-DE" dirty="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515301" y="2505589"/>
              <a:ext cx="1943701" cy="6041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Mustache</a:t>
              </a:r>
              <a:endParaRPr lang="de-DE" dirty="0"/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733253" y="5932343"/>
            <a:ext cx="950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Dropwizard</a:t>
            </a:r>
            <a:r>
              <a:rPr lang="en-US" dirty="0"/>
              <a:t> consists mostly of glue code to automatically connect and configure these components.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4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 Technologies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Jetty .. </a:t>
            </a:r>
            <a:r>
              <a:rPr lang="en-US" dirty="0"/>
              <a:t>a high-performance HTTP server.</a:t>
            </a:r>
          </a:p>
          <a:p>
            <a:r>
              <a:rPr lang="en-US" dirty="0" smtClean="0"/>
              <a:t>Jersey .. </a:t>
            </a:r>
            <a:r>
              <a:rPr lang="en-US" dirty="0"/>
              <a:t>a full-featured RESTful web framework.</a:t>
            </a:r>
          </a:p>
          <a:p>
            <a:r>
              <a:rPr lang="en-US" dirty="0" smtClean="0"/>
              <a:t>Jackson .. </a:t>
            </a:r>
            <a:r>
              <a:rPr lang="en-US" dirty="0"/>
              <a:t>the best JSON library for the JVM.</a:t>
            </a:r>
          </a:p>
          <a:p>
            <a:r>
              <a:rPr lang="en-US" dirty="0" smtClean="0"/>
              <a:t>Metrics .. </a:t>
            </a:r>
            <a:r>
              <a:rPr lang="en-US" dirty="0"/>
              <a:t>an excellent library for application metrics.</a:t>
            </a:r>
          </a:p>
          <a:p>
            <a:r>
              <a:rPr lang="en-US" dirty="0" smtClean="0"/>
              <a:t>Guava .. </a:t>
            </a:r>
            <a:r>
              <a:rPr lang="en-US" dirty="0"/>
              <a:t>Google’s excellent utility 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Log4J .. a crunchy logging framework.</a:t>
            </a:r>
          </a:p>
          <a:p>
            <a:r>
              <a:rPr lang="en-US" dirty="0" smtClean="0">
                <a:hlinkClick r:id="rId2"/>
              </a:rPr>
              <a:t>JDBI</a:t>
            </a:r>
            <a:r>
              <a:rPr lang="en-US" dirty="0" smtClean="0"/>
              <a:t> .. fluent or SQL object style API detailed as JDBC.</a:t>
            </a:r>
          </a:p>
          <a:p>
            <a:r>
              <a:rPr lang="en-US" dirty="0" err="1" smtClean="0">
                <a:hlinkClick r:id="rId3"/>
              </a:rPr>
              <a:t>Liquibase</a:t>
            </a:r>
            <a:r>
              <a:rPr lang="en-US" dirty="0" smtClean="0"/>
              <a:t> .. manage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smtClean="0"/>
              <a:t>Modules /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>
                <a:hlinkClick r:id="rId2"/>
              </a:rPr>
              <a:t>Core</a:t>
            </a:r>
          </a:p>
          <a:p>
            <a:r>
              <a:rPr lang="de-DE" dirty="0" err="1" smtClean="0">
                <a:hlinkClick r:id="rId2"/>
              </a:rPr>
              <a:t>Testing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3"/>
              </a:rPr>
              <a:t>Client</a:t>
            </a:r>
            <a:endParaRPr lang="de-DE" dirty="0" smtClean="0">
              <a:hlinkClick r:id="rId4"/>
            </a:endParaRPr>
          </a:p>
          <a:p>
            <a:r>
              <a:rPr lang="de-DE" dirty="0" smtClean="0">
                <a:hlinkClick r:id="rId4"/>
              </a:rPr>
              <a:t>JDBI</a:t>
            </a:r>
            <a:r>
              <a:rPr lang="de-DE" dirty="0" smtClean="0"/>
              <a:t> / </a:t>
            </a:r>
            <a:r>
              <a:rPr lang="de-DE" dirty="0" err="1" smtClean="0">
                <a:hlinkClick r:id="rId5"/>
              </a:rPr>
              <a:t>Hibernate</a:t>
            </a:r>
            <a:endParaRPr lang="de-DE" dirty="0" smtClean="0">
              <a:hlinkClick r:id="rId4"/>
            </a:endParaRPr>
          </a:p>
          <a:p>
            <a:r>
              <a:rPr lang="de-DE" dirty="0" err="1" smtClean="0">
                <a:hlinkClick r:id="rId6"/>
              </a:rPr>
              <a:t>Migrations</a:t>
            </a:r>
            <a:endParaRPr lang="de-DE" dirty="0" smtClean="0">
              <a:hlinkClick r:id="rId4"/>
            </a:endParaRPr>
          </a:p>
          <a:p>
            <a:r>
              <a:rPr lang="de-DE" dirty="0" smtClean="0">
                <a:hlinkClick r:id="rId7"/>
              </a:rPr>
              <a:t>Validation</a:t>
            </a:r>
            <a:endParaRPr lang="de-DE" dirty="0"/>
          </a:p>
          <a:p>
            <a:r>
              <a:rPr lang="de-DE" dirty="0">
                <a:hlinkClick r:id="rId8"/>
              </a:rPr>
              <a:t>Authentication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>
                <a:hlinkClick r:id="rId9"/>
              </a:rPr>
              <a:t>Views</a:t>
            </a:r>
            <a:endParaRPr lang="de-DE" dirty="0"/>
          </a:p>
          <a:p>
            <a:r>
              <a:rPr lang="de-DE" dirty="0" err="1">
                <a:hlinkClick r:id="rId10"/>
              </a:rPr>
              <a:t>Metrics</a:t>
            </a:r>
            <a:endParaRPr lang="de-DE" dirty="0"/>
          </a:p>
          <a:p>
            <a:r>
              <a:rPr lang="de-DE" dirty="0" smtClean="0"/>
              <a:t>Tasks &amp; </a:t>
            </a:r>
            <a:r>
              <a:rPr lang="de-DE" dirty="0" err="1" smtClean="0"/>
              <a:t>Commands</a:t>
            </a:r>
            <a:endParaRPr lang="de-DE" dirty="0" smtClean="0"/>
          </a:p>
          <a:p>
            <a:r>
              <a:rPr lang="de-DE" dirty="0" smtClean="0"/>
              <a:t>..</a:t>
            </a:r>
            <a:endParaRPr lang="de-DE" dirty="0"/>
          </a:p>
          <a:p>
            <a:endParaRPr lang="de-DE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2818</Words>
  <Application>Microsoft Office PowerPoint</Application>
  <PresentationFormat>Breitbild</PresentationFormat>
  <Paragraphs>561</Paragraphs>
  <Slides>40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53" baseType="lpstr">
      <vt:lpstr>Arial</vt:lpstr>
      <vt:lpstr>Calibri</vt:lpstr>
      <vt:lpstr>Calibri (Textkörper)</vt:lpstr>
      <vt:lpstr>Calibri Light</vt:lpstr>
      <vt:lpstr>Consolas</vt:lpstr>
      <vt:lpstr>Courier New</vt:lpstr>
      <vt:lpstr>Helvetica Neue</vt:lpstr>
      <vt:lpstr>Panic Sans</vt:lpstr>
      <vt:lpstr>Symbol</vt:lpstr>
      <vt:lpstr>Times New Roman</vt:lpstr>
      <vt:lpstr>Wingdings</vt:lpstr>
      <vt:lpstr>Office Theme</vt:lpstr>
      <vt:lpstr>Arbeitsblatt</vt:lpstr>
      <vt:lpstr>___DropWizard___</vt:lpstr>
      <vt:lpstr>Denny Israel</vt:lpstr>
      <vt:lpstr>Stefan Illgen</vt:lpstr>
      <vt:lpstr>TDD von Anfang an..</vt:lpstr>
      <vt:lpstr>Alles nur geklaut!</vt:lpstr>
      <vt:lpstr>PowerPoint-Präsentation</vt:lpstr>
      <vt:lpstr>I Technologies</vt:lpstr>
      <vt:lpstr>I Technologies</vt:lpstr>
      <vt:lpstr>I Modules / Features</vt:lpstr>
      <vt:lpstr>II Ziele &amp; Szenario</vt:lpstr>
      <vt:lpstr>II Ziele &amp; Szenario</vt:lpstr>
      <vt:lpstr>II User Stories</vt:lpstr>
      <vt:lpstr>II.i Artistitic Bootsprapping</vt:lpstr>
      <vt:lpstr>II.i Artistitic Bootsprapping</vt:lpstr>
      <vt:lpstr>II.i Artistitic Bootsprapping</vt:lpstr>
      <vt:lpstr>II.i Artistitic Bootsprapping</vt:lpstr>
      <vt:lpstr>II.i Artistitic Bootsprapping</vt:lpstr>
      <vt:lpstr>II.ii Continous Delivery (Fat Jar)</vt:lpstr>
      <vt:lpstr>II.ii Continous Delivery (Fat Jar)</vt:lpstr>
      <vt:lpstr>II.ii Continous Delivery (Fat Jar)</vt:lpstr>
      <vt:lpstr>II.ii Continous Delivery (Fat Jar)</vt:lpstr>
      <vt:lpstr>II.iii RESTful SolarPanel Service</vt:lpstr>
      <vt:lpstr>II.iii RESTful SolarPanel Service</vt:lpstr>
      <vt:lpstr>II.iii RESTful SolarPanel Service</vt:lpstr>
      <vt:lpstr>II.iii.a RESTful SolarPanel Service (POST)</vt:lpstr>
      <vt:lpstr>II.iii.b RESTful SolarPanel Service (GET)</vt:lpstr>
      <vt:lpstr>II.iv Logging (15)</vt:lpstr>
      <vt:lpstr>II.iv Logging (15)</vt:lpstr>
      <vt:lpstr>II.v Dependency Injection (10)</vt:lpstr>
      <vt:lpstr>II.v Dependency Injection (10)</vt:lpstr>
      <vt:lpstr>II.v Dependency Injection (10)</vt:lpstr>
      <vt:lpstr>II.v Dependency Injection (10)</vt:lpstr>
      <vt:lpstr>II.v Dependency Injection (10)</vt:lpstr>
      <vt:lpstr>II.vi JPA-Integration</vt:lpstr>
      <vt:lpstr>II.vi JPA-Integration</vt:lpstr>
      <vt:lpstr>II.vii Health Check (10)</vt:lpstr>
      <vt:lpstr>II.vii Health Check (10)</vt:lpstr>
      <vt:lpstr>III Alternativen</vt:lpstr>
      <vt:lpstr>III Lessons Learned</vt:lpstr>
      <vt:lpstr>Quellen</vt:lpstr>
    </vt:vector>
  </TitlesOfParts>
  <Company>Saxonia Systems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Illgen, Stefan</dc:creator>
  <cp:lastModifiedBy>Illgen, Stefan</cp:lastModifiedBy>
  <cp:revision>277</cp:revision>
  <dcterms:created xsi:type="dcterms:W3CDTF">2016-07-04T07:12:39Z</dcterms:created>
  <dcterms:modified xsi:type="dcterms:W3CDTF">2016-07-20T14:01:53Z</dcterms:modified>
</cp:coreProperties>
</file>