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60" r:id="rId4"/>
    <p:sldId id="262" r:id="rId5"/>
    <p:sldId id="271" r:id="rId6"/>
    <p:sldId id="273" r:id="rId7"/>
    <p:sldId id="267" r:id="rId8"/>
    <p:sldId id="268" r:id="rId9"/>
    <p:sldId id="269" r:id="rId10"/>
    <p:sldId id="259" r:id="rId11"/>
    <p:sldId id="272" r:id="rId12"/>
    <p:sldId id="257" r:id="rId13"/>
    <p:sldId id="265" r:id="rId14"/>
    <p:sldId id="289" r:id="rId15"/>
    <p:sldId id="297" r:id="rId16"/>
    <p:sldId id="290" r:id="rId17"/>
    <p:sldId id="266" r:id="rId18"/>
    <p:sldId id="296" r:id="rId19"/>
    <p:sldId id="287" r:id="rId20"/>
    <p:sldId id="293" r:id="rId21"/>
    <p:sldId id="294" r:id="rId22"/>
    <p:sldId id="295" r:id="rId23"/>
    <p:sldId id="274" r:id="rId24"/>
    <p:sldId id="285" r:id="rId25"/>
    <p:sldId id="291" r:id="rId26"/>
    <p:sldId id="264" r:id="rId27"/>
    <p:sldId id="277" r:id="rId28"/>
    <p:sldId id="279" r:id="rId29"/>
    <p:sldId id="280" r:id="rId30"/>
    <p:sldId id="278" r:id="rId31"/>
    <p:sldId id="261" r:id="rId32"/>
    <p:sldId id="292" r:id="rId33"/>
    <p:sldId id="276" r:id="rId34"/>
    <p:sldId id="282" r:id="rId35"/>
    <p:sldId id="275" r:id="rId36"/>
    <p:sldId id="283" r:id="rId37"/>
    <p:sldId id="270" r:id="rId38"/>
    <p:sldId id="288" r:id="rId39"/>
    <p:sldId id="281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8307" autoAdjust="0"/>
  </p:normalViewPr>
  <p:slideViewPr>
    <p:cSldViewPr snapToGrid="0">
      <p:cViewPr varScale="1">
        <p:scale>
          <a:sx n="108" d="100"/>
          <a:sy n="108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B36DA-879C-4794-8A2C-6EB2A262E48E}" type="datetimeFigureOut">
              <a:rPr lang="de-DE" smtClean="0"/>
              <a:t>13.02.2015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B63B-1CDA-4D14-85C7-728E2328A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0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r>
              <a:rPr lang="de-DE" dirty="0" smtClean="0"/>
              <a:t> … Konnektoren</a:t>
            </a:r>
            <a:r>
              <a:rPr lang="de-DE" baseline="0" dirty="0" smtClean="0"/>
              <a:t> zu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40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Label - Displays a simple piece of text such as "Customer Name".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Text - Text that can include HTML formatting and computed values. Used to create headings, form letters, "mail-merge" effects, etc.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Dynamic Text - Displays a database column that can contain HTML formatted (CLOB) data. Allows for advanced CLOB data manipulation through expressions.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Data - Displays a database column or a computed value. Provides formatting.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Image - Any kind of image supported by a web browser. Images can be embedded in the report, referenced through a URI, read from the resource folder or retrieved from a BLOB field in a data 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Grid - Provides a tabular arrangement of report items, much like an HTML table. This element </a:t>
            </a:r>
            <a:r>
              <a:rPr lang="en-US" dirty="0" err="1" smtClean="0"/>
              <a:t>doesnt</a:t>
            </a:r>
            <a:r>
              <a:rPr lang="en-US" dirty="0" smtClean="0"/>
              <a:t> iterate over data sets like a List or a Table.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List - Presents data from a data set in any kind of format. Used when the layout for each row is more sophisticated than a simple table row. This Element will iterate over a bound Data 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Table - Presents data from a data set in the form of a table. Can contain grouping levels. Like an HTML table that has a table row for each data set row. This Element, like a list will iterate over a bound Data 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Chart - Displays a business chart such as a pie chart, line chart,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87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Integration als/in: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stand-alone,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pre-built web application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running and viewing reports.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 web application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can customize to your needs.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through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tag library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plugin in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RCP applications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Engine API / Report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API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report designer tool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Chart Engine API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charts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(unabhängig von BIRT verwendbar)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Scripting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uses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Mozilla's Rhino engine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perform server side scripting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Scripting is used in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expressions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events during the generation and presentation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phases of report creation.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688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438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19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JasperReport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 </a:t>
            </a:r>
            <a:r>
              <a:rPr lang="de-DE" dirty="0" err="1" smtClean="0">
                <a:effectLst/>
              </a:rPr>
              <a:t>compiled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report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template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objects</a:t>
            </a:r>
            <a:endParaRPr lang="de-DE" dirty="0" smtClean="0">
              <a:effectLst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JasperPrint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page-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can be viewed, printed or exported to other formats</a:t>
            </a:r>
          </a:p>
          <a:p>
            <a:endParaRPr lang="en-US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9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fontAlgn="base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60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940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360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7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r>
              <a:rPr lang="de-DE" dirty="0" smtClean="0"/>
              <a:t> … Data Connection (*</a:t>
            </a:r>
            <a:r>
              <a:rPr lang="de-DE" baseline="0" dirty="0" smtClean="0"/>
              <a:t> </a:t>
            </a:r>
            <a:r>
              <a:rPr lang="de-DE" dirty="0" smtClean="0"/>
              <a:t>Datenquellen</a:t>
            </a:r>
            <a:r>
              <a:rPr lang="de-DE" baseline="0" dirty="0" smtClean="0"/>
              <a:t> je Report (z.B. RDBMS))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Data Sets … Data Query (* Datenmengen (z.B. 1 Tabelle Customers))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Data Cubes … * Datenwürfel (z.B. 1 OLAP-Cube mit Dimensionen und Kennzahlen)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Report-Parameters …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Variablen ...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Body … </a:t>
            </a:r>
            <a:r>
              <a:rPr lang="de-DE" baseline="0" dirty="0" err="1" smtClean="0"/>
              <a:t>Layoutkörper</a:t>
            </a:r>
            <a:r>
              <a:rPr lang="de-DE" baseline="0" dirty="0" smtClean="0"/>
              <a:t> (z.B. Tabellenstruktur, Bilder, usw.) beinhaltet </a:t>
            </a:r>
            <a:r>
              <a:rPr lang="de-DE" b="1" baseline="0" dirty="0" smtClean="0"/>
              <a:t>Report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MasterPage</a:t>
            </a:r>
            <a:r>
              <a:rPr lang="de-DE" baseline="0" dirty="0" smtClean="0"/>
              <a:t> … ähnlich Folienmaster (z.B. Angabe Größe der Report-Dokumente)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Styles …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Libraries …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Scripts … ???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092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74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6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JIRA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Intelligent Reports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Design Templates als MS Word-Dokument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30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JIRA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Intelligent Reports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Design Templates als MS Word-Dokument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028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759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27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99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25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80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Web Services … anhand WSDL-</a:t>
            </a:r>
            <a:r>
              <a:rPr lang="de-DE" baseline="0" dirty="0" err="1" smtClean="0"/>
              <a:t>Descriptor</a:t>
            </a:r>
            <a:r>
              <a:rPr lang="de-DE" baseline="0" dirty="0" smtClean="0"/>
              <a:t>-Location und SOAP-Endpunkt-Beschreibung in WSDL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80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79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739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411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11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774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Palette … Report Items auswählen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Property Editor … Definition der Properties (z.B. Seitengröße) für Reports, Templates, Data Sets, Data Cubes, usw.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348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3119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69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Report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Model (ROM) … konzeptuelles Modell hinter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Design-File (z.B. Definition einer Style-Property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Wert</a:t>
            </a:r>
            <a:r>
              <a:rPr lang="de-DE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ROM XSD … XML Schema für XML Design File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Rom.def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ROM-defined /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von BIRT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vorgegebene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Instanzdaten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Style-Property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Wert)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+ Slots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rom.def liegt in </a:t>
            </a:r>
            <a:r>
              <a:rPr lang="de-DE" dirty="0" smtClean="0"/>
              <a:t>$INSTALL_DIR\</a:t>
            </a:r>
            <a:r>
              <a:rPr lang="de-DE" dirty="0" err="1" smtClean="0"/>
              <a:t>eclipse</a:t>
            </a:r>
            <a:r>
              <a:rPr lang="de-DE" dirty="0" smtClean="0"/>
              <a:t>\</a:t>
            </a:r>
            <a:r>
              <a:rPr lang="de-DE" dirty="0" err="1" smtClean="0"/>
              <a:t>plugins</a:t>
            </a:r>
            <a:r>
              <a:rPr lang="de-DE" dirty="0" smtClean="0"/>
              <a:t> \</a:t>
            </a:r>
            <a:r>
              <a:rPr lang="de-DE" dirty="0" err="1" smtClean="0"/>
              <a:t>org.eclipse.birt.report.model</a:t>
            </a:r>
            <a:r>
              <a:rPr lang="de-DE" dirty="0" smtClean="0"/>
              <a:t>_&lt;</a:t>
            </a:r>
            <a:r>
              <a:rPr lang="de-DE" dirty="0" err="1" smtClean="0"/>
              <a:t>version</a:t>
            </a:r>
            <a:r>
              <a:rPr lang="de-DE" dirty="0" smtClean="0"/>
              <a:t>&gt;.</a:t>
            </a:r>
            <a:r>
              <a:rPr lang="de-DE" dirty="0" err="1" smtClean="0"/>
              <a:t>jar</a:t>
            </a:r>
            <a:r>
              <a:rPr lang="de-DE" dirty="0" smtClean="0"/>
              <a:t> unter </a:t>
            </a:r>
            <a:r>
              <a:rPr lang="de-DE" dirty="0" err="1" smtClean="0"/>
              <a:t>org</a:t>
            </a:r>
            <a:r>
              <a:rPr lang="de-DE" dirty="0" smtClean="0"/>
              <a:t>\</a:t>
            </a:r>
            <a:r>
              <a:rPr lang="de-DE" dirty="0" err="1" smtClean="0"/>
              <a:t>eclipse</a:t>
            </a:r>
            <a:r>
              <a:rPr lang="de-DE" dirty="0" smtClean="0"/>
              <a:t>\</a:t>
            </a:r>
            <a:r>
              <a:rPr lang="de-DE" dirty="0" err="1" smtClean="0"/>
              <a:t>birt</a:t>
            </a:r>
            <a:r>
              <a:rPr lang="de-DE" dirty="0" smtClean="0"/>
              <a:t>\</a:t>
            </a:r>
            <a:r>
              <a:rPr lang="de-DE" dirty="0" err="1" smtClean="0"/>
              <a:t>report</a:t>
            </a:r>
            <a:r>
              <a:rPr lang="de-DE" dirty="0" smtClean="0"/>
              <a:t>\</a:t>
            </a:r>
            <a:r>
              <a:rPr lang="de-DE" dirty="0" err="1" smtClean="0"/>
              <a:t>model</a:t>
            </a:r>
            <a:r>
              <a:rPr lang="de-DE" dirty="0" smtClean="0"/>
              <a:t>\</a:t>
            </a:r>
            <a:r>
              <a:rPr lang="de-DE" dirty="0" err="1" smtClean="0"/>
              <a:t>elements</a:t>
            </a:r>
            <a:r>
              <a:rPr lang="de-DE" dirty="0" smtClean="0"/>
              <a:t>\rom.def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U.U. Erzeugung eines binären Artefakts </a:t>
            </a:r>
            <a:r>
              <a:rPr lang="de-DE" b="1" dirty="0" smtClean="0"/>
              <a:t>*.</a:t>
            </a:r>
            <a:r>
              <a:rPr lang="de-DE" b="1" dirty="0" err="1" smtClean="0"/>
              <a:t>rptdocument</a:t>
            </a:r>
            <a:r>
              <a:rPr lang="de-DE" b="1" dirty="0" smtClean="0"/>
              <a:t> </a:t>
            </a:r>
            <a:r>
              <a:rPr lang="de-DE" b="0" dirty="0" smtClean="0"/>
              <a:t>(Zwischenergebnis)</a:t>
            </a:r>
            <a:endParaRPr lang="de-DE" b="1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2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99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2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29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11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Weniger</a:t>
            </a:r>
            <a:r>
              <a:rPr lang="de-DE" baseline="0" dirty="0" smtClean="0"/>
              <a:t> vordefinierte 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Palettenelemente</a:t>
            </a:r>
            <a:r>
              <a:rPr lang="de-DE" baseline="0" dirty="0" smtClean="0"/>
              <a:t> für Erstellung von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Mehr vordefinierte Templates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Keine </a:t>
            </a:r>
            <a:r>
              <a:rPr lang="de-DE" baseline="0" dirty="0" err="1" smtClean="0"/>
              <a:t>Palettenelemente</a:t>
            </a:r>
            <a:r>
              <a:rPr lang="de-DE" baseline="0" dirty="0" smtClean="0"/>
              <a:t> für Erstellung von Template (Arbeiten auf Source-Ebene; nur Preview mit simpler Outline)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309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Layout:</a:t>
            </a:r>
            <a:r>
              <a:rPr lang="de-DE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Anordnung Report Items per </a:t>
            </a:r>
            <a:r>
              <a:rPr lang="de-DE" baseline="0" dirty="0" err="1" smtClean="0"/>
              <a:t>Drag‘n‘Drop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verwendete </a:t>
            </a:r>
            <a:r>
              <a:rPr lang="de-DE" baseline="0" dirty="0" err="1" smtClean="0"/>
              <a:t>Themes</a:t>
            </a:r>
            <a:r>
              <a:rPr lang="de-DE" baseline="0" dirty="0" smtClean="0"/>
              <a:t>, Orientation (</a:t>
            </a:r>
            <a:r>
              <a:rPr lang="de-DE" baseline="0" dirty="0" err="1" smtClean="0"/>
              <a:t>Left-To-Right</a:t>
            </a:r>
            <a:r>
              <a:rPr lang="de-DE" baseline="0" dirty="0" smtClean="0"/>
              <a:t> ..), Layout </a:t>
            </a:r>
            <a:r>
              <a:rPr lang="de-DE" baseline="0" dirty="0" err="1" smtClean="0"/>
              <a:t>Prefs</a:t>
            </a:r>
            <a:r>
              <a:rPr lang="de-DE" baseline="0" dirty="0" smtClean="0"/>
              <a:t> (Auto-Layout und Fixed Layout)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Master Page: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ähnlich</a:t>
            </a:r>
            <a:r>
              <a:rPr lang="de-DE" baseline="0" dirty="0" smtClean="0"/>
              <a:t> Folienmaster in Power Point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Header- / </a:t>
            </a:r>
            <a:r>
              <a:rPr lang="de-DE" baseline="0" dirty="0" err="1" smtClean="0"/>
              <a:t>Footer</a:t>
            </a:r>
            <a:r>
              <a:rPr lang="de-DE" baseline="0" dirty="0" smtClean="0"/>
              <a:t>-Höhe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Background-Color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Dokument-Typ: US Letter, A4, 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Fonts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Scrollverhalten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Scripts: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Festlegen des dynamischen Verhaltens bei</a:t>
            </a:r>
            <a:r>
              <a:rPr lang="de-DE" baseline="0" dirty="0" smtClean="0"/>
              <a:t> bestimmten Event (z.B. </a:t>
            </a:r>
            <a:r>
              <a:rPr lang="de-DE" baseline="0" dirty="0" err="1" smtClean="0"/>
              <a:t>onPageStart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onPageFinish</a:t>
            </a:r>
            <a:r>
              <a:rPr lang="de-DE" baseline="0" dirty="0" smtClean="0"/>
              <a:t>, ..) (</a:t>
            </a:r>
            <a:r>
              <a:rPr lang="de-DE" baseline="0" dirty="0" err="1" smtClean="0"/>
              <a:t>Javascript</a:t>
            </a:r>
            <a:r>
              <a:rPr lang="de-DE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Source: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StructuredTextEditor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Selbe Funktionalität mit konzeptuell ähnlicher Vorgehensweise (z.B. BIRT ermöglicht Definition von Datasets unabhängig von Report (Wiederverwendung), Jasper nicht)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8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tm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luence.dbvis.com/display/UG92/Creating+Queries+Graphicall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mp"/><Relationship Id="rId3" Type="http://schemas.openxmlformats.org/officeDocument/2006/relationships/hyperlink" Target="https://marketplace.atlassian.com/plugins/com.valiantys.jira.plugins.reporting" TargetMode="External"/><Relationship Id="rId7" Type="http://schemas.openxmlformats.org/officeDocument/2006/relationships/image" Target="../media/image2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rketplace.atlassian.com/plugins/com.clariostechnology.intelligentreports" TargetMode="External"/><Relationship Id="rId5" Type="http://schemas.openxmlformats.org/officeDocument/2006/relationships/hyperlink" Target="https://marketplace.atlassian.com/plugins/com.arsenalesystems.dataplane" TargetMode="External"/><Relationship Id="rId4" Type="http://schemas.openxmlformats.org/officeDocument/2006/relationships/hyperlink" Target="https://marketplace.atlassian.com/plugins/jira-timesheet-plugin" TargetMode="External"/><Relationship Id="rId9" Type="http://schemas.openxmlformats.org/officeDocument/2006/relationships/image" Target="../media/image26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pose.com/jasperreports/word-component.aspx" TargetMode="External"/><Relationship Id="rId3" Type="http://schemas.openxmlformats.org/officeDocument/2006/relationships/hyperlink" Target="https://help.sap.com/saphelp_nw70ehp1/helpdata/de/b2/e50138fede083de10000009b38f8cf/frameset.htm" TargetMode="External"/><Relationship Id="rId7" Type="http://schemas.openxmlformats.org/officeDocument/2006/relationships/hyperlink" Target="http://www.reportmill.com/produc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icrosoft.com/de-de/server-cloud/solutions/business-intelligence/" TargetMode="External"/><Relationship Id="rId11" Type="http://schemas.openxmlformats.org/officeDocument/2006/relationships/image" Target="../media/image28.tmp"/><Relationship Id="rId5" Type="http://schemas.openxmlformats.org/officeDocument/2006/relationships/hyperlink" Target="http://www.addedo.com/wp-content/uploads/2014/10/IBM-Cognos-BI.pdf" TargetMode="External"/><Relationship Id="rId10" Type="http://schemas.openxmlformats.org/officeDocument/2006/relationships/image" Target="../media/image27.tmp"/><Relationship Id="rId4" Type="http://schemas.openxmlformats.org/officeDocument/2006/relationships/hyperlink" Target="http://www-03.ibm.com/software/products/de/business-intelligence" TargetMode="External"/><Relationship Id="rId9" Type="http://schemas.openxmlformats.org/officeDocument/2006/relationships/hyperlink" Target="http://www.aspose.com/jasperreports/word-component/pricing.aspx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xvis.com/doku.php" TargetMode="External"/><Relationship Id="rId7" Type="http://schemas.openxmlformats.org/officeDocument/2006/relationships/hyperlink" Target="http://www.granitedataservic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cpfx.org/" TargetMode="External"/><Relationship Id="rId5" Type="http://schemas.openxmlformats.org/officeDocument/2006/relationships/hyperlink" Target="http://www.jrebirth.org/" TargetMode="External"/><Relationship Id="rId4" Type="http://schemas.openxmlformats.org/officeDocument/2006/relationships/hyperlink" Target="http://www.javafxdata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io.de/public/opensource/JS_01_07_Reporting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ddedo.com/wp-content/uploads/2014/10/IBM-Cognos-BI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BIRT vs. JASPER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Reporting </a:t>
            </a:r>
            <a:r>
              <a:rPr lang="de-DE" dirty="0" smtClean="0"/>
              <a:t>Tools unter der Lupe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Vordefinierte Templates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Template Editor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Vordefinierte Templates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Template Editor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89" y="2544210"/>
            <a:ext cx="1746527" cy="16162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7" y="4751403"/>
            <a:ext cx="1574186" cy="128995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9" y="4751823"/>
            <a:ext cx="1689196" cy="1289538"/>
          </a:xfrm>
          <a:prstGeom prst="rect">
            <a:avLst/>
          </a:prstGeom>
        </p:spPr>
      </p:pic>
      <p:pic>
        <p:nvPicPr>
          <p:cNvPr id="8" name="Grafik 7" descr="New Report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84" y="2543175"/>
            <a:ext cx="2933702" cy="1600200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04" y="4896775"/>
            <a:ext cx="2469262" cy="9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Layout-Editor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323427"/>
            <a:ext cx="4184035" cy="3880772"/>
          </a:xfrm>
        </p:spPr>
        <p:txBody>
          <a:bodyPr/>
          <a:lstStyle/>
          <a:p>
            <a:r>
              <a:rPr lang="de-DE" dirty="0" smtClean="0"/>
              <a:t>Editor-Pages:</a:t>
            </a:r>
          </a:p>
          <a:p>
            <a:pPr lvl="1"/>
            <a:r>
              <a:rPr lang="de-DE" dirty="0" smtClean="0"/>
              <a:t>Layout</a:t>
            </a:r>
          </a:p>
          <a:p>
            <a:pPr lvl="1"/>
            <a:r>
              <a:rPr lang="de-DE" dirty="0" smtClean="0"/>
              <a:t>Master Page</a:t>
            </a:r>
          </a:p>
          <a:p>
            <a:pPr lvl="1"/>
            <a:r>
              <a:rPr lang="de-DE" dirty="0" smtClean="0"/>
              <a:t>Script</a:t>
            </a:r>
          </a:p>
          <a:p>
            <a:pPr lvl="1"/>
            <a:r>
              <a:rPr lang="de-DE" dirty="0" smtClean="0"/>
              <a:t>Source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323427"/>
            <a:ext cx="4184034" cy="3880773"/>
          </a:xfrm>
        </p:spPr>
        <p:txBody>
          <a:bodyPr/>
          <a:lstStyle/>
          <a:p>
            <a:r>
              <a:rPr lang="de-DE" dirty="0" smtClean="0"/>
              <a:t>Editor-Pages:</a:t>
            </a:r>
          </a:p>
          <a:p>
            <a:pPr lvl="1"/>
            <a:r>
              <a:rPr lang="de-DE" dirty="0" smtClean="0"/>
              <a:t>Design</a:t>
            </a:r>
          </a:p>
          <a:p>
            <a:pPr lvl="1"/>
            <a:r>
              <a:rPr lang="de-DE" dirty="0" smtClean="0"/>
              <a:t>Source</a:t>
            </a:r>
          </a:p>
          <a:p>
            <a:pPr lvl="1"/>
            <a:r>
              <a:rPr lang="de-DE" dirty="0" smtClean="0"/>
              <a:t>Preview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817817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81781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9" y="2729905"/>
            <a:ext cx="292272" cy="3029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" y="2729905"/>
            <a:ext cx="292820" cy="3029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6" y="3082307"/>
            <a:ext cx="289725" cy="300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" y="3079375"/>
            <a:ext cx="295931" cy="30647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9458" y="3541683"/>
            <a:ext cx="697736" cy="21181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0" y="3912265"/>
            <a:ext cx="719770" cy="1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Layout-Elemente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160589"/>
            <a:ext cx="4357374" cy="388077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Label </a:t>
            </a:r>
          </a:p>
          <a:p>
            <a:pPr fontAlgn="base"/>
            <a:r>
              <a:rPr lang="en-US" dirty="0" smtClean="0"/>
              <a:t>Text </a:t>
            </a:r>
          </a:p>
          <a:p>
            <a:pPr fontAlgn="base"/>
            <a:r>
              <a:rPr lang="en-US" dirty="0" smtClean="0"/>
              <a:t>Dynamic Text</a:t>
            </a:r>
            <a:endParaRPr lang="en-US" dirty="0"/>
          </a:p>
          <a:p>
            <a:pPr fontAlgn="base"/>
            <a:r>
              <a:rPr lang="en-US" dirty="0" smtClean="0"/>
              <a:t>Data</a:t>
            </a:r>
          </a:p>
          <a:p>
            <a:pPr fontAlgn="base"/>
            <a:r>
              <a:rPr lang="en-US" dirty="0" smtClean="0"/>
              <a:t>Image</a:t>
            </a:r>
            <a:endParaRPr lang="en-US" dirty="0"/>
          </a:p>
          <a:p>
            <a:pPr fontAlgn="base"/>
            <a:r>
              <a:rPr lang="en-US" dirty="0" smtClean="0"/>
              <a:t>Grid (no dataset iteration)</a:t>
            </a:r>
            <a:endParaRPr lang="en-US" dirty="0"/>
          </a:p>
          <a:p>
            <a:pPr fontAlgn="base"/>
            <a:r>
              <a:rPr lang="en-US" dirty="0" smtClean="0"/>
              <a:t>List</a:t>
            </a:r>
            <a:endParaRPr lang="en-US" dirty="0"/>
          </a:p>
          <a:p>
            <a:pPr fontAlgn="base"/>
            <a:r>
              <a:rPr lang="en-US" dirty="0" smtClean="0"/>
              <a:t>Table</a:t>
            </a:r>
            <a:endParaRPr lang="en-US" dirty="0"/>
          </a:p>
          <a:p>
            <a:pPr fontAlgn="base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442406" y="1721076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 Report Items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36" y="2160589"/>
            <a:ext cx="1366422" cy="44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Anwendungsintegration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597025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59702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136605"/>
            <a:ext cx="4192120" cy="3865637"/>
          </a:xfrm>
        </p:spPr>
        <p:txBody>
          <a:bodyPr/>
          <a:lstStyle/>
          <a:p>
            <a:r>
              <a:rPr lang="de-DE" dirty="0" smtClean="0"/>
              <a:t>Designer Integration als/in:</a:t>
            </a:r>
          </a:p>
          <a:p>
            <a:pPr lvl="1"/>
            <a:r>
              <a:rPr lang="de-DE" dirty="0" smtClean="0"/>
              <a:t>Java EE App</a:t>
            </a:r>
          </a:p>
          <a:p>
            <a:pPr lvl="1"/>
            <a:r>
              <a:rPr lang="de-DE" dirty="0" err="1" smtClean="0"/>
              <a:t>Eclipse-Plugin</a:t>
            </a:r>
            <a:endParaRPr lang="de-DE" dirty="0" smtClean="0"/>
          </a:p>
          <a:p>
            <a:r>
              <a:rPr lang="de-DE" dirty="0" smtClean="0"/>
              <a:t>Java-APIs:</a:t>
            </a:r>
          </a:p>
          <a:p>
            <a:pPr lvl="1"/>
            <a:r>
              <a:rPr lang="de-DE" dirty="0" smtClean="0"/>
              <a:t>Design Engine API</a:t>
            </a:r>
          </a:p>
          <a:p>
            <a:pPr lvl="1"/>
            <a:r>
              <a:rPr lang="de-DE" dirty="0" smtClean="0"/>
              <a:t>Report Engine API</a:t>
            </a:r>
          </a:p>
          <a:p>
            <a:pPr lvl="1"/>
            <a:r>
              <a:rPr lang="de-DE" dirty="0" smtClean="0"/>
              <a:t>Chart Engine API</a:t>
            </a:r>
          </a:p>
          <a:p>
            <a:pPr lvl="1"/>
            <a:r>
              <a:rPr lang="de-DE" dirty="0" smtClean="0"/>
              <a:t>BIRT Scripting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928019" y="2134767"/>
            <a:ext cx="4192120" cy="3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Designer Integration </a:t>
            </a:r>
            <a:r>
              <a:rPr lang="de-DE" dirty="0"/>
              <a:t>als/in:</a:t>
            </a:r>
          </a:p>
          <a:p>
            <a:pPr lvl="1"/>
            <a:r>
              <a:rPr lang="de-DE" dirty="0"/>
              <a:t>Java EE </a:t>
            </a:r>
            <a:r>
              <a:rPr lang="de-DE" dirty="0" smtClean="0"/>
              <a:t>App</a:t>
            </a:r>
            <a:endParaRPr lang="de-DE" dirty="0"/>
          </a:p>
          <a:p>
            <a:pPr lvl="1"/>
            <a:r>
              <a:rPr lang="de-DE" dirty="0" err="1"/>
              <a:t>Eclipse-Plugin</a:t>
            </a:r>
            <a:endParaRPr lang="de-DE" dirty="0"/>
          </a:p>
          <a:p>
            <a:r>
              <a:rPr lang="de-DE" dirty="0"/>
              <a:t>Java-APIs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/>
              <a:t>JasperReports</a:t>
            </a:r>
            <a:r>
              <a:rPr lang="de-DE" dirty="0"/>
              <a:t> </a:t>
            </a:r>
            <a:r>
              <a:rPr lang="de-DE" dirty="0" smtClean="0"/>
              <a:t>API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29" y="5263939"/>
            <a:ext cx="3009900" cy="9810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90" y="5263939"/>
            <a:ext cx="3648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Anwendungsintegration </a:t>
            </a:r>
            <a:r>
              <a:rPr lang="de-DE" dirty="0" smtClean="0"/>
              <a:t>- Adaption </a:t>
            </a:r>
            <a:r>
              <a:rPr lang="de-DE" dirty="0"/>
              <a:t>von Reporting-Designs durch den Endanwender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77334" y="1774655"/>
            <a:ext cx="8695265" cy="4711870"/>
          </a:xfrm>
        </p:spPr>
        <p:txBody>
          <a:bodyPr>
            <a:normAutofit fontScale="92500"/>
          </a:bodyPr>
          <a:lstStyle/>
          <a:p>
            <a:r>
              <a:rPr lang="de-DE" b="1" dirty="0" smtClean="0"/>
              <a:t>Warum adaptieren?</a:t>
            </a:r>
          </a:p>
          <a:p>
            <a:pPr lvl="1"/>
            <a:r>
              <a:rPr lang="de-DE" b="1" dirty="0" err="1" smtClean="0"/>
              <a:t>Jaspersoft</a:t>
            </a:r>
            <a:r>
              <a:rPr lang="de-DE" b="1" dirty="0" smtClean="0"/>
              <a:t> Studio</a:t>
            </a:r>
            <a:r>
              <a:rPr lang="de-DE" dirty="0" smtClean="0"/>
              <a:t> und die </a:t>
            </a:r>
            <a:r>
              <a:rPr lang="de-DE" b="1" dirty="0" smtClean="0"/>
              <a:t>BIRT–IDE </a:t>
            </a:r>
            <a:r>
              <a:rPr lang="de-DE" dirty="0" smtClean="0"/>
              <a:t>setzen </a:t>
            </a:r>
            <a:r>
              <a:rPr lang="de-DE" b="1" dirty="0" smtClean="0"/>
              <a:t>hohe fachliche Anforderungen </a:t>
            </a:r>
            <a:r>
              <a:rPr lang="de-DE" dirty="0" smtClean="0"/>
              <a:t>an den Endanwender voraus: </a:t>
            </a:r>
            <a:r>
              <a:rPr lang="de-DE" i="1" dirty="0" smtClean="0"/>
              <a:t>SQL-</a:t>
            </a:r>
            <a:r>
              <a:rPr lang="de-DE" i="1" dirty="0" err="1" smtClean="0"/>
              <a:t>Queries</a:t>
            </a:r>
            <a:r>
              <a:rPr lang="de-DE" dirty="0" smtClean="0"/>
              <a:t> + </a:t>
            </a:r>
            <a:r>
              <a:rPr lang="de-DE" i="1" dirty="0" smtClean="0"/>
              <a:t>Java-</a:t>
            </a:r>
            <a:r>
              <a:rPr lang="de-DE" i="1" dirty="0" err="1" smtClean="0"/>
              <a:t>Expressions</a:t>
            </a:r>
            <a:r>
              <a:rPr lang="de-DE" dirty="0" smtClean="0"/>
              <a:t> zur Visualisierung der Daten in Berichten</a:t>
            </a:r>
          </a:p>
          <a:p>
            <a:r>
              <a:rPr lang="de-DE" b="1" dirty="0" smtClean="0"/>
              <a:t>Wie </a:t>
            </a:r>
            <a:r>
              <a:rPr lang="de-DE" b="1" dirty="0" err="1" smtClean="0"/>
              <a:t>adpatieren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Angebot mehrerer </a:t>
            </a:r>
            <a:r>
              <a:rPr lang="de-DE" b="1" dirty="0" smtClean="0">
                <a:solidFill>
                  <a:srgbClr val="90C226"/>
                </a:solidFill>
              </a:rPr>
              <a:t>Templates</a:t>
            </a:r>
            <a:r>
              <a:rPr lang="de-DE" dirty="0" smtClean="0"/>
              <a:t> (mit Preview) zur Auswahl</a:t>
            </a:r>
          </a:p>
          <a:p>
            <a:pPr lvl="1"/>
            <a:r>
              <a:rPr lang="de-DE" dirty="0" smtClean="0"/>
              <a:t>Dialog zur Parametrisierung eines Report-Designs unter Verwendung von .. </a:t>
            </a:r>
          </a:p>
          <a:p>
            <a:pPr lvl="2"/>
            <a:r>
              <a:rPr lang="de-DE" dirty="0" smtClean="0"/>
              <a:t>(1) </a:t>
            </a:r>
            <a:r>
              <a:rPr lang="de-DE" b="1" i="1" dirty="0" smtClean="0">
                <a:solidFill>
                  <a:srgbClr val="90C226"/>
                </a:solidFill>
              </a:rPr>
              <a:t>Report-Design Parametern</a:t>
            </a:r>
          </a:p>
          <a:p>
            <a:pPr lvl="2"/>
            <a:r>
              <a:rPr lang="de-DE" dirty="0" smtClean="0"/>
              <a:t>(2a) </a:t>
            </a:r>
            <a:r>
              <a:rPr lang="de-DE" i="1" dirty="0" smtClean="0"/>
              <a:t>Report-Design-API (Filtern)</a:t>
            </a:r>
          </a:p>
          <a:p>
            <a:pPr lvl="2"/>
            <a:r>
              <a:rPr lang="de-DE" dirty="0" smtClean="0"/>
              <a:t>(2b) </a:t>
            </a:r>
            <a:r>
              <a:rPr lang="de-DE" i="1" dirty="0" smtClean="0"/>
              <a:t>XSLT-Template</a:t>
            </a:r>
            <a:r>
              <a:rPr lang="de-DE" dirty="0" smtClean="0"/>
              <a:t>, welches adaptive Reporting-Designs erzeugt (</a:t>
            </a:r>
            <a:r>
              <a:rPr lang="de-DE" b="1" dirty="0" smtClean="0"/>
              <a:t>eigene Abbildungsvorschrift!</a:t>
            </a:r>
            <a:r>
              <a:rPr lang="de-DE" dirty="0" smtClean="0"/>
              <a:t>)</a:t>
            </a:r>
          </a:p>
          <a:p>
            <a:pPr lvl="1"/>
            <a:r>
              <a:rPr lang="de-DE" b="1" dirty="0" smtClean="0"/>
              <a:t>Nicht (Aufwand!): </a:t>
            </a:r>
            <a:r>
              <a:rPr lang="de-DE" dirty="0" smtClean="0"/>
              <a:t>Implementierung einer eigenen GUI zur Erstellung von Report-Designs</a:t>
            </a:r>
          </a:p>
          <a:p>
            <a:r>
              <a:rPr lang="de-DE" b="1" dirty="0" smtClean="0"/>
              <a:t>Wie integrieren?</a:t>
            </a:r>
          </a:p>
          <a:p>
            <a:pPr lvl="1"/>
            <a:r>
              <a:rPr lang="de-DE" dirty="0" smtClean="0"/>
              <a:t>Voreinstellungen</a:t>
            </a:r>
          </a:p>
          <a:p>
            <a:pPr lvl="1"/>
            <a:r>
              <a:rPr lang="de-DE" dirty="0" smtClean="0"/>
              <a:t>Exportdialog vor jedem Export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Anwendungsintegration </a:t>
            </a:r>
            <a:r>
              <a:rPr lang="de-DE" dirty="0" smtClean="0"/>
              <a:t>- Adaption </a:t>
            </a:r>
            <a:r>
              <a:rPr lang="de-DE" dirty="0"/>
              <a:t>von Reporting-Designs durch den Endanwender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77334" y="1774655"/>
            <a:ext cx="8695265" cy="4711870"/>
          </a:xfrm>
        </p:spPr>
        <p:txBody>
          <a:bodyPr>
            <a:normAutofit/>
          </a:bodyPr>
          <a:lstStyle/>
          <a:p>
            <a:r>
              <a:rPr lang="de-DE" b="1" dirty="0" smtClean="0"/>
              <a:t>Wie </a:t>
            </a:r>
            <a:r>
              <a:rPr lang="de-DE" b="1" dirty="0" err="1" smtClean="0"/>
              <a:t>adpatieren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06" y="2533650"/>
            <a:ext cx="5339090" cy="378542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441410" y="4057029"/>
            <a:ext cx="7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hlinkClick r:id="rId4"/>
              </a:rPr>
              <a:t>DBVis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1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Anwendungsintegration </a:t>
            </a:r>
            <a:r>
              <a:rPr lang="de-DE" dirty="0" smtClean="0"/>
              <a:t>– </a:t>
            </a:r>
            <a:r>
              <a:rPr lang="de-DE" dirty="0" err="1" smtClean="0"/>
              <a:t>Use</a:t>
            </a:r>
            <a:r>
              <a:rPr lang="de-DE" dirty="0" smtClean="0"/>
              <a:t> Cases zur Adaption des </a:t>
            </a:r>
            <a:r>
              <a:rPr lang="de-DE" dirty="0" err="1" smtClean="0"/>
              <a:t>Reportings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77334" y="2062753"/>
            <a:ext cx="8695265" cy="4711870"/>
          </a:xfrm>
        </p:spPr>
        <p:txBody>
          <a:bodyPr>
            <a:normAutofit/>
          </a:bodyPr>
          <a:lstStyle/>
          <a:p>
            <a:r>
              <a:rPr lang="de-DE" b="1" dirty="0" smtClean="0"/>
              <a:t>Was adaptieren? (</a:t>
            </a:r>
            <a:r>
              <a:rPr lang="de-DE" b="1" dirty="0" err="1" smtClean="0"/>
              <a:t>Use</a:t>
            </a:r>
            <a:r>
              <a:rPr lang="de-DE" b="1" dirty="0" smtClean="0"/>
              <a:t>-Cases)</a:t>
            </a:r>
          </a:p>
          <a:p>
            <a:pPr lvl="1"/>
            <a:r>
              <a:rPr lang="de-DE" b="1" dirty="0" smtClean="0">
                <a:solidFill>
                  <a:schemeClr val="accent1"/>
                </a:solidFill>
              </a:rPr>
              <a:t>Manage Reports:</a:t>
            </a:r>
          </a:p>
          <a:p>
            <a:pPr lvl="2"/>
            <a:r>
              <a:rPr lang="de-DE" b="1" dirty="0" err="1" smtClean="0">
                <a:solidFill>
                  <a:schemeClr val="accent1"/>
                </a:solidFill>
              </a:rPr>
              <a:t>Scheduling</a:t>
            </a:r>
            <a:r>
              <a:rPr lang="de-DE" b="1" dirty="0" smtClean="0">
                <a:solidFill>
                  <a:schemeClr val="accent1"/>
                </a:solidFill>
              </a:rPr>
              <a:t> der Report-Generierung + Email-Versand </a:t>
            </a:r>
            <a:r>
              <a:rPr lang="de-DE" dirty="0" smtClean="0">
                <a:solidFill>
                  <a:schemeClr val="tx1"/>
                </a:solidFill>
              </a:rPr>
              <a:t>(z.B. periodischen CRON-Job)</a:t>
            </a:r>
          </a:p>
          <a:p>
            <a:pPr lvl="2"/>
            <a:r>
              <a:rPr lang="de-DE" b="1" dirty="0" smtClean="0">
                <a:solidFill>
                  <a:schemeClr val="accent1"/>
                </a:solidFill>
              </a:rPr>
              <a:t>Zentrales Report-Repository: </a:t>
            </a:r>
            <a:r>
              <a:rPr lang="de-DE" dirty="0" smtClean="0">
                <a:solidFill>
                  <a:schemeClr val="tx1"/>
                </a:solidFill>
              </a:rPr>
              <a:t>URL bis (Zugriffsberechtigung)</a:t>
            </a:r>
          </a:p>
          <a:p>
            <a:pPr lvl="2"/>
            <a:r>
              <a:rPr lang="de-DE" b="1" dirty="0" smtClean="0">
                <a:solidFill>
                  <a:srgbClr val="90C226"/>
                </a:solidFill>
              </a:rPr>
              <a:t>Dashboard: </a:t>
            </a:r>
            <a:r>
              <a:rPr lang="de-DE" dirty="0" smtClean="0">
                <a:solidFill>
                  <a:schemeClr val="tx1"/>
                </a:solidFill>
              </a:rPr>
              <a:t>GUI </a:t>
            </a:r>
            <a:r>
              <a:rPr lang="de-DE" dirty="0">
                <a:solidFill>
                  <a:schemeClr val="tx1"/>
                </a:solidFill>
              </a:rPr>
              <a:t>zur Navigation + Anzeige von </a:t>
            </a:r>
            <a:r>
              <a:rPr lang="de-DE" dirty="0" smtClean="0">
                <a:solidFill>
                  <a:schemeClr val="tx1"/>
                </a:solidFill>
              </a:rPr>
              <a:t>Reports</a:t>
            </a:r>
          </a:p>
          <a:p>
            <a:pPr lvl="1"/>
            <a:r>
              <a:rPr lang="de-DE" b="1" dirty="0" err="1" smtClean="0">
                <a:solidFill>
                  <a:srgbClr val="90C226"/>
                </a:solidFill>
              </a:rPr>
              <a:t>Use</a:t>
            </a:r>
            <a:r>
              <a:rPr lang="de-DE" b="1" dirty="0" smtClean="0">
                <a:solidFill>
                  <a:srgbClr val="90C226"/>
                </a:solidFill>
              </a:rPr>
              <a:t> Case:</a:t>
            </a:r>
            <a:r>
              <a:rPr lang="de-DE" dirty="0" smtClean="0">
                <a:solidFill>
                  <a:srgbClr val="C00000"/>
                </a:solidFill>
              </a:rPr>
              <a:t> ???</a:t>
            </a:r>
            <a:endParaRPr lang="de-DE" b="1" dirty="0" smtClean="0">
              <a:solidFill>
                <a:schemeClr val="accent1"/>
              </a:solidFill>
            </a:endParaRPr>
          </a:p>
          <a:p>
            <a:pPr lvl="2"/>
            <a:r>
              <a:rPr lang="de-DE" b="1" dirty="0" smtClean="0">
                <a:solidFill>
                  <a:schemeClr val="accent1"/>
                </a:solidFill>
              </a:rPr>
              <a:t>Templates: </a:t>
            </a:r>
            <a:r>
              <a:rPr lang="de-DE" b="1" dirty="0" smtClean="0">
                <a:solidFill>
                  <a:srgbClr val="C00000"/>
                </a:solidFill>
              </a:rPr>
              <a:t>???</a:t>
            </a:r>
          </a:p>
          <a:p>
            <a:pPr lvl="2"/>
            <a:r>
              <a:rPr lang="de-DE" b="1" dirty="0" smtClean="0">
                <a:solidFill>
                  <a:srgbClr val="90C226"/>
                </a:solidFill>
              </a:rPr>
              <a:t>Template Parameter: </a:t>
            </a:r>
            <a:r>
              <a:rPr lang="de-DE" b="1" dirty="0" smtClean="0">
                <a:solidFill>
                  <a:srgbClr val="C00000"/>
                </a:solidFill>
              </a:rPr>
              <a:t>???</a:t>
            </a:r>
            <a:endParaRPr lang="de-DE" b="1" dirty="0" smtClean="0">
              <a:solidFill>
                <a:srgbClr val="90C226"/>
              </a:solidFill>
            </a:endParaRPr>
          </a:p>
          <a:p>
            <a:pPr lvl="2"/>
            <a:r>
              <a:rPr lang="de-DE" b="1" dirty="0" smtClean="0">
                <a:solidFill>
                  <a:srgbClr val="90C226"/>
                </a:solidFill>
              </a:rPr>
              <a:t>Filterung (Spalten, Zeilen):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C00000"/>
                </a:solidFill>
              </a:rPr>
              <a:t>???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122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558925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55892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5708103" y="2843767"/>
            <a:ext cx="2614688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JasperCompileManager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708103" y="3933022"/>
            <a:ext cx="261468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JasperFillManager</a:t>
            </a:r>
            <a:endParaRPr lang="de-DE" dirty="0"/>
          </a:p>
        </p:txBody>
      </p:sp>
      <p:pic>
        <p:nvPicPr>
          <p:cNvPr id="10242" name="Picture 2" descr="http://eclipse.org/birt/img/documentation/integrating/retas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012989"/>
            <a:ext cx="4949738" cy="371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bgerundetes Rechteck 21"/>
          <p:cNvSpPr/>
          <p:nvPr/>
        </p:nvSpPr>
        <p:spPr>
          <a:xfrm>
            <a:off x="5708103" y="5074811"/>
            <a:ext cx="261468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JasperExportManager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6042459" y="4524351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JasperPrint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042459" y="3373639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JasperReport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6042459" y="2304187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JasperDesign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6042459" y="5666141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PDF | HTML | ..</a:t>
            </a:r>
            <a:endParaRPr lang="de-DE" dirty="0"/>
          </a:p>
        </p:txBody>
      </p:sp>
      <p:cxnSp>
        <p:nvCxnSpPr>
          <p:cNvPr id="27" name="Gewinkelte Verbindung 26"/>
          <p:cNvCxnSpPr>
            <a:stCxn id="25" idx="2"/>
            <a:endCxn id="19" idx="0"/>
          </p:cNvCxnSpPr>
          <p:nvPr/>
        </p:nvCxnSpPr>
        <p:spPr>
          <a:xfrm rot="5400000">
            <a:off x="6953822" y="2782142"/>
            <a:ext cx="1232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9" idx="2"/>
            <a:endCxn id="24" idx="0"/>
          </p:cNvCxnSpPr>
          <p:nvPr/>
        </p:nvCxnSpPr>
        <p:spPr>
          <a:xfrm>
            <a:off x="7015447" y="3260097"/>
            <a:ext cx="0" cy="1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2"/>
            <a:endCxn id="20" idx="0"/>
          </p:cNvCxnSpPr>
          <p:nvPr/>
        </p:nvCxnSpPr>
        <p:spPr>
          <a:xfrm>
            <a:off x="7015447" y="3789969"/>
            <a:ext cx="0" cy="14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Gerade Verbindung mit Pfeil 10240"/>
          <p:cNvCxnSpPr>
            <a:stCxn id="20" idx="2"/>
            <a:endCxn id="23" idx="0"/>
          </p:cNvCxnSpPr>
          <p:nvPr/>
        </p:nvCxnSpPr>
        <p:spPr>
          <a:xfrm>
            <a:off x="7015447" y="4390222"/>
            <a:ext cx="0" cy="13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Gerade Verbindung mit Pfeil 10243"/>
          <p:cNvCxnSpPr>
            <a:stCxn id="23" idx="2"/>
            <a:endCxn id="22" idx="0"/>
          </p:cNvCxnSpPr>
          <p:nvPr/>
        </p:nvCxnSpPr>
        <p:spPr>
          <a:xfrm>
            <a:off x="7015447" y="4940681"/>
            <a:ext cx="0" cy="13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Gerade Verbindung mit Pfeil 10245"/>
          <p:cNvCxnSpPr>
            <a:stCxn id="22" idx="2"/>
            <a:endCxn id="26" idx="0"/>
          </p:cNvCxnSpPr>
          <p:nvPr/>
        </p:nvCxnSpPr>
        <p:spPr>
          <a:xfrm>
            <a:off x="7015447" y="5532011"/>
            <a:ext cx="0" cy="13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Lizenzierung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930400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9304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546180"/>
            <a:ext cx="4192120" cy="3865637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Public </a:t>
            </a:r>
            <a:r>
              <a:rPr lang="de-DE" dirty="0" err="1" smtClean="0"/>
              <a:t>Licence</a:t>
            </a:r>
            <a:r>
              <a:rPr lang="de-DE" dirty="0" smtClean="0"/>
              <a:t> (EPL)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928019" y="2544342"/>
            <a:ext cx="4192120" cy="3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GNU Lesser General Public </a:t>
            </a:r>
            <a:r>
              <a:rPr lang="de-DE" dirty="0" err="1" smtClean="0"/>
              <a:t>Licence</a:t>
            </a:r>
            <a:r>
              <a:rPr lang="de-DE" dirty="0" smtClean="0"/>
              <a:t> (LGPL)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5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- Datenquellen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82792"/>
              </p:ext>
            </p:extLst>
          </p:nvPr>
        </p:nvGraphicFramePr>
        <p:xfrm>
          <a:off x="1089764" y="2267211"/>
          <a:ext cx="8596312" cy="3268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802"/>
                <a:gridCol w="3078255"/>
                <a:gridCol w="3078255"/>
              </a:tblGrid>
              <a:tr h="171014"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BIRT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Jasper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Diversität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Eigene Datenquellen implementieren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(ODA)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Datenquellen  je Report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beliebig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(bzw. beliebig unter Verwendung von Subreports)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Ausgabeformate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Exploring Data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GUI-gestützte Modellierung von OLAP-Cubes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Ausschließlich Import von OLAP Cubes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42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Data-Query-Languages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nur SQL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CQL, SQL, EJBQL,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HBaseQuery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HiveQL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HQL, JSON, MDX,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MongoDBQuery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OLAP4J, PLSQL, XLS,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Xpath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XPath2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Parametrisierte Datenabfragen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567543" y="2090057"/>
            <a:ext cx="51233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Konzepte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endParaRPr lang="de-DE" dirty="0" smtClean="0"/>
          </a:p>
          <a:p>
            <a:r>
              <a:rPr lang="de-DE" dirty="0" smtClean="0"/>
              <a:t>Data Sets</a:t>
            </a:r>
          </a:p>
          <a:p>
            <a:r>
              <a:rPr lang="de-DE" dirty="0" smtClean="0"/>
              <a:t>Data Cubes</a:t>
            </a:r>
          </a:p>
          <a:p>
            <a:r>
              <a:rPr lang="de-DE" dirty="0" smtClean="0"/>
              <a:t>Templates</a:t>
            </a:r>
          </a:p>
          <a:p>
            <a:r>
              <a:rPr lang="de-DE" dirty="0"/>
              <a:t>Layout Editor</a:t>
            </a:r>
            <a:endParaRPr lang="de-DE" dirty="0" smtClean="0"/>
          </a:p>
          <a:p>
            <a:r>
              <a:rPr lang="de-DE" dirty="0" smtClean="0"/>
              <a:t>Layout-Elemente</a:t>
            </a:r>
          </a:p>
          <a:p>
            <a:r>
              <a:rPr lang="de-DE" dirty="0" smtClean="0"/>
              <a:t>Ausgabeformate</a:t>
            </a:r>
          </a:p>
          <a:p>
            <a:r>
              <a:rPr lang="de-DE" dirty="0" smtClean="0"/>
              <a:t>Anwendungsintegration</a:t>
            </a:r>
          </a:p>
          <a:p>
            <a:r>
              <a:rPr lang="de-DE" dirty="0" smtClean="0"/>
              <a:t>API</a:t>
            </a:r>
          </a:p>
          <a:p>
            <a:r>
              <a:rPr lang="de-DE" dirty="0" smtClean="0"/>
              <a:t>Lizenzierung</a:t>
            </a:r>
          </a:p>
          <a:p>
            <a:r>
              <a:rPr lang="de-DE" dirty="0" smtClean="0"/>
              <a:t>Fazit (Tabelle)</a:t>
            </a:r>
          </a:p>
          <a:p>
            <a:r>
              <a:rPr lang="de-DE" dirty="0" smtClean="0"/>
              <a:t>Domänenspezifische Reporting Tools</a:t>
            </a:r>
          </a:p>
          <a:p>
            <a:r>
              <a:rPr lang="de-DE" dirty="0" smtClean="0"/>
              <a:t>Prototyp: </a:t>
            </a:r>
            <a:r>
              <a:rPr lang="de-DE" dirty="0" err="1" smtClean="0"/>
              <a:t>ReportFX</a:t>
            </a:r>
            <a:r>
              <a:rPr lang="de-DE" dirty="0" smtClean="0"/>
              <a:t> (</a:t>
            </a:r>
            <a:r>
              <a:rPr lang="de-DE" dirty="0" err="1" smtClean="0"/>
              <a:t>MvvmFX</a:t>
            </a:r>
            <a:r>
              <a:rPr lang="de-DE" dirty="0" smtClean="0"/>
              <a:t> + BIRT und Jasper)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Report Designer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796"/>
              </p:ext>
            </p:extLst>
          </p:nvPr>
        </p:nvGraphicFramePr>
        <p:xfrm>
          <a:off x="363256" y="164230"/>
          <a:ext cx="11699308" cy="6340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0494"/>
                <a:gridCol w="4189407"/>
                <a:gridCol w="4189407"/>
              </a:tblGrid>
              <a:tr h="1610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 Designer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WYSIWYG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Integration in die Anwendung als ..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stand-alone und embedded (Eclipse-Plugin, JEE-Application)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stand-alone und embedded (Eclipse-Plugin, JEE-Application)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Parametrisierung von Report-Designs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Diversität (Palette/Report Items)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10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Report-Design Editor / Layout-Editor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(+/-) Anzahl der Palettenelemente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Größere Diversität bei Diagrammen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10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Mehrseitige Reports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Anzahl/Qualität vordefinierter Templates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GUI-gestützte Modellierung von Templates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Arbeiten auf XML-Source-Level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"Gefühlte Reife"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Ständig Exceptions in der GUI (z.B. bei Erstellen eines Reports und Verwendung bestimmter Templates)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Pixelgenaue Anordnung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hoher Aufwand, wegen Anordnung in Grid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unterschiedliche Positionierung + Layouting in PDF und HTML (nur PDF zeigt anwendunggetreu)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gleiche Positionierung und Layouting in allen Formaten; Abschneiden des Inhalts bei zu wenig Platz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CSS-ähnliche Stilbibliotheken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Interaktive Charts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 Tooltips, Hyperlinks, Highlights, Callbacks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Tooltips, Hyperlinks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Subreports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möglich (Hack the Planet)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Mehrsprachigkeit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Crosstabs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Seitenumbruch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detaillierte Steuerung für Abschnitte bis hin zu einzelnen Elementen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nur Seitenumbruch innerhalb Abschnitt erlaubt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2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Charts und Dynamische Elemente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0847"/>
              </p:ext>
            </p:extLst>
          </p:nvPr>
        </p:nvGraphicFramePr>
        <p:xfrm>
          <a:off x="796556" y="1346222"/>
          <a:ext cx="8596312" cy="5206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802"/>
                <a:gridCol w="3078255"/>
                <a:gridCol w="3078255"/>
              </a:tblGrid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Charts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Diversität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Überlagern von Achsenbeschriftungen möglich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 (Achsenbeschriftung in gleichmäßigen Abständen)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(zu jeden Wert Achsenbeschriftung)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datenbezogene Formatierung der Achsenbeschriftung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möglich, aber kompliziert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Preview während der Chart-Erstellung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Expressions zur Definition von mehreren Serien an Charts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Scripting / Dynamische Elemente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Definiertes Event-Modell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</a:t>
                      </a:r>
                      <a:r>
                        <a:rPr lang="de-DE" sz="16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onPageStart</a:t>
                      </a:r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(Scriptlets)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Expression-Language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Java, </a:t>
                      </a:r>
                      <a:r>
                        <a:rPr lang="de-DE" sz="16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RhinoScript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Java, Groovy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Beliebige Manipulation der Eigenschaften eines Elements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 (nur Ein- und Ausblenden)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API und Sonstiges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77472"/>
              </p:ext>
            </p:extLst>
          </p:nvPr>
        </p:nvGraphicFramePr>
        <p:xfrm>
          <a:off x="677690" y="2535389"/>
          <a:ext cx="8596312" cy="2352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802"/>
                <a:gridCol w="3078255"/>
                <a:gridCol w="3078255"/>
              </a:tblGrid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API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Embedded Reporting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Source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Einfachheit der API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*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*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Fluent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Sonstiges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Lizenzierung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Eclipse Public Licence (EPL)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GNU Lesser General Public Licence (LGPL)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Dokumentation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4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- </a:t>
            </a:r>
            <a:r>
              <a:rPr lang="de-DE" dirty="0"/>
              <a:t>Es gibt keine Gewinner!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293384" cy="3880772"/>
          </a:xfrm>
        </p:spPr>
        <p:txBody>
          <a:bodyPr>
            <a:normAutofit/>
          </a:bodyPr>
          <a:lstStyle/>
          <a:p>
            <a:r>
              <a:rPr lang="de-DE" dirty="0" smtClean="0"/>
              <a:t>Jasper und BIRT sind in etwa </a:t>
            </a:r>
            <a:r>
              <a:rPr lang="de-DE" b="1" dirty="0" smtClean="0"/>
              <a:t>gleichwertig </a:t>
            </a:r>
            <a:r>
              <a:rPr lang="de-DE" dirty="0" smtClean="0"/>
              <a:t>und besitzen jeweils </a:t>
            </a:r>
            <a:r>
              <a:rPr lang="de-DE" b="1" dirty="0" smtClean="0"/>
              <a:t>Stärken und </a:t>
            </a:r>
            <a:r>
              <a:rPr lang="de-DE" b="1" dirty="0" smtClean="0"/>
              <a:t>Schwächen</a:t>
            </a:r>
          </a:p>
          <a:p>
            <a:pPr lvl="1"/>
            <a:r>
              <a:rPr lang="de-DE" b="1" dirty="0" smtClean="0"/>
              <a:t>BIRT: </a:t>
            </a:r>
            <a:r>
              <a:rPr lang="de-DE" dirty="0" smtClean="0"/>
              <a:t>Scripting / Dynamik; eigene Daten-Konnektoren</a:t>
            </a:r>
            <a:endParaRPr lang="de-DE" dirty="0" smtClean="0"/>
          </a:p>
          <a:p>
            <a:pPr lvl="1"/>
            <a:r>
              <a:rPr lang="de-DE" b="1" dirty="0" smtClean="0"/>
              <a:t>Jasper:</a:t>
            </a:r>
            <a:r>
              <a:rPr lang="de-DE" dirty="0" smtClean="0"/>
              <a:t> Pixelgenaue Layouts; Diversität des Designers4</a:t>
            </a:r>
            <a:endParaRPr lang="de-DE" dirty="0" smtClean="0"/>
          </a:p>
          <a:p>
            <a:r>
              <a:rPr lang="de-DE" dirty="0" smtClean="0"/>
              <a:t>Jasper und BIRT sind </a:t>
            </a:r>
            <a:r>
              <a:rPr lang="de-DE" b="1" dirty="0" smtClean="0"/>
              <a:t>domänenunabhängige Reporting-Frameworks</a:t>
            </a:r>
            <a:r>
              <a:rPr lang="de-DE" dirty="0" smtClean="0"/>
              <a:t>, die </a:t>
            </a:r>
            <a:r>
              <a:rPr lang="de-DE" b="1" dirty="0" smtClean="0"/>
              <a:t>hohe Anforderungen</a:t>
            </a:r>
            <a:r>
              <a:rPr lang="de-DE" dirty="0" smtClean="0"/>
              <a:t> an den Anwender einer spezifischen Domäne stellen (z.B. SQL-, Java-Kenntnisse zum Erstellen/Erweitern eines Report-Designs erforderlich)</a:t>
            </a:r>
          </a:p>
          <a:p>
            <a:pPr lvl="1"/>
            <a:r>
              <a:rPr lang="de-DE" dirty="0" smtClean="0"/>
              <a:t>Wenn angefordert, GUI-gestützte Adaption der Templates durch </a:t>
            </a:r>
            <a:r>
              <a:rPr lang="de-DE" b="1" dirty="0" smtClean="0"/>
              <a:t>Einbettung in die Anwendung </a:t>
            </a:r>
            <a:r>
              <a:rPr lang="de-DE" dirty="0" smtClean="0"/>
              <a:t>+ Adaption an die </a:t>
            </a:r>
            <a:r>
              <a:rPr lang="de-DE" b="1" dirty="0" smtClean="0"/>
              <a:t>Domäne Stadtwerke</a:t>
            </a:r>
            <a:r>
              <a:rPr lang="de-DE" dirty="0" smtClean="0"/>
              <a:t> notwendig.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Domänenspezifische Reporting Tools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7334" y="1674814"/>
            <a:ext cx="9133416" cy="5001559"/>
          </a:xfrm>
        </p:spPr>
        <p:txBody>
          <a:bodyPr>
            <a:normAutofit/>
          </a:bodyPr>
          <a:lstStyle/>
          <a:p>
            <a:pPr marL="342900" lvl="1" indent="-342900"/>
            <a:r>
              <a:rPr lang="de-DE" b="1" dirty="0" smtClean="0"/>
              <a:t>JIRA</a:t>
            </a:r>
          </a:p>
          <a:p>
            <a:pPr marL="742950" lvl="2" indent="-342900"/>
            <a:r>
              <a:rPr lang="de-DE" b="1" dirty="0" smtClean="0"/>
              <a:t>Domäne:</a:t>
            </a:r>
            <a:r>
              <a:rPr lang="de-DE" dirty="0" smtClean="0"/>
              <a:t> Softwaremanagement (insb. Agiles Vorgehen)</a:t>
            </a:r>
          </a:p>
          <a:p>
            <a:pPr marL="742950" lvl="2" indent="-342900"/>
            <a:r>
              <a:rPr lang="de-DE" b="1" dirty="0" smtClean="0"/>
              <a:t>Reporting-</a:t>
            </a:r>
            <a:r>
              <a:rPr lang="de-DE" b="1" dirty="0" err="1" smtClean="0"/>
              <a:t>Plugins</a:t>
            </a:r>
            <a:r>
              <a:rPr lang="de-DE" b="1" dirty="0" smtClean="0"/>
              <a:t>:</a:t>
            </a: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3"/>
              </a:rPr>
              <a:t>Power Report</a:t>
            </a:r>
            <a:endParaRPr lang="de-DE" dirty="0" smtClean="0">
              <a:solidFill>
                <a:schemeClr val="tx1"/>
              </a:solidFill>
            </a:endParaRP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4"/>
              </a:rPr>
              <a:t>JIRA </a:t>
            </a:r>
            <a:r>
              <a:rPr lang="de-DE" dirty="0" err="1" smtClean="0">
                <a:solidFill>
                  <a:schemeClr val="tx1"/>
                </a:solidFill>
                <a:hlinkClick r:id="rId4"/>
              </a:rPr>
              <a:t>Timesheet</a:t>
            </a:r>
            <a:r>
              <a:rPr lang="de-DE" dirty="0" smtClean="0">
                <a:solidFill>
                  <a:schemeClr val="tx1"/>
                </a:solidFill>
                <a:hlinkClick r:id="rId4"/>
              </a:rPr>
              <a:t> Reports und Gadgets</a:t>
            </a:r>
            <a:endParaRPr lang="de-DE" dirty="0" smtClean="0">
              <a:solidFill>
                <a:schemeClr val="tx1"/>
              </a:solidFill>
            </a:endParaRP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5"/>
              </a:rPr>
              <a:t>Arsenale Dataplane</a:t>
            </a:r>
            <a:endParaRPr lang="de-DE" dirty="0" smtClean="0">
              <a:solidFill>
                <a:schemeClr val="tx1"/>
              </a:solidFill>
            </a:endParaRPr>
          </a:p>
          <a:p>
            <a:pPr marL="1657350" lvl="4" indent="-342900"/>
            <a:r>
              <a:rPr lang="de-DE" dirty="0" smtClean="0">
                <a:solidFill>
                  <a:schemeClr val="tx1"/>
                </a:solidFill>
              </a:rPr>
              <a:t>Auswahl von Templates</a:t>
            </a:r>
          </a:p>
          <a:p>
            <a:pPr marL="1657350" lvl="4" indent="-342900"/>
            <a:r>
              <a:rPr lang="de-DE" dirty="0" smtClean="0">
                <a:solidFill>
                  <a:schemeClr val="tx1"/>
                </a:solidFill>
              </a:rPr>
              <a:t>Report-Repository</a:t>
            </a: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6"/>
              </a:rPr>
              <a:t>Intelligent Reports</a:t>
            </a:r>
            <a:endParaRPr lang="de-DE" dirty="0" smtClean="0">
              <a:solidFill>
                <a:schemeClr val="tx1"/>
              </a:solidFill>
            </a:endParaRPr>
          </a:p>
          <a:p>
            <a:pPr marL="1657350" lvl="4" indent="-342900"/>
            <a:r>
              <a:rPr lang="de-DE" dirty="0" smtClean="0"/>
              <a:t>Entwurf von </a:t>
            </a:r>
            <a:r>
              <a:rPr lang="de-DE" dirty="0"/>
              <a:t>Templates </a:t>
            </a:r>
            <a:r>
              <a:rPr lang="de-DE" dirty="0" smtClean="0"/>
              <a:t>mit </a:t>
            </a:r>
            <a:r>
              <a:rPr lang="de-DE" dirty="0"/>
              <a:t>MS </a:t>
            </a:r>
            <a:r>
              <a:rPr lang="de-DE" dirty="0" smtClean="0"/>
              <a:t>Word-Dokument</a:t>
            </a:r>
          </a:p>
          <a:p>
            <a:pPr marL="1657350" lvl="4" indent="-342900"/>
            <a:r>
              <a:rPr lang="de-DE" dirty="0" smtClean="0">
                <a:solidFill>
                  <a:schemeClr val="tx1"/>
                </a:solidFill>
              </a:rPr>
              <a:t>Point- und Click-Rules zum Füllen mit JIRA-Daten</a:t>
            </a:r>
          </a:p>
        </p:txBody>
      </p:sp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56" y="4907094"/>
            <a:ext cx="409184" cy="200372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48" y="4005890"/>
            <a:ext cx="609600" cy="297496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12" y="3646856"/>
            <a:ext cx="734862" cy="3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Reporting Tools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7334" y="1674814"/>
            <a:ext cx="9133416" cy="5001559"/>
          </a:xfrm>
        </p:spPr>
        <p:txBody>
          <a:bodyPr>
            <a:normAutofit/>
          </a:bodyPr>
          <a:lstStyle/>
          <a:p>
            <a:pPr marL="342900" lvl="1" indent="-342900"/>
            <a:r>
              <a:rPr lang="de-DE" dirty="0" smtClean="0">
                <a:hlinkClick r:id="rId3"/>
              </a:rPr>
              <a:t>SAP BI</a:t>
            </a:r>
            <a:r>
              <a:rPr lang="de-DE" dirty="0" smtClean="0"/>
              <a:t> (kommerziell)</a:t>
            </a:r>
          </a:p>
          <a:p>
            <a:pPr marL="742950" lvl="2" indent="-342900"/>
            <a:r>
              <a:rPr lang="de-DE" dirty="0" smtClean="0">
                <a:solidFill>
                  <a:srgbClr val="C00000"/>
                </a:solidFill>
              </a:rPr>
              <a:t>???</a:t>
            </a:r>
          </a:p>
          <a:p>
            <a:pPr marL="342900" lvl="1" indent="-342900"/>
            <a:r>
              <a:rPr lang="de-DE" dirty="0" smtClean="0">
                <a:hlinkClick r:id="rId4"/>
              </a:rPr>
              <a:t>IBM </a:t>
            </a:r>
            <a:r>
              <a:rPr lang="de-DE" dirty="0" err="1" smtClean="0">
                <a:hlinkClick r:id="rId4"/>
              </a:rPr>
              <a:t>Cognos</a:t>
            </a:r>
            <a:r>
              <a:rPr lang="de-DE" dirty="0" smtClean="0">
                <a:hlinkClick r:id="rId4"/>
              </a:rPr>
              <a:t> BI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smtClean="0"/>
              <a:t>kommerziell; </a:t>
            </a:r>
            <a:r>
              <a:rPr lang="de-DE" dirty="0" smtClean="0">
                <a:hlinkClick r:id="rId5"/>
              </a:rPr>
              <a:t>Whitepaper</a:t>
            </a:r>
            <a:r>
              <a:rPr lang="de-DE" dirty="0" smtClean="0"/>
              <a:t>)</a:t>
            </a:r>
          </a:p>
          <a:p>
            <a:pPr marL="742950" lvl="2" indent="-342900"/>
            <a:r>
              <a:rPr lang="de-DE" b="1" dirty="0" smtClean="0"/>
              <a:t>Interaktive Berichtanwendungen</a:t>
            </a:r>
            <a:r>
              <a:rPr lang="de-DE" dirty="0" smtClean="0"/>
              <a:t> erstellbar</a:t>
            </a:r>
          </a:p>
          <a:p>
            <a:pPr marL="742950" lvl="2" indent="-342900"/>
            <a:r>
              <a:rPr lang="de-DE" b="1" dirty="0" smtClean="0"/>
              <a:t>Dashboard</a:t>
            </a:r>
            <a:r>
              <a:rPr lang="de-DE" dirty="0" smtClean="0"/>
              <a:t> zur Anzeige von Reports erstellbar</a:t>
            </a:r>
          </a:p>
          <a:p>
            <a:pPr marL="742950" lvl="2" indent="-342900"/>
            <a:r>
              <a:rPr lang="de-DE" b="1" dirty="0" smtClean="0"/>
              <a:t>Smart Integration</a:t>
            </a:r>
            <a:r>
              <a:rPr lang="de-DE" dirty="0" smtClean="0"/>
              <a:t>: BI Dashboards und Reports auf Smartphone/Tablet anzeigen</a:t>
            </a:r>
          </a:p>
          <a:p>
            <a:pPr marL="742950" lvl="2" indent="-342900"/>
            <a:r>
              <a:rPr lang="de-DE" b="1" dirty="0" smtClean="0"/>
              <a:t>Forwards</a:t>
            </a:r>
            <a:r>
              <a:rPr lang="de-DE" dirty="0" smtClean="0"/>
              <a:t>: „Was wäre wenn?“-Szenarien analysieren</a:t>
            </a:r>
          </a:p>
          <a:p>
            <a:pPr marL="342900" lvl="1" indent="-342900"/>
            <a:r>
              <a:rPr lang="de-DE" dirty="0" smtClean="0">
                <a:hlinkClick r:id="rId6"/>
              </a:rPr>
              <a:t>MS BI</a:t>
            </a:r>
            <a:r>
              <a:rPr lang="de-DE" dirty="0" smtClean="0"/>
              <a:t> mit SQL Server Reporting Services (kommerziell)</a:t>
            </a:r>
          </a:p>
          <a:p>
            <a:pPr marL="742950" lvl="2" indent="-342900"/>
            <a:r>
              <a:rPr lang="de-DE" dirty="0" smtClean="0">
                <a:solidFill>
                  <a:srgbClr val="C00000"/>
                </a:solidFill>
              </a:rPr>
              <a:t>???</a:t>
            </a:r>
          </a:p>
          <a:p>
            <a:pPr marL="342900" lvl="1" indent="-342900"/>
            <a:r>
              <a:rPr lang="de-DE" dirty="0" err="1" smtClean="0">
                <a:hlinkClick r:id="rId7"/>
              </a:rPr>
              <a:t>ReportMill</a:t>
            </a:r>
            <a:r>
              <a:rPr lang="de-DE" dirty="0" smtClean="0"/>
              <a:t> (</a:t>
            </a:r>
            <a:r>
              <a:rPr lang="de-DE" dirty="0" err="1" smtClean="0"/>
              <a:t>Opensource</a:t>
            </a:r>
            <a:r>
              <a:rPr lang="de-DE" dirty="0" smtClean="0"/>
              <a:t>)</a:t>
            </a:r>
          </a:p>
          <a:p>
            <a:pPr marL="742950" lvl="2" indent="-342900"/>
            <a:r>
              <a:rPr lang="de-DE" b="1" dirty="0" smtClean="0"/>
              <a:t>Prägnante Syntax</a:t>
            </a:r>
            <a:r>
              <a:rPr lang="de-DE" dirty="0" smtClean="0"/>
              <a:t>: 3 Zeilen zum Bauen eines Reports (+)</a:t>
            </a:r>
          </a:p>
          <a:p>
            <a:pPr marL="342900" lvl="1" indent="-342900"/>
            <a:r>
              <a:rPr lang="de-DE" dirty="0" err="1" smtClean="0">
                <a:hlinkClick r:id="rId8"/>
              </a:rPr>
              <a:t>Aspose.Words</a:t>
            </a:r>
            <a:r>
              <a:rPr lang="de-DE" dirty="0" smtClean="0"/>
              <a:t> (</a:t>
            </a:r>
            <a:r>
              <a:rPr lang="de-DE" dirty="0" smtClean="0">
                <a:hlinkClick r:id="rId9"/>
              </a:rPr>
              <a:t>kommerziell</a:t>
            </a:r>
            <a:r>
              <a:rPr lang="de-DE" dirty="0" smtClean="0"/>
              <a:t>) </a:t>
            </a:r>
            <a:endParaRPr lang="de-DE" dirty="0"/>
          </a:p>
          <a:p>
            <a:endParaRPr lang="de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6" y="2388293"/>
            <a:ext cx="465778" cy="369518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5" y="2757811"/>
            <a:ext cx="359080" cy="3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Fachlich: </a:t>
            </a:r>
            <a:r>
              <a:rPr lang="de-DE" dirty="0"/>
              <a:t>Programm zur Erzeugung eines </a:t>
            </a:r>
            <a:r>
              <a:rPr lang="de-DE" dirty="0" smtClean="0"/>
              <a:t>Reports </a:t>
            </a:r>
          </a:p>
          <a:p>
            <a:pPr lvl="1"/>
            <a:r>
              <a:rPr lang="de-DE" dirty="0" smtClean="0"/>
              <a:t>Basis: Messdatentabelle</a:t>
            </a:r>
          </a:p>
          <a:p>
            <a:pPr lvl="1"/>
            <a:r>
              <a:rPr lang="de-DE" dirty="0" smtClean="0"/>
              <a:t>Erstellung des Report Layouts mithilfe BIRT Layout Editor bzw. </a:t>
            </a:r>
            <a:r>
              <a:rPr lang="de-DE" dirty="0" err="1" smtClean="0"/>
              <a:t>Jaspersoft</a:t>
            </a:r>
            <a:r>
              <a:rPr lang="de-DE" dirty="0" smtClean="0"/>
              <a:t> Studio</a:t>
            </a:r>
          </a:p>
          <a:p>
            <a:r>
              <a:rPr lang="de-DE" dirty="0" smtClean="0"/>
              <a:t>Technisch:</a:t>
            </a:r>
          </a:p>
          <a:p>
            <a:pPr lvl="1"/>
            <a:r>
              <a:rPr lang="de-DE" dirty="0" err="1" smtClean="0"/>
              <a:t>JavaFX</a:t>
            </a:r>
            <a:r>
              <a:rPr lang="de-DE" dirty="0" smtClean="0"/>
              <a:t> + </a:t>
            </a:r>
            <a:r>
              <a:rPr lang="de-DE" dirty="0" err="1" smtClean="0"/>
              <a:t>MvvmFX</a:t>
            </a:r>
            <a:endParaRPr lang="de-DE" dirty="0" smtClean="0"/>
          </a:p>
          <a:p>
            <a:pPr lvl="1"/>
            <a:r>
              <a:rPr lang="de-DE" dirty="0" smtClean="0"/>
              <a:t>BIRT vs. Jasper</a:t>
            </a:r>
          </a:p>
          <a:p>
            <a:pPr lvl="1"/>
            <a:r>
              <a:rPr lang="de-DE" dirty="0" smtClean="0"/>
              <a:t>Apache Derby (</a:t>
            </a:r>
            <a:r>
              <a:rPr lang="de-DE" dirty="0"/>
              <a:t>Embedded </a:t>
            </a:r>
            <a:r>
              <a:rPr lang="de-DE" dirty="0" smtClean="0"/>
              <a:t>JDBC)</a:t>
            </a:r>
          </a:p>
          <a:p>
            <a:r>
              <a:rPr lang="de-DE" dirty="0" smtClean="0"/>
              <a:t>Konzeption:</a:t>
            </a:r>
            <a:endParaRPr lang="de-DE" dirty="0"/>
          </a:p>
          <a:p>
            <a:pPr lvl="1"/>
            <a:r>
              <a:rPr lang="de-DE" b="1" dirty="0"/>
              <a:t>Reports </a:t>
            </a:r>
            <a:r>
              <a:rPr lang="de-DE" b="1" i="1" dirty="0">
                <a:solidFill>
                  <a:schemeClr val="accent1"/>
                </a:solidFill>
              </a:rPr>
              <a:t>fest implementiert</a:t>
            </a:r>
            <a:r>
              <a:rPr lang="de-DE" i="1" dirty="0"/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beliebig konfigurierbar</a:t>
            </a:r>
          </a:p>
          <a:p>
            <a:pPr lvl="1"/>
            <a:r>
              <a:rPr lang="de-DE" b="1" i="1" dirty="0">
                <a:solidFill>
                  <a:schemeClr val="accent1"/>
                </a:solidFill>
              </a:rPr>
              <a:t>1 Datenquelle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Aggregation mehrerer Datenquellen</a:t>
            </a:r>
          </a:p>
          <a:p>
            <a:pPr lvl="1"/>
            <a:r>
              <a:rPr lang="de-DE" dirty="0"/>
              <a:t>Erzeugung: </a:t>
            </a:r>
            <a:r>
              <a:rPr lang="de-DE" b="1" i="1" dirty="0">
                <a:solidFill>
                  <a:schemeClr val="accent1"/>
                </a:solidFill>
              </a:rPr>
              <a:t>Interaktiv</a:t>
            </a:r>
            <a:r>
              <a:rPr lang="de-DE" dirty="0"/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Automatisiert</a:t>
            </a:r>
          </a:p>
          <a:p>
            <a:pPr lvl="1"/>
            <a:r>
              <a:rPr lang="de-DE" b="1" i="1" dirty="0">
                <a:solidFill>
                  <a:schemeClr val="accent1"/>
                </a:solidFill>
              </a:rPr>
              <a:t>Desktop-Anwendung</a:t>
            </a:r>
            <a:r>
              <a:rPr lang="de-DE" dirty="0"/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Web-Applikation</a:t>
            </a:r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84324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smtClean="0"/>
              <a:t>Datenbankstruktur: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Bild 23" descr="_Pic3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9574" y="2462309"/>
            <a:ext cx="5760368" cy="384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&quot;Nein&quot;-Symbol 4"/>
          <p:cNvSpPr/>
          <p:nvPr/>
        </p:nvSpPr>
        <p:spPr>
          <a:xfrm>
            <a:off x="2489812" y="2216536"/>
            <a:ext cx="4362680" cy="4092727"/>
          </a:xfrm>
          <a:prstGeom prst="noSmoking">
            <a:avLst/>
          </a:prstGeom>
          <a:solidFill>
            <a:srgbClr val="90C22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881159" y="4078233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Zu komplex </a:t>
            </a:r>
            <a:r>
              <a:rPr lang="de-DE" dirty="0" err="1" smtClean="0"/>
              <a:t>für‘s</a:t>
            </a:r>
            <a:r>
              <a:rPr lang="de-DE" dirty="0" smtClean="0"/>
              <a:t> Erste!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3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84324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smtClean="0"/>
              <a:t>Datenbankstruktur:</a:t>
            </a:r>
          </a:p>
          <a:p>
            <a:pPr lvl="1"/>
            <a:r>
              <a:rPr lang="de-DE" dirty="0" smtClean="0"/>
              <a:t>monatswerte … monatlicher Messwert eines Zählerstandes</a:t>
            </a:r>
          </a:p>
          <a:p>
            <a:pPr lvl="1"/>
            <a:r>
              <a:rPr lang="de-DE" dirty="0" err="1" smtClean="0"/>
              <a:t>zs_monatlich</a:t>
            </a:r>
            <a:r>
              <a:rPr lang="de-DE" dirty="0" smtClean="0"/>
              <a:t> … Zählerstand, der monatlich gemessen wird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63" y="3457488"/>
            <a:ext cx="3934374" cy="1238423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5013768" y="4076699"/>
            <a:ext cx="79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50027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Cases zur Auswertung:</a:t>
            </a:r>
          </a:p>
          <a:p>
            <a:pPr marL="800100" lvl="1" indent="-342900">
              <a:buAutoNum type="arabicPeriod"/>
            </a:pPr>
            <a:r>
              <a:rPr lang="de-DE" b="1" dirty="0" smtClean="0">
                <a:solidFill>
                  <a:srgbClr val="90C226"/>
                </a:solidFill>
              </a:rPr>
              <a:t>Wie oft</a:t>
            </a:r>
            <a:r>
              <a:rPr lang="de-DE" b="1" dirty="0">
                <a:solidFill>
                  <a:srgbClr val="90C226"/>
                </a:solidFill>
              </a:rPr>
              <a:t> pro Jahr</a:t>
            </a:r>
            <a:r>
              <a:rPr lang="de-DE" b="1" dirty="0" smtClean="0">
                <a:solidFill>
                  <a:srgbClr val="90C226"/>
                </a:solidFill>
              </a:rPr>
              <a:t> wurde der Zähler gewechselt?</a:t>
            </a:r>
          </a:p>
          <a:p>
            <a:pPr marL="800100" lvl="1" indent="-342900">
              <a:buAutoNum type="arabicPeriod"/>
            </a:pPr>
            <a:r>
              <a:rPr lang="de-DE" dirty="0" smtClean="0"/>
              <a:t>Wie oft pro Monat wurden die Zählerstände gemessen?</a:t>
            </a:r>
          </a:p>
          <a:p>
            <a:pPr marL="800100" lvl="1" indent="-342900">
              <a:buAutoNum type="arabicPeriod"/>
            </a:pPr>
            <a:r>
              <a:rPr lang="de-DE" dirty="0" smtClean="0"/>
              <a:t>Um welche Tageszeit wurden im Schnitt (über alle Zählerstände) gemessen?</a:t>
            </a:r>
          </a:p>
          <a:p>
            <a:pPr marL="800100" lvl="1" indent="-342900">
              <a:buAutoNum type="arabicPeriod"/>
            </a:pPr>
            <a:r>
              <a:rPr lang="de-DE" dirty="0" smtClean="0"/>
              <a:t>In welchen Monaten wurde mehr Energie produziert als verbraucht?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2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– Reporting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59316" y="1927956"/>
            <a:ext cx="74415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Wofür?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Zusammenfassung von Informationen mit visueller Aufbereitung für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Entscheidungsfindung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Dokumentation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Case: Inventur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>
                <a:solidFill>
                  <a:schemeClr val="accent1"/>
                </a:solidFill>
              </a:rPr>
              <a:t>Wie?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Sortieren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Gruppieren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Filtern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Umformen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Verknüpfen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Statistische Berechnungen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… auf existierenden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75846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smtClean="0"/>
              <a:t>Vorgehen:</a:t>
            </a:r>
          </a:p>
          <a:p>
            <a:pPr lvl="1"/>
            <a:r>
              <a:rPr lang="de-DE" dirty="0" smtClean="0"/>
              <a:t>Definition + Generierung Data Source + Data Sets</a:t>
            </a:r>
          </a:p>
          <a:p>
            <a:pPr lvl="1"/>
            <a:r>
              <a:rPr lang="de-DE" dirty="0" smtClean="0"/>
              <a:t>Umsetzung Report Layout</a:t>
            </a:r>
          </a:p>
          <a:p>
            <a:pPr lvl="1"/>
            <a:r>
              <a:rPr lang="de-DE" dirty="0" smtClean="0"/>
              <a:t>Anwendungsintegration -&gt; GUI Prototyp: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950860" y="3382447"/>
            <a:ext cx="4747395" cy="3051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70252" y="3813663"/>
            <a:ext cx="4506817" cy="210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[Preview im HTML Format]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070252" y="6030350"/>
            <a:ext cx="1177773" cy="30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Preview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982073" y="341338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46055"/>
            <a:ext cx="8596667" cy="478807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BI / Reporting</a:t>
            </a:r>
          </a:p>
          <a:p>
            <a:pPr lvl="1"/>
            <a:r>
              <a:rPr lang="de-DE" dirty="0" smtClean="0"/>
              <a:t>Drill-Downs .. Navigation in hierarchische Daten</a:t>
            </a:r>
          </a:p>
          <a:p>
            <a:pPr lvl="1"/>
            <a:r>
              <a:rPr lang="de-DE" dirty="0" smtClean="0"/>
              <a:t>Inhaltsverzeichnisse</a:t>
            </a:r>
          </a:p>
          <a:p>
            <a:pPr lvl="1"/>
            <a:r>
              <a:rPr lang="de-DE" dirty="0"/>
              <a:t>Big Data/Web Service statt JDBC/CVS</a:t>
            </a:r>
          </a:p>
          <a:p>
            <a:pPr lvl="1"/>
            <a:r>
              <a:rPr lang="de-DE" dirty="0"/>
              <a:t>Was bieten kommerzielle Tools</a:t>
            </a:r>
            <a:r>
              <a:rPr lang="de-DE" dirty="0" smtClean="0"/>
              <a:t>? Delegation an BI-Abteilung möglich?</a:t>
            </a:r>
          </a:p>
          <a:p>
            <a:r>
              <a:rPr lang="de-DE" dirty="0" smtClean="0"/>
              <a:t>Was geht noch mit </a:t>
            </a:r>
            <a:r>
              <a:rPr lang="de-DE" dirty="0" err="1" smtClean="0"/>
              <a:t>JavaFX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Tools</a:t>
            </a:r>
          </a:p>
          <a:p>
            <a:pPr lvl="2"/>
            <a:r>
              <a:rPr lang="de-DE" dirty="0" smtClean="0">
                <a:hlinkClick r:id="rId3"/>
              </a:rPr>
              <a:t>DEX</a:t>
            </a:r>
            <a:r>
              <a:rPr lang="de-DE" dirty="0" smtClean="0"/>
              <a:t> .. Existierendes Tool zur Datenvisualisierung mit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UI</a:t>
            </a:r>
          </a:p>
          <a:p>
            <a:pPr lvl="2"/>
            <a:r>
              <a:rPr lang="de-DE" dirty="0" err="1" smtClean="0">
                <a:hlinkClick r:id="rId4"/>
              </a:rPr>
              <a:t>DataFX</a:t>
            </a:r>
            <a:r>
              <a:rPr lang="de-DE" dirty="0" smtClean="0"/>
              <a:t> .. </a:t>
            </a:r>
            <a:r>
              <a:rPr lang="de-DE" dirty="0" err="1" smtClean="0"/>
              <a:t>CellFactories</a:t>
            </a:r>
            <a:r>
              <a:rPr lang="de-DE" dirty="0" smtClean="0"/>
              <a:t> für Datenintegration </a:t>
            </a:r>
            <a:r>
              <a:rPr lang="de-DE" dirty="0" err="1" smtClean="0"/>
              <a:t>TableView</a:t>
            </a:r>
            <a:r>
              <a:rPr lang="de-DE" dirty="0" smtClean="0"/>
              <a:t> und </a:t>
            </a:r>
            <a:r>
              <a:rPr lang="de-DE" dirty="0" err="1" smtClean="0"/>
              <a:t>ListView</a:t>
            </a:r>
            <a:endParaRPr lang="de-DE" dirty="0" smtClean="0"/>
          </a:p>
          <a:p>
            <a:pPr lvl="2"/>
            <a:r>
              <a:rPr lang="de-DE" dirty="0" err="1" smtClean="0"/>
              <a:t>JideFX</a:t>
            </a:r>
            <a:r>
              <a:rPr lang="de-DE" dirty="0" smtClean="0"/>
              <a:t>, </a:t>
            </a:r>
            <a:r>
              <a:rPr lang="de-DE" dirty="0" err="1" smtClean="0"/>
              <a:t>ControlsFX</a:t>
            </a:r>
            <a:r>
              <a:rPr lang="de-DE" dirty="0" smtClean="0"/>
              <a:t> .. Controls, Validation</a:t>
            </a:r>
          </a:p>
          <a:p>
            <a:pPr lvl="1"/>
            <a:r>
              <a:rPr lang="de-DE" dirty="0" err="1" smtClean="0"/>
              <a:t>Application</a:t>
            </a:r>
            <a:r>
              <a:rPr lang="de-DE" dirty="0" smtClean="0"/>
              <a:t> Frameworks (Features zur Erweiterung von </a:t>
            </a:r>
            <a:r>
              <a:rPr lang="de-DE" dirty="0" err="1" smtClean="0"/>
              <a:t>MvvmFX</a:t>
            </a:r>
            <a:r>
              <a:rPr lang="de-DE" dirty="0" smtClean="0"/>
              <a:t>?)</a:t>
            </a:r>
          </a:p>
          <a:p>
            <a:pPr lvl="2"/>
            <a:r>
              <a:rPr lang="de-DE" dirty="0" err="1" smtClean="0">
                <a:hlinkClick r:id="rId5"/>
              </a:rPr>
              <a:t>JRebirth</a:t>
            </a:r>
            <a:r>
              <a:rPr lang="de-DE" dirty="0" smtClean="0"/>
              <a:t> .. </a:t>
            </a:r>
            <a:r>
              <a:rPr lang="de-DE" dirty="0" err="1" smtClean="0"/>
              <a:t>JavaFX</a:t>
            </a:r>
            <a:r>
              <a:rPr lang="de-DE" dirty="0" smtClean="0"/>
              <a:t> auf Basis MVC</a:t>
            </a:r>
          </a:p>
          <a:p>
            <a:pPr lvl="2"/>
            <a:r>
              <a:rPr lang="de-DE" dirty="0" err="1" smtClean="0">
                <a:hlinkClick r:id="rId6"/>
              </a:rPr>
              <a:t>JacpFX</a:t>
            </a:r>
            <a:r>
              <a:rPr lang="de-DE" dirty="0"/>
              <a:t> </a:t>
            </a:r>
            <a:r>
              <a:rPr lang="de-DE" dirty="0" smtClean="0"/>
              <a:t>.. </a:t>
            </a:r>
            <a:r>
              <a:rPr lang="de-DE" dirty="0" err="1" smtClean="0"/>
              <a:t>JavaFX</a:t>
            </a:r>
            <a:r>
              <a:rPr lang="de-DE" dirty="0" smtClean="0"/>
              <a:t> 2, Spring und </a:t>
            </a:r>
            <a:r>
              <a:rPr lang="de-DE" dirty="0" err="1" smtClean="0"/>
              <a:t>Actors</a:t>
            </a:r>
            <a:r>
              <a:rPr lang="de-DE" dirty="0" smtClean="0"/>
              <a:t> zum Bauen von Rich Clients</a:t>
            </a:r>
          </a:p>
          <a:p>
            <a:pPr lvl="2"/>
            <a:r>
              <a:rPr lang="de-DE" dirty="0" smtClean="0">
                <a:hlinkClick r:id="rId7"/>
              </a:rPr>
              <a:t>Granite</a:t>
            </a:r>
            <a:r>
              <a:rPr lang="de-DE" dirty="0" smtClean="0"/>
              <a:t> .. </a:t>
            </a:r>
            <a:r>
              <a:rPr lang="de-DE" dirty="0" err="1" smtClean="0"/>
              <a:t>JavaFX</a:t>
            </a:r>
            <a:r>
              <a:rPr lang="de-DE" dirty="0" smtClean="0"/>
              <a:t> auf JEE-Data und -Services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9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zum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1493996"/>
            <a:ext cx="8980232" cy="4831648"/>
          </a:xfrm>
        </p:spPr>
        <p:txBody>
          <a:bodyPr/>
          <a:lstStyle/>
          <a:p>
            <a:r>
              <a:rPr lang="de-DE" dirty="0"/>
              <a:t>BIRT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/>
              <a:t>Jasper </a:t>
            </a:r>
            <a:r>
              <a:rPr lang="de-DE" dirty="0" err="1" smtClean="0"/>
              <a:t>Documentation</a:t>
            </a:r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Freie Reporting Tools im Vergleich</a:t>
            </a:r>
            <a:r>
              <a:rPr lang="de-DE" dirty="0" smtClean="0"/>
              <a:t> (Vergleich von BIRT und Jasper)</a:t>
            </a:r>
          </a:p>
          <a:p>
            <a:r>
              <a:rPr lang="de-DE" dirty="0" err="1" smtClean="0"/>
              <a:t>Cognos</a:t>
            </a:r>
            <a:endParaRPr lang="de-DE" dirty="0" smtClean="0"/>
          </a:p>
          <a:p>
            <a:r>
              <a:rPr lang="de-DE" dirty="0" smtClean="0"/>
              <a:t>IBM: </a:t>
            </a:r>
            <a:r>
              <a:rPr lang="de-DE" dirty="0" smtClean="0">
                <a:hlinkClick r:id="rId4"/>
              </a:rPr>
              <a:t>Business </a:t>
            </a:r>
            <a:r>
              <a:rPr lang="de-DE" dirty="0" err="1" smtClean="0">
                <a:hlinkClick r:id="rId4"/>
              </a:rPr>
              <a:t>Intelligence</a:t>
            </a:r>
            <a:r>
              <a:rPr lang="de-DE" dirty="0" smtClean="0">
                <a:hlinkClick r:id="rId4"/>
              </a:rPr>
              <a:t> </a:t>
            </a:r>
            <a:r>
              <a:rPr lang="de-DE" dirty="0" err="1" smtClean="0">
                <a:hlinkClick r:id="rId4"/>
              </a:rPr>
              <a:t>for</a:t>
            </a:r>
            <a:r>
              <a:rPr lang="de-DE" dirty="0" smtClean="0">
                <a:hlinkClick r:id="rId4"/>
              </a:rPr>
              <a:t> Business Users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5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5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Editing</a:t>
            </a:r>
            <a:r>
              <a:rPr lang="de-DE" dirty="0" smtClean="0"/>
              <a:t> Charts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New Chart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8" y="2160588"/>
            <a:ext cx="3877011" cy="3881437"/>
          </a:xfrm>
        </p:spPr>
      </p:pic>
    </p:spTree>
    <p:extLst>
      <p:ext uri="{BB962C8B-B14F-4D97-AF65-F5344CB8AC3E}">
        <p14:creationId xmlns:p14="http://schemas.microsoft.com/office/powerpoint/2010/main" val="33427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Editing</a:t>
            </a:r>
            <a:r>
              <a:rPr lang="de-DE" dirty="0" smtClean="0"/>
              <a:t> Charts</a:t>
            </a:r>
            <a:endParaRPr lang="de-DE" dirty="0"/>
          </a:p>
        </p:txBody>
      </p:sp>
      <p:pic>
        <p:nvPicPr>
          <p:cNvPr id="9" name="Inhaltsplatzhalter 8" descr="New Chart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6" y="2160588"/>
            <a:ext cx="4019076" cy="3881437"/>
          </a:xfrm>
        </p:spPr>
      </p:pic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1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Editing</a:t>
            </a:r>
            <a:r>
              <a:rPr lang="de-DE" dirty="0" smtClean="0"/>
              <a:t> Charts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Inhaltsplatzhalter 3" descr="New Chart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8" y="2160588"/>
            <a:ext cx="3877011" cy="3881437"/>
          </a:xfrm>
        </p:spPr>
      </p:pic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1" y="2224852"/>
            <a:ext cx="223573" cy="279019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681375" y="2158751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Palette</a:t>
            </a:r>
          </a:p>
          <a:p>
            <a:r>
              <a:rPr lang="de-DE" dirty="0" smtClean="0"/>
              <a:t>Data Explorer</a:t>
            </a:r>
          </a:p>
          <a:p>
            <a:r>
              <a:rPr lang="de-DE" dirty="0" err="1" smtClean="0"/>
              <a:t>Resource</a:t>
            </a:r>
            <a:r>
              <a:rPr lang="de-DE" dirty="0" smtClean="0"/>
              <a:t> Explorer</a:t>
            </a:r>
          </a:p>
          <a:p>
            <a:r>
              <a:rPr lang="de-DE" dirty="0" smtClean="0"/>
              <a:t>Property Editor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3" y="2607082"/>
            <a:ext cx="212992" cy="2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182624"/>
            <a:ext cx="4184035" cy="3880772"/>
          </a:xfrm>
        </p:spPr>
        <p:txBody>
          <a:bodyPr/>
          <a:lstStyle/>
          <a:p>
            <a:r>
              <a:rPr lang="de-DE" dirty="0" smtClean="0"/>
              <a:t>N aufbereitete Datenmengen je Datenquelle und je Report-Design</a:t>
            </a:r>
          </a:p>
          <a:p>
            <a:r>
              <a:rPr lang="de-DE" b="1" dirty="0"/>
              <a:t>Data-Query-</a:t>
            </a:r>
            <a:r>
              <a:rPr lang="de-DE" b="1" dirty="0" err="1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SQL (GUI)</a:t>
            </a:r>
            <a:endParaRPr lang="de-DE" dirty="0"/>
          </a:p>
          <a:p>
            <a:r>
              <a:rPr lang="de-DE" dirty="0" smtClean="0"/>
              <a:t>Dataset Editor:</a:t>
            </a:r>
          </a:p>
          <a:p>
            <a:pPr lvl="1"/>
            <a:r>
              <a:rPr lang="de-DE" dirty="0"/>
              <a:t>Database Browser + Query </a:t>
            </a:r>
            <a:r>
              <a:rPr lang="de-DE" dirty="0" smtClean="0"/>
              <a:t>Editor</a:t>
            </a:r>
          </a:p>
          <a:p>
            <a:pPr lvl="1"/>
            <a:r>
              <a:rPr lang="de-DE" dirty="0"/>
              <a:t>Output </a:t>
            </a:r>
            <a:r>
              <a:rPr lang="de-DE" dirty="0" smtClean="0"/>
              <a:t>Columns</a:t>
            </a:r>
          </a:p>
          <a:p>
            <a:pPr lvl="1"/>
            <a:r>
              <a:rPr lang="de-DE" dirty="0" smtClean="0"/>
              <a:t>Settings</a:t>
            </a:r>
          </a:p>
          <a:p>
            <a:pPr lvl="1"/>
            <a:r>
              <a:rPr lang="de-DE" dirty="0" smtClean="0"/>
              <a:t>Preview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182624"/>
            <a:ext cx="4184034" cy="3880773"/>
          </a:xfrm>
        </p:spPr>
        <p:txBody>
          <a:bodyPr/>
          <a:lstStyle/>
          <a:p>
            <a:r>
              <a:rPr lang="de-DE" dirty="0"/>
              <a:t>N aufbereitete Datenmengen je Datenquelle und je </a:t>
            </a:r>
            <a:r>
              <a:rPr lang="de-DE" dirty="0" smtClean="0"/>
              <a:t>Report-Design</a:t>
            </a:r>
          </a:p>
          <a:p>
            <a:r>
              <a:rPr lang="de-DE" b="1" dirty="0" smtClean="0"/>
              <a:t>Data-Query-</a:t>
            </a:r>
            <a:r>
              <a:rPr lang="de-DE" b="1" dirty="0" err="1" smtClean="0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CQL</a:t>
            </a:r>
            <a:r>
              <a:rPr lang="de-DE" dirty="0"/>
              <a:t>, SQL, EJBQL, </a:t>
            </a:r>
            <a:r>
              <a:rPr lang="de-DE" dirty="0" err="1"/>
              <a:t>HBaseQuery</a:t>
            </a:r>
            <a:r>
              <a:rPr lang="de-DE" dirty="0"/>
              <a:t>, </a:t>
            </a:r>
            <a:r>
              <a:rPr lang="de-DE" dirty="0" err="1"/>
              <a:t>HiveQL</a:t>
            </a:r>
            <a:r>
              <a:rPr lang="de-DE" dirty="0"/>
              <a:t>, HQL, JSON, MDX, </a:t>
            </a:r>
            <a:r>
              <a:rPr lang="de-DE" dirty="0" err="1"/>
              <a:t>MongoDBQuery</a:t>
            </a:r>
            <a:r>
              <a:rPr lang="de-DE" dirty="0"/>
              <a:t>, OLAP4J, PLSQL, XLS, </a:t>
            </a:r>
            <a:r>
              <a:rPr lang="de-DE" dirty="0" err="1"/>
              <a:t>Xpath</a:t>
            </a:r>
            <a:r>
              <a:rPr lang="de-DE" dirty="0"/>
              <a:t>, </a:t>
            </a:r>
            <a:r>
              <a:rPr lang="de-DE" dirty="0" smtClean="0"/>
              <a:t>XPath2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54226"/>
            <a:ext cx="424785" cy="2258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2" y="3726683"/>
            <a:ext cx="259072" cy="28093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2" y="4105380"/>
            <a:ext cx="434628" cy="2302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2" y="4835350"/>
            <a:ext cx="446987" cy="23802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0" y="4493595"/>
            <a:ext cx="397949" cy="21215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442406" y="1721076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–Reportaufbau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06" y="2648799"/>
            <a:ext cx="2657846" cy="2486372"/>
          </a:xfrm>
        </p:spPr>
      </p:pic>
      <p:sp>
        <p:nvSpPr>
          <p:cNvPr id="5" name="Textfeld 4"/>
          <p:cNvSpPr txBox="1"/>
          <p:nvPr/>
        </p:nvSpPr>
        <p:spPr>
          <a:xfrm>
            <a:off x="2442406" y="1930400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9304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23" y="2648799"/>
            <a:ext cx="320084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– Funktionsweise am Beispiel BIRT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55583" y="4728812"/>
            <a:ext cx="3971481" cy="55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XSLT- / XSL-FO- / </a:t>
            </a:r>
            <a:r>
              <a:rPr lang="de-DE" dirty="0" err="1" smtClean="0"/>
              <a:t>Some</a:t>
            </a:r>
            <a:r>
              <a:rPr lang="de-DE" dirty="0" smtClean="0"/>
              <a:t>-Prozessor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360421" y="5587614"/>
            <a:ext cx="818587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PDF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857261" y="2822773"/>
            <a:ext cx="2509860" cy="56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Report </a:t>
            </a:r>
            <a:r>
              <a:rPr lang="de-DE" dirty="0" err="1" smtClean="0"/>
              <a:t>Object</a:t>
            </a:r>
            <a:r>
              <a:rPr lang="de-DE" dirty="0" smtClean="0"/>
              <a:t> Model</a:t>
            </a:r>
          </a:p>
          <a:p>
            <a:pPr algn="ctr"/>
            <a:r>
              <a:rPr lang="de-DE" dirty="0" smtClean="0"/>
              <a:t>(ROM/XSD)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85786" y="3824054"/>
            <a:ext cx="1936217" cy="55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Design-File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rptdesign</a:t>
            </a:r>
            <a:r>
              <a:rPr lang="de-DE" dirty="0" smtClean="0"/>
              <a:t>/XML)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099927" y="3568560"/>
            <a:ext cx="1520361" cy="80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ROM-</a:t>
            </a:r>
            <a:r>
              <a:rPr lang="de-DE" dirty="0" err="1" smtClean="0"/>
              <a:t>defined</a:t>
            </a:r>
            <a:r>
              <a:rPr lang="de-DE" dirty="0" smtClean="0"/>
              <a:t> Elements</a:t>
            </a:r>
          </a:p>
          <a:p>
            <a:pPr algn="ctr"/>
            <a:r>
              <a:rPr lang="de-DE" dirty="0" smtClean="0"/>
              <a:t>(Rom.def)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953854" y="3568559"/>
            <a:ext cx="1520361" cy="80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BIRT-XSLT/-XSL-FO / </a:t>
            </a:r>
            <a:r>
              <a:rPr lang="de-DE" dirty="0" err="1" smtClean="0"/>
              <a:t>Some-Spec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2072" y="3633106"/>
            <a:ext cx="164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Layout-Editor</a:t>
            </a:r>
          </a:p>
          <a:p>
            <a:pPr algn="r"/>
            <a:r>
              <a:rPr lang="de-DE" dirty="0" smtClean="0"/>
              <a:t>Property-View</a:t>
            </a:r>
          </a:p>
          <a:p>
            <a:pPr algn="r"/>
            <a:r>
              <a:rPr lang="de-DE" dirty="0" smtClean="0"/>
              <a:t>Palette-View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385568" y="5587614"/>
            <a:ext cx="967877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XHTML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560005" y="5581881"/>
            <a:ext cx="840791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DOCX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589614" y="5581881"/>
            <a:ext cx="496038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cxnSp>
        <p:nvCxnSpPr>
          <p:cNvPr id="18" name="Gewinkelte Verbindung 17"/>
          <p:cNvCxnSpPr>
            <a:stCxn id="11" idx="2"/>
            <a:endCxn id="8" idx="0"/>
          </p:cNvCxnSpPr>
          <p:nvPr/>
        </p:nvCxnSpPr>
        <p:spPr>
          <a:xfrm rot="16200000" flipH="1">
            <a:off x="3920652" y="3408140"/>
            <a:ext cx="353914" cy="2287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3" idx="2"/>
            <a:endCxn id="8" idx="0"/>
          </p:cNvCxnSpPr>
          <p:nvPr/>
        </p:nvCxnSpPr>
        <p:spPr>
          <a:xfrm rot="5400000">
            <a:off x="7298512" y="2313289"/>
            <a:ext cx="358336" cy="4472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8" idx="2"/>
            <a:endCxn id="15" idx="0"/>
          </p:cNvCxnSpPr>
          <p:nvPr/>
        </p:nvCxnSpPr>
        <p:spPr>
          <a:xfrm rot="5400000">
            <a:off x="4901437" y="5247727"/>
            <a:ext cx="307958" cy="371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8" idx="2"/>
            <a:endCxn id="16" idx="0"/>
          </p:cNvCxnSpPr>
          <p:nvPr/>
        </p:nvCxnSpPr>
        <p:spPr>
          <a:xfrm rot="16200000" flipH="1">
            <a:off x="5459750" y="5061229"/>
            <a:ext cx="302225" cy="73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8" idx="2"/>
            <a:endCxn id="17" idx="0"/>
          </p:cNvCxnSpPr>
          <p:nvPr/>
        </p:nvCxnSpPr>
        <p:spPr>
          <a:xfrm rot="16200000" flipH="1">
            <a:off x="5888366" y="4632613"/>
            <a:ext cx="302225" cy="1596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9" idx="0"/>
          </p:cNvCxnSpPr>
          <p:nvPr/>
        </p:nvCxnSpPr>
        <p:spPr>
          <a:xfrm rot="5400000">
            <a:off x="4351541" y="4697831"/>
            <a:ext cx="307958" cy="1471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1" idx="0"/>
          </p:cNvCxnSpPr>
          <p:nvPr/>
        </p:nvCxnSpPr>
        <p:spPr>
          <a:xfrm flipH="1" flipV="1">
            <a:off x="2953894" y="3389262"/>
            <a:ext cx="1" cy="4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006869" y="339947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asiert auf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4836106" y="3824053"/>
            <a:ext cx="1936216" cy="56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DataSet</a:t>
            </a:r>
            <a:endParaRPr lang="de-DE" dirty="0" smtClean="0"/>
          </a:p>
        </p:txBody>
      </p:sp>
      <p:sp>
        <p:nvSpPr>
          <p:cNvPr id="55" name="Textfeld 54"/>
          <p:cNvSpPr txBox="1"/>
          <p:nvPr/>
        </p:nvSpPr>
        <p:spPr>
          <a:xfrm>
            <a:off x="3952611" y="372946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linked</a:t>
            </a:r>
            <a:endParaRPr lang="de-DE" dirty="0"/>
          </a:p>
        </p:txBody>
      </p:sp>
      <p:cxnSp>
        <p:nvCxnSpPr>
          <p:cNvPr id="57" name="Gerade Verbindung mit Pfeil 56"/>
          <p:cNvCxnSpPr>
            <a:stCxn id="11" idx="3"/>
            <a:endCxn id="42" idx="1"/>
          </p:cNvCxnSpPr>
          <p:nvPr/>
        </p:nvCxnSpPr>
        <p:spPr>
          <a:xfrm>
            <a:off x="3922003" y="4099476"/>
            <a:ext cx="914103" cy="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>
            <a:stCxn id="42" idx="2"/>
            <a:endCxn id="8" idx="0"/>
          </p:cNvCxnSpPr>
          <p:nvPr/>
        </p:nvCxnSpPr>
        <p:spPr>
          <a:xfrm rot="5400000">
            <a:off x="5353634" y="4278232"/>
            <a:ext cx="338270" cy="562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12" idx="2"/>
            <a:endCxn id="8" idx="0"/>
          </p:cNvCxnSpPr>
          <p:nvPr/>
        </p:nvCxnSpPr>
        <p:spPr>
          <a:xfrm rot="5400000">
            <a:off x="6371549" y="3240252"/>
            <a:ext cx="358335" cy="2618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Oder 28"/>
          <p:cNvSpPr/>
          <p:nvPr/>
        </p:nvSpPr>
        <p:spPr>
          <a:xfrm>
            <a:off x="5194186" y="4494559"/>
            <a:ext cx="119814" cy="12375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4791412" y="1765443"/>
            <a:ext cx="202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Datasource</a:t>
            </a:r>
            <a:r>
              <a:rPr lang="de-DE" dirty="0" smtClean="0"/>
              <a:t> Editor</a:t>
            </a:r>
          </a:p>
          <a:p>
            <a:pPr algn="ctr"/>
            <a:r>
              <a:rPr lang="de-DE" dirty="0" smtClean="0"/>
              <a:t>Dataset Editor</a:t>
            </a:r>
          </a:p>
          <a:p>
            <a:pPr algn="ctr"/>
            <a:r>
              <a:rPr lang="de-DE" dirty="0" smtClean="0"/>
              <a:t>OLAP Editor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1668164" y="4094771"/>
            <a:ext cx="317622" cy="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4" idx="2"/>
            <a:endCxn id="42" idx="0"/>
          </p:cNvCxnSpPr>
          <p:nvPr/>
        </p:nvCxnSpPr>
        <p:spPr>
          <a:xfrm>
            <a:off x="5803901" y="2688773"/>
            <a:ext cx="313" cy="11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4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3" name="Inhaltsplatzhalter 2" descr="Data Adapter Wizard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24" y="2160588"/>
            <a:ext cx="3969651" cy="3881437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10" y="6041361"/>
            <a:ext cx="663493" cy="64222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442406" y="1566844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588087" y="156684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 smtClean="0"/>
              <a:t>Basis:</a:t>
            </a:r>
            <a:r>
              <a:rPr lang="de-DE" dirty="0" smtClean="0"/>
              <a:t> Open Data Access [ODA] Framework</a:t>
            </a:r>
          </a:p>
          <a:p>
            <a:pPr lvl="1"/>
            <a:r>
              <a:rPr lang="de-DE" dirty="0" smtClean="0"/>
              <a:t>Ermöglicht Definition eigener Datenquellen</a:t>
            </a:r>
          </a:p>
          <a:p>
            <a:r>
              <a:rPr lang="de-DE" dirty="0" smtClean="0"/>
              <a:t>Formate:</a:t>
            </a:r>
          </a:p>
          <a:p>
            <a:pPr lvl="1"/>
            <a:r>
              <a:rPr lang="de-DE" dirty="0" smtClean="0"/>
              <a:t>JDBC</a:t>
            </a:r>
          </a:p>
          <a:p>
            <a:pPr lvl="1"/>
            <a:r>
              <a:rPr lang="de-DE" dirty="0" smtClean="0"/>
              <a:t>Excel</a:t>
            </a:r>
          </a:p>
          <a:p>
            <a:pPr lvl="1"/>
            <a:r>
              <a:rPr lang="de-DE" dirty="0" smtClean="0"/>
              <a:t>Flat File</a:t>
            </a:r>
          </a:p>
          <a:p>
            <a:pPr lvl="1"/>
            <a:r>
              <a:rPr lang="de-DE" dirty="0" err="1" smtClean="0"/>
              <a:t>Hive</a:t>
            </a:r>
            <a:endParaRPr lang="de-DE" dirty="0" smtClean="0"/>
          </a:p>
          <a:p>
            <a:pPr lvl="1"/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POJO</a:t>
            </a:r>
          </a:p>
          <a:p>
            <a:pPr lvl="1"/>
            <a:r>
              <a:rPr lang="de-DE" dirty="0" smtClean="0"/>
              <a:t>(Cassandra-) </a:t>
            </a:r>
            <a:r>
              <a:rPr lang="de-DE" dirty="0" err="1" smtClean="0"/>
              <a:t>Scripted</a:t>
            </a:r>
            <a:endParaRPr lang="de-DE" dirty="0" smtClean="0"/>
          </a:p>
          <a:p>
            <a:pPr lvl="1"/>
            <a:r>
              <a:rPr lang="de-DE" dirty="0" smtClean="0"/>
              <a:t>Web Services</a:t>
            </a:r>
          </a:p>
          <a:p>
            <a:pPr lvl="1"/>
            <a:r>
              <a:rPr lang="de-DE" dirty="0" smtClean="0"/>
              <a:t>XML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7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Ausgabeformate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HTML, XHTML</a:t>
            </a:r>
          </a:p>
          <a:p>
            <a:r>
              <a:rPr lang="de-DE" dirty="0" smtClean="0"/>
              <a:t>PDF, Postscript</a:t>
            </a:r>
          </a:p>
          <a:p>
            <a:r>
              <a:rPr lang="de-DE" dirty="0" smtClean="0"/>
              <a:t>MS Office (DOC</a:t>
            </a:r>
            <a:r>
              <a:rPr lang="de-DE" dirty="0"/>
              <a:t>, </a:t>
            </a:r>
            <a:r>
              <a:rPr lang="de-DE" dirty="0" smtClean="0"/>
              <a:t>DOCX, XLS, XLSX, PPT, PPTX)</a:t>
            </a:r>
            <a:endParaRPr lang="de-DE" dirty="0"/>
          </a:p>
          <a:p>
            <a:r>
              <a:rPr lang="de-DE" dirty="0" err="1" smtClean="0"/>
              <a:t>OpenOffice</a:t>
            </a:r>
            <a:r>
              <a:rPr lang="de-DE" dirty="0" smtClean="0"/>
              <a:t> (ODT, ODS, ODP)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HTML, </a:t>
            </a:r>
            <a:r>
              <a:rPr lang="de-DE" dirty="0" smtClean="0"/>
              <a:t>XHTML</a:t>
            </a:r>
          </a:p>
          <a:p>
            <a:r>
              <a:rPr lang="de-DE" dirty="0" smtClean="0"/>
              <a:t>PDF, RTF</a:t>
            </a:r>
          </a:p>
          <a:p>
            <a:r>
              <a:rPr lang="de-DE" dirty="0" smtClean="0"/>
              <a:t>MS Office (DOCX, XLS, XSLX, </a:t>
            </a:r>
            <a:r>
              <a:rPr lang="de-DE" dirty="0"/>
              <a:t>PPTX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OpenOffice</a:t>
            </a:r>
            <a:r>
              <a:rPr lang="de-DE" dirty="0" smtClean="0"/>
              <a:t> (ODT, ODS)</a:t>
            </a:r>
          </a:p>
          <a:p>
            <a:r>
              <a:rPr lang="de-DE" dirty="0" smtClean="0"/>
              <a:t>CSV</a:t>
            </a:r>
          </a:p>
          <a:p>
            <a:r>
              <a:rPr lang="de-DE" dirty="0" smtClean="0"/>
              <a:t>XML</a:t>
            </a:r>
          </a:p>
          <a:p>
            <a:r>
              <a:rPr lang="de-DE" dirty="0" smtClean="0"/>
              <a:t>Text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Exploring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8" y="2233057"/>
            <a:ext cx="3125014" cy="431865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442406" y="1663700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88087" y="16637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02" y="2634776"/>
            <a:ext cx="314368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182624"/>
            <a:ext cx="4184035" cy="3880772"/>
          </a:xfrm>
        </p:spPr>
        <p:txBody>
          <a:bodyPr/>
          <a:lstStyle/>
          <a:p>
            <a:r>
              <a:rPr lang="de-DE" dirty="0" smtClean="0"/>
              <a:t>N aufbereitete Datenmengen je Datenquelle und je Report-Design</a:t>
            </a:r>
          </a:p>
          <a:p>
            <a:r>
              <a:rPr lang="de-DE" b="1" dirty="0"/>
              <a:t>Data-Query-</a:t>
            </a:r>
            <a:r>
              <a:rPr lang="de-DE" b="1" dirty="0" err="1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SQL (GUI)</a:t>
            </a:r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182624"/>
            <a:ext cx="4184034" cy="3880773"/>
          </a:xfrm>
        </p:spPr>
        <p:txBody>
          <a:bodyPr/>
          <a:lstStyle/>
          <a:p>
            <a:r>
              <a:rPr lang="de-DE" dirty="0"/>
              <a:t>N aufbereitete Datenmengen je Datenquelle und je </a:t>
            </a:r>
            <a:r>
              <a:rPr lang="de-DE" dirty="0" smtClean="0"/>
              <a:t>Report-Design</a:t>
            </a:r>
          </a:p>
          <a:p>
            <a:r>
              <a:rPr lang="de-DE" b="1" dirty="0" smtClean="0"/>
              <a:t>Data-Query-</a:t>
            </a:r>
            <a:r>
              <a:rPr lang="de-DE" b="1" dirty="0" err="1" smtClean="0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CQL</a:t>
            </a:r>
            <a:r>
              <a:rPr lang="de-DE" dirty="0"/>
              <a:t>, SQL, EJBQL, </a:t>
            </a:r>
            <a:r>
              <a:rPr lang="de-DE" dirty="0" err="1"/>
              <a:t>HBaseQuery</a:t>
            </a:r>
            <a:r>
              <a:rPr lang="de-DE" dirty="0"/>
              <a:t>, </a:t>
            </a:r>
            <a:r>
              <a:rPr lang="de-DE" dirty="0" err="1"/>
              <a:t>HiveQL</a:t>
            </a:r>
            <a:r>
              <a:rPr lang="de-DE" dirty="0"/>
              <a:t>, HQL, JSON, MDX, </a:t>
            </a:r>
            <a:r>
              <a:rPr lang="de-DE" dirty="0" err="1"/>
              <a:t>MongoDBQuery</a:t>
            </a:r>
            <a:r>
              <a:rPr lang="de-DE" dirty="0"/>
              <a:t>, OLAP4J, PLSQL, XLS, </a:t>
            </a:r>
            <a:r>
              <a:rPr lang="de-DE" dirty="0" err="1"/>
              <a:t>Xpath</a:t>
            </a:r>
            <a:r>
              <a:rPr lang="de-DE" dirty="0"/>
              <a:t>, </a:t>
            </a:r>
            <a:r>
              <a:rPr lang="de-DE" dirty="0" smtClean="0"/>
              <a:t>XPath2 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442406" y="1721076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Cubes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Data Cube </a:t>
            </a:r>
            <a:r>
              <a:rPr lang="de-DE" dirty="0" err="1" smtClean="0"/>
              <a:t>Builder</a:t>
            </a:r>
            <a:endParaRPr lang="de-DE" dirty="0" smtClean="0"/>
          </a:p>
          <a:p>
            <a:pPr lvl="1"/>
            <a:r>
              <a:rPr lang="de-DE" dirty="0" smtClean="0"/>
              <a:t>Graphisch gestützte Erstellung von Data Cubes (OLAP)</a:t>
            </a:r>
          </a:p>
          <a:p>
            <a:pPr lvl="1"/>
            <a:r>
              <a:rPr lang="de-DE" dirty="0" smtClean="0"/>
              <a:t>Basis: 1 bis n Datasets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Keine Unterstützung (nur Import als </a:t>
            </a:r>
            <a:r>
              <a:rPr lang="de-DE" dirty="0" err="1" smtClean="0"/>
              <a:t>Datasource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721076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1" y="3736564"/>
            <a:ext cx="4426138" cy="27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2394</Words>
  <Application>Microsoft Office PowerPoint</Application>
  <PresentationFormat>Breitbild</PresentationFormat>
  <Paragraphs>656</Paragraphs>
  <Slides>40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Arial</vt:lpstr>
      <vt:lpstr>Calibri</vt:lpstr>
      <vt:lpstr>Times New Roman</vt:lpstr>
      <vt:lpstr>Trebuchet MS</vt:lpstr>
      <vt:lpstr>Verdana</vt:lpstr>
      <vt:lpstr>Wingdings 3</vt:lpstr>
      <vt:lpstr>Facette</vt:lpstr>
      <vt:lpstr>BIRT vs. JASPER</vt:lpstr>
      <vt:lpstr>PowerPoint-Präsentation</vt:lpstr>
      <vt:lpstr>Konzepte – Reporting</vt:lpstr>
      <vt:lpstr>Konzepte –Reportaufbau</vt:lpstr>
      <vt:lpstr>Data Sources</vt:lpstr>
      <vt:lpstr>Ausgabeformate</vt:lpstr>
      <vt:lpstr>Exploring Data</vt:lpstr>
      <vt:lpstr>Datasets</vt:lpstr>
      <vt:lpstr>Data Cubes</vt:lpstr>
      <vt:lpstr>Templates</vt:lpstr>
      <vt:lpstr>Layout-Editor</vt:lpstr>
      <vt:lpstr>Layout-Elemente</vt:lpstr>
      <vt:lpstr>Anwendungsintegration</vt:lpstr>
      <vt:lpstr>Anwendungsintegration - Adaption von Reporting-Designs durch den Endanwender</vt:lpstr>
      <vt:lpstr>Anwendungsintegration - Adaption von Reporting-Designs durch den Endanwender</vt:lpstr>
      <vt:lpstr>Anwendungsintegration – Use Cases zur Adaption des Reportings</vt:lpstr>
      <vt:lpstr>API</vt:lpstr>
      <vt:lpstr>Lizenzierung</vt:lpstr>
      <vt:lpstr>Fazit - Datenquellen</vt:lpstr>
      <vt:lpstr>Fazit – Report Designer</vt:lpstr>
      <vt:lpstr>Fazit – Charts und Dynamische Elemente</vt:lpstr>
      <vt:lpstr>Fazit – API und Sonstiges</vt:lpstr>
      <vt:lpstr>Fazit - Es gibt keine Gewinner!</vt:lpstr>
      <vt:lpstr>Domänenspezifische Reporting Tools</vt:lpstr>
      <vt:lpstr>Weitere Reporting Tools</vt:lpstr>
      <vt:lpstr>Prototyp: ReportFX</vt:lpstr>
      <vt:lpstr>Prototyp: ReportFX</vt:lpstr>
      <vt:lpstr>Prototyp: ReportFX</vt:lpstr>
      <vt:lpstr>Prototyp: ReportFX</vt:lpstr>
      <vt:lpstr>Prototyp: ReportFX</vt:lpstr>
      <vt:lpstr>Ausblick</vt:lpstr>
      <vt:lpstr>Quellen zum Thema</vt:lpstr>
      <vt:lpstr>Ende</vt:lpstr>
      <vt:lpstr>Editing Charts</vt:lpstr>
      <vt:lpstr>Editing Charts</vt:lpstr>
      <vt:lpstr>Editing Charts</vt:lpstr>
      <vt:lpstr>Views</vt:lpstr>
      <vt:lpstr>Datasets</vt:lpstr>
      <vt:lpstr>U</vt:lpstr>
      <vt:lpstr>Konzepte – Funktionsweise am Beispiel BIRT</vt:lpstr>
    </vt:vector>
  </TitlesOfParts>
  <Company>Saxonia Systems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 vs. JASPER</dc:title>
  <dc:creator>Illgen, Stefan</dc:creator>
  <cp:lastModifiedBy>Illgen, Stefan</cp:lastModifiedBy>
  <cp:revision>262</cp:revision>
  <dcterms:created xsi:type="dcterms:W3CDTF">2015-02-04T10:20:20Z</dcterms:created>
  <dcterms:modified xsi:type="dcterms:W3CDTF">2015-02-13T13:01:26Z</dcterms:modified>
</cp:coreProperties>
</file>