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151" y="1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12954B-4DDA-44E6-A396-4564B5214224}" type="datetimeFigureOut">
              <a:rPr lang="en-US" smtClean="0"/>
              <a:t>4/29/2025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445D3-2F91-4B6D-98F5-01884BB009C6}" type="slidenum">
              <a:rPr lang="en-US" smtClean="0"/>
              <a:t>‹#›</a:t>
            </a:fld>
            <a:endParaRPr lang="en-US"/>
          </a:p>
        </p:txBody>
      </p:sp>
    </p:spTree>
    <p:extLst>
      <p:ext uri="{BB962C8B-B14F-4D97-AF65-F5344CB8AC3E}">
        <p14:creationId xmlns:p14="http://schemas.microsoft.com/office/powerpoint/2010/main" val="1654270425"/>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GB"/>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554F52A-4100-4483-96AE-418840E453BD}"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B4C8-16BE-41F8-8754-E80779082D04}" type="slidenum">
              <a:rPr lang="en-US" smtClean="0"/>
              <a:t>‹#›</a:t>
            </a:fld>
            <a:endParaRPr lang="en-US"/>
          </a:p>
        </p:txBody>
      </p:sp>
    </p:spTree>
    <p:extLst>
      <p:ext uri="{BB962C8B-B14F-4D97-AF65-F5344CB8AC3E}">
        <p14:creationId xmlns:p14="http://schemas.microsoft.com/office/powerpoint/2010/main" val="28887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554F52A-4100-4483-96AE-418840E453BD}"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B4C8-16BE-41F8-8754-E80779082D04}" type="slidenum">
              <a:rPr lang="en-US" smtClean="0"/>
              <a:t>‹#›</a:t>
            </a:fld>
            <a:endParaRPr lang="en-US"/>
          </a:p>
        </p:txBody>
      </p:sp>
    </p:spTree>
    <p:extLst>
      <p:ext uri="{BB962C8B-B14F-4D97-AF65-F5344CB8AC3E}">
        <p14:creationId xmlns:p14="http://schemas.microsoft.com/office/powerpoint/2010/main" val="283993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554F52A-4100-4483-96AE-418840E453BD}"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B4C8-16BE-41F8-8754-E80779082D04}" type="slidenum">
              <a:rPr lang="en-US" smtClean="0"/>
              <a:t>‹#›</a:t>
            </a:fld>
            <a:endParaRPr lang="en-US"/>
          </a:p>
        </p:txBody>
      </p:sp>
    </p:spTree>
    <p:extLst>
      <p:ext uri="{BB962C8B-B14F-4D97-AF65-F5344CB8AC3E}">
        <p14:creationId xmlns:p14="http://schemas.microsoft.com/office/powerpoint/2010/main" val="1035270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554F52A-4100-4483-96AE-418840E453BD}"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B4C8-16BE-41F8-8754-E80779082D04}" type="slidenum">
              <a:rPr lang="en-US" smtClean="0"/>
              <a:t>‹#›</a:t>
            </a:fld>
            <a:endParaRPr lang="en-US"/>
          </a:p>
        </p:txBody>
      </p:sp>
    </p:spTree>
    <p:extLst>
      <p:ext uri="{BB962C8B-B14F-4D97-AF65-F5344CB8AC3E}">
        <p14:creationId xmlns:p14="http://schemas.microsoft.com/office/powerpoint/2010/main" val="5692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GB"/>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tint val="82000"/>
                  </a:schemeClr>
                </a:solidFill>
              </a:defRPr>
            </a:lvl1pPr>
            <a:lvl2pPr marL="2194560" indent="0">
              <a:buNone/>
              <a:defRPr sz="9600">
                <a:solidFill>
                  <a:schemeClr val="tx1">
                    <a:tint val="82000"/>
                  </a:schemeClr>
                </a:solidFill>
              </a:defRPr>
            </a:lvl2pPr>
            <a:lvl3pPr marL="4389120" indent="0">
              <a:buNone/>
              <a:defRPr sz="8640">
                <a:solidFill>
                  <a:schemeClr val="tx1">
                    <a:tint val="82000"/>
                  </a:schemeClr>
                </a:solidFill>
              </a:defRPr>
            </a:lvl3pPr>
            <a:lvl4pPr marL="6583680" indent="0">
              <a:buNone/>
              <a:defRPr sz="7680">
                <a:solidFill>
                  <a:schemeClr val="tx1">
                    <a:tint val="82000"/>
                  </a:schemeClr>
                </a:solidFill>
              </a:defRPr>
            </a:lvl4pPr>
            <a:lvl5pPr marL="8778240" indent="0">
              <a:buNone/>
              <a:defRPr sz="7680">
                <a:solidFill>
                  <a:schemeClr val="tx1">
                    <a:tint val="82000"/>
                  </a:schemeClr>
                </a:solidFill>
              </a:defRPr>
            </a:lvl5pPr>
            <a:lvl6pPr marL="10972800" indent="0">
              <a:buNone/>
              <a:defRPr sz="7680">
                <a:solidFill>
                  <a:schemeClr val="tx1">
                    <a:tint val="82000"/>
                  </a:schemeClr>
                </a:solidFill>
              </a:defRPr>
            </a:lvl6pPr>
            <a:lvl7pPr marL="13167360" indent="0">
              <a:buNone/>
              <a:defRPr sz="7680">
                <a:solidFill>
                  <a:schemeClr val="tx1">
                    <a:tint val="82000"/>
                  </a:schemeClr>
                </a:solidFill>
              </a:defRPr>
            </a:lvl7pPr>
            <a:lvl8pPr marL="15361920" indent="0">
              <a:buNone/>
              <a:defRPr sz="7680">
                <a:solidFill>
                  <a:schemeClr val="tx1">
                    <a:tint val="82000"/>
                  </a:schemeClr>
                </a:solidFill>
              </a:defRPr>
            </a:lvl8pPr>
            <a:lvl9pPr marL="17556480" indent="0">
              <a:buNone/>
              <a:defRPr sz="768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554F52A-4100-4483-96AE-418840E453BD}"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70B4C8-16BE-41F8-8754-E80779082D04}" type="slidenum">
              <a:rPr lang="en-US" smtClean="0"/>
              <a:t>‹#›</a:t>
            </a:fld>
            <a:endParaRPr lang="en-US"/>
          </a:p>
        </p:txBody>
      </p:sp>
    </p:spTree>
    <p:extLst>
      <p:ext uri="{BB962C8B-B14F-4D97-AF65-F5344CB8AC3E}">
        <p14:creationId xmlns:p14="http://schemas.microsoft.com/office/powerpoint/2010/main" val="311280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554F52A-4100-4483-96AE-418840E453BD}"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0B4C8-16BE-41F8-8754-E80779082D04}" type="slidenum">
              <a:rPr lang="en-US" smtClean="0"/>
              <a:t>‹#›</a:t>
            </a:fld>
            <a:endParaRPr lang="en-US"/>
          </a:p>
        </p:txBody>
      </p:sp>
    </p:spTree>
    <p:extLst>
      <p:ext uri="{BB962C8B-B14F-4D97-AF65-F5344CB8AC3E}">
        <p14:creationId xmlns:p14="http://schemas.microsoft.com/office/powerpoint/2010/main" val="2190904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GB"/>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GB"/>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554F52A-4100-4483-96AE-418840E453BD}"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70B4C8-16BE-41F8-8754-E80779082D04}" type="slidenum">
              <a:rPr lang="en-US" smtClean="0"/>
              <a:t>‹#›</a:t>
            </a:fld>
            <a:endParaRPr lang="en-US"/>
          </a:p>
        </p:txBody>
      </p:sp>
    </p:spTree>
    <p:extLst>
      <p:ext uri="{BB962C8B-B14F-4D97-AF65-F5344CB8AC3E}">
        <p14:creationId xmlns:p14="http://schemas.microsoft.com/office/powerpoint/2010/main" val="1303292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554F52A-4100-4483-96AE-418840E453BD}"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70B4C8-16BE-41F8-8754-E80779082D04}" type="slidenum">
              <a:rPr lang="en-US" smtClean="0"/>
              <a:t>‹#›</a:t>
            </a:fld>
            <a:endParaRPr lang="en-US"/>
          </a:p>
        </p:txBody>
      </p:sp>
    </p:spTree>
    <p:extLst>
      <p:ext uri="{BB962C8B-B14F-4D97-AF65-F5344CB8AC3E}">
        <p14:creationId xmlns:p14="http://schemas.microsoft.com/office/powerpoint/2010/main" val="345572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54F52A-4100-4483-96AE-418840E453BD}"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70B4C8-16BE-41F8-8754-E80779082D04}" type="slidenum">
              <a:rPr lang="en-US" smtClean="0"/>
              <a:t>‹#›</a:t>
            </a:fld>
            <a:endParaRPr lang="en-US"/>
          </a:p>
        </p:txBody>
      </p:sp>
    </p:spTree>
    <p:extLst>
      <p:ext uri="{BB962C8B-B14F-4D97-AF65-F5344CB8AC3E}">
        <p14:creationId xmlns:p14="http://schemas.microsoft.com/office/powerpoint/2010/main" val="356639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GB"/>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GB"/>
              <a:t>Click to edit Master text styles</a:t>
            </a:r>
          </a:p>
        </p:txBody>
      </p:sp>
      <p:sp>
        <p:nvSpPr>
          <p:cNvPr id="5" name="Date Placeholder 4"/>
          <p:cNvSpPr>
            <a:spLocks noGrp="1"/>
          </p:cNvSpPr>
          <p:nvPr>
            <p:ph type="dt" sz="half" idx="10"/>
          </p:nvPr>
        </p:nvSpPr>
        <p:spPr/>
        <p:txBody>
          <a:bodyPr/>
          <a:lstStyle/>
          <a:p>
            <a:fld id="{3554F52A-4100-4483-96AE-418840E453BD}"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0B4C8-16BE-41F8-8754-E80779082D04}" type="slidenum">
              <a:rPr lang="en-US" smtClean="0"/>
              <a:t>‹#›</a:t>
            </a:fld>
            <a:endParaRPr lang="en-US"/>
          </a:p>
        </p:txBody>
      </p:sp>
    </p:spTree>
    <p:extLst>
      <p:ext uri="{BB962C8B-B14F-4D97-AF65-F5344CB8AC3E}">
        <p14:creationId xmlns:p14="http://schemas.microsoft.com/office/powerpoint/2010/main" val="24646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GB"/>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GB"/>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GB"/>
              <a:t>Click to edit Master text styles</a:t>
            </a:r>
          </a:p>
        </p:txBody>
      </p:sp>
      <p:sp>
        <p:nvSpPr>
          <p:cNvPr id="5" name="Date Placeholder 4"/>
          <p:cNvSpPr>
            <a:spLocks noGrp="1"/>
          </p:cNvSpPr>
          <p:nvPr>
            <p:ph type="dt" sz="half" idx="10"/>
          </p:nvPr>
        </p:nvSpPr>
        <p:spPr/>
        <p:txBody>
          <a:bodyPr/>
          <a:lstStyle/>
          <a:p>
            <a:fld id="{3554F52A-4100-4483-96AE-418840E453BD}"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70B4C8-16BE-41F8-8754-E80779082D04}" type="slidenum">
              <a:rPr lang="en-US" smtClean="0"/>
              <a:t>‹#›</a:t>
            </a:fld>
            <a:endParaRPr lang="en-US"/>
          </a:p>
        </p:txBody>
      </p:sp>
    </p:spTree>
    <p:extLst>
      <p:ext uri="{BB962C8B-B14F-4D97-AF65-F5344CB8AC3E}">
        <p14:creationId xmlns:p14="http://schemas.microsoft.com/office/powerpoint/2010/main" val="113156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82000"/>
                  </a:schemeClr>
                </a:solidFill>
              </a:defRPr>
            </a:lvl1pPr>
          </a:lstStyle>
          <a:p>
            <a:fld id="{3554F52A-4100-4483-96AE-418840E453BD}" type="datetimeFigureOut">
              <a:rPr lang="en-US" smtClean="0"/>
              <a:t>4/29/2025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82000"/>
                  </a:schemeClr>
                </a:solidFill>
              </a:defRPr>
            </a:lvl1pPr>
          </a:lstStyle>
          <a:p>
            <a:fld id="{CD70B4C8-16BE-41F8-8754-E80779082D04}" type="slidenum">
              <a:rPr lang="en-US" smtClean="0"/>
              <a:t>‹#›</a:t>
            </a:fld>
            <a:endParaRPr lang="en-US"/>
          </a:p>
        </p:txBody>
      </p:sp>
    </p:spTree>
    <p:extLst>
      <p:ext uri="{BB962C8B-B14F-4D97-AF65-F5344CB8AC3E}">
        <p14:creationId xmlns:p14="http://schemas.microsoft.com/office/powerpoint/2010/main" val="3541712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3BF9-558E-8392-0798-6F5AB6433CC4}"/>
              </a:ext>
            </a:extLst>
          </p:cNvPr>
          <p:cNvSpPr>
            <a:spLocks noGrp="1"/>
          </p:cNvSpPr>
          <p:nvPr>
            <p:ph type="ctrTitle"/>
          </p:nvPr>
        </p:nvSpPr>
        <p:spPr>
          <a:xfrm>
            <a:off x="782320" y="502613"/>
            <a:ext cx="29037280" cy="1815296"/>
          </a:xfrm>
        </p:spPr>
        <p:txBody>
          <a:bodyPr>
            <a:normAutofit/>
          </a:bodyPr>
          <a:lstStyle/>
          <a:p>
            <a:pPr algn="l"/>
            <a:r>
              <a:rPr lang="en-GB" sz="9600" b="1" dirty="0">
                <a:latin typeface="Arial" panose="020B0604020202020204" pitchFamily="34" charset="0"/>
                <a:cs typeface="Arial" panose="020B0604020202020204" pitchFamily="34" charset="0"/>
              </a:rPr>
              <a:t>Stroke Prediction using Support Vector Machines</a:t>
            </a:r>
            <a:endParaRPr lang="en-US" sz="9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7E8EDAF4-D3F7-7242-599E-4F972BE92F72}"/>
              </a:ext>
            </a:extLst>
          </p:cNvPr>
          <p:cNvSpPr txBox="1"/>
          <p:nvPr/>
        </p:nvSpPr>
        <p:spPr>
          <a:xfrm>
            <a:off x="782320" y="30419708"/>
            <a:ext cx="42326560" cy="1938992"/>
          </a:xfrm>
          <a:prstGeom prst="rect">
            <a:avLst/>
          </a:prstGeom>
          <a:noFill/>
        </p:spPr>
        <p:txBody>
          <a:bodyPr wrap="square" rtlCol="0">
            <a:spAutoFit/>
          </a:bodyPr>
          <a:lstStyle/>
          <a:p>
            <a:r>
              <a:rPr lang="en-GB" sz="4000" b="1" dirty="0">
                <a:latin typeface="Arial" panose="020B0604020202020204" pitchFamily="34" charset="0"/>
                <a:cs typeface="Arial" panose="020B0604020202020204" pitchFamily="34" charset="0"/>
              </a:rPr>
              <a:t>References</a:t>
            </a:r>
          </a:p>
          <a:p>
            <a:r>
              <a:rPr lang="en-US" sz="4000" b="0" i="0" dirty="0">
                <a:effectLst/>
                <a:latin typeface="Arial" panose="020B0604020202020204" pitchFamily="34" charset="0"/>
                <a:cs typeface="Arial" panose="020B0604020202020204" pitchFamily="34" charset="0"/>
              </a:rPr>
              <a:t>[1] Lynn A. Blewett, Julia A. Rivera Drew, Miriam L. King, Kari C.W. Williams, Daniel Backman, Annie Chen, and Stephanie Richards. IPUMS Health Surveys: National Health Interview Survey, Version 7.4 [dataset]. Minneapolis, MN: IPUMS, 2024. https://doi.org/10.18128/D070.V7.4. </a:t>
            </a:r>
            <a:endParaRPr lang="en-GB" sz="40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F8BD9BF3-B263-FCBC-164C-BE9AA80C18F3}"/>
              </a:ext>
            </a:extLst>
          </p:cNvPr>
          <p:cNvSpPr txBox="1">
            <a:spLocks/>
          </p:cNvSpPr>
          <p:nvPr/>
        </p:nvSpPr>
        <p:spPr>
          <a:xfrm>
            <a:off x="36240720" y="502613"/>
            <a:ext cx="7650480" cy="1477108"/>
          </a:xfrm>
          <a:prstGeom prst="rect">
            <a:avLst/>
          </a:prstGeom>
        </p:spPr>
        <p:txBody>
          <a:bodyPr vert="horz" lIns="91440" tIns="45720" rIns="91440" bIns="45720" rtlCol="0" anchor="b">
            <a:norm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algn="l">
              <a:lnSpc>
                <a:spcPct val="150000"/>
              </a:lnSpc>
            </a:pPr>
            <a:r>
              <a:rPr lang="en-GB" sz="5000" dirty="0">
                <a:latin typeface="Arial" panose="020B0604020202020204" pitchFamily="34" charset="0"/>
                <a:cs typeface="Arial" panose="020B0604020202020204" pitchFamily="34" charset="0"/>
              </a:rPr>
              <a:t>Stefan Indic, Data 5322</a:t>
            </a:r>
          </a:p>
        </p:txBody>
      </p:sp>
      <p:sp>
        <p:nvSpPr>
          <p:cNvPr id="9" name="Rectangle 8">
            <a:extLst>
              <a:ext uri="{FF2B5EF4-FFF2-40B4-BE49-F238E27FC236}">
                <a16:creationId xmlns:a16="http://schemas.microsoft.com/office/drawing/2014/main" id="{3B67D880-37F5-63B2-1478-8F8580D8549B}"/>
              </a:ext>
            </a:extLst>
          </p:cNvPr>
          <p:cNvSpPr/>
          <p:nvPr/>
        </p:nvSpPr>
        <p:spPr>
          <a:xfrm>
            <a:off x="782320" y="4625226"/>
            <a:ext cx="20452080" cy="6816665"/>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r>
              <a:rPr lang="en-GB" sz="3200" dirty="0">
                <a:latin typeface="Arial" panose="020B0604020202020204" pitchFamily="34" charset="0"/>
                <a:cs typeface="Arial" panose="020B0604020202020204" pitchFamily="34" charset="0"/>
              </a:rPr>
              <a:t>The goal of this experiment is to determine if certain uncommon factors (i.e., not the typical pre-existing health conditions and family history factors) can be predictive of whether someone has a stroke or not. These isolated uncommon factors include whether someone drinks unhealthy beverages, eats fruits and vegetables, and demographics such as their sex, poverty, marital status, and height. Data used for this analysis is from National Health Interview Survey (NHIS) from 2022.</a:t>
            </a:r>
          </a:p>
          <a:p>
            <a:endParaRPr lang="en-GB" sz="3200" dirty="0"/>
          </a:p>
          <a:p>
            <a:r>
              <a:rPr lang="en-GB" sz="3200" b="1" dirty="0">
                <a:latin typeface="Arial" panose="020B0604020202020204" pitchFamily="34" charset="0"/>
                <a:cs typeface="Arial" panose="020B0604020202020204" pitchFamily="34" charset="0"/>
              </a:rPr>
              <a:t>General variables available</a:t>
            </a:r>
            <a:r>
              <a:rPr lang="en-GB" sz="3200" dirty="0">
                <a:latin typeface="Arial" panose="020B0604020202020204" pitchFamily="34" charset="0"/>
                <a:cs typeface="Arial" panose="020B0604020202020204" pitchFamily="34" charset="0"/>
              </a:rPr>
              <a:t>: demographic, habit-based, and basic health metrics</a:t>
            </a:r>
            <a:r>
              <a:rPr lang="en-GB" sz="3200" dirty="0"/>
              <a:t>.</a:t>
            </a:r>
          </a:p>
          <a:p>
            <a:endParaRPr lang="en-GB" sz="3200" dirty="0"/>
          </a:p>
          <a:p>
            <a:r>
              <a:rPr lang="en-GB" sz="3200" b="1" dirty="0">
                <a:latin typeface="Arial" panose="020B0604020202020204" pitchFamily="34" charset="0"/>
                <a:cs typeface="Arial" panose="020B0604020202020204" pitchFamily="34" charset="0"/>
              </a:rPr>
              <a:t>Models/methods</a:t>
            </a:r>
            <a:r>
              <a:rPr lang="en-GB" sz="3200" dirty="0">
                <a:latin typeface="Arial" panose="020B0604020202020204" pitchFamily="34" charset="0"/>
                <a:cs typeface="Arial" panose="020B0604020202020204" pitchFamily="34" charset="0"/>
              </a:rPr>
              <a:t>: Support Vector Machines are fitted using linear, polynomial, and radial kernel functions.</a:t>
            </a:r>
          </a:p>
          <a:p>
            <a:endParaRPr lang="en-GB" sz="3200" dirty="0"/>
          </a:p>
        </p:txBody>
      </p:sp>
      <p:sp>
        <p:nvSpPr>
          <p:cNvPr id="10" name="Rectangle 9">
            <a:extLst>
              <a:ext uri="{FF2B5EF4-FFF2-40B4-BE49-F238E27FC236}">
                <a16:creationId xmlns:a16="http://schemas.microsoft.com/office/drawing/2014/main" id="{23357EBD-CAAC-F0EA-F993-5419618B5FD5}"/>
              </a:ext>
            </a:extLst>
          </p:cNvPr>
          <p:cNvSpPr/>
          <p:nvPr/>
        </p:nvSpPr>
        <p:spPr>
          <a:xfrm>
            <a:off x="22545431" y="4625226"/>
            <a:ext cx="20452080" cy="7804899"/>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r>
              <a:rPr lang="en-GB" sz="3200" dirty="0">
                <a:latin typeface="Arial" panose="020B0604020202020204" pitchFamily="34" charset="0"/>
                <a:cs typeface="Arial" panose="020B0604020202020204" pitchFamily="34" charset="0"/>
              </a:rPr>
              <a:t>Support Vector Machines are supervised learning models that find an optimal separating hyperplane between classes with a maximum margin.</a:t>
            </a:r>
          </a:p>
          <a:p>
            <a:endParaRPr lang="en-GB" sz="3200" dirty="0">
              <a:latin typeface="Arial" panose="020B060402020202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Important points of SVMs include:</a:t>
            </a:r>
          </a:p>
          <a:p>
            <a:pPr marL="457200" indent="-457200">
              <a:buFont typeface="Arial" panose="020B0604020202020204" pitchFamily="34" charset="0"/>
              <a:buChar char="•"/>
            </a:pPr>
            <a:r>
              <a:rPr lang="en-GB" sz="3200" dirty="0">
                <a:latin typeface="Arial" panose="020B0604020202020204" pitchFamily="34" charset="0"/>
                <a:cs typeface="Arial" panose="020B0604020202020204" pitchFamily="34" charset="0"/>
              </a:rPr>
              <a:t>The decision boundary is determined by a subset of training points (the support vectors) and can be defined in terms of dot products between data points.</a:t>
            </a:r>
          </a:p>
          <a:p>
            <a:pPr marL="457200" indent="-457200">
              <a:buFont typeface="Arial" panose="020B0604020202020204" pitchFamily="34" charset="0"/>
              <a:buChar char="•"/>
            </a:pPr>
            <a:r>
              <a:rPr lang="en-GB" sz="3200" dirty="0">
                <a:latin typeface="Arial" panose="020B0604020202020204" pitchFamily="34" charset="0"/>
                <a:cs typeface="Arial" panose="020B0604020202020204" pitchFamily="34" charset="0"/>
              </a:rPr>
              <a:t>The kernel function (e.g., polynomial) defines the feature space in which the SVM finds the optimal hyperplane. </a:t>
            </a:r>
          </a:p>
          <a:p>
            <a:pPr marL="457200" indent="-457200">
              <a:buFont typeface="Arial" panose="020B0604020202020204" pitchFamily="34" charset="0"/>
              <a:buChar char="•"/>
            </a:pPr>
            <a:r>
              <a:rPr lang="en-GB" sz="3200" dirty="0">
                <a:latin typeface="Arial" panose="020B0604020202020204" pitchFamily="34" charset="0"/>
                <a:cs typeface="Arial" panose="020B0604020202020204" pitchFamily="34" charset="0"/>
              </a:rPr>
              <a:t>The necessity of hyperparameter tuning:</a:t>
            </a:r>
          </a:p>
          <a:p>
            <a:pPr marL="914400" lvl="1" indent="-457200">
              <a:buFont typeface="Arial" panose="020B0604020202020204" pitchFamily="34" charset="0"/>
              <a:buChar char="•"/>
            </a:pPr>
            <a:r>
              <a:rPr lang="en-GB" sz="3200" dirty="0">
                <a:latin typeface="Arial" panose="020B0604020202020204" pitchFamily="34" charset="0"/>
                <a:cs typeface="Arial" panose="020B0604020202020204" pitchFamily="34" charset="0"/>
              </a:rPr>
              <a:t>Certain tuneable parameters include C (regularization), and kernel parameters (e.g. gamma and/or degree).</a:t>
            </a:r>
          </a:p>
          <a:p>
            <a:pPr marL="457200" indent="-457200">
              <a:buFont typeface="Arial" panose="020B0604020202020204" pitchFamily="34" charset="0"/>
              <a:buChar char="•"/>
            </a:pPr>
            <a:r>
              <a:rPr lang="en-GB" sz="3200" dirty="0">
                <a:latin typeface="Arial" panose="020B0604020202020204" pitchFamily="34" charset="0"/>
                <a:cs typeface="Arial" panose="020B0604020202020204" pitchFamily="34" charset="0"/>
              </a:rPr>
              <a:t>Scaling or normalizing features is necessary because the objective function and kernels are sensitive to the scale of input features​. </a:t>
            </a:r>
          </a:p>
          <a:p>
            <a:pPr marL="457200" indent="-457200">
              <a:buFont typeface="Arial" panose="020B0604020202020204" pitchFamily="34" charset="0"/>
              <a:buChar char="•"/>
            </a:pPr>
            <a:r>
              <a:rPr lang="en-GB" sz="3200" dirty="0">
                <a:latin typeface="Arial" panose="020B0604020202020204" pitchFamily="34" charset="0"/>
                <a:cs typeface="Arial" panose="020B0604020202020204" pitchFamily="34" charset="0"/>
              </a:rPr>
              <a:t>Class imbalance: if one class heavily outweighs the other, a SVM will bias toward predicting the majority class.</a:t>
            </a:r>
          </a:p>
        </p:txBody>
      </p:sp>
      <p:sp>
        <p:nvSpPr>
          <p:cNvPr id="11" name="Rectangle 10">
            <a:extLst>
              <a:ext uri="{FF2B5EF4-FFF2-40B4-BE49-F238E27FC236}">
                <a16:creationId xmlns:a16="http://schemas.microsoft.com/office/drawing/2014/main" id="{9A1CB958-6C0C-B131-4BCF-E7592119AFA9}"/>
              </a:ext>
            </a:extLst>
          </p:cNvPr>
          <p:cNvSpPr/>
          <p:nvPr/>
        </p:nvSpPr>
        <p:spPr>
          <a:xfrm>
            <a:off x="782320" y="13208219"/>
            <a:ext cx="42326560" cy="7369846"/>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r>
              <a:rPr lang="en-GB" sz="3600" dirty="0">
                <a:latin typeface="Arial" panose="020B0604020202020204" pitchFamily="34" charset="0"/>
                <a:cs typeface="Arial" panose="020B0604020202020204" pitchFamily="34" charset="0"/>
              </a:rPr>
              <a:t>For this experiment, the following was done:</a:t>
            </a:r>
          </a:p>
          <a:p>
            <a:pPr marL="571500" indent="-571500">
              <a:buFont typeface="Arial" panose="020B0604020202020204" pitchFamily="34" charset="0"/>
              <a:buChar char="•"/>
            </a:pPr>
            <a:r>
              <a:rPr lang="en-GB" sz="3600" dirty="0">
                <a:latin typeface="Arial" panose="020B0604020202020204" pitchFamily="34" charset="0"/>
                <a:cs typeface="Arial" panose="020B0604020202020204" pitchFamily="34" charset="0"/>
              </a:rPr>
              <a:t> Correlations between variables were checked to identify what variables can be used together and to see if certain features can be combined (e.g., fruits and vegetable consumption).</a:t>
            </a:r>
          </a:p>
          <a:p>
            <a:pPr marL="685800" indent="-685800">
              <a:buFont typeface="Arial" panose="020B0604020202020204" pitchFamily="34" charset="0"/>
              <a:buChar char="•"/>
            </a:pPr>
            <a:r>
              <a:rPr lang="en-GB" sz="3600" dirty="0">
                <a:latin typeface="Arial" panose="020B0604020202020204" pitchFamily="34" charset="0"/>
                <a:cs typeface="Arial" panose="020B0604020202020204" pitchFamily="34" charset="0"/>
              </a:rPr>
              <a:t>For </a:t>
            </a:r>
            <a:r>
              <a:rPr lang="en-GB" sz="3600" dirty="0" err="1">
                <a:latin typeface="Arial" panose="020B0604020202020204" pitchFamily="34" charset="0"/>
                <a:cs typeface="Arial" panose="020B0604020202020204" pitchFamily="34" charset="0"/>
              </a:rPr>
              <a:t>NaNs</a:t>
            </a:r>
            <a:r>
              <a:rPr lang="en-GB" sz="3600" dirty="0">
                <a:latin typeface="Arial" panose="020B0604020202020204" pitchFamily="34" charset="0"/>
                <a:cs typeface="Arial" panose="020B0604020202020204" pitchFamily="34" charset="0"/>
              </a:rPr>
              <a:t>, I noted that they are numerically coded (e.g., 996 = Not in Universe) in the dataset. </a:t>
            </a:r>
          </a:p>
          <a:p>
            <a:pPr marL="685800" indent="-685800">
              <a:buFont typeface="Arial" panose="020B0604020202020204" pitchFamily="34" charset="0"/>
              <a:buChar char="•"/>
            </a:pPr>
            <a:r>
              <a:rPr lang="en-GB" sz="3600" dirty="0">
                <a:latin typeface="Arial" panose="020B0604020202020204" pitchFamily="34" charset="0"/>
                <a:cs typeface="Arial" panose="020B0604020202020204" pitchFamily="34" charset="0"/>
              </a:rPr>
              <a:t>Each variable being used and their associated numerical encodings were inspected in the codebook to note the </a:t>
            </a:r>
            <a:r>
              <a:rPr lang="en-GB" sz="3600" dirty="0" err="1">
                <a:latin typeface="Arial" panose="020B0604020202020204" pitchFamily="34" charset="0"/>
                <a:cs typeface="Arial" panose="020B0604020202020204" pitchFamily="34" charset="0"/>
              </a:rPr>
              <a:t>NaN</a:t>
            </a:r>
            <a:r>
              <a:rPr lang="en-GB" sz="3600" dirty="0">
                <a:latin typeface="Arial" panose="020B0604020202020204" pitchFamily="34" charset="0"/>
                <a:cs typeface="Arial" panose="020B0604020202020204" pitchFamily="34" charset="0"/>
              </a:rPr>
              <a:t> values.</a:t>
            </a:r>
          </a:p>
          <a:p>
            <a:pPr marL="685800" indent="-685800">
              <a:buFont typeface="Arial" panose="020B0604020202020204" pitchFamily="34" charset="0"/>
              <a:buChar char="•"/>
            </a:pPr>
            <a:r>
              <a:rPr lang="en-GB" sz="3600" dirty="0">
                <a:latin typeface="Arial" panose="020B0604020202020204" pitchFamily="34" charset="0"/>
                <a:cs typeface="Arial" panose="020B0604020202020204" pitchFamily="34" charset="0"/>
              </a:rPr>
              <a:t>Determined the count of </a:t>
            </a:r>
            <a:r>
              <a:rPr lang="en-GB" sz="3600" dirty="0" err="1">
                <a:latin typeface="Arial" panose="020B0604020202020204" pitchFamily="34" charset="0"/>
                <a:cs typeface="Arial" panose="020B0604020202020204" pitchFamily="34" charset="0"/>
              </a:rPr>
              <a:t>NaN</a:t>
            </a:r>
            <a:r>
              <a:rPr lang="en-GB" sz="3600" dirty="0">
                <a:latin typeface="Arial" panose="020B0604020202020204" pitchFamily="34" charset="0"/>
                <a:cs typeface="Arial" panose="020B0604020202020204" pitchFamily="34" charset="0"/>
              </a:rPr>
              <a:t>-styled values in each variable and assessed whether to drop them or not.</a:t>
            </a:r>
          </a:p>
          <a:p>
            <a:pPr marL="685800" indent="-685800">
              <a:buFont typeface="Arial" panose="020B0604020202020204" pitchFamily="34" charset="0"/>
              <a:buChar char="•"/>
            </a:pPr>
            <a:r>
              <a:rPr lang="en-GB" sz="3600" dirty="0">
                <a:latin typeface="Arial" panose="020B0604020202020204" pitchFamily="34" charset="0"/>
                <a:cs typeface="Arial" panose="020B0604020202020204" pitchFamily="34" charset="0"/>
              </a:rPr>
              <a:t>Removed the </a:t>
            </a:r>
            <a:r>
              <a:rPr lang="en-GB" sz="3600" dirty="0" err="1">
                <a:latin typeface="Arial" panose="020B0604020202020204" pitchFamily="34" charset="0"/>
                <a:cs typeface="Arial" panose="020B0604020202020204" pitchFamily="34" charset="0"/>
              </a:rPr>
              <a:t>NaN</a:t>
            </a:r>
            <a:r>
              <a:rPr lang="en-GB" sz="3600" dirty="0">
                <a:latin typeface="Arial" panose="020B0604020202020204" pitchFamily="34" charset="0"/>
                <a:cs typeface="Arial" panose="020B0604020202020204" pitchFamily="34" charset="0"/>
              </a:rPr>
              <a:t>-styled values if there were negligibly small amounts.</a:t>
            </a:r>
          </a:p>
          <a:p>
            <a:pPr marL="685800" indent="-685800">
              <a:buFont typeface="Arial" panose="020B0604020202020204" pitchFamily="34" charset="0"/>
              <a:buChar char="•"/>
            </a:pPr>
            <a:r>
              <a:rPr lang="en-GB" sz="3600" dirty="0">
                <a:latin typeface="Arial" panose="020B0604020202020204" pitchFamily="34" charset="0"/>
                <a:cs typeface="Arial" panose="020B0604020202020204" pitchFamily="34" charset="0"/>
              </a:rPr>
              <a:t>Separated categorical, binary, and numerical features after cleaning </a:t>
            </a:r>
            <a:r>
              <a:rPr lang="en-GB" sz="3600" dirty="0" err="1">
                <a:latin typeface="Arial" panose="020B0604020202020204" pitchFamily="34" charset="0"/>
                <a:cs typeface="Arial" panose="020B0604020202020204" pitchFamily="34" charset="0"/>
              </a:rPr>
              <a:t>NaNs</a:t>
            </a:r>
            <a:r>
              <a:rPr lang="en-GB" sz="3600" dirty="0">
                <a:latin typeface="Arial" panose="020B0604020202020204" pitchFamily="34" charset="0"/>
                <a:cs typeface="Arial" panose="020B0604020202020204" pitchFamily="34" charset="0"/>
              </a:rPr>
              <a:t>.</a:t>
            </a:r>
          </a:p>
          <a:p>
            <a:pPr marL="685800" indent="-685800">
              <a:buFont typeface="Arial" panose="020B0604020202020204" pitchFamily="34" charset="0"/>
              <a:buChar char="•"/>
            </a:pPr>
            <a:r>
              <a:rPr lang="en-GB" sz="3600" dirty="0">
                <a:latin typeface="Arial" panose="020B0604020202020204" pitchFamily="34" charset="0"/>
                <a:cs typeface="Arial" panose="020B0604020202020204" pitchFamily="34" charset="0"/>
              </a:rPr>
              <a:t>One-hot encoded categorical features and renamed columns for readability.</a:t>
            </a:r>
          </a:p>
          <a:p>
            <a:pPr marL="685800" indent="-685800">
              <a:buFont typeface="Arial" panose="020B0604020202020204" pitchFamily="34" charset="0"/>
              <a:buChar char="•"/>
            </a:pPr>
            <a:r>
              <a:rPr lang="en-GB" sz="3600" dirty="0">
                <a:latin typeface="Arial" panose="020B0604020202020204" pitchFamily="34" charset="0"/>
                <a:cs typeface="Arial" panose="020B0604020202020204" pitchFamily="34" charset="0"/>
              </a:rPr>
              <a:t>Combined all prepared features before scaling.</a:t>
            </a:r>
          </a:p>
          <a:p>
            <a:pPr marL="685800" indent="-685800">
              <a:buFont typeface="Arial" panose="020B0604020202020204" pitchFamily="34" charset="0"/>
              <a:buChar char="•"/>
            </a:pPr>
            <a:r>
              <a:rPr lang="en-GB" sz="3600" dirty="0">
                <a:latin typeface="Arial" panose="020B0604020202020204" pitchFamily="34" charset="0"/>
                <a:cs typeface="Arial" panose="020B0604020202020204" pitchFamily="34" charset="0"/>
              </a:rPr>
              <a:t>Scaled features to prepare for fitting into the SVM’s.</a:t>
            </a:r>
          </a:p>
          <a:p>
            <a:pPr marL="685800" indent="-685800">
              <a:buFont typeface="Arial" panose="020B0604020202020204" pitchFamily="34" charset="0"/>
              <a:buChar char="•"/>
            </a:pPr>
            <a:r>
              <a:rPr lang="en-GB" sz="3600" dirty="0">
                <a:latin typeface="Arial" panose="020B0604020202020204" pitchFamily="34" charset="0"/>
                <a:cs typeface="Arial" panose="020B0604020202020204" pitchFamily="34" charset="0"/>
              </a:rPr>
              <a:t>For each kernel, a grid search with varying hyperparameters using 5-fold CV evaluated with AUC was performed. </a:t>
            </a:r>
          </a:p>
          <a:p>
            <a:pPr marL="685800" indent="-685800">
              <a:buFont typeface="Arial" panose="020B0604020202020204" pitchFamily="34" charset="0"/>
              <a:buChar char="•"/>
            </a:pPr>
            <a:r>
              <a:rPr lang="en-GB" sz="3600" dirty="0">
                <a:latin typeface="Arial" panose="020B0604020202020204" pitchFamily="34" charset="0"/>
                <a:cs typeface="Arial" panose="020B0604020202020204" pitchFamily="34" charset="0"/>
              </a:rPr>
              <a:t>Class weight was set to ‘balanced’ due to the stroke class imbalance (95% no stroke, 5% stroke).</a:t>
            </a:r>
          </a:p>
          <a:p>
            <a:pPr marL="685800" indent="-685800">
              <a:buFont typeface="Arial" panose="020B0604020202020204" pitchFamily="34" charset="0"/>
              <a:buChar char="•"/>
            </a:pPr>
            <a:r>
              <a:rPr lang="en-GB" sz="3600" dirty="0">
                <a:latin typeface="Arial" panose="020B0604020202020204" pitchFamily="34" charset="0"/>
                <a:cs typeface="Arial" panose="020B0604020202020204" pitchFamily="34" charset="0"/>
              </a:rPr>
              <a:t>Each SVM was evaluated using a classification report.</a:t>
            </a:r>
          </a:p>
        </p:txBody>
      </p:sp>
      <p:sp>
        <p:nvSpPr>
          <p:cNvPr id="14" name="Rectangle 13">
            <a:extLst>
              <a:ext uri="{FF2B5EF4-FFF2-40B4-BE49-F238E27FC236}">
                <a16:creationId xmlns:a16="http://schemas.microsoft.com/office/drawing/2014/main" id="{47FDCD50-E4C6-D81C-4CA0-3EDD7363CAE5}"/>
              </a:ext>
            </a:extLst>
          </p:cNvPr>
          <p:cNvSpPr/>
          <p:nvPr/>
        </p:nvSpPr>
        <p:spPr>
          <a:xfrm>
            <a:off x="782320" y="22251865"/>
            <a:ext cx="42326560" cy="7792425"/>
          </a:xfrm>
          <a:prstGeom prst="rect">
            <a:avLst/>
          </a:prstGeom>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r>
              <a:rPr lang="en-GB" sz="3600" dirty="0">
                <a:latin typeface="Arial" panose="020B0604020202020204" pitchFamily="34" charset="0"/>
                <a:cs typeface="Arial" panose="020B0604020202020204" pitchFamily="34" charset="0"/>
              </a:rPr>
              <a:t>Results show that the uncommon factors are not highly predictive of the target class (linear, radial and polynomial received a 67%, 64%, and 70% accuracy, respectively). However, these uncommon features do have some predictive power because it is better than chance.</a:t>
            </a:r>
          </a:p>
          <a:p>
            <a:endParaRPr lang="en-GB" sz="3600" dirty="0">
              <a:latin typeface="Arial" panose="020B0604020202020204" pitchFamily="34" charset="0"/>
              <a:cs typeface="Arial" panose="020B0604020202020204" pitchFamily="34" charset="0"/>
            </a:endParaRPr>
          </a:p>
          <a:p>
            <a:r>
              <a:rPr lang="en-GB" sz="3600" dirty="0">
                <a:latin typeface="Arial" panose="020B0604020202020204" pitchFamily="34" charset="0"/>
                <a:cs typeface="Arial" panose="020B0604020202020204" pitchFamily="34" charset="0"/>
              </a:rPr>
              <a:t>For the polynomial kernel, it slightly outperformed the radial kernel on the test set. This is likely because the relationship between the features and stroke outcome was somewhat closer to linear or low degree polynomial. The linear model was not far behind in accuracy, thus implying that a lot of the signal was capturable via a roughly linear decision function. Additionally, the grid searches over the large parameter spaces with this large dataset (approximately 17,000 observations after cleaning) resulted in long computing time and resource demand, so much so that the degree parameter for the polynomial kernel would crash my computer due to the lack of compute. </a:t>
            </a:r>
          </a:p>
          <a:p>
            <a:endParaRPr lang="en-GB" sz="3600" dirty="0">
              <a:latin typeface="Arial" panose="020B0604020202020204" pitchFamily="34" charset="0"/>
              <a:cs typeface="Arial" panose="020B0604020202020204" pitchFamily="34" charset="0"/>
            </a:endParaRPr>
          </a:p>
          <a:p>
            <a:r>
              <a:rPr lang="en-GB" sz="3600" dirty="0">
                <a:latin typeface="Arial" panose="020B0604020202020204" pitchFamily="34" charset="0"/>
                <a:cs typeface="Arial" panose="020B0604020202020204" pitchFamily="34" charset="0"/>
              </a:rPr>
              <a:t>All in all, this experiment concludes that these uncommon features were only somewhat predictive because they provide results greater than chance, so they are only slightly illuminating in determining if someone were to have a stroke or not. Possible future experiments include combining these features with others, such as other demographic or habit-based variables (e.g., BMI), to improve the predictive accuracy. Also, this model cannot be used for real-world predictions yet as its efficacy is not substantial. </a:t>
            </a:r>
          </a:p>
        </p:txBody>
      </p:sp>
      <p:sp>
        <p:nvSpPr>
          <p:cNvPr id="16" name="Title 1">
            <a:extLst>
              <a:ext uri="{FF2B5EF4-FFF2-40B4-BE49-F238E27FC236}">
                <a16:creationId xmlns:a16="http://schemas.microsoft.com/office/drawing/2014/main" id="{557A5097-58FE-394F-0FB3-0731D8AB12DB}"/>
              </a:ext>
            </a:extLst>
          </p:cNvPr>
          <p:cNvSpPr txBox="1">
            <a:spLocks/>
          </p:cNvSpPr>
          <p:nvPr/>
        </p:nvSpPr>
        <p:spPr>
          <a:xfrm>
            <a:off x="782320" y="11681340"/>
            <a:ext cx="16134080" cy="1151460"/>
          </a:xfrm>
          <a:prstGeom prst="rect">
            <a:avLst/>
          </a:prstGeom>
        </p:spPr>
        <p:txBody>
          <a:bodyPr vert="horz" lIns="91440" tIns="45720" rIns="91440" bIns="45720" rtlCol="0" anchor="b">
            <a:norm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algn="l"/>
            <a:r>
              <a:rPr lang="en-GB" sz="6600" b="1" dirty="0">
                <a:latin typeface="Arial" panose="020B0604020202020204" pitchFamily="34" charset="0"/>
                <a:cs typeface="Arial" panose="020B0604020202020204" pitchFamily="34" charset="0"/>
              </a:rPr>
              <a:t>Methodology</a:t>
            </a:r>
            <a:endParaRPr lang="en-US" sz="6600" dirty="0">
              <a:latin typeface="Arial" panose="020B0604020202020204" pitchFamily="34" charset="0"/>
              <a:cs typeface="Arial" panose="020B0604020202020204" pitchFamily="34" charset="0"/>
            </a:endParaRPr>
          </a:p>
        </p:txBody>
      </p:sp>
      <p:sp>
        <p:nvSpPr>
          <p:cNvPr id="17" name="Title 1">
            <a:extLst>
              <a:ext uri="{FF2B5EF4-FFF2-40B4-BE49-F238E27FC236}">
                <a16:creationId xmlns:a16="http://schemas.microsoft.com/office/drawing/2014/main" id="{5A092C6C-ECD7-2526-7323-F7F7D23F07D1}"/>
              </a:ext>
            </a:extLst>
          </p:cNvPr>
          <p:cNvSpPr txBox="1">
            <a:spLocks/>
          </p:cNvSpPr>
          <p:nvPr/>
        </p:nvSpPr>
        <p:spPr>
          <a:xfrm>
            <a:off x="22545431" y="2591358"/>
            <a:ext cx="10962640" cy="1700105"/>
          </a:xfrm>
          <a:prstGeom prst="rect">
            <a:avLst/>
          </a:prstGeom>
        </p:spPr>
        <p:txBody>
          <a:bodyPr vert="horz" lIns="91440" tIns="45720" rIns="91440" bIns="45720" rtlCol="0" anchor="b">
            <a:norm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algn="l"/>
            <a:r>
              <a:rPr lang="en-GB" sz="6600" b="1" dirty="0">
                <a:latin typeface="Arial" panose="020B0604020202020204" pitchFamily="34" charset="0"/>
                <a:cs typeface="Arial" panose="020B0604020202020204" pitchFamily="34" charset="0"/>
              </a:rPr>
              <a:t>Theoretical background</a:t>
            </a:r>
            <a:endParaRPr lang="en-US" sz="6600" dirty="0">
              <a:latin typeface="Arial" panose="020B0604020202020204" pitchFamily="34" charset="0"/>
              <a:cs typeface="Arial" panose="020B0604020202020204" pitchFamily="34" charset="0"/>
            </a:endParaRPr>
          </a:p>
        </p:txBody>
      </p:sp>
      <p:sp>
        <p:nvSpPr>
          <p:cNvPr id="18" name="Title 1">
            <a:extLst>
              <a:ext uri="{FF2B5EF4-FFF2-40B4-BE49-F238E27FC236}">
                <a16:creationId xmlns:a16="http://schemas.microsoft.com/office/drawing/2014/main" id="{89C32597-541C-F44C-1520-8D49FF9492A5}"/>
              </a:ext>
            </a:extLst>
          </p:cNvPr>
          <p:cNvSpPr txBox="1">
            <a:spLocks/>
          </p:cNvSpPr>
          <p:nvPr/>
        </p:nvSpPr>
        <p:spPr>
          <a:xfrm>
            <a:off x="782320" y="2591358"/>
            <a:ext cx="10962640" cy="1700105"/>
          </a:xfrm>
          <a:prstGeom prst="rect">
            <a:avLst/>
          </a:prstGeom>
        </p:spPr>
        <p:txBody>
          <a:bodyPr vert="horz" lIns="91440" tIns="45720" rIns="91440" bIns="45720" rtlCol="0" anchor="b">
            <a:norm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algn="l"/>
            <a:r>
              <a:rPr lang="en-GB" sz="6600" b="1" dirty="0">
                <a:latin typeface="Arial" panose="020B0604020202020204" pitchFamily="34" charset="0"/>
                <a:cs typeface="Arial" panose="020B0604020202020204" pitchFamily="34" charset="0"/>
              </a:rPr>
              <a:t>Objective</a:t>
            </a:r>
            <a:endParaRPr lang="en-US" sz="6600" dirty="0">
              <a:latin typeface="Arial" panose="020B0604020202020204" pitchFamily="34" charset="0"/>
              <a:cs typeface="Arial" panose="020B0604020202020204" pitchFamily="34" charset="0"/>
            </a:endParaRPr>
          </a:p>
        </p:txBody>
      </p:sp>
      <p:pic>
        <p:nvPicPr>
          <p:cNvPr id="22" name="Graphic 21" descr="Bullseye with solid fill">
            <a:extLst>
              <a:ext uri="{FF2B5EF4-FFF2-40B4-BE49-F238E27FC236}">
                <a16:creationId xmlns:a16="http://schemas.microsoft.com/office/drawing/2014/main" id="{D58379C2-55B3-920B-F336-E7FEE05D94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4274" y="2874109"/>
            <a:ext cx="1342249" cy="1342249"/>
          </a:xfrm>
          <a:prstGeom prst="rect">
            <a:avLst/>
          </a:prstGeom>
        </p:spPr>
      </p:pic>
      <p:pic>
        <p:nvPicPr>
          <p:cNvPr id="24" name="Graphic 23" descr="Folder Search with solid fill">
            <a:extLst>
              <a:ext uri="{FF2B5EF4-FFF2-40B4-BE49-F238E27FC236}">
                <a16:creationId xmlns:a16="http://schemas.microsoft.com/office/drawing/2014/main" id="{2019EA74-CD5A-A17F-EDBE-1B872621FD2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37595" y="2623961"/>
            <a:ext cx="1940951" cy="1940951"/>
          </a:xfrm>
          <a:prstGeom prst="rect">
            <a:avLst/>
          </a:prstGeom>
        </p:spPr>
      </p:pic>
      <p:pic>
        <p:nvPicPr>
          <p:cNvPr id="26" name="Graphic 25" descr="Remote learning science with solid fill">
            <a:extLst>
              <a:ext uri="{FF2B5EF4-FFF2-40B4-BE49-F238E27FC236}">
                <a16:creationId xmlns:a16="http://schemas.microsoft.com/office/drawing/2014/main" id="{C0614E6C-5E40-E4A2-17A3-FCA77961E0E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86523" y="11516997"/>
            <a:ext cx="1653769" cy="1653769"/>
          </a:xfrm>
          <a:prstGeom prst="rect">
            <a:avLst/>
          </a:prstGeom>
        </p:spPr>
      </p:pic>
      <p:grpSp>
        <p:nvGrpSpPr>
          <p:cNvPr id="29" name="Group 28">
            <a:extLst>
              <a:ext uri="{FF2B5EF4-FFF2-40B4-BE49-F238E27FC236}">
                <a16:creationId xmlns:a16="http://schemas.microsoft.com/office/drawing/2014/main" id="{C2EECD09-0B33-8CA4-FB1B-127317DD620F}"/>
              </a:ext>
            </a:extLst>
          </p:cNvPr>
          <p:cNvGrpSpPr/>
          <p:nvPr/>
        </p:nvGrpSpPr>
        <p:grpSpPr>
          <a:xfrm>
            <a:off x="782320" y="20433752"/>
            <a:ext cx="16134080" cy="1844817"/>
            <a:chOff x="782320" y="21234400"/>
            <a:chExt cx="16134080" cy="1844817"/>
          </a:xfrm>
        </p:grpSpPr>
        <p:sp>
          <p:nvSpPr>
            <p:cNvPr id="15" name="Title 1">
              <a:extLst>
                <a:ext uri="{FF2B5EF4-FFF2-40B4-BE49-F238E27FC236}">
                  <a16:creationId xmlns:a16="http://schemas.microsoft.com/office/drawing/2014/main" id="{2406A8DB-4568-4CB5-810E-9940F5A370BB}"/>
                </a:ext>
              </a:extLst>
            </p:cNvPr>
            <p:cNvSpPr txBox="1">
              <a:spLocks/>
            </p:cNvSpPr>
            <p:nvPr/>
          </p:nvSpPr>
          <p:spPr>
            <a:xfrm>
              <a:off x="782320" y="21234400"/>
              <a:ext cx="16134080" cy="1653770"/>
            </a:xfrm>
            <a:prstGeom prst="rect">
              <a:avLst/>
            </a:prstGeom>
          </p:spPr>
          <p:txBody>
            <a:bodyPr vert="horz" lIns="91440" tIns="45720" rIns="91440" bIns="45720" rtlCol="0" anchor="b">
              <a:normAutofit/>
            </a:bodyPr>
            <a:lstStyle>
              <a:lvl1pPr algn="ctr" defTabSz="4389120" rtl="0" eaLnBrk="1" latinLnBrk="0" hangingPunct="1">
                <a:lnSpc>
                  <a:spcPct val="90000"/>
                </a:lnSpc>
                <a:spcBef>
                  <a:spcPct val="0"/>
                </a:spcBef>
                <a:buNone/>
                <a:defRPr sz="28800" kern="1200">
                  <a:solidFill>
                    <a:schemeClr val="tx1"/>
                  </a:solidFill>
                  <a:latin typeface="+mj-lt"/>
                  <a:ea typeface="+mj-ea"/>
                  <a:cs typeface="+mj-cs"/>
                </a:defRPr>
              </a:lvl1pPr>
            </a:lstStyle>
            <a:p>
              <a:pPr algn="l"/>
              <a:r>
                <a:rPr lang="en-GB" sz="6600" b="1" dirty="0">
                  <a:latin typeface="Arial" panose="020B0604020202020204" pitchFamily="34" charset="0"/>
                  <a:cs typeface="Arial" panose="020B0604020202020204" pitchFamily="34" charset="0"/>
                </a:rPr>
                <a:t>Results/ Discussion/ Conclusion</a:t>
              </a:r>
              <a:endParaRPr lang="en-US" sz="6600" dirty="0">
                <a:latin typeface="Arial" panose="020B0604020202020204" pitchFamily="34" charset="0"/>
                <a:cs typeface="Arial" panose="020B0604020202020204" pitchFamily="34" charset="0"/>
              </a:endParaRPr>
            </a:p>
          </p:txBody>
        </p:sp>
        <p:pic>
          <p:nvPicPr>
            <p:cNvPr id="28" name="Graphic 27" descr="Meeting with solid fill">
              <a:extLst>
                <a:ext uri="{FF2B5EF4-FFF2-40B4-BE49-F238E27FC236}">
                  <a16:creationId xmlns:a16="http://schemas.microsoft.com/office/drawing/2014/main" id="{26B02E14-3DF4-7D4D-0081-807456930D4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478952" y="21435202"/>
              <a:ext cx="1644015" cy="1644015"/>
            </a:xfrm>
            <a:prstGeom prst="rect">
              <a:avLst/>
            </a:prstGeom>
          </p:spPr>
        </p:pic>
      </p:grpSp>
    </p:spTree>
    <p:extLst>
      <p:ext uri="{BB962C8B-B14F-4D97-AF65-F5344CB8AC3E}">
        <p14:creationId xmlns:p14="http://schemas.microsoft.com/office/powerpoint/2010/main" val="7266852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275</TotalTime>
  <Words>823</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Stroke Prediction using Support Vector Machines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Stefan Indic</dc:creator>
  <cp:lastModifiedBy>Stefan Indic</cp:lastModifiedBy>
  <cp:revision>3</cp:revision>
  <dcterms:created xsi:type="dcterms:W3CDTF">2025-04-29T15:50:49Z</dcterms:created>
  <dcterms:modified xsi:type="dcterms:W3CDTF">2025-04-29T20:26:27Z</dcterms:modified>
</cp:coreProperties>
</file>