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359" r:id="rId3"/>
    <p:sldId id="357" r:id="rId4"/>
    <p:sldId id="360" r:id="rId5"/>
    <p:sldId id="361" r:id="rId6"/>
    <p:sldId id="363" r:id="rId7"/>
    <p:sldId id="364" r:id="rId8"/>
    <p:sldId id="365" r:id="rId9"/>
    <p:sldId id="367" r:id="rId10"/>
    <p:sldId id="362" r:id="rId11"/>
    <p:sldId id="366" r:id="rId12"/>
    <p:sldId id="369" r:id="rId13"/>
    <p:sldId id="368" r:id="rId14"/>
    <p:sldId id="370" r:id="rId15"/>
    <p:sldId id="374" r:id="rId16"/>
    <p:sldId id="371" r:id="rId17"/>
    <p:sldId id="372" r:id="rId18"/>
    <p:sldId id="343" r:id="rId19"/>
    <p:sldId id="375"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6AF037-35E6-3444-9F5D-27732B16A494}">
          <p14:sldIdLst>
            <p14:sldId id="256"/>
            <p14:sldId id="359"/>
            <p14:sldId id="357"/>
            <p14:sldId id="360"/>
            <p14:sldId id="361"/>
            <p14:sldId id="363"/>
            <p14:sldId id="364"/>
            <p14:sldId id="365"/>
            <p14:sldId id="367"/>
            <p14:sldId id="362"/>
            <p14:sldId id="366"/>
            <p14:sldId id="369"/>
            <p14:sldId id="368"/>
            <p14:sldId id="370"/>
            <p14:sldId id="374"/>
            <p14:sldId id="371"/>
            <p14:sldId id="372"/>
            <p14:sldId id="343"/>
            <p14:sldId id="37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7668"/>
    <a:srgbClr val="479786"/>
    <a:srgbClr val="4797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7"/>
    <p:restoredTop sz="94536"/>
  </p:normalViewPr>
  <p:slideViewPr>
    <p:cSldViewPr>
      <p:cViewPr varScale="1">
        <p:scale>
          <a:sx n="123" d="100"/>
          <a:sy n="123" d="100"/>
        </p:scale>
        <p:origin x="312" y="1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19" d="100"/>
          <a:sy n="119" d="100"/>
        </p:scale>
        <p:origin x="-29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8AAC5F-59AF-48C9-BF20-254BB8AC10A2}" type="datetimeFigureOut">
              <a:rPr lang="en-US" smtClean="0"/>
              <a:pPr/>
              <a:t>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EB30B-6C0E-4AB1-ABE3-D064C6EEE464}" type="slidenum">
              <a:rPr lang="en-US" smtClean="0"/>
              <a:pPr/>
              <a:t>‹#›</a:t>
            </a:fld>
            <a:endParaRPr lang="en-US"/>
          </a:p>
        </p:txBody>
      </p:sp>
    </p:spTree>
    <p:extLst>
      <p:ext uri="{BB962C8B-B14F-4D97-AF65-F5344CB8AC3E}">
        <p14:creationId xmlns:p14="http://schemas.microsoft.com/office/powerpoint/2010/main" val="179755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B78F23-7B17-4360-9B56-489977FCF4C4}" type="datetimeFigureOut">
              <a:rPr lang="en-US" smtClean="0"/>
              <a:pPr/>
              <a:t>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41F39-CA18-4F77-A0B4-ACF02FBE9C77}" type="slidenum">
              <a:rPr lang="en-US" smtClean="0"/>
              <a:pPr/>
              <a:t>‹#›</a:t>
            </a:fld>
            <a:endParaRPr lang="en-US"/>
          </a:p>
        </p:txBody>
      </p:sp>
    </p:spTree>
    <p:extLst>
      <p:ext uri="{BB962C8B-B14F-4D97-AF65-F5344CB8AC3E}">
        <p14:creationId xmlns:p14="http://schemas.microsoft.com/office/powerpoint/2010/main" val="400117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DF100A-1439-47B5-93D9-212615D5B14A}" type="datetime4">
              <a:rPr lang="en-US" smtClean="0"/>
              <a:pPr/>
              <a:t>July 20, 2019</a:t>
            </a:fld>
            <a:endParaRPr lang="en-US"/>
          </a:p>
        </p:txBody>
      </p:sp>
      <p:sp>
        <p:nvSpPr>
          <p:cNvPr id="5" name="Footer Placeholder 4"/>
          <p:cNvSpPr>
            <a:spLocks noGrp="1"/>
          </p:cNvSpPr>
          <p:nvPr>
            <p:ph type="ftr" sz="quarter" idx="11"/>
          </p:nvPr>
        </p:nvSpPr>
        <p:spPr>
          <a:xfrm>
            <a:off x="1752600" y="4686300"/>
            <a:ext cx="5715000" cy="273844"/>
          </a:xfrm>
          <a:prstGeom prst="rect">
            <a:avLst/>
          </a:prstGeom>
        </p:spPr>
        <p:txBody>
          <a:bodyPr/>
          <a:lstStyle/>
          <a:p>
            <a:r>
              <a:rPr lang="en-US"/>
              <a:t>www.pewproject.org</a:t>
            </a:r>
          </a:p>
        </p:txBody>
      </p:sp>
      <p:sp>
        <p:nvSpPr>
          <p:cNvPr id="6" name="Slide Number Placeholder 5"/>
          <p:cNvSpPr>
            <a:spLocks noGrp="1"/>
          </p:cNvSpPr>
          <p:nvPr>
            <p:ph type="sldNum" sz="quarter" idx="12"/>
          </p:nvPr>
        </p:nvSpPr>
        <p:spPr/>
        <p:txBody>
          <a:bodyPr/>
          <a:lstStyle/>
          <a:p>
            <a:fld id="{E2B37319-2E82-4D56-ADBC-557F98406E39}" type="slidenum">
              <a:rPr lang="en-US" smtClean="0"/>
              <a:pPr/>
              <a:t>‹#›</a:t>
            </a:fld>
            <a:endParaRPr lang="en-US"/>
          </a:p>
        </p:txBody>
      </p:sp>
      <p:sp>
        <p:nvSpPr>
          <p:cNvPr id="19" name="Rectangle 18"/>
          <p:cNvSpPr/>
          <p:nvPr userDrawn="1"/>
        </p:nvSpPr>
        <p:spPr>
          <a:xfrm>
            <a:off x="152400" y="4400550"/>
            <a:ext cx="8839200"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152400" y="1047750"/>
            <a:ext cx="8839200" cy="2667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609600" y="1504950"/>
            <a:ext cx="7086600" cy="1314450"/>
          </a:xfrm>
        </p:spPr>
        <p:txBody>
          <a:bodyPr>
            <a:noAutofit/>
          </a:bodyPr>
          <a:lstStyle>
            <a:lvl1pPr algn="l">
              <a:lnSpc>
                <a:spcPts val="3800"/>
              </a:lnSpc>
              <a:defRPr sz="3600" b="0" baseline="0">
                <a:latin typeface="+mj-lt"/>
              </a:defRPr>
            </a:lvl1pPr>
          </a:lstStyle>
          <a:p>
            <a:r>
              <a:rPr lang="en-US" dirty="0"/>
              <a:t>Click to edit </a:t>
            </a:r>
            <a:br>
              <a:rPr lang="en-US" dirty="0"/>
            </a:br>
            <a:r>
              <a:rPr lang="en-US" dirty="0"/>
              <a:t>Presentation Name</a:t>
            </a:r>
            <a:br>
              <a:rPr lang="en-US" dirty="0"/>
            </a:br>
            <a:r>
              <a:rPr lang="en-US" dirty="0"/>
              <a:t>Optional Third Line</a:t>
            </a:r>
          </a:p>
        </p:txBody>
      </p:sp>
      <p:sp>
        <p:nvSpPr>
          <p:cNvPr id="3" name="Subtitle 2"/>
          <p:cNvSpPr>
            <a:spLocks noGrp="1"/>
          </p:cNvSpPr>
          <p:nvPr>
            <p:ph type="subTitle" idx="1" hasCustomPrompt="1"/>
          </p:nvPr>
        </p:nvSpPr>
        <p:spPr>
          <a:xfrm>
            <a:off x="609600" y="3028950"/>
            <a:ext cx="3733800" cy="285750"/>
          </a:xfrm>
        </p:spPr>
        <p:txBody>
          <a:bodyPr/>
          <a:lstStyle>
            <a:lvl1pPr marL="0" indent="0" algn="l">
              <a:buNone/>
              <a:defRPr b="0" baseline="0">
                <a:solidFill>
                  <a:schemeClr val="tx1">
                    <a:tint val="75000"/>
                  </a:schemeClr>
                </a:solidFill>
                <a:latin typeface="+mj-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name of presenter</a:t>
            </a:r>
          </a:p>
        </p:txBody>
      </p:sp>
      <p:sp>
        <p:nvSpPr>
          <p:cNvPr id="18" name="Text Placeholder 17"/>
          <p:cNvSpPr>
            <a:spLocks noGrp="1"/>
          </p:cNvSpPr>
          <p:nvPr>
            <p:ph type="body" sz="quarter" idx="13" hasCustomPrompt="1"/>
          </p:nvPr>
        </p:nvSpPr>
        <p:spPr>
          <a:xfrm>
            <a:off x="609600" y="1123950"/>
            <a:ext cx="3810000" cy="285750"/>
          </a:xfrm>
        </p:spPr>
        <p:txBody>
          <a:bodyPr/>
          <a:lstStyle>
            <a:lvl1pPr>
              <a:defRPr b="0">
                <a:solidFill>
                  <a:schemeClr val="bg1">
                    <a:lumMod val="50000"/>
                  </a:schemeClr>
                </a:solidFill>
                <a:latin typeface="Georgia" pitchFamily="18" charset="0"/>
              </a:defRPr>
            </a:lvl1pPr>
          </a:lstStyle>
          <a:p>
            <a:pPr lvl="0"/>
            <a:r>
              <a:rPr lang="en-US" dirty="0"/>
              <a:t>Click to edit Kicker</a:t>
            </a:r>
          </a:p>
        </p:txBody>
      </p:sp>
      <p:sp>
        <p:nvSpPr>
          <p:cNvPr id="24" name="Text Placeholder 23"/>
          <p:cNvSpPr>
            <a:spLocks noGrp="1"/>
          </p:cNvSpPr>
          <p:nvPr>
            <p:ph type="body" sz="quarter" idx="14" hasCustomPrompt="1"/>
          </p:nvPr>
        </p:nvSpPr>
        <p:spPr>
          <a:xfrm>
            <a:off x="609600" y="3314700"/>
            <a:ext cx="3733800" cy="228600"/>
          </a:xfrm>
        </p:spPr>
        <p:txBody>
          <a:bodyPr/>
          <a:lstStyle>
            <a:lvl1pPr>
              <a:defRPr sz="1600" b="0" i="1">
                <a:solidFill>
                  <a:schemeClr val="bg1">
                    <a:lumMod val="50000"/>
                  </a:schemeClr>
                </a:solidFill>
                <a:latin typeface="Georgia" pitchFamily="18" charset="0"/>
              </a:defRPr>
            </a:lvl1pPr>
          </a:lstStyle>
          <a:p>
            <a:pPr lvl="0"/>
            <a:r>
              <a:rPr lang="en-US" dirty="0"/>
              <a:t>Click to edit presenter’s title</a:t>
            </a:r>
          </a:p>
        </p:txBody>
      </p:sp>
      <p:pic>
        <p:nvPicPr>
          <p:cNvPr id="12" name="Picture 11"/>
          <p:cNvPicPr/>
          <p:nvPr userDrawn="1"/>
        </p:nvPicPr>
        <p:blipFill>
          <a:blip r:embed="rId2"/>
          <a:stretch>
            <a:fillRect/>
          </a:stretch>
        </p:blipFill>
        <p:spPr>
          <a:xfrm>
            <a:off x="5334000" y="361950"/>
            <a:ext cx="3276600" cy="48728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DF100A-1439-47B5-93D9-212615D5B14A}" type="datetime4">
              <a:rPr lang="en-US" smtClean="0"/>
              <a:pPr/>
              <a:t>July 20, 2019</a:t>
            </a:fld>
            <a:endParaRPr lang="en-US"/>
          </a:p>
        </p:txBody>
      </p:sp>
      <p:sp>
        <p:nvSpPr>
          <p:cNvPr id="5" name="Footer Placeholder 4"/>
          <p:cNvSpPr>
            <a:spLocks noGrp="1"/>
          </p:cNvSpPr>
          <p:nvPr>
            <p:ph type="ftr" sz="quarter" idx="11"/>
          </p:nvPr>
        </p:nvSpPr>
        <p:spPr>
          <a:xfrm>
            <a:off x="1752600" y="4686300"/>
            <a:ext cx="5715000" cy="273844"/>
          </a:xfrm>
          <a:prstGeom prst="rect">
            <a:avLst/>
          </a:prstGeom>
        </p:spPr>
        <p:txBody>
          <a:bodyPr/>
          <a:lstStyle/>
          <a:p>
            <a:r>
              <a:rPr lang="en-US"/>
              <a:t>www.pewproject.org</a:t>
            </a:r>
          </a:p>
        </p:txBody>
      </p:sp>
      <p:sp>
        <p:nvSpPr>
          <p:cNvPr id="6" name="Slide Number Placeholder 5"/>
          <p:cNvSpPr>
            <a:spLocks noGrp="1"/>
          </p:cNvSpPr>
          <p:nvPr>
            <p:ph type="sldNum" sz="quarter" idx="12"/>
          </p:nvPr>
        </p:nvSpPr>
        <p:spPr/>
        <p:txBody>
          <a:bodyPr/>
          <a:lstStyle/>
          <a:p>
            <a:fld id="{E2B37319-2E82-4D56-ADBC-557F98406E39}" type="slidenum">
              <a:rPr lang="en-US" smtClean="0"/>
              <a:pPr/>
              <a:t>‹#›</a:t>
            </a:fld>
            <a:endParaRPr lang="en-US"/>
          </a:p>
        </p:txBody>
      </p:sp>
      <p:sp>
        <p:nvSpPr>
          <p:cNvPr id="19" name="Rectangle 18"/>
          <p:cNvSpPr/>
          <p:nvPr userDrawn="1"/>
        </p:nvSpPr>
        <p:spPr>
          <a:xfrm>
            <a:off x="152400" y="4400550"/>
            <a:ext cx="8839200"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152400" y="1200150"/>
            <a:ext cx="8839200" cy="2228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609600" y="1485900"/>
            <a:ext cx="7086600" cy="571500"/>
          </a:xfrm>
        </p:spPr>
        <p:txBody>
          <a:bodyPr>
            <a:noAutofit/>
          </a:bodyPr>
          <a:lstStyle>
            <a:lvl1pPr algn="l">
              <a:defRPr sz="3600" b="0" baseline="0">
                <a:latin typeface="+mj-lt"/>
              </a:defRPr>
            </a:lvl1pPr>
          </a:lstStyle>
          <a:p>
            <a:r>
              <a:rPr lang="en-US" dirty="0"/>
              <a:t>Contact Information</a:t>
            </a:r>
          </a:p>
        </p:txBody>
      </p:sp>
      <p:sp>
        <p:nvSpPr>
          <p:cNvPr id="3" name="Subtitle 2"/>
          <p:cNvSpPr>
            <a:spLocks noGrp="1"/>
          </p:cNvSpPr>
          <p:nvPr>
            <p:ph type="subTitle" idx="1" hasCustomPrompt="1"/>
          </p:nvPr>
        </p:nvSpPr>
        <p:spPr>
          <a:xfrm>
            <a:off x="609600" y="2171700"/>
            <a:ext cx="3733800" cy="285750"/>
          </a:xfrm>
        </p:spPr>
        <p:txBody>
          <a:bodyPr/>
          <a:lstStyle>
            <a:lvl1pPr marL="0" indent="0" algn="l">
              <a:buNone/>
              <a:defRPr b="0" baseline="0">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name of presenter</a:t>
            </a:r>
          </a:p>
        </p:txBody>
      </p:sp>
      <p:sp>
        <p:nvSpPr>
          <p:cNvPr id="24" name="Text Placeholder 23"/>
          <p:cNvSpPr>
            <a:spLocks noGrp="1"/>
          </p:cNvSpPr>
          <p:nvPr>
            <p:ph type="body" sz="quarter" idx="14" hasCustomPrompt="1"/>
          </p:nvPr>
        </p:nvSpPr>
        <p:spPr>
          <a:xfrm>
            <a:off x="609600" y="2400300"/>
            <a:ext cx="3048000" cy="228600"/>
          </a:xfrm>
        </p:spPr>
        <p:txBody>
          <a:bodyPr/>
          <a:lstStyle>
            <a:lvl1pPr>
              <a:defRPr sz="1600" b="0" i="1">
                <a:solidFill>
                  <a:schemeClr val="bg1">
                    <a:lumMod val="50000"/>
                  </a:schemeClr>
                </a:solidFill>
                <a:latin typeface="Georgia" pitchFamily="18" charset="0"/>
              </a:defRPr>
            </a:lvl1pPr>
          </a:lstStyle>
          <a:p>
            <a:pPr lvl="0"/>
            <a:r>
              <a:rPr lang="en-US" dirty="0"/>
              <a:t>Click to edit presenter’s title</a:t>
            </a:r>
          </a:p>
        </p:txBody>
      </p:sp>
      <p:sp>
        <p:nvSpPr>
          <p:cNvPr id="15" name="Text Placeholder 14"/>
          <p:cNvSpPr>
            <a:spLocks noGrp="1"/>
          </p:cNvSpPr>
          <p:nvPr>
            <p:ph type="body" sz="quarter" idx="16" hasCustomPrompt="1"/>
          </p:nvPr>
        </p:nvSpPr>
        <p:spPr>
          <a:xfrm>
            <a:off x="609600" y="2628900"/>
            <a:ext cx="3048000" cy="228600"/>
          </a:xfrm>
        </p:spPr>
        <p:txBody>
          <a:bodyPr>
            <a:noAutofit/>
          </a:bodyPr>
          <a:lstStyle>
            <a:lvl1pPr>
              <a:defRPr sz="1400" b="0">
                <a:solidFill>
                  <a:schemeClr val="tx1">
                    <a:lumMod val="50000"/>
                    <a:lumOff val="50000"/>
                  </a:schemeClr>
                </a:solidFill>
                <a:latin typeface="+mj-lt"/>
              </a:defRPr>
            </a:lvl1pPr>
          </a:lstStyle>
          <a:p>
            <a:pPr lvl="0"/>
            <a:r>
              <a:rPr lang="en-US" dirty="0"/>
              <a:t>Click to edit presenter’s email</a:t>
            </a:r>
          </a:p>
        </p:txBody>
      </p:sp>
      <p:sp>
        <p:nvSpPr>
          <p:cNvPr id="17" name="Text Placeholder 16"/>
          <p:cNvSpPr>
            <a:spLocks noGrp="1"/>
          </p:cNvSpPr>
          <p:nvPr>
            <p:ph type="body" sz="quarter" idx="17" hasCustomPrompt="1"/>
          </p:nvPr>
        </p:nvSpPr>
        <p:spPr>
          <a:xfrm>
            <a:off x="4724400" y="2171700"/>
            <a:ext cx="3505200" cy="285750"/>
          </a:xfrm>
        </p:spPr>
        <p:txBody>
          <a:bodyPr/>
          <a:lstStyle>
            <a:lvl1pPr>
              <a:defRPr lang="en-US" sz="1800" b="0" kern="1200" baseline="0" dirty="0" smtClean="0">
                <a:solidFill>
                  <a:schemeClr val="tx1">
                    <a:tint val="75000"/>
                  </a:schemeClr>
                </a:solidFill>
                <a:latin typeface="+mj-lt"/>
                <a:ea typeface="+mn-ea"/>
                <a:cs typeface="Arial" pitchFamily="34" charset="0"/>
              </a:defRPr>
            </a:lvl1pPr>
          </a:lstStyle>
          <a:p>
            <a:pPr lvl="0"/>
            <a:r>
              <a:rPr lang="en-US" dirty="0"/>
              <a:t>Click to add another person</a:t>
            </a:r>
          </a:p>
        </p:txBody>
      </p:sp>
      <p:sp>
        <p:nvSpPr>
          <p:cNvPr id="22" name="Text Placeholder 21"/>
          <p:cNvSpPr>
            <a:spLocks noGrp="1"/>
          </p:cNvSpPr>
          <p:nvPr>
            <p:ph type="body" sz="quarter" idx="18" hasCustomPrompt="1"/>
          </p:nvPr>
        </p:nvSpPr>
        <p:spPr>
          <a:xfrm>
            <a:off x="4724400" y="2400300"/>
            <a:ext cx="3048000" cy="228600"/>
          </a:xfrm>
        </p:spPr>
        <p:txBody>
          <a:bodyPr>
            <a:noAutofit/>
          </a:bodyPr>
          <a:lstStyle>
            <a:lvl1pPr>
              <a:defRPr lang="en-US" sz="1600" b="0" i="1" kern="1200" dirty="0" smtClean="0">
                <a:solidFill>
                  <a:schemeClr val="bg1">
                    <a:lumMod val="50000"/>
                  </a:schemeClr>
                </a:solidFill>
                <a:latin typeface="Georgia" pitchFamily="18" charset="0"/>
                <a:ea typeface="+mn-ea"/>
                <a:cs typeface="Arial" pitchFamily="34" charset="0"/>
              </a:defRPr>
            </a:lvl1pPr>
          </a:lstStyle>
          <a:p>
            <a:pPr lvl="0"/>
            <a:r>
              <a:rPr lang="en-US" dirty="0"/>
              <a:t>Click to edit person’s title</a:t>
            </a:r>
          </a:p>
        </p:txBody>
      </p:sp>
      <p:sp>
        <p:nvSpPr>
          <p:cNvPr id="25" name="Text Placeholder 24"/>
          <p:cNvSpPr>
            <a:spLocks noGrp="1"/>
          </p:cNvSpPr>
          <p:nvPr>
            <p:ph type="body" sz="quarter" idx="19" hasCustomPrompt="1"/>
          </p:nvPr>
        </p:nvSpPr>
        <p:spPr>
          <a:xfrm>
            <a:off x="4724400" y="2628900"/>
            <a:ext cx="3048000" cy="228600"/>
          </a:xfrm>
        </p:spPr>
        <p:txBody>
          <a:bodyPr>
            <a:noAutofit/>
          </a:bodyPr>
          <a:lstStyle>
            <a:lvl1pPr>
              <a:defRPr lang="en-US" sz="1400" b="0" kern="1200" dirty="0" smtClean="0">
                <a:solidFill>
                  <a:schemeClr val="tx1">
                    <a:lumMod val="50000"/>
                    <a:lumOff val="50000"/>
                  </a:schemeClr>
                </a:solidFill>
                <a:latin typeface="+mj-lt"/>
                <a:ea typeface="+mn-ea"/>
                <a:cs typeface="Arial" pitchFamily="34" charset="0"/>
              </a:defRPr>
            </a:lvl1pPr>
          </a:lstStyle>
          <a:p>
            <a:pPr lvl="0"/>
            <a:r>
              <a:rPr lang="en-US" dirty="0"/>
              <a:t>Click to edit person’s email</a:t>
            </a:r>
          </a:p>
        </p:txBody>
      </p:sp>
      <p:cxnSp>
        <p:nvCxnSpPr>
          <p:cNvPr id="27" name="Straight Connector 26"/>
          <p:cNvCxnSpPr/>
          <p:nvPr userDrawn="1"/>
        </p:nvCxnSpPr>
        <p:spPr>
          <a:xfrm rot="5400000">
            <a:off x="3971925" y="2543175"/>
            <a:ext cx="742950" cy="0"/>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6" name="Picture 15"/>
          <p:cNvPicPr/>
          <p:nvPr userDrawn="1"/>
        </p:nvPicPr>
        <p:blipFill>
          <a:blip r:embed="rId2"/>
          <a:stretch>
            <a:fillRect/>
          </a:stretch>
        </p:blipFill>
        <p:spPr>
          <a:xfrm>
            <a:off x="5334000" y="361950"/>
            <a:ext cx="3276600" cy="48728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3"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20, 2019</a:t>
            </a:fld>
            <a:endParaRPr lang="en-US" dirty="0"/>
          </a:p>
        </p:txBody>
      </p:sp>
      <p:sp>
        <p:nvSpPr>
          <p:cNvPr id="14"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
        <p:nvSpPr>
          <p:cNvPr id="16" name="Title 15"/>
          <p:cNvSpPr>
            <a:spLocks noGrp="1"/>
          </p:cNvSpPr>
          <p:nvPr>
            <p:ph type="title"/>
          </p:nvPr>
        </p:nvSpPr>
        <p:spPr/>
        <p:txBody>
          <a:bodyPr/>
          <a:lstStyle>
            <a:lvl1pPr>
              <a:defRPr b="0">
                <a:latin typeface="+mj-lt"/>
              </a:defRPr>
            </a:lvl1pPr>
          </a:lstStyle>
          <a:p>
            <a:r>
              <a:rPr lang="en-US"/>
              <a:t>Click to edit Master title style</a:t>
            </a:r>
            <a:endParaRPr lang="en-US" dirty="0"/>
          </a:p>
        </p:txBody>
      </p:sp>
      <p:sp>
        <p:nvSpPr>
          <p:cNvPr id="9" name="Text Placeholder 7"/>
          <p:cNvSpPr>
            <a:spLocks noGrp="1"/>
          </p:cNvSpPr>
          <p:nvPr>
            <p:ph type="body" sz="quarter" idx="13"/>
          </p:nvPr>
        </p:nvSpPr>
        <p:spPr>
          <a:xfrm>
            <a:off x="457200" y="914400"/>
            <a:ext cx="8229600" cy="3657600"/>
          </a:xfrm>
        </p:spPr>
        <p:txBody>
          <a:bodyPr/>
          <a:lstStyle>
            <a:lvl1pPr>
              <a:defRPr>
                <a:latin typeface="+mn-lt"/>
              </a:defRPr>
            </a:lvl1pPr>
            <a:lvl2pPr marL="742950" indent="-627063">
              <a:defRPr>
                <a:latin typeface="+mn-lt"/>
              </a:defRPr>
            </a:lvl2pPr>
            <a:lvl3pPr marL="1143000" indent="-800100">
              <a:defRPr sz="1200">
                <a:latin typeface="+mn-lt"/>
              </a:defRPr>
            </a:lvl3pPr>
            <a:lvl4pPr marL="1600200" indent="-1028700">
              <a:defRPr sz="1200">
                <a:latin typeface="+mn-lt"/>
              </a:defRPr>
            </a:lvl4pPr>
            <a:lvl5pPr marL="2057400" indent="-1258888">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graph">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914401"/>
            <a:ext cx="8229600" cy="3429001"/>
          </a:xfrm>
        </p:spPr>
        <p:txBody>
          <a:bodyPr/>
          <a:lstStyle>
            <a:lvl1pPr>
              <a:buNone/>
              <a:defRPr sz="1800" b="1">
                <a:latin typeface="+mn-lt"/>
                <a:ea typeface="Verdana" pitchFamily="34" charset="0"/>
                <a:cs typeface="Arial" pitchFamily="34" charset="0"/>
              </a:defRPr>
            </a:lvl1pPr>
            <a:lvl2pPr marL="742950" indent="-573088">
              <a:buNone/>
              <a:defRPr sz="1600">
                <a:latin typeface="Verdana" pitchFamily="34" charset="0"/>
                <a:ea typeface="Verdana" pitchFamily="34" charset="0"/>
                <a:cs typeface="Verdana" pitchFamily="34" charset="0"/>
              </a:defRPr>
            </a:lvl2pPr>
            <a:lvl3pPr marL="1143000" indent="-685800">
              <a:buNone/>
              <a:defRPr sz="1600">
                <a:latin typeface="Verdana" pitchFamily="34" charset="0"/>
                <a:ea typeface="Verdana" pitchFamily="34" charset="0"/>
                <a:cs typeface="Verdana" pitchFamily="34" charset="0"/>
              </a:defRPr>
            </a:lvl3pPr>
            <a:lvl4pPr marL="1600200" indent="-911225">
              <a:buNone/>
              <a:defRPr sz="1600">
                <a:latin typeface="Verdana" pitchFamily="34" charset="0"/>
                <a:ea typeface="Verdana" pitchFamily="34" charset="0"/>
                <a:cs typeface="Verdana" pitchFamily="34" charset="0"/>
              </a:defRPr>
            </a:lvl4pPr>
            <a:lvl5pPr marL="2057400" indent="-1143000">
              <a:buNone/>
              <a:defRPr sz="1600">
                <a:latin typeface="Verdana" pitchFamily="34" charset="0"/>
                <a:ea typeface="Verdana" pitchFamily="34" charset="0"/>
                <a:cs typeface="Verdana" pitchFamily="34" charset="0"/>
              </a:defRPr>
            </a:lvl5pPr>
          </a:lstStyle>
          <a:p>
            <a:pPr lvl="0"/>
            <a:r>
              <a:rPr lang="en-US" dirty="0"/>
              <a:t>Paste chart here  (adjust width of this container as necessary)</a:t>
            </a:r>
          </a:p>
        </p:txBody>
      </p:sp>
      <p:sp>
        <p:nvSpPr>
          <p:cNvPr id="16" name="Title 15"/>
          <p:cNvSpPr>
            <a:spLocks noGrp="1"/>
          </p:cNvSpPr>
          <p:nvPr>
            <p:ph type="title" hasCustomPrompt="1"/>
          </p:nvPr>
        </p:nvSpPr>
        <p:spPr/>
        <p:txBody>
          <a:bodyPr/>
          <a:lstStyle>
            <a:lvl1pPr>
              <a:defRPr b="0">
                <a:latin typeface="+mj-lt"/>
                <a:ea typeface="Verdana" panose="020B0604030504040204" pitchFamily="34" charset="0"/>
                <a:cs typeface="Verdana" panose="020B0604030504040204" pitchFamily="34" charset="0"/>
              </a:defRPr>
            </a:lvl1pPr>
          </a:lstStyle>
          <a:p>
            <a:r>
              <a:rPr lang="en-US" dirty="0"/>
              <a:t>Click to edit chart title</a:t>
            </a:r>
          </a:p>
        </p:txBody>
      </p:sp>
      <p:sp>
        <p:nvSpPr>
          <p:cNvPr id="8" name="Text Placeholder 7"/>
          <p:cNvSpPr>
            <a:spLocks noGrp="1"/>
          </p:cNvSpPr>
          <p:nvPr>
            <p:ph type="body" sz="quarter" idx="13"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9"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20, 2019</a:t>
            </a:fld>
            <a:endParaRPr lang="en-US" dirty="0"/>
          </a:p>
        </p:txBody>
      </p:sp>
      <p:sp>
        <p:nvSpPr>
          <p:cNvPr id="10"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graph">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085851"/>
            <a:ext cx="8229600" cy="3257551"/>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b="0">
                <a:latin typeface="+mn-lt"/>
                <a:ea typeface="Verdana" pitchFamily="34" charset="0"/>
                <a:cs typeface="Arial" pitchFamily="34" charset="0"/>
              </a:defRPr>
            </a:lvl1pPr>
            <a:lvl2pPr marL="742950" indent="-573088">
              <a:buNone/>
              <a:defRPr sz="1600">
                <a:latin typeface="Verdana" pitchFamily="34" charset="0"/>
                <a:ea typeface="Verdana" pitchFamily="34" charset="0"/>
                <a:cs typeface="Verdana" pitchFamily="34" charset="0"/>
              </a:defRPr>
            </a:lvl2pPr>
            <a:lvl3pPr marL="1143000" indent="-685800">
              <a:buNone/>
              <a:defRPr sz="1600">
                <a:latin typeface="Verdana" pitchFamily="34" charset="0"/>
                <a:ea typeface="Verdana" pitchFamily="34" charset="0"/>
                <a:cs typeface="Verdana" pitchFamily="34" charset="0"/>
              </a:defRPr>
            </a:lvl3pPr>
            <a:lvl4pPr marL="1600200" indent="-911225">
              <a:buNone/>
              <a:defRPr sz="1600">
                <a:latin typeface="Verdana" pitchFamily="34" charset="0"/>
                <a:ea typeface="Verdana" pitchFamily="34" charset="0"/>
                <a:cs typeface="Verdana" pitchFamily="34" charset="0"/>
              </a:defRPr>
            </a:lvl4pPr>
            <a:lvl5pPr marL="2057400" indent="-1143000">
              <a:buNone/>
              <a:defRPr sz="1600">
                <a:latin typeface="Verdana" pitchFamily="34" charset="0"/>
                <a:ea typeface="Verdana" pitchFamily="34" charset="0"/>
                <a:cs typeface="Verdana" pitchFamily="34" charset="0"/>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(adjust width of this container as necessary)</a:t>
            </a:r>
          </a:p>
        </p:txBody>
      </p:sp>
      <p:sp>
        <p:nvSpPr>
          <p:cNvPr id="16" name="Title 15"/>
          <p:cNvSpPr>
            <a:spLocks noGrp="1"/>
          </p:cNvSpPr>
          <p:nvPr>
            <p:ph type="title" hasCustomPrompt="1"/>
          </p:nvPr>
        </p:nvSpPr>
        <p:spPr/>
        <p:txBody>
          <a:bodyPr/>
          <a:lstStyle>
            <a:lvl1pPr>
              <a:defRPr b="0">
                <a:latin typeface="+mj-lt"/>
              </a:defRPr>
            </a:lvl1pPr>
          </a:lstStyle>
          <a:p>
            <a:r>
              <a:rPr lang="en-US" dirty="0"/>
              <a:t>Click to edit chart title</a:t>
            </a:r>
          </a:p>
        </p:txBody>
      </p:sp>
      <p:sp>
        <p:nvSpPr>
          <p:cNvPr id="18" name="Text Placeholder 17"/>
          <p:cNvSpPr>
            <a:spLocks noGrp="1"/>
          </p:cNvSpPr>
          <p:nvPr>
            <p:ph type="body" sz="quarter" idx="13" hasCustomPrompt="1"/>
          </p:nvPr>
        </p:nvSpPr>
        <p:spPr>
          <a:xfrm>
            <a:off x="457200" y="685800"/>
            <a:ext cx="8229600" cy="400050"/>
          </a:xfrm>
        </p:spPr>
        <p:txBody>
          <a:bodyPr anchor="b"/>
          <a:lstStyle>
            <a:lvl1pPr algn="ctr">
              <a:defRPr b="0" i="1">
                <a:solidFill>
                  <a:schemeClr val="bg1">
                    <a:lumMod val="50000"/>
                  </a:schemeClr>
                </a:solidFill>
                <a:latin typeface="Georgia" pitchFamily="18" charset="0"/>
              </a:defRPr>
            </a:lvl1pPr>
          </a:lstStyle>
          <a:p>
            <a:pPr lvl="0"/>
            <a:r>
              <a:rPr lang="en-US" dirty="0"/>
              <a:t>Click to edit subtitle</a:t>
            </a:r>
          </a:p>
        </p:txBody>
      </p:sp>
      <p:sp>
        <p:nvSpPr>
          <p:cNvPr id="8" name="Text Placeholder 7"/>
          <p:cNvSpPr>
            <a:spLocks noGrp="1"/>
          </p:cNvSpPr>
          <p:nvPr>
            <p:ph type="body" sz="quarter" idx="14"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9"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20, 2019</a:t>
            </a:fld>
            <a:endParaRPr lang="en-US" dirty="0"/>
          </a:p>
        </p:txBody>
      </p:sp>
      <p:sp>
        <p:nvSpPr>
          <p:cNvPr id="10"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828802"/>
            <a:ext cx="7772400" cy="742949"/>
          </a:xfrm>
        </p:spPr>
        <p:txBody>
          <a:bodyPr anchor="t">
            <a:normAutofit/>
          </a:bodyPr>
          <a:lstStyle>
            <a:lvl1pPr algn="ctr">
              <a:defRPr sz="2400" b="0" cap="all">
                <a:solidFill>
                  <a:schemeClr val="tx1"/>
                </a:solidFill>
                <a:latin typeface="+mj-lt"/>
              </a:defRPr>
            </a:lvl1pPr>
          </a:lstStyle>
          <a:p>
            <a:r>
              <a:rPr lang="en-US" dirty="0"/>
              <a:t>Click to edit Master </a:t>
            </a:r>
            <a:br>
              <a:rPr lang="en-US" dirty="0"/>
            </a:br>
            <a:r>
              <a:rPr lang="en-US" dirty="0"/>
              <a:t>SECTION title style</a:t>
            </a:r>
          </a:p>
        </p:txBody>
      </p:sp>
      <p:sp>
        <p:nvSpPr>
          <p:cNvPr id="3" name="Text Placeholder 2"/>
          <p:cNvSpPr>
            <a:spLocks noGrp="1"/>
          </p:cNvSpPr>
          <p:nvPr>
            <p:ph type="body" idx="1" hasCustomPrompt="1"/>
          </p:nvPr>
        </p:nvSpPr>
        <p:spPr>
          <a:xfrm>
            <a:off x="722313" y="1560910"/>
            <a:ext cx="7772400" cy="267890"/>
          </a:xfrm>
        </p:spPr>
        <p:txBody>
          <a:bodyPr anchor="b">
            <a:normAutofit/>
          </a:bodyPr>
          <a:lstStyle>
            <a:lvl1pPr marL="0" indent="0" algn="ctr">
              <a:buNone/>
              <a:defRPr sz="1400" b="0" baseline="0">
                <a:solidFill>
                  <a:schemeClr val="bg1">
                    <a:lumMod val="75000"/>
                  </a:schemeClr>
                </a:solidFill>
                <a:latin typeface="+mj-lt"/>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subsection kicker style</a:t>
            </a:r>
          </a:p>
        </p:txBody>
      </p:sp>
      <p:sp>
        <p:nvSpPr>
          <p:cNvPr id="4" name="Date Placeholder 3"/>
          <p:cNvSpPr>
            <a:spLocks noGrp="1"/>
          </p:cNvSpPr>
          <p:nvPr>
            <p:ph type="dt" sz="half" idx="10"/>
          </p:nvPr>
        </p:nvSpPr>
        <p:spPr>
          <a:xfrm>
            <a:off x="457200" y="4686300"/>
            <a:ext cx="1219200" cy="273844"/>
          </a:xfrm>
        </p:spPr>
        <p:txBody>
          <a:bodyPr/>
          <a:lstStyle/>
          <a:p>
            <a:fld id="{72DEDA58-0F44-4E6F-A662-CD004C5E500D}" type="datetime4">
              <a:rPr lang="en-US" smtClean="0"/>
              <a:pPr/>
              <a:t>July 20, 2019</a:t>
            </a:fld>
            <a:endParaRPr lang="en-US" dirty="0"/>
          </a:p>
        </p:txBody>
      </p:sp>
      <p:sp>
        <p:nvSpPr>
          <p:cNvPr id="5" name="Footer Placeholder 4"/>
          <p:cNvSpPr>
            <a:spLocks noGrp="1"/>
          </p:cNvSpPr>
          <p:nvPr>
            <p:ph type="ftr" sz="quarter" idx="11"/>
          </p:nvPr>
        </p:nvSpPr>
        <p:spPr>
          <a:xfrm>
            <a:off x="1752600" y="4686300"/>
            <a:ext cx="5715000" cy="273844"/>
          </a:xfrm>
          <a:prstGeom prst="rect">
            <a:avLst/>
          </a:prstGeom>
        </p:spPr>
        <p:txBody>
          <a:bodyPr/>
          <a:lstStyle/>
          <a:p>
            <a:r>
              <a:rPr lang="en-US"/>
              <a:t>www.pewproject.org</a:t>
            </a:r>
            <a:endParaRPr lang="en-US" dirty="0"/>
          </a:p>
        </p:txBody>
      </p:sp>
      <p:sp>
        <p:nvSpPr>
          <p:cNvPr id="6" name="Slide Number Placeholder 5"/>
          <p:cNvSpPr>
            <a:spLocks noGrp="1"/>
          </p:cNvSpPr>
          <p:nvPr>
            <p:ph type="sldNum" sz="quarter" idx="12"/>
          </p:nvPr>
        </p:nvSpPr>
        <p:spPr/>
        <p:txBody>
          <a:bodyPr/>
          <a:lstStyle/>
          <a:p>
            <a:fld id="{E2B37319-2E82-4D56-ADBC-557F98406E39}" type="slidenum">
              <a:rPr lang="en-US" smtClean="0"/>
              <a:pPr/>
              <a:t>‹#›</a:t>
            </a:fld>
            <a:endParaRPr lang="en-US"/>
          </a:p>
        </p:txBody>
      </p:sp>
      <p:cxnSp>
        <p:nvCxnSpPr>
          <p:cNvPr id="12" name="Straight Connector 11"/>
          <p:cNvCxnSpPr/>
          <p:nvPr userDrawn="1"/>
        </p:nvCxnSpPr>
        <p:spPr>
          <a:xfrm>
            <a:off x="152400" y="2724150"/>
            <a:ext cx="8839200" cy="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52400" y="1485900"/>
            <a:ext cx="8839200" cy="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rot="5400000">
            <a:off x="4371975" y="409575"/>
            <a:ext cx="400050" cy="883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graph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defRPr>
            </a:lvl1pPr>
          </a:lstStyle>
          <a:p>
            <a:r>
              <a:rPr lang="en-US" dirty="0"/>
              <a:t>Click to edit slide title</a:t>
            </a:r>
          </a:p>
        </p:txBody>
      </p:sp>
      <p:sp>
        <p:nvSpPr>
          <p:cNvPr id="3" name="Text Placeholder 2"/>
          <p:cNvSpPr>
            <a:spLocks noGrp="1"/>
          </p:cNvSpPr>
          <p:nvPr>
            <p:ph type="body" idx="1" hasCustomPrompt="1"/>
          </p:nvPr>
        </p:nvSpPr>
        <p:spPr>
          <a:xfrm>
            <a:off x="457200" y="914401"/>
            <a:ext cx="4040188" cy="479822"/>
          </a:xfrm>
        </p:spPr>
        <p:txBody>
          <a:bodyPr anchor="b">
            <a:noAutofit/>
          </a:bodyPr>
          <a:lstStyle>
            <a:lvl1pPr marL="0" indent="0">
              <a:buNone/>
              <a:defRPr sz="1800" b="0">
                <a:latin typeface="+mj-lt"/>
                <a:ea typeface="Verdana"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4" name="Content Placeholder 3"/>
          <p:cNvSpPr>
            <a:spLocks noGrp="1"/>
          </p:cNvSpPr>
          <p:nvPr>
            <p:ph sz="half" idx="2" hasCustomPrompt="1"/>
          </p:nvPr>
        </p:nvSpPr>
        <p:spPr>
          <a:xfrm>
            <a:off x="457200" y="1371601"/>
            <a:ext cx="4040188" cy="2971801"/>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baseline="0">
                <a:latin typeface="+mj-lt"/>
                <a:ea typeface="Verdana" pitchFamily="34" charset="0"/>
                <a:cs typeface="Verdana" pitchFamily="34" charset="0"/>
              </a:defRPr>
            </a:lvl1pPr>
            <a:lvl2pPr>
              <a:buNone/>
              <a:defRPr sz="1400">
                <a:latin typeface="+mn-lt"/>
                <a:ea typeface="Verdana" pitchFamily="34" charset="0"/>
                <a:cs typeface="Verdana" pitchFamily="34" charset="0"/>
              </a:defRPr>
            </a:lvl2pPr>
            <a:lvl3pPr>
              <a:buNone/>
              <a:defRPr sz="1400">
                <a:latin typeface="+mn-lt"/>
                <a:ea typeface="Verdana" pitchFamily="34" charset="0"/>
                <a:cs typeface="Verdana" pitchFamily="34" charset="0"/>
              </a:defRPr>
            </a:lvl3pPr>
            <a:lvl4pPr>
              <a:buNone/>
              <a:defRPr sz="1400">
                <a:latin typeface="+mn-lt"/>
                <a:ea typeface="Verdana" pitchFamily="34" charset="0"/>
                <a:cs typeface="Verdana" pitchFamily="34" charset="0"/>
              </a:defRPr>
            </a:lvl4pPr>
            <a:lvl5pPr>
              <a:buNone/>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8" y="914401"/>
            <a:ext cx="4041775" cy="479822"/>
          </a:xfrm>
        </p:spPr>
        <p:txBody>
          <a:bodyPr anchor="b">
            <a:normAutofit/>
          </a:bodyPr>
          <a:lstStyle>
            <a:lvl1pPr marL="0" indent="0">
              <a:buNone/>
              <a:defRPr sz="1800" b="0">
                <a:latin typeface="+mj-lt"/>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6" name="Content Placeholder 5"/>
          <p:cNvSpPr>
            <a:spLocks noGrp="1"/>
          </p:cNvSpPr>
          <p:nvPr>
            <p:ph sz="quarter" idx="4" hasCustomPrompt="1"/>
          </p:nvPr>
        </p:nvSpPr>
        <p:spPr>
          <a:xfrm>
            <a:off x="4645028" y="1371601"/>
            <a:ext cx="4041775" cy="29718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a:latin typeface="+mj-lt"/>
                <a:ea typeface="Verdana" pitchFamily="34" charset="0"/>
                <a:cs typeface="Verdana" pitchFamily="34" charset="0"/>
              </a:defRPr>
            </a:lvl1pPr>
            <a:lvl2pPr>
              <a:defRPr sz="1400">
                <a:latin typeface="+mn-lt"/>
                <a:ea typeface="Verdana" pitchFamily="34" charset="0"/>
                <a:cs typeface="Verdana" pitchFamily="34" charset="0"/>
              </a:defRPr>
            </a:lvl2pPr>
            <a:lvl3pPr>
              <a:defRPr sz="1400">
                <a:latin typeface="+mn-lt"/>
                <a:ea typeface="Verdana" pitchFamily="34" charset="0"/>
                <a:cs typeface="Verdana" pitchFamily="34" charset="0"/>
              </a:defRPr>
            </a:lvl3pPr>
            <a:lvl4pPr>
              <a:defRPr sz="1400">
                <a:latin typeface="+mn-lt"/>
                <a:ea typeface="Verdana" pitchFamily="34" charset="0"/>
                <a:cs typeface="Verdana" pitchFamily="34" charset="0"/>
              </a:defRPr>
            </a:lvl4pPr>
            <a:lvl5pPr>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3"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11"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20, 2019</a:t>
            </a:fld>
            <a:endParaRPr lang="en-US" dirty="0"/>
          </a:p>
        </p:txBody>
      </p:sp>
      <p:sp>
        <p:nvSpPr>
          <p:cNvPr id="12"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2 graph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defRPr>
            </a:lvl1pPr>
          </a:lstStyle>
          <a:p>
            <a:r>
              <a:rPr lang="en-US" dirty="0"/>
              <a:t>Click to edit slide title</a:t>
            </a:r>
          </a:p>
        </p:txBody>
      </p:sp>
      <p:sp>
        <p:nvSpPr>
          <p:cNvPr id="9" name="Text Placeholder 8"/>
          <p:cNvSpPr>
            <a:spLocks noGrp="1"/>
          </p:cNvSpPr>
          <p:nvPr>
            <p:ph type="body" sz="quarter" idx="13" hasCustomPrompt="1"/>
          </p:nvPr>
        </p:nvSpPr>
        <p:spPr>
          <a:xfrm>
            <a:off x="457200" y="742950"/>
            <a:ext cx="8229600" cy="342900"/>
          </a:xfrm>
        </p:spPr>
        <p:txBody>
          <a:bodyPr anchor="b"/>
          <a:lstStyle>
            <a:lvl1pPr algn="ctr">
              <a:defRPr b="0" i="1">
                <a:solidFill>
                  <a:schemeClr val="bg1">
                    <a:lumMod val="50000"/>
                  </a:schemeClr>
                </a:solidFill>
                <a:latin typeface="Georgia" pitchFamily="18" charset="0"/>
              </a:defRPr>
            </a:lvl1pPr>
          </a:lstStyle>
          <a:p>
            <a:pPr lvl="0"/>
            <a:r>
              <a:rPr lang="en-US" dirty="0"/>
              <a:t>Click to edit subtitle</a:t>
            </a:r>
          </a:p>
        </p:txBody>
      </p:sp>
      <p:sp>
        <p:nvSpPr>
          <p:cNvPr id="10" name="Text Placeholder 2"/>
          <p:cNvSpPr>
            <a:spLocks noGrp="1"/>
          </p:cNvSpPr>
          <p:nvPr>
            <p:ph type="body" idx="1" hasCustomPrompt="1"/>
          </p:nvPr>
        </p:nvSpPr>
        <p:spPr>
          <a:xfrm>
            <a:off x="457200" y="971551"/>
            <a:ext cx="4040188" cy="479822"/>
          </a:xfrm>
        </p:spPr>
        <p:txBody>
          <a:bodyPr anchor="b">
            <a:noAutofit/>
          </a:bodyPr>
          <a:lstStyle>
            <a:lvl1pPr marL="0" indent="0">
              <a:buNone/>
              <a:defRPr sz="1800" b="0" baseline="0">
                <a:latin typeface="+mj-lt"/>
                <a:ea typeface="Verdana"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11" name="Content Placeholder 3"/>
          <p:cNvSpPr>
            <a:spLocks noGrp="1"/>
          </p:cNvSpPr>
          <p:nvPr>
            <p:ph sz="half" idx="2" hasCustomPrompt="1"/>
          </p:nvPr>
        </p:nvSpPr>
        <p:spPr>
          <a:xfrm>
            <a:off x="457200" y="1428751"/>
            <a:ext cx="4040188" cy="291465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a:latin typeface="+mj-lt"/>
                <a:ea typeface="Verdana" pitchFamily="34" charset="0"/>
                <a:cs typeface="Verdana" pitchFamily="34" charset="0"/>
              </a:defRPr>
            </a:lvl1pPr>
            <a:lvl2pPr>
              <a:buNone/>
              <a:defRPr sz="1400">
                <a:latin typeface="+mn-lt"/>
                <a:ea typeface="Verdana" pitchFamily="34" charset="0"/>
                <a:cs typeface="Verdana" pitchFamily="34" charset="0"/>
              </a:defRPr>
            </a:lvl2pPr>
            <a:lvl3pPr>
              <a:buNone/>
              <a:defRPr sz="1400">
                <a:latin typeface="+mn-lt"/>
                <a:ea typeface="Verdana" pitchFamily="34" charset="0"/>
                <a:cs typeface="Verdana" pitchFamily="34" charset="0"/>
              </a:defRPr>
            </a:lvl3pPr>
            <a:lvl4pPr>
              <a:buNone/>
              <a:defRPr sz="1400">
                <a:latin typeface="+mn-lt"/>
                <a:ea typeface="Verdana" pitchFamily="34" charset="0"/>
                <a:cs typeface="Verdana" pitchFamily="34" charset="0"/>
              </a:defRPr>
            </a:lvl4pPr>
            <a:lvl5pPr>
              <a:buNone/>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hasCustomPrompt="1"/>
          </p:nvPr>
        </p:nvSpPr>
        <p:spPr>
          <a:xfrm>
            <a:off x="4645028" y="971551"/>
            <a:ext cx="4041775" cy="479822"/>
          </a:xfrm>
        </p:spPr>
        <p:txBody>
          <a:bodyPr anchor="b">
            <a:normAutofit/>
          </a:bodyPr>
          <a:lstStyle>
            <a:lvl1pPr marL="0" indent="0">
              <a:buNone/>
              <a:defRPr sz="1800" b="0">
                <a:latin typeface="+mj-lt"/>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13" name="Content Placeholder 5"/>
          <p:cNvSpPr>
            <a:spLocks noGrp="1"/>
          </p:cNvSpPr>
          <p:nvPr>
            <p:ph sz="quarter" idx="4" hasCustomPrompt="1"/>
          </p:nvPr>
        </p:nvSpPr>
        <p:spPr>
          <a:xfrm>
            <a:off x="4645028" y="1428751"/>
            <a:ext cx="4041775" cy="291465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a:latin typeface="+mj-lt"/>
                <a:ea typeface="Verdana" pitchFamily="34" charset="0"/>
                <a:cs typeface="Verdana" pitchFamily="34" charset="0"/>
              </a:defRPr>
            </a:lvl1pPr>
            <a:lvl2pPr>
              <a:defRPr sz="1400">
                <a:latin typeface="+mn-lt"/>
                <a:ea typeface="Verdana" pitchFamily="34" charset="0"/>
                <a:cs typeface="Verdana" pitchFamily="34" charset="0"/>
              </a:defRPr>
            </a:lvl2pPr>
            <a:lvl3pPr>
              <a:defRPr sz="1400">
                <a:latin typeface="+mn-lt"/>
                <a:ea typeface="Verdana" pitchFamily="34" charset="0"/>
                <a:cs typeface="Verdana" pitchFamily="34" charset="0"/>
              </a:defRPr>
            </a:lvl3pPr>
            <a:lvl4pPr>
              <a:defRPr sz="1400">
                <a:latin typeface="+mn-lt"/>
                <a:ea typeface="Verdana" pitchFamily="34" charset="0"/>
                <a:cs typeface="Verdana" pitchFamily="34" charset="0"/>
              </a:defRPr>
            </a:lvl4pPr>
            <a:lvl5pPr>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4"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15"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20, 2019</a:t>
            </a:fld>
            <a:endParaRPr lang="en-US" dirty="0"/>
          </a:p>
        </p:txBody>
      </p:sp>
      <p:sp>
        <p:nvSpPr>
          <p:cNvPr id="16"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cs typeface="Simplified Arabic" panose="02020603050405020304" pitchFamily="18" charset="-78"/>
              </a:defRPr>
            </a:lvl1pPr>
          </a:lstStyle>
          <a:p>
            <a:r>
              <a:rPr lang="en-US" dirty="0"/>
              <a:t>Click to edit slide title</a:t>
            </a:r>
          </a:p>
        </p:txBody>
      </p:sp>
      <p:sp>
        <p:nvSpPr>
          <p:cNvPr id="6" name="Text Placeholder 7"/>
          <p:cNvSpPr>
            <a:spLocks noGrp="1"/>
          </p:cNvSpPr>
          <p:nvPr>
            <p:ph type="body" sz="quarter" idx="13"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7"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20, 2019</a:t>
            </a:fld>
            <a:endParaRPr lang="en-US" dirty="0"/>
          </a:p>
        </p:txBody>
      </p:sp>
      <p:sp>
        <p:nvSpPr>
          <p:cNvPr id="8"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57200" y="4400550"/>
            <a:ext cx="7620000" cy="171450"/>
          </a:xfrm>
        </p:spPr>
        <p:txBody>
          <a:bodyPr/>
          <a:lstStyle>
            <a:lvl1pPr>
              <a:defRPr sz="1000" b="0" baseline="0">
                <a:latin typeface="Franklin Gothic Book" panose="020B0503020102020204" pitchFamily="34" charset="0"/>
              </a:defRPr>
            </a:lvl1pPr>
          </a:lstStyle>
          <a:p>
            <a:pPr lvl="0"/>
            <a:r>
              <a:rPr lang="en-US" dirty="0"/>
              <a:t>Click to add Source Note, etc</a:t>
            </a:r>
          </a:p>
        </p:txBody>
      </p:sp>
      <p:sp>
        <p:nvSpPr>
          <p:cNvPr id="6"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20, 2019</a:t>
            </a:fld>
            <a:endParaRPr lang="en-US" dirty="0"/>
          </a:p>
        </p:txBody>
      </p:sp>
      <p:sp>
        <p:nvSpPr>
          <p:cNvPr id="7"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70842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698207"/>
            <a:ext cx="1219200" cy="273844"/>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B0143470-16DF-460A-BC96-502A97480E6E}" type="datetime4">
              <a:rPr lang="en-US" smtClean="0"/>
              <a:pPr/>
              <a:t>July 20, 2019</a:t>
            </a:fld>
            <a:endParaRPr lang="en-US" dirty="0"/>
          </a:p>
        </p:txBody>
      </p:sp>
      <p:sp>
        <p:nvSpPr>
          <p:cNvPr id="6" name="Slide Number Placeholder 5"/>
          <p:cNvSpPr>
            <a:spLocks noGrp="1"/>
          </p:cNvSpPr>
          <p:nvPr>
            <p:ph type="sldNum" sz="quarter" idx="4"/>
          </p:nvPr>
        </p:nvSpPr>
        <p:spPr>
          <a:xfrm>
            <a:off x="4267200" y="4686300"/>
            <a:ext cx="1066800" cy="273844"/>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fld id="{E2B37319-2E82-4D56-ADBC-557F98406E39}" type="slidenum">
              <a:rPr lang="en-US" smtClean="0"/>
              <a:pPr/>
              <a:t>‹#›</a:t>
            </a:fld>
            <a:endParaRPr lang="en-US" dirty="0"/>
          </a:p>
        </p:txBody>
      </p:sp>
      <p:sp>
        <p:nvSpPr>
          <p:cNvPr id="7" name="Rectangle 6"/>
          <p:cNvSpPr/>
          <p:nvPr/>
        </p:nvSpPr>
        <p:spPr>
          <a:xfrm>
            <a:off x="0" y="0"/>
            <a:ext cx="1524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91600" y="0"/>
            <a:ext cx="1524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4514850" y="-4362450"/>
            <a:ext cx="114300" cy="883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4591050" y="590550"/>
            <a:ext cx="114300" cy="899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2400" y="4686300"/>
            <a:ext cx="8839200" cy="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8" name="Picture 17"/>
          <p:cNvPicPr/>
          <p:nvPr/>
        </p:nvPicPr>
        <p:blipFill>
          <a:blip r:embed="rId12"/>
          <a:stretch>
            <a:fillRect/>
          </a:stretch>
        </p:blipFill>
        <p:spPr>
          <a:xfrm>
            <a:off x="7061200" y="4739459"/>
            <a:ext cx="1612900" cy="25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0" r:id="rId4"/>
    <p:sldLayoutId id="2147483651" r:id="rId5"/>
    <p:sldLayoutId id="2147483653" r:id="rId6"/>
    <p:sldLayoutId id="2147483652" r:id="rId7"/>
    <p:sldLayoutId id="2147483654" r:id="rId8"/>
    <p:sldLayoutId id="2147483655" r:id="rId9"/>
    <p:sldLayoutId id="2147483660" r:id="rId10"/>
  </p:sldLayoutIdLst>
  <p:hf hdr="0"/>
  <p:txStyles>
    <p:title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None/>
        <a:defRPr sz="1800" b="0" kern="1200">
          <a:solidFill>
            <a:schemeClr val="tx1"/>
          </a:solidFill>
          <a:latin typeface="+mn-lt"/>
          <a:ea typeface="+mn-ea"/>
          <a:cs typeface="Arial" pitchFamily="34" charset="0"/>
        </a:defRPr>
      </a:lvl1pPr>
      <a:lvl2pPr marL="571500" indent="-342900" algn="l" defTabSz="914400" rtl="0" eaLnBrk="1" latinLnBrk="0" hangingPunct="1">
        <a:spcBef>
          <a:spcPct val="20000"/>
        </a:spcBef>
        <a:buFont typeface="Arial" pitchFamily="34" charset="0"/>
        <a:buNone/>
        <a:defRPr sz="1600" kern="1200">
          <a:solidFill>
            <a:schemeClr val="tx1"/>
          </a:solidFill>
          <a:latin typeface="+mn-lt"/>
          <a:ea typeface="Verdana" pitchFamily="34" charset="0"/>
          <a:cs typeface="Verdana" pitchFamily="34" charset="0"/>
        </a:defRPr>
      </a:lvl2pPr>
      <a:lvl3pPr marL="1143000" indent="-68580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3pPr>
      <a:lvl4pPr marL="1600200" indent="-8572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4pPr>
      <a:lvl5pPr marL="2057400" indent="-10858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ls.gov/cps/cpsaat11.htm" TargetMode="External"/><Relationship Id="rId3" Type="http://schemas.openxmlformats.org/officeDocument/2006/relationships/hyperlink" Target="https://www.pewsocialtrends.org/2018/12/17/methodology-18/#fn-2555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Auditing Gender </a:t>
            </a:r>
            <a:r>
              <a:rPr lang="en-US" dirty="0"/>
              <a:t>Representation in Online Image Searches	</a:t>
            </a:r>
            <a:endParaRPr lang="en-US" dirty="0">
              <a:effectLst/>
            </a:endParaRPr>
          </a:p>
        </p:txBody>
      </p:sp>
      <p:sp>
        <p:nvSpPr>
          <p:cNvPr id="3" name="Subtitle 2"/>
          <p:cNvSpPr>
            <a:spLocks noGrp="1"/>
          </p:cNvSpPr>
          <p:nvPr>
            <p:ph type="subTitle" idx="1"/>
          </p:nvPr>
        </p:nvSpPr>
        <p:spPr/>
        <p:txBody>
          <a:bodyPr>
            <a:normAutofit fontScale="85000" lnSpcReduction="20000"/>
          </a:bodyPr>
          <a:lstStyle/>
          <a:p>
            <a:r>
              <a:rPr lang="en-US" dirty="0" smtClean="0"/>
              <a:t>Presenting: Stefan Wojcik </a:t>
            </a:r>
            <a:r>
              <a:rPr lang="en-US" dirty="0"/>
              <a:t>	</a:t>
            </a:r>
          </a:p>
        </p:txBody>
      </p:sp>
      <p:sp>
        <p:nvSpPr>
          <p:cNvPr id="4" name="Text Placeholder 3"/>
          <p:cNvSpPr>
            <a:spLocks noGrp="1"/>
          </p:cNvSpPr>
          <p:nvPr>
            <p:ph type="body" sz="quarter" idx="13"/>
          </p:nvPr>
        </p:nvSpPr>
        <p:spPr/>
        <p:txBody>
          <a:bodyPr>
            <a:normAutofit fontScale="85000" lnSpcReduction="20000"/>
          </a:bodyPr>
          <a:lstStyle/>
          <a:p>
            <a:endParaRPr lang="en-US" dirty="0"/>
          </a:p>
        </p:txBody>
      </p:sp>
      <p:sp>
        <p:nvSpPr>
          <p:cNvPr id="5" name="Text Placeholder 4"/>
          <p:cNvSpPr>
            <a:spLocks noGrp="1"/>
          </p:cNvSpPr>
          <p:nvPr>
            <p:ph type="body" sz="quarter" idx="14"/>
          </p:nvPr>
        </p:nvSpPr>
        <p:spPr>
          <a:xfrm>
            <a:off x="609600" y="3276600"/>
            <a:ext cx="4953000" cy="228600"/>
          </a:xfrm>
        </p:spPr>
        <p:txBody>
          <a:bodyPr>
            <a:normAutofit fontScale="70000" lnSpcReduction="20000"/>
          </a:bodyPr>
          <a:lstStyle/>
          <a:p>
            <a:r>
              <a:rPr lang="en-US" dirty="0"/>
              <a:t>Computational Social Scientist	</a:t>
            </a:r>
          </a:p>
        </p:txBody>
      </p:sp>
      <p:sp>
        <p:nvSpPr>
          <p:cNvPr id="6" name="Text Placeholder 4">
            <a:extLst>
              <a:ext uri="{FF2B5EF4-FFF2-40B4-BE49-F238E27FC236}">
                <a16:creationId xmlns:a16="http://schemas.microsoft.com/office/drawing/2014/main" xmlns="" id="{F86DBC7F-B8FB-A04C-8A6E-BB271C86AA34}"/>
              </a:ext>
            </a:extLst>
          </p:cNvPr>
          <p:cNvSpPr txBox="1">
            <a:spLocks/>
          </p:cNvSpPr>
          <p:nvPr/>
        </p:nvSpPr>
        <p:spPr>
          <a:xfrm>
            <a:off x="609600" y="3467100"/>
            <a:ext cx="4953000" cy="2286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None/>
              <a:defRPr sz="1600" b="0" i="1" kern="1200">
                <a:solidFill>
                  <a:schemeClr val="bg1">
                    <a:lumMod val="50000"/>
                  </a:schemeClr>
                </a:solidFill>
                <a:latin typeface="Georgia" pitchFamily="18" charset="0"/>
                <a:ea typeface="+mn-ea"/>
                <a:cs typeface="Arial" pitchFamily="34" charset="0"/>
              </a:defRPr>
            </a:lvl1pPr>
            <a:lvl2pPr marL="571500" indent="-342900" algn="l" defTabSz="914400" rtl="0" eaLnBrk="1" latinLnBrk="0" hangingPunct="1">
              <a:spcBef>
                <a:spcPct val="20000"/>
              </a:spcBef>
              <a:buFont typeface="Arial" pitchFamily="34" charset="0"/>
              <a:buNone/>
              <a:defRPr sz="1600" kern="1200">
                <a:solidFill>
                  <a:schemeClr val="tx1"/>
                </a:solidFill>
                <a:latin typeface="+mn-lt"/>
                <a:ea typeface="Verdana" pitchFamily="34" charset="0"/>
                <a:cs typeface="Verdana" pitchFamily="34" charset="0"/>
              </a:defRPr>
            </a:lvl2pPr>
            <a:lvl3pPr marL="1143000" indent="-68580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3pPr>
            <a:lvl4pPr marL="1600200" indent="-8572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4pPr>
            <a:lvl5pPr marL="2057400" indent="-10858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accent5"/>
                </a:solidFill>
              </a:rPr>
              <a:t>@</a:t>
            </a:r>
            <a:r>
              <a:rPr lang="en-US" dirty="0" err="1" smtClean="0">
                <a:solidFill>
                  <a:schemeClr val="accent5"/>
                </a:solidFill>
              </a:rPr>
              <a:t>stefanjwojcik</a:t>
            </a: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26112"/>
    </mc:Choice>
    <mc:Fallback xmlns="">
      <p:transition spd="slow" advTm="2611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FE1C3C-0B84-554B-8863-18D89DD3EAD4}"/>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B8860DED-7581-7543-AD2D-470CE85BC629}"/>
              </a:ext>
            </a:extLst>
          </p:cNvPr>
          <p:cNvSpPr>
            <a:spLocks noGrp="1"/>
          </p:cNvSpPr>
          <p:nvPr>
            <p:ph type="sldNum" sz="quarter" idx="11"/>
          </p:nvPr>
        </p:nvSpPr>
        <p:spPr/>
        <p:txBody>
          <a:bodyPr/>
          <a:lstStyle/>
          <a:p>
            <a:fld id="{E2B37319-2E82-4D56-ADBC-557F98406E39}" type="slidenum">
              <a:rPr lang="en-US" smtClean="0"/>
              <a:pPr/>
              <a:t>10</a:t>
            </a:fld>
            <a:endParaRPr lang="en-US"/>
          </a:p>
        </p:txBody>
      </p:sp>
      <p:sp>
        <p:nvSpPr>
          <p:cNvPr id="4" name="Title 3">
            <a:extLst>
              <a:ext uri="{FF2B5EF4-FFF2-40B4-BE49-F238E27FC236}">
                <a16:creationId xmlns:a16="http://schemas.microsoft.com/office/drawing/2014/main" xmlns="" id="{D699FC79-2AFD-3740-9D5B-1B0E32D6DE0C}"/>
              </a:ext>
            </a:extLst>
          </p:cNvPr>
          <p:cNvSpPr>
            <a:spLocks noGrp="1"/>
          </p:cNvSpPr>
          <p:nvPr>
            <p:ph type="title"/>
          </p:nvPr>
        </p:nvSpPr>
        <p:spPr/>
        <p:txBody>
          <a:bodyPr>
            <a:normAutofit/>
          </a:bodyPr>
          <a:lstStyle/>
          <a:p>
            <a:r>
              <a:rPr lang="en-US" dirty="0"/>
              <a:t>What is Transfer Learning?</a:t>
            </a:r>
          </a:p>
        </p:txBody>
      </p:sp>
      <p:sp>
        <p:nvSpPr>
          <p:cNvPr id="5" name="Text Placeholder 4">
            <a:extLst>
              <a:ext uri="{FF2B5EF4-FFF2-40B4-BE49-F238E27FC236}">
                <a16:creationId xmlns:a16="http://schemas.microsoft.com/office/drawing/2014/main" xmlns="" id="{7E028AA6-01DD-AE4D-BD02-AD316F13E143}"/>
              </a:ext>
            </a:extLst>
          </p:cNvPr>
          <p:cNvSpPr>
            <a:spLocks noGrp="1"/>
          </p:cNvSpPr>
          <p:nvPr>
            <p:ph type="body" sz="quarter" idx="13"/>
          </p:nvPr>
        </p:nvSpPr>
        <p:spPr/>
        <p:txBody>
          <a:bodyPr/>
          <a:lstStyle/>
          <a:p>
            <a:pPr>
              <a:buFont typeface="Arial" panose="020B0604020202020204" pitchFamily="34" charset="0"/>
              <a:buChar char="•"/>
            </a:pPr>
            <a:r>
              <a:rPr lang="en-US" dirty="0"/>
              <a:t>Neural Network has many layers </a:t>
            </a:r>
          </a:p>
          <a:p>
            <a:pPr>
              <a:buFont typeface="Arial" panose="020B0604020202020204" pitchFamily="34" charset="0"/>
              <a:buChar char="•"/>
            </a:pPr>
            <a:r>
              <a:rPr lang="en-US" dirty="0"/>
              <a:t>Some neurons react to simple stimuli, others to complex stimuli </a:t>
            </a:r>
          </a:p>
          <a:p>
            <a:pPr>
              <a:buFont typeface="Arial" panose="020B0604020202020204" pitchFamily="34" charset="0"/>
              <a:buChar char="•"/>
            </a:pPr>
            <a:r>
              <a:rPr lang="en-US" dirty="0"/>
              <a:t>Lower layers </a:t>
            </a:r>
            <a:r>
              <a:rPr lang="en-US"/>
              <a:t>of </a:t>
            </a:r>
            <a:r>
              <a:rPr lang="en-US" smtClean="0"/>
              <a:t>pre-trained </a:t>
            </a:r>
            <a:r>
              <a:rPr lang="en-US" dirty="0"/>
              <a:t>models often have useful features </a:t>
            </a:r>
          </a:p>
          <a:p>
            <a:pPr>
              <a:buFont typeface="Arial" panose="020B0604020202020204" pitchFamily="34" charset="0"/>
              <a:buChar char="•"/>
            </a:pPr>
            <a:r>
              <a:rPr lang="en-US" dirty="0"/>
              <a:t>Reusing them saves a lot of computation time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33929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F78418-A86F-6948-A93F-084D53867D5B}"/>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E407CBD4-B5EF-AF4C-9040-8043455B5F0B}"/>
              </a:ext>
            </a:extLst>
          </p:cNvPr>
          <p:cNvSpPr>
            <a:spLocks noGrp="1"/>
          </p:cNvSpPr>
          <p:nvPr>
            <p:ph type="sldNum" sz="quarter" idx="11"/>
          </p:nvPr>
        </p:nvSpPr>
        <p:spPr/>
        <p:txBody>
          <a:bodyPr/>
          <a:lstStyle/>
          <a:p>
            <a:fld id="{E2B37319-2E82-4D56-ADBC-557F98406E39}" type="slidenum">
              <a:rPr lang="en-US" smtClean="0"/>
              <a:pPr/>
              <a:t>11</a:t>
            </a:fld>
            <a:endParaRPr lang="en-US"/>
          </a:p>
        </p:txBody>
      </p:sp>
      <p:sp>
        <p:nvSpPr>
          <p:cNvPr id="4" name="Title 3">
            <a:extLst>
              <a:ext uri="{FF2B5EF4-FFF2-40B4-BE49-F238E27FC236}">
                <a16:creationId xmlns:a16="http://schemas.microsoft.com/office/drawing/2014/main" xmlns="" id="{52DF8B58-2998-D04C-8E46-9B8123866F94}"/>
              </a:ext>
            </a:extLst>
          </p:cNvPr>
          <p:cNvSpPr>
            <a:spLocks noGrp="1"/>
          </p:cNvSpPr>
          <p:nvPr>
            <p:ph type="title"/>
          </p:nvPr>
        </p:nvSpPr>
        <p:spPr/>
        <p:txBody>
          <a:bodyPr>
            <a:normAutofit/>
          </a:bodyPr>
          <a:lstStyle/>
          <a:p>
            <a:r>
              <a:rPr lang="en-US" dirty="0"/>
              <a:t>Fine Tuning a </a:t>
            </a:r>
            <a:r>
              <a:rPr lang="en-US" dirty="0" err="1"/>
              <a:t>pretrained</a:t>
            </a:r>
            <a:r>
              <a:rPr lang="en-US" dirty="0"/>
              <a:t> Neural Network Model</a:t>
            </a:r>
          </a:p>
        </p:txBody>
      </p:sp>
      <p:sp>
        <p:nvSpPr>
          <p:cNvPr id="5" name="Text Placeholder 4">
            <a:extLst>
              <a:ext uri="{FF2B5EF4-FFF2-40B4-BE49-F238E27FC236}">
                <a16:creationId xmlns:a16="http://schemas.microsoft.com/office/drawing/2014/main" xmlns="" id="{6F69DCCE-CFEF-5C4F-BA45-CEF0861F2D11}"/>
              </a:ext>
            </a:extLst>
          </p:cNvPr>
          <p:cNvSpPr>
            <a:spLocks noGrp="1"/>
          </p:cNvSpPr>
          <p:nvPr>
            <p:ph type="body" sz="quarter" idx="13"/>
          </p:nvPr>
        </p:nvSpPr>
        <p:spPr/>
        <p:txBody>
          <a:bodyPr/>
          <a:lstStyle/>
          <a:p>
            <a:pPr>
              <a:buFont typeface="Arial" panose="020B0604020202020204" pitchFamily="34" charset="0"/>
              <a:buChar char="•"/>
            </a:pPr>
            <a:r>
              <a:rPr lang="en-US" dirty="0"/>
              <a:t>Pre-trained VGG16</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endParaRPr lang="en-US" dirty="0"/>
          </a:p>
          <a:p>
            <a:pPr>
              <a:buFont typeface="Arial" panose="020B0604020202020204" pitchFamily="34" charset="0"/>
              <a:buChar char="•"/>
            </a:pPr>
            <a:r>
              <a:rPr lang="en-US" dirty="0"/>
              <a:t>freeze the VGG base, add custom layers, and unfreeze the top layers to retrain </a:t>
            </a:r>
          </a:p>
        </p:txBody>
      </p:sp>
      <p:pic>
        <p:nvPicPr>
          <p:cNvPr id="17" name="Picture 16">
            <a:extLst>
              <a:ext uri="{FF2B5EF4-FFF2-40B4-BE49-F238E27FC236}">
                <a16:creationId xmlns:a16="http://schemas.microsoft.com/office/drawing/2014/main" xmlns="" id="{C477BDF6-9605-2141-AAF6-12964C41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352550"/>
            <a:ext cx="3524250" cy="1312956"/>
          </a:xfrm>
          <a:prstGeom prst="rect">
            <a:avLst/>
          </a:prstGeom>
        </p:spPr>
      </p:pic>
      <p:pic>
        <p:nvPicPr>
          <p:cNvPr id="19" name="Picture 18">
            <a:extLst>
              <a:ext uri="{FF2B5EF4-FFF2-40B4-BE49-F238E27FC236}">
                <a16:creationId xmlns:a16="http://schemas.microsoft.com/office/drawing/2014/main" xmlns="" id="{8CC84891-640C-E44C-A32C-0AA63C4EA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02802"/>
            <a:ext cx="3429000" cy="1889847"/>
          </a:xfrm>
          <a:prstGeom prst="rect">
            <a:avLst/>
          </a:prstGeom>
        </p:spPr>
      </p:pic>
    </p:spTree>
    <p:extLst>
      <p:ext uri="{BB962C8B-B14F-4D97-AF65-F5344CB8AC3E}">
        <p14:creationId xmlns:p14="http://schemas.microsoft.com/office/powerpoint/2010/main" val="4146233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70218D8-50CA-D345-9E50-0F518B289C87}"/>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1D1FC7B2-980E-1A42-BA2A-9D696E5388B7}"/>
              </a:ext>
            </a:extLst>
          </p:cNvPr>
          <p:cNvSpPr>
            <a:spLocks noGrp="1"/>
          </p:cNvSpPr>
          <p:nvPr>
            <p:ph type="sldNum" sz="quarter" idx="11"/>
          </p:nvPr>
        </p:nvSpPr>
        <p:spPr/>
        <p:txBody>
          <a:bodyPr/>
          <a:lstStyle/>
          <a:p>
            <a:fld id="{E2B37319-2E82-4D56-ADBC-557F98406E39}" type="slidenum">
              <a:rPr lang="en-US" smtClean="0"/>
              <a:pPr/>
              <a:t>12</a:t>
            </a:fld>
            <a:endParaRPr lang="en-US"/>
          </a:p>
        </p:txBody>
      </p:sp>
      <p:sp>
        <p:nvSpPr>
          <p:cNvPr id="4" name="Title 3">
            <a:extLst>
              <a:ext uri="{FF2B5EF4-FFF2-40B4-BE49-F238E27FC236}">
                <a16:creationId xmlns:a16="http://schemas.microsoft.com/office/drawing/2014/main" xmlns="" id="{634A169D-6746-B54A-B4EF-48453DF90936}"/>
              </a:ext>
            </a:extLst>
          </p:cNvPr>
          <p:cNvSpPr>
            <a:spLocks noGrp="1"/>
          </p:cNvSpPr>
          <p:nvPr>
            <p:ph type="title"/>
          </p:nvPr>
        </p:nvSpPr>
        <p:spPr/>
        <p:txBody>
          <a:bodyPr>
            <a:normAutofit/>
          </a:bodyPr>
          <a:lstStyle/>
          <a:p>
            <a:r>
              <a:rPr lang="en-US" dirty="0"/>
              <a:t>Model </a:t>
            </a:r>
          </a:p>
        </p:txBody>
      </p:sp>
      <p:sp>
        <p:nvSpPr>
          <p:cNvPr id="5" name="Text Placeholder 4">
            <a:extLst>
              <a:ext uri="{FF2B5EF4-FFF2-40B4-BE49-F238E27FC236}">
                <a16:creationId xmlns:a16="http://schemas.microsoft.com/office/drawing/2014/main" xmlns="" id="{4CE06577-6314-E64C-B3C4-12818AF746CD}"/>
              </a:ext>
            </a:extLst>
          </p:cNvPr>
          <p:cNvSpPr>
            <a:spLocks noGrp="1"/>
          </p:cNvSpPr>
          <p:nvPr>
            <p:ph type="body" sz="quarter" idx="13"/>
          </p:nvPr>
        </p:nvSpPr>
        <p:spPr/>
        <p:txBody>
          <a:bodyPr/>
          <a:lstStyle/>
          <a:p>
            <a:pPr marL="0" indent="0"/>
            <a:r>
              <a:rPr lang="en-US" b="1" dirty="0"/>
              <a:t>Training Data Summary</a:t>
            </a:r>
          </a:p>
          <a:p>
            <a:pPr>
              <a:buFont typeface="Arial" panose="020B0604020202020204" pitchFamily="34" charset="0"/>
              <a:buChar char="•"/>
            </a:pPr>
            <a:r>
              <a:rPr lang="en-US" dirty="0"/>
              <a:t>27K faces, 14K males, 12K females</a:t>
            </a:r>
          </a:p>
          <a:p>
            <a:pPr>
              <a:buFont typeface="Arial" panose="020B0604020202020204" pitchFamily="34" charset="0"/>
              <a:buChar char="•"/>
            </a:pPr>
            <a:r>
              <a:rPr lang="en-US" dirty="0"/>
              <a:t>7 data sets from different sources</a:t>
            </a:r>
          </a:p>
          <a:p>
            <a:pPr>
              <a:buFont typeface="Arial" panose="020B0604020202020204" pitchFamily="34" charset="0"/>
              <a:buChar char="•"/>
            </a:pPr>
            <a:r>
              <a:rPr lang="en-US" dirty="0"/>
              <a:t>Emphasis on diversity: Brazilian municipal candidates, famous minorities, Labeled Faces in the Wild, google image searches by country</a:t>
            </a:r>
          </a:p>
          <a:p>
            <a:pPr marL="0" indent="0"/>
            <a:endParaRPr lang="en-US" b="1" dirty="0"/>
          </a:p>
          <a:p>
            <a:pPr marL="0" indent="0"/>
            <a:r>
              <a:rPr lang="en-US" b="1" dirty="0"/>
              <a:t>Model Performance</a:t>
            </a:r>
          </a:p>
          <a:p>
            <a:pPr>
              <a:buFont typeface="Arial" panose="020B0604020202020204" pitchFamily="34" charset="0"/>
              <a:buChar char="•"/>
            </a:pPr>
            <a:r>
              <a:rPr lang="en-US" dirty="0"/>
              <a:t>Reserved 20% of images for validation (7K faces) : 95% accuracy overall</a:t>
            </a:r>
          </a:p>
          <a:p>
            <a:pPr>
              <a:buFont typeface="Arial" panose="020B0604020202020204" pitchFamily="34" charset="0"/>
              <a:buChar char="•"/>
            </a:pPr>
            <a:r>
              <a:rPr lang="en-US" dirty="0"/>
              <a:t>Consistent performance across different minority groups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75373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F405650-140C-314C-8A9F-EE358F9A52DE}"/>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0C8A0675-E857-9F45-BE79-EC68F3DA6D4F}"/>
              </a:ext>
            </a:extLst>
          </p:cNvPr>
          <p:cNvSpPr>
            <a:spLocks noGrp="1"/>
          </p:cNvSpPr>
          <p:nvPr>
            <p:ph type="sldNum" sz="quarter" idx="11"/>
          </p:nvPr>
        </p:nvSpPr>
        <p:spPr/>
        <p:txBody>
          <a:bodyPr/>
          <a:lstStyle/>
          <a:p>
            <a:fld id="{E2B37319-2E82-4D56-ADBC-557F98406E39}" type="slidenum">
              <a:rPr lang="en-US" smtClean="0"/>
              <a:pPr/>
              <a:t>13</a:t>
            </a:fld>
            <a:endParaRPr lang="en-US"/>
          </a:p>
        </p:txBody>
      </p:sp>
      <p:sp>
        <p:nvSpPr>
          <p:cNvPr id="4" name="Title 3">
            <a:extLst>
              <a:ext uri="{FF2B5EF4-FFF2-40B4-BE49-F238E27FC236}">
                <a16:creationId xmlns:a16="http://schemas.microsoft.com/office/drawing/2014/main" xmlns="" id="{3BA13742-76BF-6D41-9865-04B53D6016F7}"/>
              </a:ext>
            </a:extLst>
          </p:cNvPr>
          <p:cNvSpPr>
            <a:spLocks noGrp="1"/>
          </p:cNvSpPr>
          <p:nvPr>
            <p:ph type="title"/>
          </p:nvPr>
        </p:nvSpPr>
        <p:spPr/>
        <p:txBody>
          <a:bodyPr/>
          <a:lstStyle/>
          <a:p>
            <a:r>
              <a:rPr lang="en-US" dirty="0"/>
              <a:t>Occupation List</a:t>
            </a:r>
          </a:p>
        </p:txBody>
      </p:sp>
      <p:sp>
        <p:nvSpPr>
          <p:cNvPr id="5" name="Text Placeholder 4">
            <a:extLst>
              <a:ext uri="{FF2B5EF4-FFF2-40B4-BE49-F238E27FC236}">
                <a16:creationId xmlns:a16="http://schemas.microsoft.com/office/drawing/2014/main" xmlns="" id="{A364B955-C090-E14E-A765-BBA602AEE2C8}"/>
              </a:ext>
            </a:extLst>
          </p:cNvPr>
          <p:cNvSpPr>
            <a:spLocks noGrp="1"/>
          </p:cNvSpPr>
          <p:nvPr>
            <p:ph type="body" sz="quarter" idx="13"/>
          </p:nvPr>
        </p:nvSpPr>
        <p:spPr/>
        <p:txBody>
          <a:bodyPr/>
          <a:lstStyle/>
          <a:p>
            <a:pPr>
              <a:buFont typeface="Arial" panose="020B0604020202020204" pitchFamily="34" charset="0"/>
              <a:buChar char="•"/>
            </a:pPr>
            <a:r>
              <a:rPr lang="en-US" b="1" dirty="0"/>
              <a:t>Domestic</a:t>
            </a:r>
          </a:p>
          <a:p>
            <a:pPr lvl="1">
              <a:buFont typeface="Arial" panose="020B0604020202020204" pitchFamily="34" charset="0"/>
              <a:buChar char="•"/>
            </a:pPr>
            <a:r>
              <a:rPr lang="en-US" dirty="0"/>
              <a:t>105 job titles that are identical to the BLS</a:t>
            </a:r>
          </a:p>
          <a:p>
            <a:pPr>
              <a:buFont typeface="Arial" panose="020B0604020202020204" pitchFamily="34" charset="0"/>
              <a:buChar char="•"/>
            </a:pPr>
            <a:r>
              <a:rPr lang="en-US" b="1" dirty="0"/>
              <a:t>Global</a:t>
            </a:r>
          </a:p>
          <a:p>
            <a:pPr lvl="1">
              <a:buFont typeface="Arial" panose="020B0604020202020204" pitchFamily="34" charset="0"/>
              <a:buChar char="•"/>
            </a:pPr>
            <a:r>
              <a:rPr lang="en-US" dirty="0"/>
              <a:t>20 more general job titles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0660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812910-CC01-B24F-9F00-78FB6EDE9FF8}"/>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C06135C1-D35C-5B45-AC5E-6A5BAC7B1AD9}"/>
              </a:ext>
            </a:extLst>
          </p:cNvPr>
          <p:cNvSpPr>
            <a:spLocks noGrp="1"/>
          </p:cNvSpPr>
          <p:nvPr>
            <p:ph type="sldNum" sz="quarter" idx="11"/>
          </p:nvPr>
        </p:nvSpPr>
        <p:spPr/>
        <p:txBody>
          <a:bodyPr/>
          <a:lstStyle/>
          <a:p>
            <a:fld id="{E2B37319-2E82-4D56-ADBC-557F98406E39}" type="slidenum">
              <a:rPr lang="en-US" smtClean="0"/>
              <a:pPr/>
              <a:t>14</a:t>
            </a:fld>
            <a:endParaRPr lang="en-US"/>
          </a:p>
        </p:txBody>
      </p:sp>
      <p:sp>
        <p:nvSpPr>
          <p:cNvPr id="4" name="Title 3">
            <a:extLst>
              <a:ext uri="{FF2B5EF4-FFF2-40B4-BE49-F238E27FC236}">
                <a16:creationId xmlns:a16="http://schemas.microsoft.com/office/drawing/2014/main" xmlns="" id="{D999BF4B-ECB4-4448-BF04-8C413A4B249D}"/>
              </a:ext>
            </a:extLst>
          </p:cNvPr>
          <p:cNvSpPr>
            <a:spLocks noGrp="1"/>
          </p:cNvSpPr>
          <p:nvPr>
            <p:ph type="title"/>
          </p:nvPr>
        </p:nvSpPr>
        <p:spPr>
          <a:xfrm>
            <a:off x="457200" y="1733550"/>
            <a:ext cx="3048000" cy="708422"/>
          </a:xfrm>
        </p:spPr>
        <p:txBody>
          <a:bodyPr>
            <a:normAutofit/>
          </a:bodyPr>
          <a:lstStyle/>
          <a:p>
            <a:r>
              <a:rPr lang="en-US" dirty="0"/>
              <a:t>Comparing with BLS</a:t>
            </a:r>
          </a:p>
        </p:txBody>
      </p:sp>
      <p:pic>
        <p:nvPicPr>
          <p:cNvPr id="7" name="Picture 6">
            <a:extLst>
              <a:ext uri="{FF2B5EF4-FFF2-40B4-BE49-F238E27FC236}">
                <a16:creationId xmlns:a16="http://schemas.microsoft.com/office/drawing/2014/main" xmlns="" id="{4C3F3BD1-B0CB-D64F-9513-7166C0E18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5750"/>
            <a:ext cx="3756259" cy="4457700"/>
          </a:xfrm>
          <a:prstGeom prst="rect">
            <a:avLst/>
          </a:prstGeom>
        </p:spPr>
      </p:pic>
      <p:sp>
        <p:nvSpPr>
          <p:cNvPr id="6" name="Title 3">
            <a:extLst>
              <a:ext uri="{FF2B5EF4-FFF2-40B4-BE49-F238E27FC236}">
                <a16:creationId xmlns:a16="http://schemas.microsoft.com/office/drawing/2014/main" xmlns="" id="{D999BF4B-ECB4-4448-BF04-8C413A4B249D}"/>
              </a:ext>
            </a:extLst>
          </p:cNvPr>
          <p:cNvSpPr txBox="1">
            <a:spLocks/>
          </p:cNvSpPr>
          <p:nvPr/>
        </p:nvSpPr>
        <p:spPr>
          <a:xfrm>
            <a:off x="457200" y="2468003"/>
            <a:ext cx="3886200" cy="12954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a:lstStyle>
          <a:p>
            <a:pPr marL="342900" indent="-342900" algn="l">
              <a:buFont typeface="Arial" charset="0"/>
              <a:buChar char="•"/>
            </a:pPr>
            <a:r>
              <a:rPr lang="en-US" sz="1800" dirty="0" smtClean="0"/>
              <a:t>Women underrepresented in 57% of jobs</a:t>
            </a:r>
          </a:p>
          <a:p>
            <a:pPr marL="342900" indent="-342900" algn="l">
              <a:buFont typeface="Arial" charset="0"/>
              <a:buChar char="•"/>
            </a:pPr>
            <a:r>
              <a:rPr lang="en-US" sz="1800" dirty="0" smtClean="0"/>
              <a:t>More diversity in jobs predominantly held by one gender</a:t>
            </a:r>
            <a:endParaRPr lang="en-US" sz="1800" dirty="0"/>
          </a:p>
        </p:txBody>
      </p:sp>
    </p:spTree>
    <p:extLst>
      <p:ext uri="{BB962C8B-B14F-4D97-AF65-F5344CB8AC3E}">
        <p14:creationId xmlns:p14="http://schemas.microsoft.com/office/powerpoint/2010/main" val="1988301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11023CE-3251-A145-BE01-8903CCFDD844}"/>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3672D563-A7D4-C24A-8F26-AFA763AF6A8B}"/>
              </a:ext>
            </a:extLst>
          </p:cNvPr>
          <p:cNvSpPr>
            <a:spLocks noGrp="1"/>
          </p:cNvSpPr>
          <p:nvPr>
            <p:ph type="sldNum" sz="quarter" idx="11"/>
          </p:nvPr>
        </p:nvSpPr>
        <p:spPr/>
        <p:txBody>
          <a:bodyPr/>
          <a:lstStyle/>
          <a:p>
            <a:fld id="{E2B37319-2E82-4D56-ADBC-557F98406E39}" type="slidenum">
              <a:rPr lang="en-US" smtClean="0"/>
              <a:pPr/>
              <a:t>15</a:t>
            </a:fld>
            <a:endParaRPr lang="en-US"/>
          </a:p>
        </p:txBody>
      </p:sp>
      <p:sp>
        <p:nvSpPr>
          <p:cNvPr id="4" name="Title 3">
            <a:extLst>
              <a:ext uri="{FF2B5EF4-FFF2-40B4-BE49-F238E27FC236}">
                <a16:creationId xmlns:a16="http://schemas.microsoft.com/office/drawing/2014/main" xmlns="" id="{D4B19960-DBF4-D847-A8D4-6BBCD078B052}"/>
              </a:ext>
            </a:extLst>
          </p:cNvPr>
          <p:cNvSpPr>
            <a:spLocks noGrp="1"/>
          </p:cNvSpPr>
          <p:nvPr>
            <p:ph type="title"/>
          </p:nvPr>
        </p:nvSpPr>
        <p:spPr>
          <a:xfrm>
            <a:off x="457200" y="2190750"/>
            <a:ext cx="3429000" cy="708422"/>
          </a:xfrm>
        </p:spPr>
        <p:txBody>
          <a:bodyPr>
            <a:normAutofit/>
          </a:bodyPr>
          <a:lstStyle/>
          <a:p>
            <a:r>
              <a:rPr lang="en-US" dirty="0"/>
              <a:t>Image Position</a:t>
            </a:r>
          </a:p>
        </p:txBody>
      </p:sp>
      <p:pic>
        <p:nvPicPr>
          <p:cNvPr id="6" name="Picture 5">
            <a:extLst>
              <a:ext uri="{FF2B5EF4-FFF2-40B4-BE49-F238E27FC236}">
                <a16:creationId xmlns:a16="http://schemas.microsoft.com/office/drawing/2014/main" xmlns="" id="{E2BD72E6-72EC-BC4E-84BB-07F44208F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5750"/>
            <a:ext cx="3012621" cy="4267200"/>
          </a:xfrm>
          <a:prstGeom prst="rect">
            <a:avLst/>
          </a:prstGeom>
        </p:spPr>
      </p:pic>
      <p:sp>
        <p:nvSpPr>
          <p:cNvPr id="7" name="Title 3">
            <a:extLst>
              <a:ext uri="{FF2B5EF4-FFF2-40B4-BE49-F238E27FC236}">
                <a16:creationId xmlns:a16="http://schemas.microsoft.com/office/drawing/2014/main" xmlns="" id="{D999BF4B-ECB4-4448-BF04-8C413A4B249D}"/>
              </a:ext>
            </a:extLst>
          </p:cNvPr>
          <p:cNvSpPr txBox="1">
            <a:spLocks/>
          </p:cNvSpPr>
          <p:nvPr/>
        </p:nvSpPr>
        <p:spPr>
          <a:xfrm>
            <a:off x="457200" y="2732572"/>
            <a:ext cx="38862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a:lstStyle>
          <a:p>
            <a:pPr marL="342900" indent="-342900" algn="l">
              <a:buFont typeface="Arial" charset="0"/>
              <a:buChar char="•"/>
            </a:pPr>
            <a:r>
              <a:rPr lang="en-US" sz="1800" dirty="0" smtClean="0"/>
              <a:t>Women appear lower in results</a:t>
            </a:r>
          </a:p>
        </p:txBody>
      </p:sp>
    </p:spTree>
    <p:extLst>
      <p:ext uri="{BB962C8B-B14F-4D97-AF65-F5344CB8AC3E}">
        <p14:creationId xmlns:p14="http://schemas.microsoft.com/office/powerpoint/2010/main" val="2541956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11023CE-3251-A145-BE01-8903CCFDD844}"/>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3672D563-A7D4-C24A-8F26-AFA763AF6A8B}"/>
              </a:ext>
            </a:extLst>
          </p:cNvPr>
          <p:cNvSpPr>
            <a:spLocks noGrp="1"/>
          </p:cNvSpPr>
          <p:nvPr>
            <p:ph type="sldNum" sz="quarter" idx="11"/>
          </p:nvPr>
        </p:nvSpPr>
        <p:spPr/>
        <p:txBody>
          <a:bodyPr/>
          <a:lstStyle/>
          <a:p>
            <a:fld id="{E2B37319-2E82-4D56-ADBC-557F98406E39}" type="slidenum">
              <a:rPr lang="en-US" smtClean="0"/>
              <a:pPr/>
              <a:t>16</a:t>
            </a:fld>
            <a:endParaRPr lang="en-US"/>
          </a:p>
        </p:txBody>
      </p:sp>
      <p:sp>
        <p:nvSpPr>
          <p:cNvPr id="4" name="Title 3">
            <a:extLst>
              <a:ext uri="{FF2B5EF4-FFF2-40B4-BE49-F238E27FC236}">
                <a16:creationId xmlns:a16="http://schemas.microsoft.com/office/drawing/2014/main" xmlns="" id="{D4B19960-DBF4-D847-A8D4-6BBCD078B052}"/>
              </a:ext>
            </a:extLst>
          </p:cNvPr>
          <p:cNvSpPr>
            <a:spLocks noGrp="1"/>
          </p:cNvSpPr>
          <p:nvPr>
            <p:ph type="title"/>
          </p:nvPr>
        </p:nvSpPr>
        <p:spPr>
          <a:xfrm>
            <a:off x="457200" y="2190750"/>
            <a:ext cx="3429000" cy="708422"/>
          </a:xfrm>
        </p:spPr>
        <p:txBody>
          <a:bodyPr>
            <a:normAutofit fontScale="90000"/>
          </a:bodyPr>
          <a:lstStyle/>
          <a:p>
            <a:r>
              <a:rPr lang="en-US" dirty="0"/>
              <a:t>Cross-Language Comparison</a:t>
            </a:r>
          </a:p>
        </p:txBody>
      </p:sp>
      <p:pic>
        <p:nvPicPr>
          <p:cNvPr id="7" name="Picture 6">
            <a:extLst>
              <a:ext uri="{FF2B5EF4-FFF2-40B4-BE49-F238E27FC236}">
                <a16:creationId xmlns:a16="http://schemas.microsoft.com/office/drawing/2014/main" xmlns="" id="{B7A40212-6414-4E4C-B8A9-5AC019332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29258"/>
            <a:ext cx="4367498" cy="4602361"/>
          </a:xfrm>
          <a:prstGeom prst="rect">
            <a:avLst/>
          </a:prstGeom>
        </p:spPr>
      </p:pic>
      <p:sp>
        <p:nvSpPr>
          <p:cNvPr id="6" name="Title 3">
            <a:extLst>
              <a:ext uri="{FF2B5EF4-FFF2-40B4-BE49-F238E27FC236}">
                <a16:creationId xmlns:a16="http://schemas.microsoft.com/office/drawing/2014/main" xmlns="" id="{D999BF4B-ECB4-4448-BF04-8C413A4B249D}"/>
              </a:ext>
            </a:extLst>
          </p:cNvPr>
          <p:cNvSpPr txBox="1">
            <a:spLocks/>
          </p:cNvSpPr>
          <p:nvPr/>
        </p:nvSpPr>
        <p:spPr>
          <a:xfrm>
            <a:off x="457200" y="2938475"/>
            <a:ext cx="38862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a:lstStyle>
          <a:p>
            <a:pPr marL="342900" indent="-342900" algn="l">
              <a:buFont typeface="Arial" charset="0"/>
              <a:buChar char="•"/>
            </a:pPr>
            <a:r>
              <a:rPr lang="en-US" sz="1800" dirty="0" smtClean="0"/>
              <a:t>Gender connotation for some jobs is </a:t>
            </a:r>
            <a:r>
              <a:rPr lang="en-US" sz="1800" i="1" dirty="0" smtClean="0"/>
              <a:t>global</a:t>
            </a:r>
            <a:endParaRPr lang="en-US" sz="1800" dirty="0" smtClean="0"/>
          </a:p>
        </p:txBody>
      </p:sp>
    </p:spTree>
    <p:extLst>
      <p:ext uri="{BB962C8B-B14F-4D97-AF65-F5344CB8AC3E}">
        <p14:creationId xmlns:p14="http://schemas.microsoft.com/office/powerpoint/2010/main" val="4218887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A075408-8EB1-2D4A-B7AC-DB5D8DFAA7F8}"/>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26708E73-6E8D-FD46-BE4D-42A5D8E5FF66}"/>
              </a:ext>
            </a:extLst>
          </p:cNvPr>
          <p:cNvSpPr>
            <a:spLocks noGrp="1"/>
          </p:cNvSpPr>
          <p:nvPr>
            <p:ph type="sldNum" sz="quarter" idx="11"/>
          </p:nvPr>
        </p:nvSpPr>
        <p:spPr/>
        <p:txBody>
          <a:bodyPr/>
          <a:lstStyle/>
          <a:p>
            <a:fld id="{E2B37319-2E82-4D56-ADBC-557F98406E39}" type="slidenum">
              <a:rPr lang="en-US" smtClean="0"/>
              <a:pPr/>
              <a:t>17</a:t>
            </a:fld>
            <a:endParaRPr lang="en-US"/>
          </a:p>
        </p:txBody>
      </p:sp>
      <p:sp>
        <p:nvSpPr>
          <p:cNvPr id="4" name="Title 3">
            <a:extLst>
              <a:ext uri="{FF2B5EF4-FFF2-40B4-BE49-F238E27FC236}">
                <a16:creationId xmlns:a16="http://schemas.microsoft.com/office/drawing/2014/main" xmlns="" id="{ED9F3170-F46A-7645-80B7-7D6FDFFB82EB}"/>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xmlns="" id="{E60EB587-1D58-E748-BB6E-B4CAD2F83CFF}"/>
              </a:ext>
            </a:extLst>
          </p:cNvPr>
          <p:cNvSpPr>
            <a:spLocks noGrp="1"/>
          </p:cNvSpPr>
          <p:nvPr>
            <p:ph type="body" sz="quarter" idx="13"/>
          </p:nvPr>
        </p:nvSpPr>
        <p:spPr/>
        <p:txBody>
          <a:bodyPr/>
          <a:lstStyle/>
          <a:p>
            <a:pPr>
              <a:buFont typeface="Arial" panose="020B0604020202020204" pitchFamily="34" charset="0"/>
              <a:buChar char="•"/>
            </a:pPr>
            <a:r>
              <a:rPr lang="en-US" dirty="0" smtClean="0"/>
              <a:t>Image searches for common jobs somewhat underrepresent women (57% of jobs)</a:t>
            </a:r>
          </a:p>
          <a:p>
            <a:pPr>
              <a:buFont typeface="Arial" panose="020B0604020202020204" pitchFamily="34" charset="0"/>
              <a:buChar char="•"/>
            </a:pPr>
            <a:r>
              <a:rPr lang="en-US" dirty="0" smtClean="0"/>
              <a:t>Somewhat paradoxically</a:t>
            </a:r>
            <a:r>
              <a:rPr lang="en-US" dirty="0" smtClean="0"/>
              <a:t>, certain </a:t>
            </a:r>
            <a:r>
              <a:rPr lang="en-US" dirty="0" smtClean="0"/>
              <a:t>image searches </a:t>
            </a:r>
            <a:r>
              <a:rPr lang="en-US" dirty="0" smtClean="0"/>
              <a:t>depict </a:t>
            </a:r>
            <a:r>
              <a:rPr lang="en-US" dirty="0" smtClean="0"/>
              <a:t>more diversity than exists</a:t>
            </a:r>
          </a:p>
          <a:p>
            <a:pPr>
              <a:buFont typeface="Arial" panose="020B0604020202020204" pitchFamily="34" charset="0"/>
              <a:buChar char="•"/>
            </a:pPr>
            <a:r>
              <a:rPr lang="en-US" dirty="0" smtClean="0"/>
              <a:t>Women appear lower in image search results</a:t>
            </a:r>
          </a:p>
        </p:txBody>
      </p:sp>
    </p:spTree>
    <p:extLst>
      <p:ext uri="{BB962C8B-B14F-4D97-AF65-F5344CB8AC3E}">
        <p14:creationId xmlns:p14="http://schemas.microsoft.com/office/powerpoint/2010/main" val="304113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290B99-FC41-0348-9FDE-3B2768B2A0FF}"/>
              </a:ext>
            </a:extLst>
          </p:cNvPr>
          <p:cNvSpPr>
            <a:spLocks noGrp="1"/>
          </p:cNvSpPr>
          <p:nvPr>
            <p:ph type="dt" sz="half" idx="10"/>
          </p:nvPr>
        </p:nvSpPr>
        <p:spPr/>
        <p:txBody>
          <a:bodyPr/>
          <a:lstStyle/>
          <a:p>
            <a:fld id="{BFDF100A-1439-47B5-93D9-212615D5B14A}" type="datetime4">
              <a:rPr lang="en-US" smtClean="0"/>
              <a:pPr/>
              <a:t>July 20, 2019</a:t>
            </a:fld>
            <a:endParaRPr lang="en-US"/>
          </a:p>
        </p:txBody>
      </p:sp>
      <p:sp>
        <p:nvSpPr>
          <p:cNvPr id="4" name="Slide Number Placeholder 3">
            <a:extLst>
              <a:ext uri="{FF2B5EF4-FFF2-40B4-BE49-F238E27FC236}">
                <a16:creationId xmlns:a16="http://schemas.microsoft.com/office/drawing/2014/main" xmlns="" id="{60FED810-A014-1F4B-884E-59B412C84239}"/>
              </a:ext>
            </a:extLst>
          </p:cNvPr>
          <p:cNvSpPr>
            <a:spLocks noGrp="1"/>
          </p:cNvSpPr>
          <p:nvPr>
            <p:ph type="sldNum" sz="quarter" idx="12"/>
          </p:nvPr>
        </p:nvSpPr>
        <p:spPr/>
        <p:txBody>
          <a:bodyPr/>
          <a:lstStyle/>
          <a:p>
            <a:fld id="{E2B37319-2E82-4D56-ADBC-557F98406E39}" type="slidenum">
              <a:rPr lang="en-US" smtClean="0"/>
              <a:pPr/>
              <a:t>18</a:t>
            </a:fld>
            <a:endParaRPr lang="en-US"/>
          </a:p>
        </p:txBody>
      </p:sp>
      <p:sp>
        <p:nvSpPr>
          <p:cNvPr id="5" name="Title 4">
            <a:extLst>
              <a:ext uri="{FF2B5EF4-FFF2-40B4-BE49-F238E27FC236}">
                <a16:creationId xmlns:a16="http://schemas.microsoft.com/office/drawing/2014/main" xmlns="" id="{E66546F3-F260-D04A-A939-6EC676C736BB}"/>
              </a:ext>
            </a:extLst>
          </p:cNvPr>
          <p:cNvSpPr>
            <a:spLocks noGrp="1"/>
          </p:cNvSpPr>
          <p:nvPr>
            <p:ph type="ctrTitle"/>
          </p:nvPr>
        </p:nvSpPr>
        <p:spPr/>
        <p:txBody>
          <a:bodyPr/>
          <a:lstStyle/>
          <a:p>
            <a:r>
              <a:rPr lang="en-US" dirty="0"/>
              <a:t>Thank You!</a:t>
            </a:r>
          </a:p>
        </p:txBody>
      </p:sp>
      <p:sp>
        <p:nvSpPr>
          <p:cNvPr id="6" name="Subtitle 5">
            <a:extLst>
              <a:ext uri="{FF2B5EF4-FFF2-40B4-BE49-F238E27FC236}">
                <a16:creationId xmlns:a16="http://schemas.microsoft.com/office/drawing/2014/main" xmlns="" id="{1FC532B0-E81A-8E43-B298-5D96D128742A}"/>
              </a:ext>
            </a:extLst>
          </p:cNvPr>
          <p:cNvSpPr>
            <a:spLocks noGrp="1"/>
          </p:cNvSpPr>
          <p:nvPr>
            <p:ph type="subTitle" idx="1"/>
          </p:nvPr>
        </p:nvSpPr>
        <p:spPr/>
        <p:txBody>
          <a:bodyPr>
            <a:normAutofit fontScale="85000" lnSpcReduction="20000"/>
          </a:bodyPr>
          <a:lstStyle/>
          <a:p>
            <a:r>
              <a:rPr lang="en-US" dirty="0" smtClean="0"/>
              <a:t>Stefan Wojcik</a:t>
            </a:r>
            <a:endParaRPr lang="en-US" dirty="0"/>
          </a:p>
        </p:txBody>
      </p:sp>
      <p:sp>
        <p:nvSpPr>
          <p:cNvPr id="7" name="Text Placeholder 6">
            <a:extLst>
              <a:ext uri="{FF2B5EF4-FFF2-40B4-BE49-F238E27FC236}">
                <a16:creationId xmlns:a16="http://schemas.microsoft.com/office/drawing/2014/main" xmlns="" id="{B7B54EB1-5B36-684F-A314-BD244AE3348B}"/>
              </a:ext>
            </a:extLst>
          </p:cNvPr>
          <p:cNvSpPr>
            <a:spLocks noGrp="1"/>
          </p:cNvSpPr>
          <p:nvPr>
            <p:ph type="body" sz="quarter" idx="14"/>
          </p:nvPr>
        </p:nvSpPr>
        <p:spPr/>
        <p:txBody>
          <a:bodyPr>
            <a:normAutofit fontScale="70000" lnSpcReduction="20000"/>
          </a:bodyPr>
          <a:lstStyle/>
          <a:p>
            <a:r>
              <a:rPr lang="en-US" dirty="0"/>
              <a:t>Computational Social Scientist</a:t>
            </a:r>
          </a:p>
        </p:txBody>
      </p:sp>
      <p:sp>
        <p:nvSpPr>
          <p:cNvPr id="8" name="Text Placeholder 7">
            <a:extLst>
              <a:ext uri="{FF2B5EF4-FFF2-40B4-BE49-F238E27FC236}">
                <a16:creationId xmlns:a16="http://schemas.microsoft.com/office/drawing/2014/main" xmlns="" id="{B23EC2A1-471B-2849-B697-DBEA5DF4E787}"/>
              </a:ext>
            </a:extLst>
          </p:cNvPr>
          <p:cNvSpPr>
            <a:spLocks noGrp="1"/>
          </p:cNvSpPr>
          <p:nvPr>
            <p:ph type="body" sz="quarter" idx="16"/>
          </p:nvPr>
        </p:nvSpPr>
        <p:spPr/>
        <p:txBody>
          <a:bodyPr/>
          <a:lstStyle/>
          <a:p>
            <a:r>
              <a:rPr lang="en-US" dirty="0" err="1" smtClean="0"/>
              <a:t>swojcik</a:t>
            </a:r>
            <a:r>
              <a:rPr lang="en-US" dirty="0" err="1" smtClean="0"/>
              <a:t>@pewresearch.org</a:t>
            </a:r>
            <a:endParaRPr lang="en-US" dirty="0"/>
          </a:p>
        </p:txBody>
      </p:sp>
      <p:sp>
        <p:nvSpPr>
          <p:cNvPr id="9" name="Text Placeholder 8">
            <a:extLst>
              <a:ext uri="{FF2B5EF4-FFF2-40B4-BE49-F238E27FC236}">
                <a16:creationId xmlns:a16="http://schemas.microsoft.com/office/drawing/2014/main" xmlns="" id="{A50CCEA8-9E66-EE42-B5BF-A884FE9F4BF4}"/>
              </a:ext>
            </a:extLst>
          </p:cNvPr>
          <p:cNvSpPr>
            <a:spLocks noGrp="1"/>
          </p:cNvSpPr>
          <p:nvPr>
            <p:ph type="body" sz="quarter" idx="17"/>
          </p:nvPr>
        </p:nvSpPr>
        <p:spPr/>
        <p:txBody>
          <a:bodyPr>
            <a:normAutofit fontScale="85000" lnSpcReduction="20000"/>
          </a:bodyPr>
          <a:lstStyle/>
          <a:p>
            <a:endParaRPr lang="en-US"/>
          </a:p>
        </p:txBody>
      </p:sp>
      <p:sp>
        <p:nvSpPr>
          <p:cNvPr id="10" name="Text Placeholder 9">
            <a:extLst>
              <a:ext uri="{FF2B5EF4-FFF2-40B4-BE49-F238E27FC236}">
                <a16:creationId xmlns:a16="http://schemas.microsoft.com/office/drawing/2014/main" xmlns="" id="{CDD8D1FB-9497-9442-93A6-9680F71A73E7}"/>
              </a:ext>
            </a:extLst>
          </p:cNvPr>
          <p:cNvSpPr>
            <a:spLocks noGrp="1"/>
          </p:cNvSpPr>
          <p:nvPr>
            <p:ph type="body" sz="quarter" idx="18"/>
          </p:nvPr>
        </p:nvSpPr>
        <p:spPr/>
        <p:txBody>
          <a:bodyPr/>
          <a:lstStyle/>
          <a:p>
            <a:endParaRPr lang="en-US"/>
          </a:p>
        </p:txBody>
      </p:sp>
      <p:sp>
        <p:nvSpPr>
          <p:cNvPr id="11" name="Text Placeholder 10">
            <a:extLst>
              <a:ext uri="{FF2B5EF4-FFF2-40B4-BE49-F238E27FC236}">
                <a16:creationId xmlns:a16="http://schemas.microsoft.com/office/drawing/2014/main" xmlns="" id="{7A4D16C7-4453-0848-94A8-72747079D421}"/>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72296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F100A-1439-47B5-93D9-212615D5B14A}" type="datetime4">
              <a:rPr lang="en-US" smtClean="0"/>
              <a:pPr/>
              <a:t>July 20, 2019</a:t>
            </a:fld>
            <a:endParaRPr lang="en-US"/>
          </a:p>
        </p:txBody>
      </p:sp>
      <p:sp>
        <p:nvSpPr>
          <p:cNvPr id="4" name="Slide Number Placeholder 3"/>
          <p:cNvSpPr>
            <a:spLocks noGrp="1"/>
          </p:cNvSpPr>
          <p:nvPr>
            <p:ph type="sldNum" sz="quarter" idx="11"/>
          </p:nvPr>
        </p:nvSpPr>
        <p:spPr/>
        <p:txBody>
          <a:bodyPr/>
          <a:lstStyle/>
          <a:p>
            <a:fld id="{E2B37319-2E82-4D56-ADBC-557F98406E39}" type="slidenum">
              <a:rPr lang="en-US" smtClean="0"/>
              <a:pPr/>
              <a:t>19</a:t>
            </a:fld>
            <a:endParaRPr lang="en-US"/>
          </a:p>
        </p:txBody>
      </p:sp>
      <p:sp>
        <p:nvSpPr>
          <p:cNvPr id="14" name="Title 13"/>
          <p:cNvSpPr>
            <a:spLocks noGrp="1"/>
          </p:cNvSpPr>
          <p:nvPr>
            <p:ph type="title"/>
          </p:nvPr>
        </p:nvSpPr>
        <p:spPr/>
        <p:txBody>
          <a:bodyPr/>
          <a:lstStyle/>
          <a:p>
            <a:r>
              <a:rPr lang="en-US" dirty="0" smtClean="0"/>
              <a:t>How Job Titles Were Selected</a:t>
            </a:r>
            <a:endParaRPr lang="en-US" dirty="0"/>
          </a:p>
        </p:txBody>
      </p:sp>
      <p:sp>
        <p:nvSpPr>
          <p:cNvPr id="15" name="Text Placeholder 14"/>
          <p:cNvSpPr>
            <a:spLocks noGrp="1"/>
          </p:cNvSpPr>
          <p:nvPr>
            <p:ph type="body" sz="quarter" idx="13"/>
          </p:nvPr>
        </p:nvSpPr>
        <p:spPr/>
        <p:txBody>
          <a:bodyPr>
            <a:normAutofit fontScale="85000" lnSpcReduction="20000"/>
          </a:bodyPr>
          <a:lstStyle/>
          <a:p>
            <a:pPr fontAlgn="base">
              <a:buFont typeface="Arial" charset="0"/>
              <a:buChar char="•"/>
            </a:pPr>
            <a:r>
              <a:rPr lang="en-US" dirty="0"/>
              <a:t>Start with the list of </a:t>
            </a:r>
            <a:r>
              <a:rPr lang="en-US" dirty="0">
                <a:hlinkClick r:id="rId2"/>
              </a:rPr>
              <a:t>BLS job titles</a:t>
            </a:r>
            <a:r>
              <a:rPr lang="en-US" dirty="0"/>
              <a:t> in 2017.</a:t>
            </a:r>
          </a:p>
          <a:p>
            <a:pPr fontAlgn="base">
              <a:buFont typeface="Arial" charset="0"/>
              <a:buChar char="•"/>
            </a:pPr>
            <a:r>
              <a:rPr lang="en-US" dirty="0"/>
              <a:t>Exclude occupations that do not have information about the fraction of women employed. For example, “credit analysts” did not have information about the fraction of women in that occupation.</a:t>
            </a:r>
          </a:p>
          <a:p>
            <a:pPr fontAlgn="base">
              <a:buFont typeface="Arial" charset="0"/>
              <a:buChar char="•"/>
            </a:pPr>
            <a:r>
              <a:rPr lang="en-US" dirty="0"/>
              <a:t>Filter out occupations that do not have at least 100,000 workers in the U.S.</a:t>
            </a:r>
          </a:p>
          <a:p>
            <a:pPr fontAlgn="base">
              <a:buFont typeface="Arial" charset="0"/>
              <a:buChar char="•"/>
            </a:pPr>
            <a:r>
              <a:rPr lang="en-US" dirty="0"/>
              <a:t>Remove all occupations with ambiguous job functions (“all other,” “Misc.”).</a:t>
            </a:r>
          </a:p>
          <a:p>
            <a:pPr fontAlgn="base">
              <a:buFont typeface="Arial" charset="0"/>
              <a:buChar char="•"/>
            </a:pPr>
            <a:r>
              <a:rPr lang="en-US" dirty="0"/>
              <a:t>Split all titles with composite job functions into individual job titles (For example, “models and demonstrators” to “models,” “demonstrators”).</a:t>
            </a:r>
          </a:p>
          <a:p>
            <a:pPr fontAlgn="base">
              <a:buFont typeface="Arial" charset="0"/>
              <a:buChar char="•"/>
            </a:pPr>
            <a:r>
              <a:rPr lang="en-US" dirty="0"/>
              <a:t>Change plural words to singular (“models” to “model”) to standardize across occupations.</a:t>
            </a:r>
            <a:r>
              <a:rPr lang="en-US" baseline="30000" dirty="0">
                <a:hlinkClick r:id="rId3"/>
              </a:rPr>
              <a:t>7</a:t>
            </a:r>
            <a:endParaRPr lang="en-US" dirty="0"/>
          </a:p>
          <a:p>
            <a:pPr fontAlgn="base">
              <a:buFont typeface="Arial" charset="0"/>
              <a:buChar char="•"/>
            </a:pPr>
            <a:r>
              <a:rPr lang="en-US" dirty="0"/>
              <a:t>Manually inspect the list to ensure that the occupations were comprehensible and likely to describe human workers. This involved removing terms that might not apply to humans (such as tester, sorter) based on the researchers’ review of Google results.</a:t>
            </a:r>
          </a:p>
          <a:p>
            <a:pPr fontAlgn="base">
              <a:buFont typeface="Arial" charset="0"/>
              <a:buChar char="•"/>
            </a:pPr>
            <a:r>
              <a:rPr lang="en-US" dirty="0"/>
              <a:t>Use Google Trends to remove unpopular or highly technical job titles. Highly technical job titles like “eligibility interviewers, government programs” are searched for less frequently than less technical titles, such as “lawyer.” Accordingly, researchers decided to remove technical terms in a systematic fashion by comparing the relative search intensity of each potential job title against that of a reasonably common job </a:t>
            </a:r>
            <a:r>
              <a:rPr lang="en-US" dirty="0" smtClean="0"/>
              <a:t>title.</a:t>
            </a:r>
            <a:endParaRPr lang="en-US" dirty="0"/>
          </a:p>
          <a:p>
            <a:endParaRPr lang="en-US" dirty="0"/>
          </a:p>
        </p:txBody>
      </p:sp>
      <p:sp>
        <p:nvSpPr>
          <p:cNvPr id="3" name="Footer Placeholder 2"/>
          <p:cNvSpPr>
            <a:spLocks noGrp="1"/>
          </p:cNvSpPr>
          <p:nvPr>
            <p:ph type="ftr" sz="quarter" idx="4294967295"/>
          </p:nvPr>
        </p:nvSpPr>
        <p:spPr>
          <a:xfrm>
            <a:off x="3429000" y="4686300"/>
            <a:ext cx="5715000" cy="274638"/>
          </a:xfrm>
          <a:prstGeom prst="rect">
            <a:avLst/>
          </a:prstGeom>
        </p:spPr>
        <p:txBody>
          <a:bodyPr/>
          <a:lstStyle/>
          <a:p>
            <a:r>
              <a:rPr lang="en-US" smtClean="0"/>
              <a:t>www.pewproject.org</a:t>
            </a:r>
            <a:endParaRPr lang="en-US"/>
          </a:p>
        </p:txBody>
      </p:sp>
    </p:spTree>
    <p:extLst>
      <p:ext uri="{BB962C8B-B14F-4D97-AF65-F5344CB8AC3E}">
        <p14:creationId xmlns:p14="http://schemas.microsoft.com/office/powerpoint/2010/main" val="58914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F3844B6-02AE-F445-A633-8065F1254A03}"/>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482E9B81-5872-514A-8548-5F7651D19035}"/>
              </a:ext>
            </a:extLst>
          </p:cNvPr>
          <p:cNvSpPr>
            <a:spLocks noGrp="1"/>
          </p:cNvSpPr>
          <p:nvPr>
            <p:ph type="sldNum" sz="quarter" idx="11"/>
          </p:nvPr>
        </p:nvSpPr>
        <p:spPr/>
        <p:txBody>
          <a:bodyPr/>
          <a:lstStyle/>
          <a:p>
            <a:fld id="{E2B37319-2E82-4D56-ADBC-557F98406E39}" type="slidenum">
              <a:rPr lang="en-US" smtClean="0"/>
              <a:pPr/>
              <a:t>2</a:t>
            </a:fld>
            <a:endParaRPr lang="en-US"/>
          </a:p>
        </p:txBody>
      </p:sp>
      <p:sp>
        <p:nvSpPr>
          <p:cNvPr id="4" name="Title 3">
            <a:extLst>
              <a:ext uri="{FF2B5EF4-FFF2-40B4-BE49-F238E27FC236}">
                <a16:creationId xmlns:a16="http://schemas.microsoft.com/office/drawing/2014/main" xmlns="" id="{633AB0BB-D52C-2A44-B219-F3EC2136EECA}"/>
              </a:ext>
            </a:extLst>
          </p:cNvPr>
          <p:cNvSpPr>
            <a:spLocks noGrp="1"/>
          </p:cNvSpPr>
          <p:nvPr>
            <p:ph type="title"/>
          </p:nvPr>
        </p:nvSpPr>
        <p:spPr/>
        <p:txBody>
          <a:bodyPr/>
          <a:lstStyle/>
          <a:p>
            <a:r>
              <a:rPr lang="en-US" dirty="0"/>
              <a:t>Other Members</a:t>
            </a:r>
          </a:p>
        </p:txBody>
      </p:sp>
      <p:sp>
        <p:nvSpPr>
          <p:cNvPr id="6" name="Text Placeholder 4">
            <a:extLst>
              <a:ext uri="{FF2B5EF4-FFF2-40B4-BE49-F238E27FC236}">
                <a16:creationId xmlns:a16="http://schemas.microsoft.com/office/drawing/2014/main" xmlns="" id="{6F5FE03C-18C0-CC4C-AD4B-7BE4079CB40E}"/>
              </a:ext>
            </a:extLst>
          </p:cNvPr>
          <p:cNvSpPr>
            <a:spLocks noGrp="1"/>
          </p:cNvSpPr>
          <p:nvPr>
            <p:ph type="body" sz="quarter" idx="13"/>
          </p:nvPr>
        </p:nvSpPr>
        <p:spPr/>
        <p:txBody>
          <a:bodyPr/>
          <a:lstStyle/>
          <a:p>
            <a:pPr>
              <a:buFont typeface="Arial" panose="020B0604020202020204" pitchFamily="34" charset="0"/>
              <a:buChar char="•"/>
            </a:pPr>
            <a:r>
              <a:rPr lang="en-US" b="1" i="1" dirty="0" err="1" smtClean="0"/>
              <a:t>Onyi</a:t>
            </a:r>
            <a:r>
              <a:rPr lang="en-US" b="1" i="1" dirty="0" smtClean="0"/>
              <a:t> Lam</a:t>
            </a:r>
            <a:r>
              <a:rPr lang="en-US" dirty="0" smtClean="0"/>
              <a:t>, </a:t>
            </a:r>
            <a:r>
              <a:rPr lang="en-US" dirty="0" err="1" smtClean="0"/>
              <a:t>Fmr</a:t>
            </a:r>
            <a:r>
              <a:rPr lang="en-US" dirty="0" smtClean="0"/>
              <a:t> </a:t>
            </a:r>
            <a:r>
              <a:rPr lang="en-US" dirty="0"/>
              <a:t>Computational Social </a:t>
            </a:r>
            <a:r>
              <a:rPr lang="en-US" dirty="0" smtClean="0"/>
              <a:t>Scientist, now at </a:t>
            </a:r>
            <a:r>
              <a:rPr lang="en-US" dirty="0" err="1" smtClean="0"/>
              <a:t>FiscalNote</a:t>
            </a:r>
            <a:endParaRPr lang="en-US" dirty="0"/>
          </a:p>
          <a:p>
            <a:pPr>
              <a:buFont typeface="Arial" panose="020B0604020202020204" pitchFamily="34" charset="0"/>
              <a:buChar char="•"/>
            </a:pPr>
            <a:r>
              <a:rPr lang="en-US" b="1" i="1" dirty="0"/>
              <a:t>Brian Broderick</a:t>
            </a:r>
            <a:r>
              <a:rPr lang="en-US" dirty="0"/>
              <a:t>, Data Science Engineer</a:t>
            </a:r>
          </a:p>
          <a:p>
            <a:pPr>
              <a:buFont typeface="Arial" panose="020B0604020202020204" pitchFamily="34" charset="0"/>
              <a:buChar char="•"/>
            </a:pPr>
            <a:r>
              <a:rPr lang="en-US" b="1" i="1" dirty="0"/>
              <a:t>Adam Hughes</a:t>
            </a:r>
            <a:r>
              <a:rPr lang="en-US" dirty="0"/>
              <a:t>, </a:t>
            </a:r>
            <a:r>
              <a:rPr lang="en-US" dirty="0" smtClean="0"/>
              <a:t>Associate Director, Data Labs</a:t>
            </a:r>
            <a:endParaRPr lang="en-US" dirty="0"/>
          </a:p>
          <a:p>
            <a:endParaRPr lang="en-US" dirty="0"/>
          </a:p>
        </p:txBody>
      </p:sp>
    </p:spTree>
    <p:extLst>
      <p:ext uri="{BB962C8B-B14F-4D97-AF65-F5344CB8AC3E}">
        <p14:creationId xmlns:p14="http://schemas.microsoft.com/office/powerpoint/2010/main" val="970637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EF0815C-7B5F-0141-8705-AFEC20F11387}"/>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FE141B5C-6CA4-DE46-B9CC-6BD01027EB24}"/>
              </a:ext>
            </a:extLst>
          </p:cNvPr>
          <p:cNvSpPr>
            <a:spLocks noGrp="1"/>
          </p:cNvSpPr>
          <p:nvPr>
            <p:ph type="sldNum" sz="quarter" idx="11"/>
          </p:nvPr>
        </p:nvSpPr>
        <p:spPr/>
        <p:txBody>
          <a:bodyPr/>
          <a:lstStyle/>
          <a:p>
            <a:fld id="{E2B37319-2E82-4D56-ADBC-557F98406E39}" type="slidenum">
              <a:rPr lang="en-US" smtClean="0"/>
              <a:pPr/>
              <a:t>3</a:t>
            </a:fld>
            <a:endParaRPr lang="en-US"/>
          </a:p>
        </p:txBody>
      </p:sp>
      <p:sp>
        <p:nvSpPr>
          <p:cNvPr id="4" name="Title 3">
            <a:extLst>
              <a:ext uri="{FF2B5EF4-FFF2-40B4-BE49-F238E27FC236}">
                <a16:creationId xmlns:a16="http://schemas.microsoft.com/office/drawing/2014/main" xmlns="" id="{10875390-64F4-1C47-8B33-C9EEFB4EFB2F}"/>
              </a:ext>
            </a:extLst>
          </p:cNvPr>
          <p:cNvSpPr>
            <a:spLocks noGrp="1"/>
          </p:cNvSpPr>
          <p:nvPr>
            <p:ph type="title"/>
          </p:nvPr>
        </p:nvSpPr>
        <p:spPr/>
        <p:txBody>
          <a:bodyPr/>
          <a:lstStyle/>
          <a:p>
            <a:r>
              <a:rPr lang="en-US" dirty="0"/>
              <a:t>About Pew Research </a:t>
            </a:r>
            <a:r>
              <a:rPr lang="en-US" dirty="0" smtClean="0"/>
              <a:t>Center </a:t>
            </a:r>
            <a:r>
              <a:rPr lang="en-US" i="1" dirty="0" smtClean="0"/>
              <a:t>Data Labs</a:t>
            </a:r>
            <a:endParaRPr lang="en-US" i="1" dirty="0"/>
          </a:p>
        </p:txBody>
      </p:sp>
      <p:sp>
        <p:nvSpPr>
          <p:cNvPr id="5" name="Text Placeholder 4">
            <a:extLst>
              <a:ext uri="{FF2B5EF4-FFF2-40B4-BE49-F238E27FC236}">
                <a16:creationId xmlns:a16="http://schemas.microsoft.com/office/drawing/2014/main" xmlns="" id="{75B1ACB0-F2EB-4540-B901-9A735E687253}"/>
              </a:ext>
            </a:extLst>
          </p:cNvPr>
          <p:cNvSpPr>
            <a:spLocks noGrp="1"/>
          </p:cNvSpPr>
          <p:nvPr>
            <p:ph type="body" sz="quarter" idx="13"/>
          </p:nvPr>
        </p:nvSpPr>
        <p:spPr/>
        <p:txBody>
          <a:bodyPr/>
          <a:lstStyle/>
          <a:p>
            <a:pPr marL="628650" indent="-285750">
              <a:buFont typeface="Arial" charset="0"/>
              <a:buChar char="•"/>
            </a:pPr>
            <a:r>
              <a:rPr lang="en-US" dirty="0"/>
              <a:t>Pew Research Center is a nonpartisan fact tank that informs the public about the issues, attitudes, and trends shaping the world</a:t>
            </a:r>
            <a:r>
              <a:rPr lang="en-US" dirty="0" smtClean="0"/>
              <a:t>. </a:t>
            </a:r>
            <a:r>
              <a:rPr lang="en-US" dirty="0"/>
              <a:t>It does not take policy positions.  </a:t>
            </a:r>
            <a:endParaRPr lang="en-US" dirty="0" smtClean="0"/>
          </a:p>
          <a:p>
            <a:pPr marL="628650" indent="-285750">
              <a:buFont typeface="Arial" charset="0"/>
              <a:buChar char="•"/>
            </a:pPr>
            <a:r>
              <a:rPr lang="en-US" dirty="0" smtClean="0"/>
              <a:t>Data Labs is a team of computational social scientists exploring the intersection of digital trace data and survey data</a:t>
            </a:r>
          </a:p>
          <a:p>
            <a:pPr marL="628650" indent="-285750">
              <a:buFont typeface="Arial" charset="0"/>
              <a:buChar char="•"/>
            </a:pPr>
            <a:r>
              <a:rPr lang="en-US" dirty="0" smtClean="0"/>
              <a:t>We are hiring a computational social scientist! Ask me </a:t>
            </a:r>
          </a:p>
        </p:txBody>
      </p:sp>
    </p:spTree>
    <p:extLst>
      <p:ext uri="{BB962C8B-B14F-4D97-AF65-F5344CB8AC3E}">
        <p14:creationId xmlns:p14="http://schemas.microsoft.com/office/powerpoint/2010/main" val="1150763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3977DC8-CBCC-C54E-8880-782496FA42DA}"/>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AF12EEC3-F8BA-764E-A19C-9ABD94F01895}"/>
              </a:ext>
            </a:extLst>
          </p:cNvPr>
          <p:cNvSpPr>
            <a:spLocks noGrp="1"/>
          </p:cNvSpPr>
          <p:nvPr>
            <p:ph type="sldNum" sz="quarter" idx="11"/>
          </p:nvPr>
        </p:nvSpPr>
        <p:spPr/>
        <p:txBody>
          <a:bodyPr/>
          <a:lstStyle/>
          <a:p>
            <a:fld id="{E2B37319-2E82-4D56-ADBC-557F98406E39}" type="slidenum">
              <a:rPr lang="en-US" smtClean="0"/>
              <a:pPr/>
              <a:t>4</a:t>
            </a:fld>
            <a:endParaRPr lang="en-US"/>
          </a:p>
        </p:txBody>
      </p:sp>
      <p:sp>
        <p:nvSpPr>
          <p:cNvPr id="4" name="Title 3">
            <a:extLst>
              <a:ext uri="{FF2B5EF4-FFF2-40B4-BE49-F238E27FC236}">
                <a16:creationId xmlns:a16="http://schemas.microsoft.com/office/drawing/2014/main" xmlns="" id="{F9D757BA-912D-BB4A-88D5-5BB35094F04A}"/>
              </a:ext>
            </a:extLst>
          </p:cNvPr>
          <p:cNvSpPr>
            <a:spLocks noGrp="1"/>
          </p:cNvSpPr>
          <p:nvPr>
            <p:ph type="title"/>
          </p:nvPr>
        </p:nvSpPr>
        <p:spPr/>
        <p:txBody>
          <a:bodyPr/>
          <a:lstStyle/>
          <a:p>
            <a:r>
              <a:rPr lang="en-US" dirty="0"/>
              <a:t>Motivation</a:t>
            </a:r>
          </a:p>
        </p:txBody>
      </p:sp>
      <p:sp>
        <p:nvSpPr>
          <p:cNvPr id="5" name="Text Placeholder 4">
            <a:extLst>
              <a:ext uri="{FF2B5EF4-FFF2-40B4-BE49-F238E27FC236}">
                <a16:creationId xmlns:a16="http://schemas.microsoft.com/office/drawing/2014/main" xmlns="" id="{ACF2FEE9-7A20-E942-B4FD-C2916FC750F9}"/>
              </a:ext>
            </a:extLst>
          </p:cNvPr>
          <p:cNvSpPr>
            <a:spLocks noGrp="1"/>
          </p:cNvSpPr>
          <p:nvPr>
            <p:ph type="body" sz="quarter" idx="13"/>
          </p:nvPr>
        </p:nvSpPr>
        <p:spPr/>
        <p:txBody>
          <a:bodyPr/>
          <a:lstStyle/>
          <a:p>
            <a:pPr>
              <a:buFont typeface="Arial" panose="020B0604020202020204" pitchFamily="34" charset="0"/>
              <a:buChar char="•"/>
            </a:pPr>
            <a:r>
              <a:rPr lang="en-US" dirty="0"/>
              <a:t>Algorithmic </a:t>
            </a:r>
            <a:r>
              <a:rPr lang="en-US" dirty="0" smtClean="0"/>
              <a:t>bias</a:t>
            </a:r>
          </a:p>
          <a:p>
            <a:pPr lvl="1">
              <a:buFont typeface="Arial" panose="020B0604020202020204" pitchFamily="34" charset="0"/>
              <a:buChar char="•"/>
            </a:pPr>
            <a:r>
              <a:rPr lang="en-US" dirty="0" smtClean="0"/>
              <a:t>Gender-bias in word </a:t>
            </a:r>
            <a:r>
              <a:rPr lang="en-US" dirty="0" err="1" smtClean="0"/>
              <a:t>embeddings</a:t>
            </a:r>
            <a:endParaRPr lang="en-US" dirty="0" smtClean="0"/>
          </a:p>
          <a:p>
            <a:pPr lvl="1">
              <a:buFont typeface="Arial" panose="020B0604020202020204" pitchFamily="34" charset="0"/>
              <a:buChar char="•"/>
            </a:pPr>
            <a:r>
              <a:rPr lang="en-US" dirty="0" smtClean="0"/>
              <a:t>Disparities </a:t>
            </a:r>
            <a:r>
              <a:rPr lang="en-US" dirty="0"/>
              <a:t>in accuracy of classifying gender across different skin types </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Research Question </a:t>
            </a:r>
          </a:p>
          <a:p>
            <a:pPr lvl="1">
              <a:buFont typeface="Arial" panose="020B0604020202020204" pitchFamily="34" charset="0"/>
              <a:buChar char="•"/>
            </a:pPr>
            <a:r>
              <a:rPr lang="en-US" dirty="0" smtClean="0"/>
              <a:t>How </a:t>
            </a:r>
            <a:r>
              <a:rPr lang="en-US" dirty="0"/>
              <a:t>often are women portrayed in different jobs in Google Image </a:t>
            </a:r>
            <a:r>
              <a:rPr lang="en-US" dirty="0" smtClean="0"/>
              <a:t>Search</a:t>
            </a:r>
            <a:r>
              <a:rPr lang="en-US" dirty="0"/>
              <a:t>?</a:t>
            </a:r>
            <a:r>
              <a:rPr lang="en-US" dirty="0" smtClean="0"/>
              <a:t> </a:t>
            </a:r>
            <a:endParaRPr lang="en-US" dirty="0"/>
          </a:p>
          <a:p>
            <a:pPr lvl="1">
              <a:buFont typeface="Arial" panose="020B0604020202020204" pitchFamily="34" charset="0"/>
              <a:buChar char="•"/>
            </a:pPr>
            <a:r>
              <a:rPr lang="en-US" dirty="0"/>
              <a:t>H</a:t>
            </a:r>
            <a:r>
              <a:rPr lang="en-US" dirty="0" smtClean="0"/>
              <a:t>ow </a:t>
            </a:r>
            <a:r>
              <a:rPr lang="en-US" dirty="0"/>
              <a:t>does the result change with search language and country? </a:t>
            </a:r>
          </a:p>
          <a:p>
            <a:endParaRPr lang="en-US" dirty="0"/>
          </a:p>
        </p:txBody>
      </p:sp>
    </p:spTree>
    <p:extLst>
      <p:ext uri="{BB962C8B-B14F-4D97-AF65-F5344CB8AC3E}">
        <p14:creationId xmlns:p14="http://schemas.microsoft.com/office/powerpoint/2010/main" val="6044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6EDA835-6BED-7947-802C-DF3871C6F18E}"/>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D0EA5766-D66C-8445-9632-CF3E5BF03872}"/>
              </a:ext>
            </a:extLst>
          </p:cNvPr>
          <p:cNvSpPr>
            <a:spLocks noGrp="1"/>
          </p:cNvSpPr>
          <p:nvPr>
            <p:ph type="sldNum" sz="quarter" idx="11"/>
          </p:nvPr>
        </p:nvSpPr>
        <p:spPr/>
        <p:txBody>
          <a:bodyPr/>
          <a:lstStyle/>
          <a:p>
            <a:fld id="{E2B37319-2E82-4D56-ADBC-557F98406E39}" type="slidenum">
              <a:rPr lang="en-US" smtClean="0"/>
              <a:pPr/>
              <a:t>5</a:t>
            </a:fld>
            <a:endParaRPr lang="en-US"/>
          </a:p>
        </p:txBody>
      </p:sp>
      <p:sp>
        <p:nvSpPr>
          <p:cNvPr id="4" name="Title 3">
            <a:extLst>
              <a:ext uri="{FF2B5EF4-FFF2-40B4-BE49-F238E27FC236}">
                <a16:creationId xmlns:a16="http://schemas.microsoft.com/office/drawing/2014/main" xmlns="" id="{C80B60AB-CB05-0343-A664-EA0EFA51DE93}"/>
              </a:ext>
            </a:extLst>
          </p:cNvPr>
          <p:cNvSpPr>
            <a:spLocks noGrp="1"/>
          </p:cNvSpPr>
          <p:nvPr>
            <p:ph type="title"/>
          </p:nvPr>
        </p:nvSpPr>
        <p:spPr/>
        <p:txBody>
          <a:bodyPr>
            <a:normAutofit/>
          </a:bodyPr>
          <a:lstStyle/>
          <a:p>
            <a:r>
              <a:rPr lang="en-US" dirty="0"/>
              <a:t>Challenges </a:t>
            </a:r>
          </a:p>
        </p:txBody>
      </p:sp>
      <p:sp>
        <p:nvSpPr>
          <p:cNvPr id="5" name="Text Placeholder 4">
            <a:extLst>
              <a:ext uri="{FF2B5EF4-FFF2-40B4-BE49-F238E27FC236}">
                <a16:creationId xmlns:a16="http://schemas.microsoft.com/office/drawing/2014/main" xmlns="" id="{12452B50-0BAB-AE40-9C35-E04260EDCE6F}"/>
              </a:ext>
            </a:extLst>
          </p:cNvPr>
          <p:cNvSpPr>
            <a:spLocks noGrp="1"/>
          </p:cNvSpPr>
          <p:nvPr>
            <p:ph type="body" sz="quarter" idx="13"/>
          </p:nvPr>
        </p:nvSpPr>
        <p:spPr/>
        <p:txBody>
          <a:bodyPr/>
          <a:lstStyle/>
          <a:p>
            <a:pPr>
              <a:buFont typeface="Arial" panose="020B0604020202020204" pitchFamily="34" charset="0"/>
              <a:buChar char="•"/>
            </a:pPr>
            <a:r>
              <a:rPr lang="en-US" dirty="0"/>
              <a:t>How to analyze images at scale?</a:t>
            </a:r>
          </a:p>
          <a:p>
            <a:pPr>
              <a:buFont typeface="Arial" panose="020B0604020202020204" pitchFamily="34" charset="0"/>
              <a:buChar char="•"/>
            </a:pPr>
            <a:r>
              <a:rPr lang="en-US" dirty="0"/>
              <a:t>How do you accurately identify humans in images? </a:t>
            </a:r>
          </a:p>
          <a:p>
            <a:pPr>
              <a:buFont typeface="Arial" panose="020B0604020202020204" pitchFamily="34" charset="0"/>
              <a:buChar char="•"/>
            </a:pPr>
            <a:r>
              <a:rPr lang="en-US" dirty="0"/>
              <a:t>How to identify gender of individuals automatically and with high accuracy? </a:t>
            </a:r>
          </a:p>
          <a:p>
            <a:pPr>
              <a:buFont typeface="Arial" panose="020B0604020202020204" pitchFamily="34" charset="0"/>
              <a:buChar char="•"/>
            </a:pPr>
            <a:r>
              <a:rPr lang="en-US" dirty="0"/>
              <a:t>How to ensure classifier is not systematically biased?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7475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98CCE77-A74D-A742-A846-DFB65E97B694}"/>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539D2DFE-986C-F448-80CC-9C48BCC94531}"/>
              </a:ext>
            </a:extLst>
          </p:cNvPr>
          <p:cNvSpPr>
            <a:spLocks noGrp="1"/>
          </p:cNvSpPr>
          <p:nvPr>
            <p:ph type="sldNum" sz="quarter" idx="11"/>
          </p:nvPr>
        </p:nvSpPr>
        <p:spPr/>
        <p:txBody>
          <a:bodyPr/>
          <a:lstStyle/>
          <a:p>
            <a:fld id="{E2B37319-2E82-4D56-ADBC-557F98406E39}" type="slidenum">
              <a:rPr lang="en-US" smtClean="0"/>
              <a:pPr/>
              <a:t>6</a:t>
            </a:fld>
            <a:endParaRPr lang="en-US"/>
          </a:p>
        </p:txBody>
      </p:sp>
      <p:sp>
        <p:nvSpPr>
          <p:cNvPr id="4" name="Title 3">
            <a:extLst>
              <a:ext uri="{FF2B5EF4-FFF2-40B4-BE49-F238E27FC236}">
                <a16:creationId xmlns:a16="http://schemas.microsoft.com/office/drawing/2014/main" xmlns="" id="{D4144D40-9F4B-F54C-AE23-3A0709A603A4}"/>
              </a:ext>
            </a:extLst>
          </p:cNvPr>
          <p:cNvSpPr>
            <a:spLocks noGrp="1"/>
          </p:cNvSpPr>
          <p:nvPr>
            <p:ph type="title"/>
          </p:nvPr>
        </p:nvSpPr>
        <p:spPr/>
        <p:txBody>
          <a:bodyPr>
            <a:normAutofit/>
          </a:bodyPr>
          <a:lstStyle/>
          <a:p>
            <a:r>
              <a:rPr lang="en-US" dirty="0"/>
              <a:t>Overview </a:t>
            </a:r>
          </a:p>
        </p:txBody>
      </p:sp>
      <p:sp>
        <p:nvSpPr>
          <p:cNvPr id="5" name="Text Placeholder 4">
            <a:extLst>
              <a:ext uri="{FF2B5EF4-FFF2-40B4-BE49-F238E27FC236}">
                <a16:creationId xmlns:a16="http://schemas.microsoft.com/office/drawing/2014/main" xmlns="" id="{5E7C8A5A-143C-8E41-A237-72F995CE4F27}"/>
              </a:ext>
            </a:extLst>
          </p:cNvPr>
          <p:cNvSpPr>
            <a:spLocks noGrp="1"/>
          </p:cNvSpPr>
          <p:nvPr>
            <p:ph type="body" sz="quarter" idx="13"/>
          </p:nvPr>
        </p:nvSpPr>
        <p:spPr/>
        <p:txBody>
          <a:bodyPr/>
          <a:lstStyle/>
          <a:p>
            <a:pPr>
              <a:buFont typeface="Arial" panose="020B0604020202020204" pitchFamily="34" charset="0"/>
              <a:buChar char="•"/>
            </a:pPr>
            <a:r>
              <a:rPr lang="en-US" dirty="0"/>
              <a:t>Built a data pipeline for image collection, face detection and gender classification </a:t>
            </a:r>
            <a:endParaRPr lang="en-US" dirty="0" smtClean="0"/>
          </a:p>
          <a:p>
            <a:pPr lvl="1">
              <a:buFont typeface="Arial" panose="020B0604020202020204" pitchFamily="34" charset="0"/>
              <a:buChar char="•"/>
            </a:pPr>
            <a:r>
              <a:rPr lang="en-US" dirty="0" smtClean="0"/>
              <a:t>Used off-the-shelf package for face detection</a:t>
            </a:r>
            <a:endParaRPr lang="en-US" dirty="0"/>
          </a:p>
          <a:p>
            <a:pPr lvl="1">
              <a:buFont typeface="Arial" panose="020B0604020202020204" pitchFamily="34" charset="0"/>
              <a:buChar char="•"/>
            </a:pPr>
            <a:r>
              <a:rPr lang="en-US" dirty="0"/>
              <a:t>Used a </a:t>
            </a:r>
            <a:r>
              <a:rPr lang="en-US" dirty="0" err="1"/>
              <a:t>pretrained</a:t>
            </a:r>
            <a:r>
              <a:rPr lang="en-US" dirty="0"/>
              <a:t> neural network to fine tune a gender </a:t>
            </a:r>
            <a:r>
              <a:rPr lang="en-US" dirty="0" smtClean="0"/>
              <a:t>classifier</a:t>
            </a:r>
            <a:endParaRPr lang="en-US" dirty="0"/>
          </a:p>
          <a:p>
            <a:pPr>
              <a:buFont typeface="Arial" panose="020B0604020202020204" pitchFamily="34" charset="0"/>
              <a:buChar char="•"/>
            </a:pPr>
            <a:r>
              <a:rPr lang="en-US" dirty="0"/>
              <a:t>Documented significant variation in search result across languages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0451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D7BEF5A-A6B4-7647-9E3C-260562DE81CA}"/>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A4E44FA0-8A0E-5F4C-B6BF-C43F67B2614D}"/>
              </a:ext>
            </a:extLst>
          </p:cNvPr>
          <p:cNvSpPr>
            <a:spLocks noGrp="1"/>
          </p:cNvSpPr>
          <p:nvPr>
            <p:ph type="sldNum" sz="quarter" idx="11"/>
          </p:nvPr>
        </p:nvSpPr>
        <p:spPr/>
        <p:txBody>
          <a:bodyPr/>
          <a:lstStyle/>
          <a:p>
            <a:fld id="{E2B37319-2E82-4D56-ADBC-557F98406E39}" type="slidenum">
              <a:rPr lang="en-US" smtClean="0"/>
              <a:pPr/>
              <a:t>7</a:t>
            </a:fld>
            <a:endParaRPr lang="en-US"/>
          </a:p>
        </p:txBody>
      </p:sp>
      <p:sp>
        <p:nvSpPr>
          <p:cNvPr id="4" name="Title 3">
            <a:extLst>
              <a:ext uri="{FF2B5EF4-FFF2-40B4-BE49-F238E27FC236}">
                <a16:creationId xmlns:a16="http://schemas.microsoft.com/office/drawing/2014/main" xmlns="" id="{05529F5C-A51A-6D41-ACA4-502D70085709}"/>
              </a:ext>
            </a:extLst>
          </p:cNvPr>
          <p:cNvSpPr>
            <a:spLocks noGrp="1"/>
          </p:cNvSpPr>
          <p:nvPr>
            <p:ph type="title"/>
          </p:nvPr>
        </p:nvSpPr>
        <p:spPr/>
        <p:txBody>
          <a:bodyPr>
            <a:normAutofit/>
          </a:bodyPr>
          <a:lstStyle/>
          <a:p>
            <a:r>
              <a:rPr lang="en-US" dirty="0"/>
              <a:t>Methodology: Data Pipeline</a:t>
            </a:r>
          </a:p>
        </p:txBody>
      </p:sp>
      <p:sp>
        <p:nvSpPr>
          <p:cNvPr id="5" name="Text Placeholder 4">
            <a:extLst>
              <a:ext uri="{FF2B5EF4-FFF2-40B4-BE49-F238E27FC236}">
                <a16:creationId xmlns:a16="http://schemas.microsoft.com/office/drawing/2014/main" xmlns="" id="{54B191B8-3A55-2B4B-997F-F4A26E39113E}"/>
              </a:ext>
            </a:extLst>
          </p:cNvPr>
          <p:cNvSpPr>
            <a:spLocks noGrp="1"/>
          </p:cNvSpPr>
          <p:nvPr>
            <p:ph type="body" sz="quarter" idx="13"/>
          </p:nvPr>
        </p:nvSpPr>
        <p:spPr/>
        <p:txBody>
          <a:bodyPr/>
          <a:lstStyle/>
          <a:p>
            <a:pPr>
              <a:buFont typeface="Arial" panose="020B0604020202020204" pitchFamily="34" charset="0"/>
              <a:buChar char="•"/>
            </a:pPr>
            <a:r>
              <a:rPr lang="en-US" dirty="0"/>
              <a:t>Image </a:t>
            </a:r>
            <a:r>
              <a:rPr lang="en-US" dirty="0" smtClean="0"/>
              <a:t>Collection: </a:t>
            </a:r>
            <a:r>
              <a:rPr lang="en-US" b="1" dirty="0" smtClean="0"/>
              <a:t>saved </a:t>
            </a:r>
            <a:r>
              <a:rPr lang="en-US" b="1" dirty="0"/>
              <a:t>and indexed top 100 images, and saved them in a database hosted on AWS </a:t>
            </a:r>
            <a:endParaRPr lang="en-US" dirty="0"/>
          </a:p>
          <a:p>
            <a:pPr>
              <a:buFont typeface="Arial" panose="020B0604020202020204" pitchFamily="34" charset="0"/>
              <a:buChar char="•"/>
            </a:pPr>
            <a:r>
              <a:rPr lang="en-US" dirty="0"/>
              <a:t>Face Detection</a:t>
            </a:r>
          </a:p>
          <a:p>
            <a:pPr>
              <a:buFont typeface="Arial" panose="020B0604020202020204" pitchFamily="34" charset="0"/>
              <a:buChar char="•"/>
            </a:pPr>
            <a:r>
              <a:rPr lang="en-US" dirty="0"/>
              <a:t>Gender Classification </a:t>
            </a:r>
          </a:p>
          <a:p>
            <a:pPr>
              <a:buFont typeface="Arial" panose="020B0604020202020204" pitchFamily="34" charset="0"/>
              <a:buChar char="•"/>
            </a:pPr>
            <a:endParaRPr lang="en-US" dirty="0"/>
          </a:p>
          <a:p>
            <a:endParaRPr lang="en-US" dirty="0"/>
          </a:p>
        </p:txBody>
      </p:sp>
      <p:pic>
        <p:nvPicPr>
          <p:cNvPr id="9" name="Picture 8">
            <a:extLst>
              <a:ext uri="{FF2B5EF4-FFF2-40B4-BE49-F238E27FC236}">
                <a16:creationId xmlns:a16="http://schemas.microsoft.com/office/drawing/2014/main" xmlns="" id="{B7B614FE-9F5F-954E-AC6F-1F28D96AC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075" y="2575273"/>
            <a:ext cx="4387850" cy="2396777"/>
          </a:xfrm>
          <a:prstGeom prst="rect">
            <a:avLst/>
          </a:prstGeom>
        </p:spPr>
      </p:pic>
    </p:spTree>
    <p:extLst>
      <p:ext uri="{BB962C8B-B14F-4D97-AF65-F5344CB8AC3E}">
        <p14:creationId xmlns:p14="http://schemas.microsoft.com/office/powerpoint/2010/main" val="1695600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D2ED429-06A7-DD44-9C58-50D57BD4381E}"/>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63AC43CF-E662-1640-8325-A5213A0F3CC7}"/>
              </a:ext>
            </a:extLst>
          </p:cNvPr>
          <p:cNvSpPr>
            <a:spLocks noGrp="1"/>
          </p:cNvSpPr>
          <p:nvPr>
            <p:ph type="sldNum" sz="quarter" idx="11"/>
          </p:nvPr>
        </p:nvSpPr>
        <p:spPr/>
        <p:txBody>
          <a:bodyPr/>
          <a:lstStyle/>
          <a:p>
            <a:fld id="{E2B37319-2E82-4D56-ADBC-557F98406E39}" type="slidenum">
              <a:rPr lang="en-US" smtClean="0"/>
              <a:pPr/>
              <a:t>8</a:t>
            </a:fld>
            <a:endParaRPr lang="en-US"/>
          </a:p>
        </p:txBody>
      </p:sp>
      <p:sp>
        <p:nvSpPr>
          <p:cNvPr id="4" name="Title 3">
            <a:extLst>
              <a:ext uri="{FF2B5EF4-FFF2-40B4-BE49-F238E27FC236}">
                <a16:creationId xmlns:a16="http://schemas.microsoft.com/office/drawing/2014/main" xmlns="" id="{29A52E9F-A5E7-A64F-A4EB-43304E662494}"/>
              </a:ext>
            </a:extLst>
          </p:cNvPr>
          <p:cNvSpPr>
            <a:spLocks noGrp="1"/>
          </p:cNvSpPr>
          <p:nvPr>
            <p:ph type="title"/>
          </p:nvPr>
        </p:nvSpPr>
        <p:spPr/>
        <p:txBody>
          <a:bodyPr/>
          <a:lstStyle/>
          <a:p>
            <a:r>
              <a:rPr lang="en-US" dirty="0"/>
              <a:t>Methodology: Data Pipeline</a:t>
            </a:r>
          </a:p>
        </p:txBody>
      </p:sp>
      <p:sp>
        <p:nvSpPr>
          <p:cNvPr id="5" name="Text Placeholder 4">
            <a:extLst>
              <a:ext uri="{FF2B5EF4-FFF2-40B4-BE49-F238E27FC236}">
                <a16:creationId xmlns:a16="http://schemas.microsoft.com/office/drawing/2014/main" xmlns="" id="{7E9B7EC1-DCFE-9945-9C02-0F7830A7BD28}"/>
              </a:ext>
            </a:extLst>
          </p:cNvPr>
          <p:cNvSpPr>
            <a:spLocks noGrp="1"/>
          </p:cNvSpPr>
          <p:nvPr>
            <p:ph type="body" sz="quarter" idx="13"/>
          </p:nvPr>
        </p:nvSpPr>
        <p:spPr/>
        <p:txBody>
          <a:bodyPr/>
          <a:lstStyle/>
          <a:p>
            <a:pPr>
              <a:buFont typeface="Arial" panose="020B0604020202020204" pitchFamily="34" charset="0"/>
              <a:buChar char="•"/>
            </a:pPr>
            <a:r>
              <a:rPr lang="en-US" dirty="0"/>
              <a:t>Image </a:t>
            </a:r>
            <a:r>
              <a:rPr lang="en-US" dirty="0" smtClean="0"/>
              <a:t>Collection: </a:t>
            </a:r>
            <a:r>
              <a:rPr lang="en-US" b="1" dirty="0"/>
              <a:t>saved and indexed top 100 images, and saved them in a database hosted on AWS</a:t>
            </a:r>
            <a:r>
              <a:rPr lang="en-US" dirty="0" smtClean="0"/>
              <a:t> </a:t>
            </a:r>
            <a:endParaRPr lang="en-US" dirty="0"/>
          </a:p>
          <a:p>
            <a:pPr>
              <a:buFont typeface="Arial" panose="020B0604020202020204" pitchFamily="34" charset="0"/>
              <a:buChar char="•"/>
            </a:pPr>
            <a:r>
              <a:rPr lang="en-US" dirty="0"/>
              <a:t>Face </a:t>
            </a:r>
            <a:r>
              <a:rPr lang="en-US" dirty="0" smtClean="0"/>
              <a:t>Detection: </a:t>
            </a:r>
            <a:r>
              <a:rPr lang="en-US" b="1" dirty="0" smtClean="0"/>
              <a:t>Open </a:t>
            </a:r>
            <a:r>
              <a:rPr lang="en-US" b="1" dirty="0"/>
              <a:t>Source  Python package </a:t>
            </a:r>
            <a:r>
              <a:rPr lang="en-US" b="1" dirty="0" err="1" smtClean="0"/>
              <a:t>dlib</a:t>
            </a:r>
            <a:endParaRPr lang="en-US" dirty="0"/>
          </a:p>
          <a:p>
            <a:pPr>
              <a:buFont typeface="Arial" panose="020B0604020202020204" pitchFamily="34" charset="0"/>
              <a:buChar char="•"/>
            </a:pPr>
            <a:r>
              <a:rPr lang="en-US" dirty="0"/>
              <a:t>Gender Classification </a:t>
            </a:r>
          </a:p>
          <a:p>
            <a:endParaRPr lang="en-US" dirty="0"/>
          </a:p>
        </p:txBody>
      </p:sp>
      <p:pic>
        <p:nvPicPr>
          <p:cNvPr id="9" name="Picture 8">
            <a:extLst>
              <a:ext uri="{FF2B5EF4-FFF2-40B4-BE49-F238E27FC236}">
                <a16:creationId xmlns:a16="http://schemas.microsoft.com/office/drawing/2014/main" xmlns="" id="{CD740452-A280-964A-9EDD-36E39E0A8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2275579"/>
            <a:ext cx="4095750" cy="2296421"/>
          </a:xfrm>
          <a:prstGeom prst="rect">
            <a:avLst/>
          </a:prstGeom>
        </p:spPr>
      </p:pic>
    </p:spTree>
    <p:extLst>
      <p:ext uri="{BB962C8B-B14F-4D97-AF65-F5344CB8AC3E}">
        <p14:creationId xmlns:p14="http://schemas.microsoft.com/office/powerpoint/2010/main" val="1481608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D2ED429-06A7-DD44-9C58-50D57BD4381E}"/>
              </a:ext>
            </a:extLst>
          </p:cNvPr>
          <p:cNvSpPr>
            <a:spLocks noGrp="1"/>
          </p:cNvSpPr>
          <p:nvPr>
            <p:ph type="dt" sz="half" idx="10"/>
          </p:nvPr>
        </p:nvSpPr>
        <p:spPr/>
        <p:txBody>
          <a:bodyPr/>
          <a:lstStyle/>
          <a:p>
            <a:fld id="{2F5814D8-D17E-403D-BB23-DF0CDA7DEB2B}" type="datetime4">
              <a:rPr lang="en-US" smtClean="0"/>
              <a:pPr/>
              <a:t>July 20, 2019</a:t>
            </a:fld>
            <a:endParaRPr lang="en-US" dirty="0"/>
          </a:p>
        </p:txBody>
      </p:sp>
      <p:sp>
        <p:nvSpPr>
          <p:cNvPr id="3" name="Slide Number Placeholder 2">
            <a:extLst>
              <a:ext uri="{FF2B5EF4-FFF2-40B4-BE49-F238E27FC236}">
                <a16:creationId xmlns:a16="http://schemas.microsoft.com/office/drawing/2014/main" xmlns="" id="{63AC43CF-E662-1640-8325-A5213A0F3CC7}"/>
              </a:ext>
            </a:extLst>
          </p:cNvPr>
          <p:cNvSpPr>
            <a:spLocks noGrp="1"/>
          </p:cNvSpPr>
          <p:nvPr>
            <p:ph type="sldNum" sz="quarter" idx="11"/>
          </p:nvPr>
        </p:nvSpPr>
        <p:spPr/>
        <p:txBody>
          <a:bodyPr/>
          <a:lstStyle/>
          <a:p>
            <a:fld id="{E2B37319-2E82-4D56-ADBC-557F98406E39}" type="slidenum">
              <a:rPr lang="en-US" smtClean="0"/>
              <a:pPr/>
              <a:t>9</a:t>
            </a:fld>
            <a:endParaRPr lang="en-US"/>
          </a:p>
        </p:txBody>
      </p:sp>
      <p:sp>
        <p:nvSpPr>
          <p:cNvPr id="4" name="Title 3">
            <a:extLst>
              <a:ext uri="{FF2B5EF4-FFF2-40B4-BE49-F238E27FC236}">
                <a16:creationId xmlns:a16="http://schemas.microsoft.com/office/drawing/2014/main" xmlns="" id="{29A52E9F-A5E7-A64F-A4EB-43304E662494}"/>
              </a:ext>
            </a:extLst>
          </p:cNvPr>
          <p:cNvSpPr>
            <a:spLocks noGrp="1"/>
          </p:cNvSpPr>
          <p:nvPr>
            <p:ph type="title"/>
          </p:nvPr>
        </p:nvSpPr>
        <p:spPr/>
        <p:txBody>
          <a:bodyPr/>
          <a:lstStyle/>
          <a:p>
            <a:r>
              <a:rPr lang="en-US" dirty="0"/>
              <a:t>Methodology: Data Pipeline</a:t>
            </a:r>
          </a:p>
        </p:txBody>
      </p:sp>
      <p:sp>
        <p:nvSpPr>
          <p:cNvPr id="5" name="Text Placeholder 4">
            <a:extLst>
              <a:ext uri="{FF2B5EF4-FFF2-40B4-BE49-F238E27FC236}">
                <a16:creationId xmlns:a16="http://schemas.microsoft.com/office/drawing/2014/main" xmlns="" id="{7E9B7EC1-DCFE-9945-9C02-0F7830A7BD28}"/>
              </a:ext>
            </a:extLst>
          </p:cNvPr>
          <p:cNvSpPr>
            <a:spLocks noGrp="1"/>
          </p:cNvSpPr>
          <p:nvPr>
            <p:ph type="body" sz="quarter" idx="13"/>
          </p:nvPr>
        </p:nvSpPr>
        <p:spPr/>
        <p:txBody>
          <a:bodyPr/>
          <a:lstStyle/>
          <a:p>
            <a:pPr>
              <a:buFont typeface="Arial" panose="020B0604020202020204" pitchFamily="34" charset="0"/>
              <a:buChar char="•"/>
            </a:pPr>
            <a:r>
              <a:rPr lang="en-US" dirty="0"/>
              <a:t>Image Collection: </a:t>
            </a:r>
            <a:r>
              <a:rPr lang="en-US" b="1" dirty="0"/>
              <a:t>saved and indexed top 100 images, and saved them in a database hosted on AWS</a:t>
            </a:r>
            <a:r>
              <a:rPr lang="en-US" dirty="0"/>
              <a:t> </a:t>
            </a:r>
          </a:p>
          <a:p>
            <a:pPr>
              <a:buFont typeface="Arial" panose="020B0604020202020204" pitchFamily="34" charset="0"/>
              <a:buChar char="•"/>
            </a:pPr>
            <a:r>
              <a:rPr lang="en-US" dirty="0"/>
              <a:t>Face Detection: </a:t>
            </a:r>
            <a:r>
              <a:rPr lang="en-US" b="1" dirty="0"/>
              <a:t>Open Source  Python package </a:t>
            </a:r>
            <a:r>
              <a:rPr lang="en-US" b="1" dirty="0" err="1"/>
              <a:t>dlib</a:t>
            </a:r>
            <a:endParaRPr lang="en-US" dirty="0"/>
          </a:p>
          <a:p>
            <a:pPr>
              <a:buFont typeface="Arial" panose="020B0604020202020204" pitchFamily="34" charset="0"/>
              <a:buChar char="•"/>
            </a:pPr>
            <a:r>
              <a:rPr lang="en-US" dirty="0" smtClean="0"/>
              <a:t>Gender </a:t>
            </a:r>
            <a:r>
              <a:rPr lang="en-US" dirty="0"/>
              <a:t>Classification:</a:t>
            </a:r>
            <a:r>
              <a:rPr lang="en-US" b="1" dirty="0"/>
              <a:t> leveraged pre-trained neural network via Transfer Learning </a:t>
            </a:r>
          </a:p>
          <a:p>
            <a:endParaRPr lang="en-US" dirty="0"/>
          </a:p>
        </p:txBody>
      </p:sp>
      <p:pic>
        <p:nvPicPr>
          <p:cNvPr id="7" name="Picture 6">
            <a:extLst>
              <a:ext uri="{FF2B5EF4-FFF2-40B4-BE49-F238E27FC236}">
                <a16:creationId xmlns:a16="http://schemas.microsoft.com/office/drawing/2014/main" xmlns="" id="{7F6473A9-831E-414D-919C-19D6BF855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19350"/>
            <a:ext cx="4611668" cy="2552700"/>
          </a:xfrm>
          <a:prstGeom prst="rect">
            <a:avLst/>
          </a:prstGeom>
        </p:spPr>
      </p:pic>
    </p:spTree>
    <p:extLst>
      <p:ext uri="{BB962C8B-B14F-4D97-AF65-F5344CB8AC3E}">
        <p14:creationId xmlns:p14="http://schemas.microsoft.com/office/powerpoint/2010/main" val="1751664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PewResearch 16-9 PPT Template">
  <a:themeElements>
    <a:clrScheme name="PRC Custom Colors">
      <a:dk1>
        <a:srgbClr val="000000"/>
      </a:dk1>
      <a:lt1>
        <a:srgbClr val="FFFFFF"/>
      </a:lt1>
      <a:dk2>
        <a:srgbClr val="436983"/>
      </a:dk2>
      <a:lt2>
        <a:srgbClr val="EFEDE4"/>
      </a:lt2>
      <a:accent1>
        <a:srgbClr val="949D49"/>
      </a:accent1>
      <a:accent2>
        <a:srgbClr val="74697D"/>
      </a:accent2>
      <a:accent3>
        <a:srgbClr val="A55A26"/>
      </a:accent3>
      <a:accent4>
        <a:srgbClr val="D1A732"/>
      </a:accent4>
      <a:accent5>
        <a:srgbClr val="E99D2D"/>
      </a:accent5>
      <a:accent6>
        <a:srgbClr val="BF3927"/>
      </a:accent6>
      <a:hlink>
        <a:srgbClr val="A55A26"/>
      </a:hlink>
      <a:folHlink>
        <a:srgbClr val="D1A732"/>
      </a:folHlink>
    </a:clrScheme>
    <a:fontScheme name="PRC Font Theme">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PewResearch 16-9 PPT Template</Template>
  <TotalTime>38849</TotalTime>
  <Words>599</Words>
  <Application>Microsoft Macintosh PowerPoint</Application>
  <PresentationFormat>On-screen Show (16:9)</PresentationFormat>
  <Paragraphs>129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Franklin Gothic Book</vt:lpstr>
      <vt:lpstr>Franklin Gothic Demi</vt:lpstr>
      <vt:lpstr>Georgia</vt:lpstr>
      <vt:lpstr>Simplified Arabic</vt:lpstr>
      <vt:lpstr>Verdana</vt:lpstr>
      <vt:lpstr>Arial</vt:lpstr>
      <vt:lpstr>PewResearch 16-9 PPT Template</vt:lpstr>
      <vt:lpstr>Auditing Gender Representation in Online Image Searches </vt:lpstr>
      <vt:lpstr>Other Members</vt:lpstr>
      <vt:lpstr>About Pew Research Center Data Labs</vt:lpstr>
      <vt:lpstr>Motivation</vt:lpstr>
      <vt:lpstr>Challenges </vt:lpstr>
      <vt:lpstr>Overview </vt:lpstr>
      <vt:lpstr>Methodology: Data Pipeline</vt:lpstr>
      <vt:lpstr>Methodology: Data Pipeline</vt:lpstr>
      <vt:lpstr>Methodology: Data Pipeline</vt:lpstr>
      <vt:lpstr>What is Transfer Learning?</vt:lpstr>
      <vt:lpstr>Fine Tuning a pretrained Neural Network Model</vt:lpstr>
      <vt:lpstr>Model </vt:lpstr>
      <vt:lpstr>Occupation List</vt:lpstr>
      <vt:lpstr>Comparing with BLS</vt:lpstr>
      <vt:lpstr>Image Position</vt:lpstr>
      <vt:lpstr>Cross-Language Comparison</vt:lpstr>
      <vt:lpstr>Conclusions</vt:lpstr>
      <vt:lpstr>Thank You!</vt:lpstr>
      <vt:lpstr>How Job Titles Were Selected</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Yoo</dc:creator>
  <cp:lastModifiedBy>Stefan Wojcik</cp:lastModifiedBy>
  <cp:revision>107</cp:revision>
  <dcterms:created xsi:type="dcterms:W3CDTF">2017-06-01T14:15:06Z</dcterms:created>
  <dcterms:modified xsi:type="dcterms:W3CDTF">2019-07-20T08:22:24Z</dcterms:modified>
</cp:coreProperties>
</file>