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6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43"/>
  </p:normalViewPr>
  <p:slideViewPr>
    <p:cSldViewPr snapToGrid="0" snapToObjects="1" showGuides="1">
      <p:cViewPr varScale="1">
        <p:scale>
          <a:sx n="70" d="100"/>
          <a:sy n="70" d="100"/>
        </p:scale>
        <p:origin x="19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9801D-D18E-7A47-B4FD-A95378CDA399}" type="datetimeFigureOut">
              <a:rPr lang="en-US" smtClean="0"/>
              <a:t>7/17/19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47ED-B95E-2F4B-AE99-6156C5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tefan.wojcik@colorado.edu" TargetMode="External"/><Relationship Id="rId3" Type="http://schemas.openxmlformats.org/officeDocument/2006/relationships/hyperlink" Target="mailto:shawnna.mullenax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Looks Can Be Confirming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Effects of Gendered Candidate Appearance on Vote Choice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Stefan </a:t>
            </a:r>
            <a:r>
              <a:rPr lang="en-US" dirty="0" err="1" smtClean="0">
                <a:solidFill>
                  <a:schemeClr val="accent2"/>
                </a:solidFill>
              </a:rPr>
              <a:t>Wojcik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>
                <a:solidFill>
                  <a:schemeClr val="accent2"/>
                </a:solidFill>
              </a:rPr>
              <a:t>Shawnna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Mullenax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953544"/>
            <a:ext cx="1524000" cy="2095500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04" y="256521"/>
            <a:ext cx="9419063" cy="6344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929" y="332540"/>
            <a:ext cx="1524000" cy="2095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2622" y="85164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AGS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526" y="338138"/>
            <a:ext cx="1524000" cy="2095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4560" y="857245"/>
            <a:ext cx="100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AGS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48585" y="504686"/>
            <a:ext cx="5694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Histogram of Apparent Gender Scores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72" y="1924843"/>
            <a:ext cx="1524000" cy="2095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405" y="1981992"/>
            <a:ext cx="15240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Effect of AGS on Vote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Log(vote %) ~ </a:t>
            </a:r>
            <a:r>
              <a:rPr lang="en-US" dirty="0" smtClean="0">
                <a:solidFill>
                  <a:schemeClr val="accent2"/>
                </a:solidFill>
              </a:rPr>
              <a:t>AGS * Gender </a:t>
            </a:r>
            <a:r>
              <a:rPr lang="en-US" dirty="0" smtClean="0"/>
              <a:t>+ Age + Party + (1|City)</a:t>
            </a:r>
          </a:p>
          <a:p>
            <a:pPr lvl="1"/>
            <a:r>
              <a:rPr lang="en-US" dirty="0" smtClean="0"/>
              <a:t>AGS measured from body and face</a:t>
            </a:r>
          </a:p>
          <a:p>
            <a:r>
              <a:rPr lang="en-US" dirty="0" smtClean="0"/>
              <a:t>Two types of elections: </a:t>
            </a:r>
          </a:p>
          <a:p>
            <a:pPr lvl="1"/>
            <a:r>
              <a:rPr lang="en-US" dirty="0" smtClean="0"/>
              <a:t>Low-information </a:t>
            </a:r>
            <a:r>
              <a:rPr lang="mr-IN" dirty="0"/>
              <a:t>–</a:t>
            </a:r>
            <a:r>
              <a:rPr lang="en-US" dirty="0" smtClean="0"/>
              <a:t> city council elections</a:t>
            </a:r>
          </a:p>
          <a:p>
            <a:pPr lvl="1"/>
            <a:r>
              <a:rPr lang="en-US" dirty="0" smtClean="0"/>
              <a:t>High-information </a:t>
            </a:r>
            <a:r>
              <a:rPr lang="mr-IN" dirty="0" smtClean="0"/>
              <a:t>–</a:t>
            </a:r>
            <a:r>
              <a:rPr lang="en-US" dirty="0" smtClean="0"/>
              <a:t> mayoral elections</a:t>
            </a:r>
          </a:p>
        </p:txBody>
      </p:sp>
    </p:spTree>
    <p:extLst>
      <p:ext uri="{BB962C8B-B14F-4D97-AF65-F5344CB8AC3E}">
        <p14:creationId xmlns:p14="http://schemas.microsoft.com/office/powerpoint/2010/main" val="20400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770" y="539936"/>
            <a:ext cx="9250628" cy="6231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5543550"/>
            <a:ext cx="4763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For Women, 37% change in share relative to max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3253342"/>
            <a:ext cx="445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For Men, 19% </a:t>
            </a:r>
            <a:r>
              <a:rPr lang="en-US" dirty="0" smtClean="0">
                <a:solidFill>
                  <a:schemeClr val="accent2"/>
                </a:solidFill>
              </a:rPr>
              <a:t>change in share relative to max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3563" y="542081"/>
            <a:ext cx="328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City Council Elections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31" y="365125"/>
            <a:ext cx="9537137" cy="6440987"/>
          </a:xfrm>
        </p:spPr>
      </p:pic>
      <p:sp>
        <p:nvSpPr>
          <p:cNvPr id="5" name="TextBox 4"/>
          <p:cNvSpPr txBox="1"/>
          <p:nvPr/>
        </p:nvSpPr>
        <p:spPr>
          <a:xfrm>
            <a:off x="4713249" y="766296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Mayoral Elections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Candidate images provide measurable gender dimensions</a:t>
            </a:r>
          </a:p>
          <a:p>
            <a:r>
              <a:rPr lang="en-US" dirty="0" smtClean="0"/>
              <a:t>Deep learning can aid in uncovering complex image signals</a:t>
            </a:r>
          </a:p>
          <a:p>
            <a:r>
              <a:rPr lang="en-US" dirty="0" smtClean="0"/>
              <a:t>Low information elections are associated with heightened effects of candidate gendered appearance</a:t>
            </a:r>
          </a:p>
          <a:p>
            <a:r>
              <a:rPr lang="en-US" dirty="0" smtClean="0"/>
              <a:t>High information elections show minor effects of candidate gendered appearance </a:t>
            </a:r>
          </a:p>
          <a:p>
            <a:r>
              <a:rPr lang="en-US" dirty="0" smtClean="0"/>
              <a:t>Thanks! </a:t>
            </a:r>
            <a:r>
              <a:rPr lang="en-US" dirty="0" smtClean="0">
                <a:solidFill>
                  <a:schemeClr val="accent2"/>
                </a:solidFill>
                <a:hlinkClick r:id="rId2"/>
              </a:rPr>
              <a:t>stefan.wojcik@colorado.edu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shawnna.mullenax@gmail.com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 Choice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truly vast literature: encompassing partisanship, institutions, behavior, and many other key factors.</a:t>
            </a:r>
          </a:p>
          <a:p>
            <a:r>
              <a:rPr lang="en-US" dirty="0" smtClean="0"/>
              <a:t>Point of entry: vote choice and candidate </a:t>
            </a:r>
            <a:r>
              <a:rPr lang="en-US" dirty="0" smtClean="0"/>
              <a:t>appearance</a:t>
            </a:r>
          </a:p>
          <a:p>
            <a:r>
              <a:rPr lang="en-US" dirty="0" smtClean="0"/>
              <a:t>Appearance provides cues about candidate traits, f</a:t>
            </a:r>
            <a:r>
              <a:rPr lang="en-US" dirty="0" smtClean="0"/>
              <a:t>or example:</a:t>
            </a:r>
          </a:p>
          <a:p>
            <a:pPr lvl="1"/>
            <a:r>
              <a:rPr lang="en-US" dirty="0" smtClean="0"/>
              <a:t> candidates </a:t>
            </a:r>
            <a:r>
              <a:rPr lang="en-US" dirty="0" smtClean="0"/>
              <a:t>who appear ‘</a:t>
            </a:r>
            <a:r>
              <a:rPr lang="en-US" dirty="0" smtClean="0">
                <a:solidFill>
                  <a:schemeClr val="accent2"/>
                </a:solidFill>
              </a:rPr>
              <a:t>competent</a:t>
            </a:r>
            <a:r>
              <a:rPr lang="en-US" dirty="0" smtClean="0"/>
              <a:t>’ receive higher vote shares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andidates </a:t>
            </a:r>
            <a:r>
              <a:rPr lang="en-US" dirty="0" smtClean="0"/>
              <a:t>who appear ‘</a:t>
            </a:r>
            <a:r>
              <a:rPr lang="en-US" dirty="0" smtClean="0">
                <a:solidFill>
                  <a:schemeClr val="accent2"/>
                </a:solidFill>
              </a:rPr>
              <a:t>trustworthy</a:t>
            </a:r>
            <a:r>
              <a:rPr lang="en-US" dirty="0" smtClean="0"/>
              <a:t>’ receive higher vote </a:t>
            </a:r>
            <a:r>
              <a:rPr lang="en-US" dirty="0" smtClean="0"/>
              <a:t>shares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4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 Choice and Candidate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findings surrounding competence and trust</a:t>
            </a:r>
          </a:p>
          <a:p>
            <a:r>
              <a:rPr lang="en-US" dirty="0" smtClean="0"/>
              <a:t>Use of experimental designs and observational results lend considerable weight to findings </a:t>
            </a:r>
          </a:p>
          <a:p>
            <a:r>
              <a:rPr lang="en-US" dirty="0" smtClean="0"/>
              <a:t>Regarding gender, survey evidence suggests negative biases affect vote choice </a:t>
            </a:r>
          </a:p>
          <a:p>
            <a:r>
              <a:rPr lang="en-US" dirty="0" smtClean="0"/>
              <a:t>Yet, to date, </a:t>
            </a:r>
            <a:r>
              <a:rPr lang="en-US" dirty="0" smtClean="0">
                <a:solidFill>
                  <a:schemeClr val="accent2"/>
                </a:solidFill>
              </a:rPr>
              <a:t>little observational data find a </a:t>
            </a:r>
            <a:r>
              <a:rPr lang="en-US" dirty="0" err="1" smtClean="0">
                <a:solidFill>
                  <a:schemeClr val="accent2"/>
                </a:solidFill>
              </a:rPr>
              <a:t>harfmul</a:t>
            </a:r>
            <a:r>
              <a:rPr lang="en-US" dirty="0" smtClean="0">
                <a:solidFill>
                  <a:schemeClr val="accent2"/>
                </a:solidFill>
              </a:rPr>
              <a:t> effect for women at election time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candidate appearance have a latent gender dimension (i.e. masculine or feminine ‘</a:t>
            </a:r>
            <a:r>
              <a:rPr lang="en-US" dirty="0" smtClean="0">
                <a:solidFill>
                  <a:schemeClr val="accent2"/>
                </a:solidFill>
              </a:rPr>
              <a:t>look</a:t>
            </a:r>
            <a:r>
              <a:rPr lang="en-US" dirty="0" smtClean="0"/>
              <a:t>’)?</a:t>
            </a:r>
          </a:p>
          <a:p>
            <a:r>
              <a:rPr lang="en-US" dirty="0" smtClean="0"/>
              <a:t>When candidate appearance largely reinforces cultural stereotypes regarding gender, do candidates do better? </a:t>
            </a:r>
            <a:r>
              <a:rPr lang="en-US" dirty="0"/>
              <a:t>I</a:t>
            </a:r>
            <a:r>
              <a:rPr lang="en-US" dirty="0" smtClean="0"/>
              <a:t>f men appear masculine, do they do better than men who appear less masculine? Does the same hold for women? </a:t>
            </a:r>
          </a:p>
          <a:p>
            <a:r>
              <a:rPr lang="en-US" dirty="0" smtClean="0"/>
              <a:t>Does this relationship exist for different types of elections where different types of information may be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relevant data outside of experimental settings can test the relationship between candidate appearance and vote share?</a:t>
            </a:r>
          </a:p>
          <a:p>
            <a:r>
              <a:rPr lang="en-US" dirty="0" smtClean="0"/>
              <a:t>Given appropriate images, how </a:t>
            </a:r>
            <a:r>
              <a:rPr lang="en-US" dirty="0"/>
              <a:t>do you measure apparent masculinity/femininity apart from self-identified gender</a:t>
            </a:r>
            <a:r>
              <a:rPr lang="en-US" dirty="0" smtClean="0"/>
              <a:t>? </a:t>
            </a:r>
          </a:p>
          <a:p>
            <a:r>
              <a:rPr lang="en-US" dirty="0" smtClean="0"/>
              <a:t>How do you measure the effects of such a measure in local elections?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4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analyze over 193,000 candidate images and vote returns from the 2016 Brazilian municipal elections.</a:t>
            </a:r>
          </a:p>
          <a:p>
            <a:r>
              <a:rPr lang="en-US" dirty="0" smtClean="0"/>
              <a:t>We create a latent variable model of gender, aided by deep learning techniques </a:t>
            </a:r>
          </a:p>
          <a:p>
            <a:r>
              <a:rPr lang="en-US" dirty="0" smtClean="0"/>
              <a:t>We use cross-validation methods based on machine learning to establish the validity of our measure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35" y="3191435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Apparent Gender Score (AGS)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∗ 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normalizing constant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 smtClean="0"/>
                  <a:t> is a set of features about a candidate image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 set of weights on the features</a:t>
                </a:r>
              </a:p>
              <a:p>
                <a:r>
                  <a:rPr lang="en-US" dirty="0" smtClean="0"/>
                  <a:t>y</a:t>
                </a:r>
                <a:r>
                  <a:rPr lang="en-US" dirty="0"/>
                  <a:t>* is the </a:t>
                </a:r>
                <a:r>
                  <a:rPr lang="en-US" dirty="0" smtClean="0"/>
                  <a:t>apparent gender score </a:t>
                </a:r>
                <a:r>
                  <a:rPr lang="en-US" dirty="0"/>
                  <a:t>of the </a:t>
                </a:r>
                <a:r>
                  <a:rPr lang="en-US" dirty="0" smtClean="0"/>
                  <a:t>candidate</a:t>
                </a:r>
              </a:p>
              <a:p>
                <a:r>
                  <a:rPr lang="en-US" dirty="0" smtClean="0"/>
                  <a:t>if y* &gt; .5, classify the candidate as male</a:t>
                </a:r>
              </a:p>
              <a:p>
                <a:r>
                  <a:rPr lang="en-US" dirty="0"/>
                  <a:t>if y* </a:t>
                </a:r>
                <a:r>
                  <a:rPr lang="en-US" dirty="0" smtClean="0"/>
                  <a:t>&lt; .5, classify the </a:t>
                </a:r>
                <a:r>
                  <a:rPr lang="en-US" dirty="0"/>
                  <a:t>candidate </a:t>
                </a:r>
                <a:r>
                  <a:rPr lang="en-US" dirty="0" smtClean="0"/>
                  <a:t>as female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Apparent Gender Score (AGS)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2033588"/>
            <a:ext cx="1149350" cy="1149350"/>
          </a:xfrm>
        </p:spPr>
      </p:pic>
      <p:sp>
        <p:nvSpPr>
          <p:cNvPr id="5" name="TextBox 4"/>
          <p:cNvSpPr txBox="1"/>
          <p:nvPr/>
        </p:nvSpPr>
        <p:spPr>
          <a:xfrm>
            <a:off x="679421" y="3244334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Candidate image</a:t>
            </a:r>
            <a:endParaRPr lang="en-US"/>
          </a:p>
        </p:txBody>
      </p:sp>
      <p:sp>
        <p:nvSpPr>
          <p:cNvPr id="6" name="Striped Right Arrow 5"/>
          <p:cNvSpPr/>
          <p:nvPr/>
        </p:nvSpPr>
        <p:spPr>
          <a:xfrm>
            <a:off x="2362200" y="2455863"/>
            <a:ext cx="1047750" cy="32543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58302"/>
            <a:ext cx="1929387" cy="12833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10" name="TextBox 9"/>
          <p:cNvSpPr txBox="1"/>
          <p:nvPr/>
        </p:nvSpPr>
        <p:spPr>
          <a:xfrm>
            <a:off x="3492906" y="3244334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Deep Neural Network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550" y="1607344"/>
            <a:ext cx="2778899" cy="23479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58662" y="4120634"/>
            <a:ext cx="25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Matrix of Image Features</a:t>
            </a:r>
            <a:endParaRPr lang="en-US" dirty="0"/>
          </a:p>
        </p:txBody>
      </p:sp>
      <p:sp>
        <p:nvSpPr>
          <p:cNvPr id="13" name="Striped Right Arrow 12"/>
          <p:cNvSpPr/>
          <p:nvPr/>
        </p:nvSpPr>
        <p:spPr>
          <a:xfrm>
            <a:off x="5796537" y="2417505"/>
            <a:ext cx="1047750" cy="32543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82434" y="2455863"/>
                <a:ext cx="6896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charset="0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4" y="2455863"/>
                <a:ext cx="68961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754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triped Right Arrow 14"/>
          <p:cNvSpPr/>
          <p:nvPr/>
        </p:nvSpPr>
        <p:spPr>
          <a:xfrm>
            <a:off x="314325" y="5446455"/>
            <a:ext cx="1047750" cy="32543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2184" y="5248672"/>
                <a:ext cx="24277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 smtClean="0"/>
                  <a:t>y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∗ =</m:t>
                    </m:r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184" y="5248672"/>
                <a:ext cx="2427781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01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524289" y="5853867"/>
            <a:ext cx="4700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 those features to a prediction using a </a:t>
            </a:r>
          </a:p>
          <a:p>
            <a:r>
              <a:rPr lang="en-US" dirty="0" smtClean="0"/>
              <a:t>Support Vector Machine (SVM), scale to 0-1.</a:t>
            </a:r>
            <a:endParaRPr lang="en-US" dirty="0"/>
          </a:p>
        </p:txBody>
      </p:sp>
      <p:sp>
        <p:nvSpPr>
          <p:cNvPr id="18" name="Striped Right Arrow 17"/>
          <p:cNvSpPr/>
          <p:nvPr/>
        </p:nvSpPr>
        <p:spPr>
          <a:xfrm>
            <a:off x="5713579" y="5446455"/>
            <a:ext cx="1047750" cy="325437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58662" y="5224998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.90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4287" y="5822712"/>
            <a:ext cx="3568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Certainty that the subject is a male*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91949" y="4690288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AGS=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of AGS Score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33" y="1358153"/>
            <a:ext cx="8428734" cy="5329798"/>
          </a:xfrm>
        </p:spPr>
      </p:pic>
    </p:spTree>
    <p:extLst>
      <p:ext uri="{BB962C8B-B14F-4D97-AF65-F5344CB8AC3E}">
        <p14:creationId xmlns:p14="http://schemas.microsoft.com/office/powerpoint/2010/main" val="13265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18694</TotalTime>
  <Words>570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Mangal</vt:lpstr>
      <vt:lpstr>Arial</vt:lpstr>
      <vt:lpstr>Office Theme</vt:lpstr>
      <vt:lpstr>Looks Can Be Confirming</vt:lpstr>
      <vt:lpstr>Vote Choice </vt:lpstr>
      <vt:lpstr>Vote Choice and Candidate Appearance</vt:lpstr>
      <vt:lpstr>Research Questions</vt:lpstr>
      <vt:lpstr>Challenges</vt:lpstr>
      <vt:lpstr>Research Design</vt:lpstr>
      <vt:lpstr>Apparent Gender Score (AGS)</vt:lpstr>
      <vt:lpstr>Creating the Apparent Gender Score (AGS)</vt:lpstr>
      <vt:lpstr>Cross-validation of AGS Score</vt:lpstr>
      <vt:lpstr>PowerPoint Presentation</vt:lpstr>
      <vt:lpstr>Estimating the Effect of AGS on Vote Share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Looks Can Be Confirming</dc:title>
  <dc:creator>Wojcik, Stefan</dc:creator>
  <cp:lastModifiedBy>Stefan Wojcik</cp:lastModifiedBy>
  <cp:revision>49</cp:revision>
  <dcterms:created xsi:type="dcterms:W3CDTF">2019-01-27T13:44:26Z</dcterms:created>
  <dcterms:modified xsi:type="dcterms:W3CDTF">2019-07-18T05:22:01Z</dcterms:modified>
</cp:coreProperties>
</file>