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4" r:id="rId3"/>
    <p:sldId id="265" r:id="rId4"/>
    <p:sldId id="259" r:id="rId5"/>
    <p:sldId id="263" r:id="rId6"/>
    <p:sldId id="266" r:id="rId7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9950" autoAdjust="0"/>
  </p:normalViewPr>
  <p:slideViewPr>
    <p:cSldViewPr snapToGrid="0">
      <p:cViewPr varScale="1">
        <p:scale>
          <a:sx n="102" d="100"/>
          <a:sy n="102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00E5F-12AC-41EC-9CA6-56A9F9561EF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32DEE-88BD-4AB3-9189-9926C6A8F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03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32DEE-88BD-4AB3-9189-9926C6A8F8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97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Target </a:t>
            </a:r>
            <a:r>
              <a:rPr lang="sv-SE" dirty="0" err="1"/>
              <a:t>group</a:t>
            </a:r>
            <a:r>
              <a:rPr lang="sv-SE" dirty="0"/>
              <a:t>: </a:t>
            </a:r>
          </a:p>
          <a:p>
            <a:r>
              <a:rPr lang="sv-SE" dirty="0"/>
              <a:t>Animal </a:t>
            </a:r>
            <a:r>
              <a:rPr lang="sv-SE" dirty="0" err="1"/>
              <a:t>protection</a:t>
            </a:r>
            <a:r>
              <a:rPr lang="sv-SE" dirty="0"/>
              <a:t> services/</a:t>
            </a:r>
            <a:r>
              <a:rPr lang="sv-SE" dirty="0" err="1"/>
              <a:t>organizations</a:t>
            </a:r>
            <a:r>
              <a:rPr lang="sv-SE" dirty="0"/>
              <a:t>, i.e. WWF</a:t>
            </a:r>
          </a:p>
          <a:p>
            <a:r>
              <a:rPr lang="sv-SE" dirty="0" err="1"/>
              <a:t>Tourism</a:t>
            </a:r>
            <a:r>
              <a:rPr lang="sv-SE" dirty="0"/>
              <a:t> </a:t>
            </a:r>
            <a:r>
              <a:rPr lang="sv-SE" dirty="0" err="1"/>
              <a:t>industry</a:t>
            </a:r>
            <a:r>
              <a:rPr lang="sv-SE" dirty="0"/>
              <a:t>, i.e. Safari expeditions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32DEE-88BD-4AB3-9189-9926C6A8F8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46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sv-SE" dirty="0"/>
              <a:t>Vision: </a:t>
            </a:r>
            <a:r>
              <a:rPr lang="sv-SE" dirty="0" err="1"/>
              <a:t>Apply</a:t>
            </a:r>
            <a:r>
              <a:rPr lang="sv-SE" dirty="0"/>
              <a:t> real </a:t>
            </a:r>
            <a:r>
              <a:rPr lang="sv-SE" dirty="0" err="1"/>
              <a:t>time</a:t>
            </a:r>
            <a:r>
              <a:rPr lang="sv-SE" dirty="0"/>
              <a:t> data to </a:t>
            </a:r>
            <a:r>
              <a:rPr lang="sv-SE" dirty="0" err="1"/>
              <a:t>our</a:t>
            </a:r>
            <a:r>
              <a:rPr lang="sv-SE" dirty="0"/>
              <a:t> ML-</a:t>
            </a:r>
            <a:r>
              <a:rPr lang="sv-SE" dirty="0" err="1"/>
              <a:t>models</a:t>
            </a:r>
            <a:endParaRPr lang="sv-SE" dirty="0"/>
          </a:p>
          <a:p>
            <a:pPr lvl="1"/>
            <a:r>
              <a:rPr lang="sv-SE" dirty="0"/>
              <a:t>To </a:t>
            </a:r>
            <a:r>
              <a:rPr lang="sv-SE" dirty="0" err="1"/>
              <a:t>predict</a:t>
            </a:r>
            <a:r>
              <a:rPr lang="sv-SE" dirty="0"/>
              <a:t> </a:t>
            </a:r>
            <a:r>
              <a:rPr lang="sv-SE" dirty="0" err="1"/>
              <a:t>future</a:t>
            </a:r>
            <a:r>
              <a:rPr lang="sv-SE" dirty="0"/>
              <a:t> </a:t>
            </a:r>
            <a:r>
              <a:rPr lang="sv-SE" dirty="0" err="1"/>
              <a:t>movement</a:t>
            </a:r>
            <a:endParaRPr lang="en-SE" dirty="0"/>
          </a:p>
          <a:p>
            <a:endParaRPr lang="sv-SE" dirty="0"/>
          </a:p>
          <a:p>
            <a:r>
              <a:rPr lang="sv-SE" dirty="0" err="1"/>
              <a:t>Easily</a:t>
            </a:r>
            <a:r>
              <a:rPr lang="sv-SE" dirty="0"/>
              <a:t> </a:t>
            </a:r>
            <a:r>
              <a:rPr lang="sv-SE" dirty="0" err="1"/>
              <a:t>scalable</a:t>
            </a:r>
            <a:r>
              <a:rPr lang="sv-SE" dirty="0"/>
              <a:t> and </a:t>
            </a:r>
            <a:r>
              <a:rPr lang="sv-SE" dirty="0" err="1"/>
              <a:t>applicable</a:t>
            </a:r>
            <a:r>
              <a:rPr lang="sv-SE" dirty="0"/>
              <a:t> to </a:t>
            </a:r>
            <a:r>
              <a:rPr lang="sv-SE" dirty="0" err="1"/>
              <a:t>other</a:t>
            </a:r>
            <a:r>
              <a:rPr lang="sv-SE" dirty="0"/>
              <a:t> animal species*</a:t>
            </a:r>
          </a:p>
          <a:p>
            <a:r>
              <a:rPr lang="sv-SE" dirty="0"/>
              <a:t>Or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industries</a:t>
            </a:r>
            <a:r>
              <a:rPr lang="sv-SE" dirty="0"/>
              <a:t>, </a:t>
            </a:r>
            <a:r>
              <a:rPr lang="sv-SE" dirty="0" err="1"/>
              <a:t>e.g</a:t>
            </a:r>
            <a:r>
              <a:rPr lang="sv-SE" dirty="0"/>
              <a:t>. </a:t>
            </a:r>
            <a:r>
              <a:rPr lang="sv-SE" dirty="0" err="1"/>
              <a:t>Finance</a:t>
            </a:r>
            <a:r>
              <a:rPr lang="sv-SE" dirty="0"/>
              <a:t> or </a:t>
            </a:r>
            <a:r>
              <a:rPr lang="sv-SE" dirty="0" err="1"/>
              <a:t>weather</a:t>
            </a:r>
            <a:r>
              <a:rPr lang="sv-SE" dirty="0"/>
              <a:t> </a:t>
            </a:r>
            <a:r>
              <a:rPr lang="sv-SE" dirty="0" err="1"/>
              <a:t>forecasting</a:t>
            </a:r>
            <a:r>
              <a:rPr lang="sv-SE" dirty="0"/>
              <a:t> 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32DEE-88BD-4AB3-9189-9926C6A8F8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53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sv-SE" dirty="0" err="1"/>
              <a:t>How</a:t>
            </a:r>
            <a:r>
              <a:rPr lang="sv-SE" dirty="0"/>
              <a:t> to </a:t>
            </a:r>
            <a:r>
              <a:rPr lang="sv-SE" dirty="0" err="1"/>
              <a:t>handle</a:t>
            </a:r>
            <a:r>
              <a:rPr lang="sv-SE" dirty="0"/>
              <a:t>, </a:t>
            </a:r>
            <a:r>
              <a:rPr lang="sv-SE" dirty="0" err="1"/>
              <a:t>explore</a:t>
            </a:r>
            <a:r>
              <a:rPr lang="sv-SE" dirty="0"/>
              <a:t> and store the </a:t>
            </a:r>
            <a:r>
              <a:rPr lang="sv-SE" dirty="0" err="1"/>
              <a:t>timeserie-based</a:t>
            </a:r>
            <a:r>
              <a:rPr lang="sv-SE" dirty="0"/>
              <a:t> data</a:t>
            </a:r>
          </a:p>
          <a:p>
            <a:pPr lvl="1"/>
            <a:r>
              <a:rPr lang="sv-SE" dirty="0" err="1"/>
              <a:t>Applying</a:t>
            </a:r>
            <a:r>
              <a:rPr lang="sv-SE" dirty="0"/>
              <a:t> </a:t>
            </a:r>
            <a:r>
              <a:rPr lang="sv-SE" dirty="0" err="1"/>
              <a:t>timeseries</a:t>
            </a:r>
            <a:r>
              <a:rPr lang="sv-SE" dirty="0"/>
              <a:t> in </a:t>
            </a:r>
            <a:r>
              <a:rPr lang="sv-SE" dirty="0" err="1"/>
              <a:t>machine</a:t>
            </a:r>
            <a:r>
              <a:rPr lang="sv-SE" dirty="0"/>
              <a:t> </a:t>
            </a:r>
            <a:r>
              <a:rPr lang="sv-SE" dirty="0" err="1"/>
              <a:t>learing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32DEE-88BD-4AB3-9189-9926C6A8F8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0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8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2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3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6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5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0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7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5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5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9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5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71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B64FA-DCD7-DD6C-939D-B7D1123FD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633" y="1247140"/>
            <a:ext cx="3608208" cy="3450844"/>
          </a:xfrm>
        </p:spPr>
        <p:txBody>
          <a:bodyPr>
            <a:normAutofit fontScale="90000"/>
          </a:bodyPr>
          <a:lstStyle/>
          <a:p>
            <a:r>
              <a:rPr lang="sv-SE" sz="4800" dirty="0"/>
              <a:t>Fantastic elephants and where to find them</a:t>
            </a:r>
            <a:endParaRPr lang="en-SE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BAC39-DB60-0296-60B3-357EA8E40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8633" y="4818126"/>
            <a:ext cx="3608208" cy="1268984"/>
          </a:xfrm>
        </p:spPr>
        <p:txBody>
          <a:bodyPr>
            <a:normAutofit fontScale="62500" lnSpcReduction="20000"/>
          </a:bodyPr>
          <a:lstStyle/>
          <a:p>
            <a:r>
              <a:rPr lang="sv-SE" dirty="0"/>
              <a:t>Project Pink </a:t>
            </a:r>
            <a:r>
              <a:rPr lang="sv-SE" dirty="0" err="1"/>
              <a:t>Elephants</a:t>
            </a:r>
            <a:r>
              <a:rPr lang="sv-SE" dirty="0"/>
              <a:t> </a:t>
            </a:r>
          </a:p>
          <a:p>
            <a:r>
              <a:rPr lang="sv-SE" dirty="0"/>
              <a:t>Group 1 – </a:t>
            </a:r>
          </a:p>
          <a:p>
            <a:r>
              <a:rPr lang="sv-SE" dirty="0"/>
              <a:t>Berill Varga, Stefan Lilja &amp; Jinshu Pan</a:t>
            </a:r>
            <a:endParaRPr lang="en-SE" dirty="0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06EBBCE7-15C3-CA11-672A-1D44E4EAFD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47" r="7417" b="-1"/>
          <a:stretch/>
        </p:blipFill>
        <p:spPr>
          <a:xfrm>
            <a:off x="-1" y="10"/>
            <a:ext cx="7456513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" name="Picture 6" descr="yes&#10;">
            <a:extLst>
              <a:ext uri="{FF2B5EF4-FFF2-40B4-BE49-F238E27FC236}">
                <a16:creationId xmlns:a16="http://schemas.microsoft.com/office/drawing/2014/main" id="{8A49F256-2372-8938-7249-041DF5BDE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989" b="97340" l="1161" r="97679">
                        <a14:foregroundMark x1="5029" y1="41489" x2="4836" y2="43617"/>
                        <a14:foregroundMark x1="29787" y1="9574" x2="41586" y2="5319"/>
                        <a14:foregroundMark x1="41586" y1="5319" x2="44101" y2="7181"/>
                        <a14:foregroundMark x1="32495" y1="6117" x2="18956" y2="9574"/>
                        <a14:foregroundMark x1="18956" y1="9574" x2="4449" y2="31649"/>
                        <a14:foregroundMark x1="4449" y1="31649" x2="3675" y2="35638"/>
                        <a14:foregroundMark x1="1161" y1="47340" x2="1161" y2="47340"/>
                        <a14:foregroundMark x1="1354" y1="48936" x2="1354" y2="48936"/>
                        <a14:foregroundMark x1="1354" y1="48936" x2="6770" y2="47340"/>
                        <a14:foregroundMark x1="9091" y1="51330" x2="15861" y2="65691"/>
                        <a14:foregroundMark x1="15861" y1="65691" x2="14507" y2="80851"/>
                        <a14:foregroundMark x1="14507" y1="80851" x2="16248" y2="95213"/>
                        <a14:foregroundMark x1="16248" y1="95213" x2="27466" y2="97872"/>
                        <a14:foregroundMark x1="27466" y1="97872" x2="21470" y2="85904"/>
                        <a14:foregroundMark x1="21470" y1="85904" x2="15280" y2="85904"/>
                        <a14:foregroundMark x1="28046" y1="97606" x2="33462" y2="84309"/>
                        <a14:foregroundMark x1="33462" y1="84309" x2="32108" y2="72606"/>
                        <a14:foregroundMark x1="37718" y1="73936" x2="48549" y2="74734"/>
                        <a14:foregroundMark x1="53688" y1="5234" x2="69052" y2="2926"/>
                        <a14:foregroundMark x1="46035" y1="6383" x2="50414" y2="5725"/>
                        <a14:foregroundMark x1="69052" y1="2926" x2="89555" y2="11436"/>
                        <a14:foregroundMark x1="89555" y1="11436" x2="95358" y2="27394"/>
                        <a14:foregroundMark x1="95358" y1="27394" x2="96132" y2="37500"/>
                        <a14:foregroundMark x1="50870" y1="18085" x2="57447" y2="45213"/>
                        <a14:foregroundMark x1="57447" y1="45213" x2="67505" y2="45745"/>
                        <a14:foregroundMark x1="67505" y1="45745" x2="71760" y2="44681"/>
                        <a14:foregroundMark x1="97679" y1="40691" x2="95164" y2="57979"/>
                        <a14:foregroundMark x1="83153" y1="79521" x2="81818" y2="81915"/>
                        <a14:foregroundMark x1="83301" y1="79255" x2="83153" y2="79521"/>
                        <a14:foregroundMark x1="83467" y1="78958" x2="83301" y2="79255"/>
                        <a14:foregroundMark x1="95164" y1="57979" x2="86010" y2="74397"/>
                        <a14:foregroundMark x1="82585" y1="83272" x2="83172" y2="84309"/>
                        <a14:foregroundMark x1="82214" y1="82616" x2="82557" y2="83222"/>
                        <a14:foregroundMark x1="81818" y1="81915" x2="82104" y2="82421"/>
                        <a14:foregroundMark x1="84333" y1="84043" x2="75242" y2="91223"/>
                        <a14:foregroundMark x1="75242" y1="91223" x2="72340" y2="76596"/>
                        <a14:foregroundMark x1="72340" y1="76596" x2="75435" y2="71277"/>
                        <a14:foregroundMark x1="77950" y1="67021" x2="77950" y2="63830"/>
                        <a14:foregroundMark x1="67961" y1="72238" x2="66151" y2="74468"/>
                        <a14:foregroundMark x1="75435" y1="63032" x2="73386" y2="65556"/>
                        <a14:foregroundMark x1="66151" y1="74468" x2="65764" y2="75798"/>
                        <a14:foregroundMark x1="49903" y1="76064" x2="51257" y2="89894"/>
                        <a14:foregroundMark x1="51257" y1="89894" x2="61509" y2="96543"/>
                        <a14:foregroundMark x1="61509" y1="96543" x2="65957" y2="80585"/>
                        <a14:foregroundMark x1="65957" y1="80585" x2="65377" y2="77394"/>
                        <a14:foregroundMark x1="52829" y1="7088" x2="52998" y2="7181"/>
                        <a14:backgroundMark x1="69052" y1="71543" x2="71373" y2="68883"/>
                        <a14:backgroundMark x1="71373" y1="68883" x2="72921" y2="67021"/>
                        <a14:backgroundMark x1="69826" y1="70479" x2="69052" y2="71277"/>
                        <a14:backgroundMark x1="69052" y1="71277" x2="68665" y2="72606"/>
                        <a14:backgroundMark x1="83946" y1="78989" x2="85493" y2="77128"/>
                        <a14:backgroundMark x1="83559" y1="78723" x2="84913" y2="78191"/>
                        <a14:backgroundMark x1="83172" y1="79521" x2="83172" y2="79521"/>
                        <a14:backgroundMark x1="83559" y1="79255" x2="83559" y2="79255"/>
                        <a14:backgroundMark x1="50870" y1="4787" x2="53385" y2="5053"/>
                        <a14:backgroundMark x1="53385" y1="5053" x2="53772" y2="50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46" y="348179"/>
            <a:ext cx="941698" cy="6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5D339-809E-7258-7762-B3B3C8F8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2837B-C678-6644-5229-29C634760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Animal protection and reservation</a:t>
            </a:r>
          </a:p>
          <a:p>
            <a:pPr lvl="1"/>
            <a:r>
              <a:rPr lang="en-US" dirty="0"/>
              <a:t>Endangered species</a:t>
            </a:r>
          </a:p>
          <a:p>
            <a:pPr lvl="1"/>
            <a:r>
              <a:rPr lang="en-US" dirty="0"/>
              <a:t>Track sick animal/animal in distress</a:t>
            </a:r>
          </a:p>
          <a:p>
            <a:pPr lvl="1"/>
            <a:r>
              <a:rPr lang="en-US" dirty="0"/>
              <a:t>Animal poaching</a:t>
            </a:r>
          </a:p>
          <a:p>
            <a:endParaRPr lang="en-US" dirty="0"/>
          </a:p>
        </p:txBody>
      </p:sp>
      <p:pic>
        <p:nvPicPr>
          <p:cNvPr id="4" name="Picture 3" descr="yes&#10;">
            <a:extLst>
              <a:ext uri="{FF2B5EF4-FFF2-40B4-BE49-F238E27FC236}">
                <a16:creationId xmlns:a16="http://schemas.microsoft.com/office/drawing/2014/main" id="{30CF18A3-51FA-FE8D-34FD-0981E9D06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989" b="97340" l="1161" r="97679">
                        <a14:foregroundMark x1="5029" y1="41489" x2="4836" y2="43617"/>
                        <a14:foregroundMark x1="29787" y1="9574" x2="41586" y2="5319"/>
                        <a14:foregroundMark x1="41586" y1="5319" x2="44101" y2="7181"/>
                        <a14:foregroundMark x1="32495" y1="6117" x2="18956" y2="9574"/>
                        <a14:foregroundMark x1="18956" y1="9574" x2="4449" y2="31649"/>
                        <a14:foregroundMark x1="4449" y1="31649" x2="3675" y2="35638"/>
                        <a14:foregroundMark x1="1161" y1="47340" x2="1161" y2="47340"/>
                        <a14:foregroundMark x1="1354" y1="48936" x2="1354" y2="48936"/>
                        <a14:foregroundMark x1="1354" y1="48936" x2="6770" y2="47340"/>
                        <a14:foregroundMark x1="9091" y1="51330" x2="15861" y2="65691"/>
                        <a14:foregroundMark x1="15861" y1="65691" x2="14507" y2="80851"/>
                        <a14:foregroundMark x1="14507" y1="80851" x2="16248" y2="95213"/>
                        <a14:foregroundMark x1="16248" y1="95213" x2="27466" y2="97872"/>
                        <a14:foregroundMark x1="27466" y1="97872" x2="21470" y2="85904"/>
                        <a14:foregroundMark x1="21470" y1="85904" x2="15280" y2="85904"/>
                        <a14:foregroundMark x1="28046" y1="97606" x2="33462" y2="84309"/>
                        <a14:foregroundMark x1="33462" y1="84309" x2="32108" y2="72606"/>
                        <a14:foregroundMark x1="37718" y1="73936" x2="48549" y2="74734"/>
                        <a14:foregroundMark x1="53688" y1="5234" x2="69052" y2="2926"/>
                        <a14:foregroundMark x1="46035" y1="6383" x2="50414" y2="5725"/>
                        <a14:foregroundMark x1="69052" y1="2926" x2="89555" y2="11436"/>
                        <a14:foregroundMark x1="89555" y1="11436" x2="95358" y2="27394"/>
                        <a14:foregroundMark x1="95358" y1="27394" x2="96132" y2="37500"/>
                        <a14:foregroundMark x1="50870" y1="18085" x2="57447" y2="45213"/>
                        <a14:foregroundMark x1="57447" y1="45213" x2="67505" y2="45745"/>
                        <a14:foregroundMark x1="67505" y1="45745" x2="71760" y2="44681"/>
                        <a14:foregroundMark x1="97679" y1="40691" x2="95164" y2="57979"/>
                        <a14:foregroundMark x1="83153" y1="79521" x2="81818" y2="81915"/>
                        <a14:foregroundMark x1="83301" y1="79255" x2="83153" y2="79521"/>
                        <a14:foregroundMark x1="83467" y1="78958" x2="83301" y2="79255"/>
                        <a14:foregroundMark x1="95164" y1="57979" x2="86010" y2="74397"/>
                        <a14:foregroundMark x1="82585" y1="83272" x2="83172" y2="84309"/>
                        <a14:foregroundMark x1="82214" y1="82616" x2="82557" y2="83222"/>
                        <a14:foregroundMark x1="81818" y1="81915" x2="82104" y2="82421"/>
                        <a14:foregroundMark x1="84333" y1="84043" x2="75242" y2="91223"/>
                        <a14:foregroundMark x1="75242" y1="91223" x2="72340" y2="76596"/>
                        <a14:foregroundMark x1="72340" y1="76596" x2="75435" y2="71277"/>
                        <a14:foregroundMark x1="77950" y1="67021" x2="77950" y2="63830"/>
                        <a14:foregroundMark x1="67961" y1="72238" x2="66151" y2="74468"/>
                        <a14:foregroundMark x1="75435" y1="63032" x2="73386" y2="65556"/>
                        <a14:foregroundMark x1="66151" y1="74468" x2="65764" y2="75798"/>
                        <a14:foregroundMark x1="49903" y1="76064" x2="51257" y2="89894"/>
                        <a14:foregroundMark x1="51257" y1="89894" x2="61509" y2="96543"/>
                        <a14:foregroundMark x1="61509" y1="96543" x2="65957" y2="80585"/>
                        <a14:foregroundMark x1="65957" y1="80585" x2="65377" y2="77394"/>
                        <a14:foregroundMark x1="52829" y1="7088" x2="52998" y2="7181"/>
                        <a14:backgroundMark x1="69052" y1="71543" x2="71373" y2="68883"/>
                        <a14:backgroundMark x1="71373" y1="68883" x2="72921" y2="67021"/>
                        <a14:backgroundMark x1="69826" y1="70479" x2="69052" y2="71277"/>
                        <a14:backgroundMark x1="69052" y1="71277" x2="68665" y2="72606"/>
                        <a14:backgroundMark x1="83946" y1="78989" x2="85493" y2="77128"/>
                        <a14:backgroundMark x1="83559" y1="78723" x2="84913" y2="78191"/>
                        <a14:backgroundMark x1="83172" y1="79521" x2="83172" y2="79521"/>
                        <a14:backgroundMark x1="83559" y1="79255" x2="83559" y2="79255"/>
                        <a14:backgroundMark x1="50870" y1="4787" x2="53385" y2="5053"/>
                        <a14:backgroundMark x1="53385" y1="5053" x2="53772" y2="50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72800" y="5743732"/>
            <a:ext cx="941698" cy="6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08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564B-88CE-1ED4-3FBD-5DF19E3E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A43F1-3F06-7A44-BFA1-16C71E21A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 </a:t>
            </a:r>
            <a:r>
              <a:rPr lang="sv-SE" dirty="0" err="1"/>
              <a:t>developed</a:t>
            </a:r>
            <a:r>
              <a:rPr lang="sv-SE" dirty="0"/>
              <a:t> and </a:t>
            </a:r>
            <a:r>
              <a:rPr lang="sv-SE" dirty="0" err="1"/>
              <a:t>well-trained</a:t>
            </a:r>
            <a:r>
              <a:rPr lang="sv-SE" dirty="0"/>
              <a:t> AI-</a:t>
            </a:r>
            <a:r>
              <a:rPr lang="sv-SE" dirty="0" err="1"/>
              <a:t>product</a:t>
            </a:r>
            <a:endParaRPr lang="sv-SE" dirty="0"/>
          </a:p>
          <a:p>
            <a:pPr lvl="1"/>
            <a:r>
              <a:rPr lang="sv-SE" dirty="0" err="1"/>
              <a:t>Supported</a:t>
            </a:r>
            <a:r>
              <a:rPr lang="sv-SE" dirty="0"/>
              <a:t> by </a:t>
            </a:r>
            <a:r>
              <a:rPr lang="sv-SE" i="1" dirty="0"/>
              <a:t>TWO</a:t>
            </a:r>
            <a:r>
              <a:rPr lang="sv-SE" dirty="0"/>
              <a:t> </a:t>
            </a:r>
            <a:r>
              <a:rPr lang="sv-SE" dirty="0" err="1"/>
              <a:t>Machine</a:t>
            </a:r>
            <a:r>
              <a:rPr lang="sv-SE" dirty="0"/>
              <a:t> Learning </a:t>
            </a:r>
            <a:r>
              <a:rPr lang="sv-SE" dirty="0" err="1"/>
              <a:t>models</a:t>
            </a:r>
            <a:r>
              <a:rPr lang="sv-SE" dirty="0"/>
              <a:t> </a:t>
            </a:r>
          </a:p>
          <a:p>
            <a:pPr lvl="1"/>
            <a:r>
              <a:rPr lang="en-US" dirty="0"/>
              <a:t>Location</a:t>
            </a:r>
            <a:r>
              <a:rPr lang="sv-SE" dirty="0"/>
              <a:t> </a:t>
            </a:r>
            <a:r>
              <a:rPr lang="sv-SE" dirty="0" err="1"/>
              <a:t>tracking</a:t>
            </a:r>
            <a:r>
              <a:rPr lang="sv-SE" dirty="0"/>
              <a:t> and </a:t>
            </a:r>
            <a:r>
              <a:rPr lang="sv-SE" dirty="0" err="1"/>
              <a:t>visualization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elephants</a:t>
            </a:r>
            <a:endParaRPr lang="sv-SE" dirty="0"/>
          </a:p>
          <a:p>
            <a:pPr lvl="1"/>
            <a:r>
              <a:rPr lang="sv-SE" dirty="0" err="1"/>
              <a:t>Based</a:t>
            </a:r>
            <a:r>
              <a:rPr lang="sv-SE" dirty="0"/>
              <a:t> on </a:t>
            </a:r>
            <a:r>
              <a:rPr lang="sv-SE" dirty="0" err="1"/>
              <a:t>accurate</a:t>
            </a:r>
            <a:r>
              <a:rPr lang="sv-SE" dirty="0"/>
              <a:t> and </a:t>
            </a:r>
            <a:r>
              <a:rPr lang="sv-SE" dirty="0" err="1"/>
              <a:t>scientific</a:t>
            </a:r>
            <a:r>
              <a:rPr lang="sv-SE" dirty="0"/>
              <a:t> data</a:t>
            </a:r>
          </a:p>
          <a:p>
            <a:endParaRPr lang="en-US" dirty="0"/>
          </a:p>
        </p:txBody>
      </p:sp>
      <p:pic>
        <p:nvPicPr>
          <p:cNvPr id="4" name="Picture 3" descr="yes&#10;">
            <a:extLst>
              <a:ext uri="{FF2B5EF4-FFF2-40B4-BE49-F238E27FC236}">
                <a16:creationId xmlns:a16="http://schemas.microsoft.com/office/drawing/2014/main" id="{D1734F47-2FC5-45F4-523D-A04B87BA5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989" b="97340" l="1161" r="97679">
                        <a14:foregroundMark x1="5029" y1="41489" x2="4836" y2="43617"/>
                        <a14:foregroundMark x1="29787" y1="9574" x2="41586" y2="5319"/>
                        <a14:foregroundMark x1="41586" y1="5319" x2="44101" y2="7181"/>
                        <a14:foregroundMark x1="32495" y1="6117" x2="18956" y2="9574"/>
                        <a14:foregroundMark x1="18956" y1="9574" x2="4449" y2="31649"/>
                        <a14:foregroundMark x1="4449" y1="31649" x2="3675" y2="35638"/>
                        <a14:foregroundMark x1="1161" y1="47340" x2="1161" y2="47340"/>
                        <a14:foregroundMark x1="1354" y1="48936" x2="1354" y2="48936"/>
                        <a14:foregroundMark x1="1354" y1="48936" x2="6770" y2="47340"/>
                        <a14:foregroundMark x1="9091" y1="51330" x2="15861" y2="65691"/>
                        <a14:foregroundMark x1="15861" y1="65691" x2="14507" y2="80851"/>
                        <a14:foregroundMark x1="14507" y1="80851" x2="16248" y2="95213"/>
                        <a14:foregroundMark x1="16248" y1="95213" x2="27466" y2="97872"/>
                        <a14:foregroundMark x1="27466" y1="97872" x2="21470" y2="85904"/>
                        <a14:foregroundMark x1="21470" y1="85904" x2="15280" y2="85904"/>
                        <a14:foregroundMark x1="28046" y1="97606" x2="33462" y2="84309"/>
                        <a14:foregroundMark x1="33462" y1="84309" x2="32108" y2="72606"/>
                        <a14:foregroundMark x1="37718" y1="73936" x2="48549" y2="74734"/>
                        <a14:foregroundMark x1="53688" y1="5234" x2="69052" y2="2926"/>
                        <a14:foregroundMark x1="46035" y1="6383" x2="50414" y2="5725"/>
                        <a14:foregroundMark x1="69052" y1="2926" x2="89555" y2="11436"/>
                        <a14:foregroundMark x1="89555" y1="11436" x2="95358" y2="27394"/>
                        <a14:foregroundMark x1="95358" y1="27394" x2="96132" y2="37500"/>
                        <a14:foregroundMark x1="50870" y1="18085" x2="57447" y2="45213"/>
                        <a14:foregroundMark x1="57447" y1="45213" x2="67505" y2="45745"/>
                        <a14:foregroundMark x1="67505" y1="45745" x2="71760" y2="44681"/>
                        <a14:foregroundMark x1="97679" y1="40691" x2="95164" y2="57979"/>
                        <a14:foregroundMark x1="83153" y1="79521" x2="81818" y2="81915"/>
                        <a14:foregroundMark x1="83301" y1="79255" x2="83153" y2="79521"/>
                        <a14:foregroundMark x1="83467" y1="78958" x2="83301" y2="79255"/>
                        <a14:foregroundMark x1="95164" y1="57979" x2="86010" y2="74397"/>
                        <a14:foregroundMark x1="82585" y1="83272" x2="83172" y2="84309"/>
                        <a14:foregroundMark x1="82214" y1="82616" x2="82557" y2="83222"/>
                        <a14:foregroundMark x1="81818" y1="81915" x2="82104" y2="82421"/>
                        <a14:foregroundMark x1="84333" y1="84043" x2="75242" y2="91223"/>
                        <a14:foregroundMark x1="75242" y1="91223" x2="72340" y2="76596"/>
                        <a14:foregroundMark x1="72340" y1="76596" x2="75435" y2="71277"/>
                        <a14:foregroundMark x1="77950" y1="67021" x2="77950" y2="63830"/>
                        <a14:foregroundMark x1="67961" y1="72238" x2="66151" y2="74468"/>
                        <a14:foregroundMark x1="75435" y1="63032" x2="73386" y2="65556"/>
                        <a14:foregroundMark x1="66151" y1="74468" x2="65764" y2="75798"/>
                        <a14:foregroundMark x1="49903" y1="76064" x2="51257" y2="89894"/>
                        <a14:foregroundMark x1="51257" y1="89894" x2="61509" y2="96543"/>
                        <a14:foregroundMark x1="61509" y1="96543" x2="65957" y2="80585"/>
                        <a14:foregroundMark x1="65957" y1="80585" x2="65377" y2="77394"/>
                        <a14:foregroundMark x1="52829" y1="7088" x2="52998" y2="7181"/>
                        <a14:backgroundMark x1="69052" y1="71543" x2="71373" y2="68883"/>
                        <a14:backgroundMark x1="71373" y1="68883" x2="72921" y2="67021"/>
                        <a14:backgroundMark x1="69826" y1="70479" x2="69052" y2="71277"/>
                        <a14:backgroundMark x1="69052" y1="71277" x2="68665" y2="72606"/>
                        <a14:backgroundMark x1="83946" y1="78989" x2="85493" y2="77128"/>
                        <a14:backgroundMark x1="83559" y1="78723" x2="84913" y2="78191"/>
                        <a14:backgroundMark x1="83172" y1="79521" x2="83172" y2="79521"/>
                        <a14:backgroundMark x1="83559" y1="79255" x2="83559" y2="79255"/>
                        <a14:backgroundMark x1="50870" y1="4787" x2="53385" y2="5053"/>
                        <a14:backgroundMark x1="53385" y1="5053" x2="53772" y2="50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72800" y="5743732"/>
            <a:ext cx="941698" cy="6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191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D1D4-F1CF-0D70-D8AF-B29C1C62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Short demonstration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4CFD-663A-52FA-3B0A-96AE573C8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Current tracking technology</a:t>
            </a:r>
          </a:p>
          <a:p>
            <a:r>
              <a:rPr lang="sv-SE" dirty="0"/>
              <a:t>Groundbreaking AI/ML-models</a:t>
            </a:r>
            <a:endParaRPr lang="en-SE" dirty="0"/>
          </a:p>
        </p:txBody>
      </p:sp>
      <p:pic>
        <p:nvPicPr>
          <p:cNvPr id="4" name="Picture 3" descr="yes&#10;">
            <a:extLst>
              <a:ext uri="{FF2B5EF4-FFF2-40B4-BE49-F238E27FC236}">
                <a16:creationId xmlns:a16="http://schemas.microsoft.com/office/drawing/2014/main" id="{86A2C431-40C5-56BE-327A-5E44B2A61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89" b="97340" l="1161" r="97679">
                        <a14:foregroundMark x1="5029" y1="41489" x2="4836" y2="43617"/>
                        <a14:foregroundMark x1="29787" y1="9574" x2="41586" y2="5319"/>
                        <a14:foregroundMark x1="41586" y1="5319" x2="44101" y2="7181"/>
                        <a14:foregroundMark x1="32495" y1="6117" x2="18956" y2="9574"/>
                        <a14:foregroundMark x1="18956" y1="9574" x2="4449" y2="31649"/>
                        <a14:foregroundMark x1="4449" y1="31649" x2="3675" y2="35638"/>
                        <a14:foregroundMark x1="1161" y1="47340" x2="1161" y2="47340"/>
                        <a14:foregroundMark x1="1354" y1="48936" x2="1354" y2="48936"/>
                        <a14:foregroundMark x1="1354" y1="48936" x2="6770" y2="47340"/>
                        <a14:foregroundMark x1="9091" y1="51330" x2="15861" y2="65691"/>
                        <a14:foregroundMark x1="15861" y1="65691" x2="14507" y2="80851"/>
                        <a14:foregroundMark x1="14507" y1="80851" x2="16248" y2="95213"/>
                        <a14:foregroundMark x1="16248" y1="95213" x2="27466" y2="97872"/>
                        <a14:foregroundMark x1="27466" y1="97872" x2="21470" y2="85904"/>
                        <a14:foregroundMark x1="21470" y1="85904" x2="15280" y2="85904"/>
                        <a14:foregroundMark x1="28046" y1="97606" x2="33462" y2="84309"/>
                        <a14:foregroundMark x1="33462" y1="84309" x2="32108" y2="72606"/>
                        <a14:foregroundMark x1="37718" y1="73936" x2="48549" y2="74734"/>
                        <a14:foregroundMark x1="53688" y1="5234" x2="69052" y2="2926"/>
                        <a14:foregroundMark x1="46035" y1="6383" x2="50414" y2="5725"/>
                        <a14:foregroundMark x1="69052" y1="2926" x2="89555" y2="11436"/>
                        <a14:foregroundMark x1="89555" y1="11436" x2="95358" y2="27394"/>
                        <a14:foregroundMark x1="95358" y1="27394" x2="96132" y2="37500"/>
                        <a14:foregroundMark x1="50870" y1="18085" x2="57447" y2="45213"/>
                        <a14:foregroundMark x1="57447" y1="45213" x2="67505" y2="45745"/>
                        <a14:foregroundMark x1="67505" y1="45745" x2="71760" y2="44681"/>
                        <a14:foregroundMark x1="97679" y1="40691" x2="95164" y2="57979"/>
                        <a14:foregroundMark x1="83153" y1="79521" x2="81818" y2="81915"/>
                        <a14:foregroundMark x1="83301" y1="79255" x2="83153" y2="79521"/>
                        <a14:foregroundMark x1="83467" y1="78958" x2="83301" y2="79255"/>
                        <a14:foregroundMark x1="95164" y1="57979" x2="86010" y2="74397"/>
                        <a14:foregroundMark x1="82585" y1="83272" x2="83172" y2="84309"/>
                        <a14:foregroundMark x1="82214" y1="82616" x2="82557" y2="83222"/>
                        <a14:foregroundMark x1="81818" y1="81915" x2="82104" y2="82421"/>
                        <a14:foregroundMark x1="84333" y1="84043" x2="75242" y2="91223"/>
                        <a14:foregroundMark x1="75242" y1="91223" x2="72340" y2="76596"/>
                        <a14:foregroundMark x1="72340" y1="76596" x2="75435" y2="71277"/>
                        <a14:foregroundMark x1="77950" y1="67021" x2="77950" y2="63830"/>
                        <a14:foregroundMark x1="67961" y1="72238" x2="66151" y2="74468"/>
                        <a14:foregroundMark x1="75435" y1="63032" x2="73386" y2="65556"/>
                        <a14:foregroundMark x1="66151" y1="74468" x2="65764" y2="75798"/>
                        <a14:foregroundMark x1="49903" y1="76064" x2="51257" y2="89894"/>
                        <a14:foregroundMark x1="51257" y1="89894" x2="61509" y2="96543"/>
                        <a14:foregroundMark x1="61509" y1="96543" x2="65957" y2="80585"/>
                        <a14:foregroundMark x1="65957" y1="80585" x2="65377" y2="77394"/>
                        <a14:foregroundMark x1="52829" y1="7088" x2="52998" y2="7181"/>
                        <a14:backgroundMark x1="69052" y1="71543" x2="71373" y2="68883"/>
                        <a14:backgroundMark x1="71373" y1="68883" x2="72921" y2="67021"/>
                        <a14:backgroundMark x1="69826" y1="70479" x2="69052" y2="71277"/>
                        <a14:backgroundMark x1="69052" y1="71277" x2="68665" y2="72606"/>
                        <a14:backgroundMark x1="83946" y1="78989" x2="85493" y2="77128"/>
                        <a14:backgroundMark x1="83559" y1="78723" x2="84913" y2="78191"/>
                        <a14:backgroundMark x1="83172" y1="79521" x2="83172" y2="79521"/>
                        <a14:backgroundMark x1="83559" y1="79255" x2="83559" y2="79255"/>
                        <a14:backgroundMark x1="50870" y1="4787" x2="53385" y2="5053"/>
                        <a14:backgroundMark x1="53385" y1="5053" x2="53772" y2="50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72800" y="5743732"/>
            <a:ext cx="941698" cy="6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15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B106-7389-1A90-1503-24214D1A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Work</a:t>
            </a:r>
            <a:r>
              <a:rPr lang="sv-SE" dirty="0"/>
              <a:t> process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4E28E-610B-A486-B7A4-48872AFD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Agile</a:t>
            </a:r>
            <a:r>
              <a:rPr lang="sv-SE" dirty="0"/>
              <a:t> </a:t>
            </a:r>
          </a:p>
          <a:p>
            <a:pPr lvl="1"/>
            <a:r>
              <a:rPr lang="sv-SE" dirty="0"/>
              <a:t>Re-</a:t>
            </a:r>
            <a:r>
              <a:rPr lang="sv-SE" dirty="0" err="1"/>
              <a:t>prioritize</a:t>
            </a:r>
            <a:r>
              <a:rPr lang="sv-SE" dirty="0"/>
              <a:t> tasks and </a:t>
            </a:r>
            <a:r>
              <a:rPr lang="sv-SE" dirty="0" err="1"/>
              <a:t>goals</a:t>
            </a:r>
            <a:endParaRPr lang="sv-SE" dirty="0"/>
          </a:p>
          <a:p>
            <a:r>
              <a:rPr lang="sv-SE" dirty="0"/>
              <a:t>Challenges</a:t>
            </a:r>
          </a:p>
          <a:p>
            <a:pPr lvl="1"/>
            <a:r>
              <a:rPr lang="sv-SE" dirty="0" err="1"/>
              <a:t>Geographic</a:t>
            </a:r>
            <a:r>
              <a:rPr lang="sv-SE" dirty="0"/>
              <a:t> </a:t>
            </a:r>
            <a:r>
              <a:rPr lang="sv-SE" dirty="0" err="1"/>
              <a:t>plots</a:t>
            </a:r>
            <a:endParaRPr lang="sv-SE" dirty="0"/>
          </a:p>
          <a:p>
            <a:pPr lvl="1"/>
            <a:r>
              <a:rPr lang="sv-SE" dirty="0" err="1"/>
              <a:t>Time</a:t>
            </a:r>
            <a:r>
              <a:rPr lang="sv-SE" dirty="0"/>
              <a:t> and date in </a:t>
            </a:r>
            <a:r>
              <a:rPr lang="sv-SE" dirty="0" err="1"/>
              <a:t>dataset</a:t>
            </a:r>
            <a:r>
              <a:rPr lang="sv-SE" dirty="0"/>
              <a:t> </a:t>
            </a:r>
          </a:p>
          <a:p>
            <a:pPr lvl="1"/>
            <a:endParaRPr lang="en-SE" dirty="0"/>
          </a:p>
        </p:txBody>
      </p:sp>
      <p:pic>
        <p:nvPicPr>
          <p:cNvPr id="4" name="Picture 3" descr="yes&#10;">
            <a:extLst>
              <a:ext uri="{FF2B5EF4-FFF2-40B4-BE49-F238E27FC236}">
                <a16:creationId xmlns:a16="http://schemas.microsoft.com/office/drawing/2014/main" id="{8F21A6B4-81BF-67DF-9C46-8368C1B7D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989" b="97340" l="1161" r="97679">
                        <a14:foregroundMark x1="5029" y1="41489" x2="4836" y2="43617"/>
                        <a14:foregroundMark x1="29787" y1="9574" x2="41586" y2="5319"/>
                        <a14:foregroundMark x1="41586" y1="5319" x2="44101" y2="7181"/>
                        <a14:foregroundMark x1="32495" y1="6117" x2="18956" y2="9574"/>
                        <a14:foregroundMark x1="18956" y1="9574" x2="4449" y2="31649"/>
                        <a14:foregroundMark x1="4449" y1="31649" x2="3675" y2="35638"/>
                        <a14:foregroundMark x1="1161" y1="47340" x2="1161" y2="47340"/>
                        <a14:foregroundMark x1="1354" y1="48936" x2="1354" y2="48936"/>
                        <a14:foregroundMark x1="1354" y1="48936" x2="6770" y2="47340"/>
                        <a14:foregroundMark x1="9091" y1="51330" x2="15861" y2="65691"/>
                        <a14:foregroundMark x1="15861" y1="65691" x2="14507" y2="80851"/>
                        <a14:foregroundMark x1="14507" y1="80851" x2="16248" y2="95213"/>
                        <a14:foregroundMark x1="16248" y1="95213" x2="27466" y2="97872"/>
                        <a14:foregroundMark x1="27466" y1="97872" x2="21470" y2="85904"/>
                        <a14:foregroundMark x1="21470" y1="85904" x2="15280" y2="85904"/>
                        <a14:foregroundMark x1="28046" y1="97606" x2="33462" y2="84309"/>
                        <a14:foregroundMark x1="33462" y1="84309" x2="32108" y2="72606"/>
                        <a14:foregroundMark x1="37718" y1="73936" x2="48549" y2="74734"/>
                        <a14:foregroundMark x1="53688" y1="5234" x2="69052" y2="2926"/>
                        <a14:foregroundMark x1="46035" y1="6383" x2="50414" y2="5725"/>
                        <a14:foregroundMark x1="69052" y1="2926" x2="89555" y2="11436"/>
                        <a14:foregroundMark x1="89555" y1="11436" x2="95358" y2="27394"/>
                        <a14:foregroundMark x1="95358" y1="27394" x2="96132" y2="37500"/>
                        <a14:foregroundMark x1="50870" y1="18085" x2="57447" y2="45213"/>
                        <a14:foregroundMark x1="57447" y1="45213" x2="67505" y2="45745"/>
                        <a14:foregroundMark x1="67505" y1="45745" x2="71760" y2="44681"/>
                        <a14:foregroundMark x1="97679" y1="40691" x2="95164" y2="57979"/>
                        <a14:foregroundMark x1="83153" y1="79521" x2="81818" y2="81915"/>
                        <a14:foregroundMark x1="83301" y1="79255" x2="83153" y2="79521"/>
                        <a14:foregroundMark x1="83467" y1="78958" x2="83301" y2="79255"/>
                        <a14:foregroundMark x1="95164" y1="57979" x2="86010" y2="74397"/>
                        <a14:foregroundMark x1="82585" y1="83272" x2="83172" y2="84309"/>
                        <a14:foregroundMark x1="82214" y1="82616" x2="82557" y2="83222"/>
                        <a14:foregroundMark x1="81818" y1="81915" x2="82104" y2="82421"/>
                        <a14:foregroundMark x1="84333" y1="84043" x2="75242" y2="91223"/>
                        <a14:foregroundMark x1="75242" y1="91223" x2="72340" y2="76596"/>
                        <a14:foregroundMark x1="72340" y1="76596" x2="75435" y2="71277"/>
                        <a14:foregroundMark x1="77950" y1="67021" x2="77950" y2="63830"/>
                        <a14:foregroundMark x1="67961" y1="72238" x2="66151" y2="74468"/>
                        <a14:foregroundMark x1="75435" y1="63032" x2="73386" y2="65556"/>
                        <a14:foregroundMark x1="66151" y1="74468" x2="65764" y2="75798"/>
                        <a14:foregroundMark x1="49903" y1="76064" x2="51257" y2="89894"/>
                        <a14:foregroundMark x1="51257" y1="89894" x2="61509" y2="96543"/>
                        <a14:foregroundMark x1="61509" y1="96543" x2="65957" y2="80585"/>
                        <a14:foregroundMark x1="65957" y1="80585" x2="65377" y2="77394"/>
                        <a14:foregroundMark x1="52829" y1="7088" x2="52998" y2="7181"/>
                        <a14:backgroundMark x1="69052" y1="71543" x2="71373" y2="68883"/>
                        <a14:backgroundMark x1="71373" y1="68883" x2="72921" y2="67021"/>
                        <a14:backgroundMark x1="69826" y1="70479" x2="69052" y2="71277"/>
                        <a14:backgroundMark x1="69052" y1="71277" x2="68665" y2="72606"/>
                        <a14:backgroundMark x1="83946" y1="78989" x2="85493" y2="77128"/>
                        <a14:backgroundMark x1="83559" y1="78723" x2="84913" y2="78191"/>
                        <a14:backgroundMark x1="83172" y1="79521" x2="83172" y2="79521"/>
                        <a14:backgroundMark x1="83559" y1="79255" x2="83559" y2="79255"/>
                        <a14:backgroundMark x1="50870" y1="4787" x2="53385" y2="5053"/>
                        <a14:backgroundMark x1="53385" y1="5053" x2="53772" y2="50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72800" y="5743732"/>
            <a:ext cx="941698" cy="6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80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A45A-96DF-F27B-C44E-30D266330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3609742"/>
          </a:xfrm>
        </p:spPr>
        <p:txBody>
          <a:bodyPr>
            <a:normAutofit fontScale="90000"/>
          </a:bodyPr>
          <a:lstStyle/>
          <a:p>
            <a:pPr algn="ctr"/>
            <a:br>
              <a:rPr lang="sv-SE" sz="8800" dirty="0"/>
            </a:br>
            <a:br>
              <a:rPr lang="sv-SE" sz="8800" dirty="0"/>
            </a:br>
            <a:r>
              <a:rPr lang="sv-SE" sz="8800" dirty="0"/>
              <a:t>Q&amp;A</a:t>
            </a:r>
            <a:endParaRPr lang="en-US" sz="8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413E2-B684-C7D3-1FDB-C57ABEE4E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4721086"/>
            <a:ext cx="9486690" cy="136508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yes&#10;">
            <a:extLst>
              <a:ext uri="{FF2B5EF4-FFF2-40B4-BE49-F238E27FC236}">
                <a16:creationId xmlns:a16="http://schemas.microsoft.com/office/drawing/2014/main" id="{167BBC28-1803-E50B-FB24-3FBC9E5D6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89" b="97340" l="1161" r="97679">
                        <a14:foregroundMark x1="5029" y1="41489" x2="4836" y2="43617"/>
                        <a14:foregroundMark x1="29787" y1="9574" x2="41586" y2="5319"/>
                        <a14:foregroundMark x1="41586" y1="5319" x2="44101" y2="7181"/>
                        <a14:foregroundMark x1="32495" y1="6117" x2="18956" y2="9574"/>
                        <a14:foregroundMark x1="18956" y1="9574" x2="4449" y2="31649"/>
                        <a14:foregroundMark x1="4449" y1="31649" x2="3675" y2="35638"/>
                        <a14:foregroundMark x1="1161" y1="47340" x2="1161" y2="47340"/>
                        <a14:foregroundMark x1="1354" y1="48936" x2="1354" y2="48936"/>
                        <a14:foregroundMark x1="1354" y1="48936" x2="6770" y2="47340"/>
                        <a14:foregroundMark x1="9091" y1="51330" x2="15861" y2="65691"/>
                        <a14:foregroundMark x1="15861" y1="65691" x2="14507" y2="80851"/>
                        <a14:foregroundMark x1="14507" y1="80851" x2="16248" y2="95213"/>
                        <a14:foregroundMark x1="16248" y1="95213" x2="27466" y2="97872"/>
                        <a14:foregroundMark x1="27466" y1="97872" x2="21470" y2="85904"/>
                        <a14:foregroundMark x1="21470" y1="85904" x2="15280" y2="85904"/>
                        <a14:foregroundMark x1="28046" y1="97606" x2="33462" y2="84309"/>
                        <a14:foregroundMark x1="33462" y1="84309" x2="32108" y2="72606"/>
                        <a14:foregroundMark x1="37718" y1="73936" x2="48549" y2="74734"/>
                        <a14:foregroundMark x1="53688" y1="5234" x2="69052" y2="2926"/>
                        <a14:foregroundMark x1="46035" y1="6383" x2="50414" y2="5725"/>
                        <a14:foregroundMark x1="69052" y1="2926" x2="89555" y2="11436"/>
                        <a14:foregroundMark x1="89555" y1="11436" x2="95358" y2="27394"/>
                        <a14:foregroundMark x1="95358" y1="27394" x2="96132" y2="37500"/>
                        <a14:foregroundMark x1="50870" y1="18085" x2="57447" y2="45213"/>
                        <a14:foregroundMark x1="57447" y1="45213" x2="67505" y2="45745"/>
                        <a14:foregroundMark x1="67505" y1="45745" x2="71760" y2="44681"/>
                        <a14:foregroundMark x1="97679" y1="40691" x2="95164" y2="57979"/>
                        <a14:foregroundMark x1="83153" y1="79521" x2="81818" y2="81915"/>
                        <a14:foregroundMark x1="83301" y1="79255" x2="83153" y2="79521"/>
                        <a14:foregroundMark x1="83467" y1="78958" x2="83301" y2="79255"/>
                        <a14:foregroundMark x1="95164" y1="57979" x2="86010" y2="74397"/>
                        <a14:foregroundMark x1="82585" y1="83272" x2="83172" y2="84309"/>
                        <a14:foregroundMark x1="82214" y1="82616" x2="82557" y2="83222"/>
                        <a14:foregroundMark x1="81818" y1="81915" x2="82104" y2="82421"/>
                        <a14:foregroundMark x1="84333" y1="84043" x2="75242" y2="91223"/>
                        <a14:foregroundMark x1="75242" y1="91223" x2="72340" y2="76596"/>
                        <a14:foregroundMark x1="72340" y1="76596" x2="75435" y2="71277"/>
                        <a14:foregroundMark x1="77950" y1="67021" x2="77950" y2="63830"/>
                        <a14:foregroundMark x1="67961" y1="72238" x2="66151" y2="74468"/>
                        <a14:foregroundMark x1="75435" y1="63032" x2="73386" y2="65556"/>
                        <a14:foregroundMark x1="66151" y1="74468" x2="65764" y2="75798"/>
                        <a14:foregroundMark x1="49903" y1="76064" x2="51257" y2="89894"/>
                        <a14:foregroundMark x1="51257" y1="89894" x2="61509" y2="96543"/>
                        <a14:foregroundMark x1="61509" y1="96543" x2="65957" y2="80585"/>
                        <a14:foregroundMark x1="65957" y1="80585" x2="65377" y2="77394"/>
                        <a14:foregroundMark x1="52829" y1="7088" x2="52998" y2="7181"/>
                        <a14:backgroundMark x1="69052" y1="71543" x2="71373" y2="68883"/>
                        <a14:backgroundMark x1="71373" y1="68883" x2="72921" y2="67021"/>
                        <a14:backgroundMark x1="69826" y1="70479" x2="69052" y2="71277"/>
                        <a14:backgroundMark x1="69052" y1="71277" x2="68665" y2="72606"/>
                        <a14:backgroundMark x1="83946" y1="78989" x2="85493" y2="77128"/>
                        <a14:backgroundMark x1="83559" y1="78723" x2="84913" y2="78191"/>
                        <a14:backgroundMark x1="83172" y1="79521" x2="83172" y2="79521"/>
                        <a14:backgroundMark x1="83559" y1="79255" x2="83559" y2="79255"/>
                        <a14:backgroundMark x1="50870" y1="4787" x2="53385" y2="5053"/>
                        <a14:backgroundMark x1="53385" y1="5053" x2="53772" y2="50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134" y="3086564"/>
            <a:ext cx="941698" cy="684871"/>
          </a:xfrm>
          <a:prstGeom prst="rect">
            <a:avLst/>
          </a:prstGeom>
        </p:spPr>
      </p:pic>
      <p:pic>
        <p:nvPicPr>
          <p:cNvPr id="5" name="Picture 4" descr="yes&#10;">
            <a:extLst>
              <a:ext uri="{FF2B5EF4-FFF2-40B4-BE49-F238E27FC236}">
                <a16:creationId xmlns:a16="http://schemas.microsoft.com/office/drawing/2014/main" id="{E8BA9DB2-DFEC-4AF4-4FE7-B351EC8A3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89" b="97340" l="1161" r="97679">
                        <a14:foregroundMark x1="5029" y1="41489" x2="4836" y2="43617"/>
                        <a14:foregroundMark x1="29787" y1="9574" x2="41586" y2="5319"/>
                        <a14:foregroundMark x1="41586" y1="5319" x2="44101" y2="7181"/>
                        <a14:foregroundMark x1="32495" y1="6117" x2="18956" y2="9574"/>
                        <a14:foregroundMark x1="18956" y1="9574" x2="4449" y2="31649"/>
                        <a14:foregroundMark x1="4449" y1="31649" x2="3675" y2="35638"/>
                        <a14:foregroundMark x1="1161" y1="47340" x2="1161" y2="47340"/>
                        <a14:foregroundMark x1="1354" y1="48936" x2="1354" y2="48936"/>
                        <a14:foregroundMark x1="1354" y1="48936" x2="6770" y2="47340"/>
                        <a14:foregroundMark x1="9091" y1="51330" x2="15861" y2="65691"/>
                        <a14:foregroundMark x1="15861" y1="65691" x2="14507" y2="80851"/>
                        <a14:foregroundMark x1="14507" y1="80851" x2="16248" y2="95213"/>
                        <a14:foregroundMark x1="16248" y1="95213" x2="27466" y2="97872"/>
                        <a14:foregroundMark x1="27466" y1="97872" x2="21470" y2="85904"/>
                        <a14:foregroundMark x1="21470" y1="85904" x2="15280" y2="85904"/>
                        <a14:foregroundMark x1="28046" y1="97606" x2="33462" y2="84309"/>
                        <a14:foregroundMark x1="33462" y1="84309" x2="32108" y2="72606"/>
                        <a14:foregroundMark x1="37718" y1="73936" x2="48549" y2="74734"/>
                        <a14:foregroundMark x1="53688" y1="5234" x2="69052" y2="2926"/>
                        <a14:foregroundMark x1="46035" y1="6383" x2="50414" y2="5725"/>
                        <a14:foregroundMark x1="69052" y1="2926" x2="89555" y2="11436"/>
                        <a14:foregroundMark x1="89555" y1="11436" x2="95358" y2="27394"/>
                        <a14:foregroundMark x1="95358" y1="27394" x2="96132" y2="37500"/>
                        <a14:foregroundMark x1="50870" y1="18085" x2="57447" y2="45213"/>
                        <a14:foregroundMark x1="57447" y1="45213" x2="67505" y2="45745"/>
                        <a14:foregroundMark x1="67505" y1="45745" x2="71760" y2="44681"/>
                        <a14:foregroundMark x1="97679" y1="40691" x2="95164" y2="57979"/>
                        <a14:foregroundMark x1="83153" y1="79521" x2="81818" y2="81915"/>
                        <a14:foregroundMark x1="83301" y1="79255" x2="83153" y2="79521"/>
                        <a14:foregroundMark x1="83467" y1="78958" x2="83301" y2="79255"/>
                        <a14:foregroundMark x1="95164" y1="57979" x2="86010" y2="74397"/>
                        <a14:foregroundMark x1="82585" y1="83272" x2="83172" y2="84309"/>
                        <a14:foregroundMark x1="82214" y1="82616" x2="82557" y2="83222"/>
                        <a14:foregroundMark x1="81818" y1="81915" x2="82104" y2="82421"/>
                        <a14:foregroundMark x1="84333" y1="84043" x2="75242" y2="91223"/>
                        <a14:foregroundMark x1="75242" y1="91223" x2="72340" y2="76596"/>
                        <a14:foregroundMark x1="72340" y1="76596" x2="75435" y2="71277"/>
                        <a14:foregroundMark x1="77950" y1="67021" x2="77950" y2="63830"/>
                        <a14:foregroundMark x1="67961" y1="72238" x2="66151" y2="74468"/>
                        <a14:foregroundMark x1="75435" y1="63032" x2="73386" y2="65556"/>
                        <a14:foregroundMark x1="66151" y1="74468" x2="65764" y2="75798"/>
                        <a14:foregroundMark x1="49903" y1="76064" x2="51257" y2="89894"/>
                        <a14:foregroundMark x1="51257" y1="89894" x2="61509" y2="96543"/>
                        <a14:foregroundMark x1="61509" y1="96543" x2="65957" y2="80585"/>
                        <a14:foregroundMark x1="65957" y1="80585" x2="65377" y2="77394"/>
                        <a14:foregroundMark x1="52829" y1="7088" x2="52998" y2="7181"/>
                        <a14:backgroundMark x1="69052" y1="71543" x2="71373" y2="68883"/>
                        <a14:backgroundMark x1="71373" y1="68883" x2="72921" y2="67021"/>
                        <a14:backgroundMark x1="69826" y1="70479" x2="69052" y2="71277"/>
                        <a14:backgroundMark x1="69052" y1="71277" x2="68665" y2="72606"/>
                        <a14:backgroundMark x1="83946" y1="78989" x2="85493" y2="77128"/>
                        <a14:backgroundMark x1="83559" y1="78723" x2="84913" y2="78191"/>
                        <a14:backgroundMark x1="83172" y1="79521" x2="83172" y2="79521"/>
                        <a14:backgroundMark x1="83559" y1="79255" x2="83559" y2="79255"/>
                        <a14:backgroundMark x1="50870" y1="4787" x2="53385" y2="5053"/>
                        <a14:backgroundMark x1="53385" y1="5053" x2="53772" y2="50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26256" y="3086564"/>
            <a:ext cx="941698" cy="6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41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Interweav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170</Words>
  <Application>Microsoft Office PowerPoint</Application>
  <PresentationFormat>Widescreen</PresentationFormat>
  <Paragraphs>38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Neue Haas Grotesk Text Pro</vt:lpstr>
      <vt:lpstr>InterweaveVTI</vt:lpstr>
      <vt:lpstr>Fantastic elephants and where to find them</vt:lpstr>
      <vt:lpstr>The problem</vt:lpstr>
      <vt:lpstr>The solution</vt:lpstr>
      <vt:lpstr>Short demonstration</vt:lpstr>
      <vt:lpstr>Work process</vt:lpstr>
      <vt:lpstr> 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Fantastic elephants and where to find them</dc:title>
  <dc:creator>Jinshu Pan</dc:creator>
  <cp:lastModifiedBy>Jinshu Pan</cp:lastModifiedBy>
  <cp:revision>4</cp:revision>
  <dcterms:created xsi:type="dcterms:W3CDTF">2023-02-10T09:39:26Z</dcterms:created>
  <dcterms:modified xsi:type="dcterms:W3CDTF">2023-02-14T09:17:57Z</dcterms:modified>
</cp:coreProperties>
</file>