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BE7"/>
    <a:srgbClr val="2324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87062-972C-4FE8-BE86-20483616A7EC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91541-51FA-4CD6-A035-0B5E9E239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0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41CCD-EC8B-4BD8-BAEB-90497D1DFE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79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13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8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D9F6CB-6D6B-4822-84EA-F993C2491C1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801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AD8939-831F-4510-A0E7-C23918AC0D5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99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7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09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4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3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22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27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85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2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921F5-410E-4D80-86C2-6DA5918B5877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A21F-42D7-4149-96D8-108605357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1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-656317" y="4407807"/>
            <a:ext cx="2671200" cy="3458936"/>
          </a:xfrm>
          <a:custGeom>
            <a:avLst/>
            <a:gdLst>
              <a:gd name="connsiteX0" fmla="*/ 0 w 2260491"/>
              <a:gd name="connsiteY0" fmla="*/ 0 h 2922990"/>
              <a:gd name="connsiteX1" fmla="*/ 2139351 w 2260491"/>
              <a:gd name="connsiteY1" fmla="*/ 1811548 h 2922990"/>
              <a:gd name="connsiteX2" fmla="*/ 1949570 w 2260491"/>
              <a:gd name="connsiteY2" fmla="*/ 2803585 h 2922990"/>
              <a:gd name="connsiteX3" fmla="*/ 1578634 w 2260491"/>
              <a:gd name="connsiteY3" fmla="*/ 2907102 h 2922990"/>
              <a:gd name="connsiteX4" fmla="*/ 1371600 w 2260491"/>
              <a:gd name="connsiteY4" fmla="*/ 2820838 h 292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491" h="2922990">
                <a:moveTo>
                  <a:pt x="0" y="0"/>
                </a:moveTo>
                <a:cubicBezTo>
                  <a:pt x="907211" y="672142"/>
                  <a:pt x="1814423" y="1344284"/>
                  <a:pt x="2139351" y="1811548"/>
                </a:cubicBezTo>
                <a:cubicBezTo>
                  <a:pt x="2464279" y="2278812"/>
                  <a:pt x="2043023" y="2620993"/>
                  <a:pt x="1949570" y="2803585"/>
                </a:cubicBezTo>
                <a:cubicBezTo>
                  <a:pt x="1856117" y="2986177"/>
                  <a:pt x="1674962" y="2904227"/>
                  <a:pt x="1578634" y="2907102"/>
                </a:cubicBezTo>
                <a:cubicBezTo>
                  <a:pt x="1482306" y="2909977"/>
                  <a:pt x="1838864" y="2912853"/>
                  <a:pt x="1371600" y="2820838"/>
                </a:cubicBezTo>
              </a:path>
            </a:pathLst>
          </a:custGeom>
          <a:noFill/>
          <a:ln w="749300" cap="flat">
            <a:solidFill>
              <a:srgbClr val="237B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180570">
            <a:off x="11025868" y="-676277"/>
            <a:ext cx="1422400" cy="3768725"/>
          </a:xfrm>
          <a:custGeom>
            <a:avLst/>
            <a:gdLst>
              <a:gd name="connsiteX0" fmla="*/ 725383 w 1430233"/>
              <a:gd name="connsiteY0" fmla="*/ 0 h 1981200"/>
              <a:gd name="connsiteX1" fmla="*/ 852383 w 1430233"/>
              <a:gd name="connsiteY1" fmla="*/ 400050 h 1981200"/>
              <a:gd name="connsiteX2" fmla="*/ 7833 w 1430233"/>
              <a:gd name="connsiteY2" fmla="*/ 1225550 h 1981200"/>
              <a:gd name="connsiteX3" fmla="*/ 1430233 w 1430233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33" h="1981200">
                <a:moveTo>
                  <a:pt x="725383" y="0"/>
                </a:moveTo>
                <a:cubicBezTo>
                  <a:pt x="848679" y="97896"/>
                  <a:pt x="971975" y="195792"/>
                  <a:pt x="852383" y="400050"/>
                </a:cubicBezTo>
                <a:cubicBezTo>
                  <a:pt x="732791" y="604308"/>
                  <a:pt x="-88475" y="962025"/>
                  <a:pt x="7833" y="1225550"/>
                </a:cubicBezTo>
                <a:cubicBezTo>
                  <a:pt x="104141" y="1489075"/>
                  <a:pt x="1197400" y="1890183"/>
                  <a:pt x="1430233" y="1981200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   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144857" y="2013144"/>
            <a:ext cx="9590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smtClean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Multimedia u JavaScript </a:t>
            </a:r>
            <a:endParaRPr lang="en-GB" sz="7200" b="1">
              <a:solidFill>
                <a:srgbClr val="237BE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5680" y="5398611"/>
            <a:ext cx="2599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smtClean="0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Stefan Milovanovic 051/2021</a:t>
            </a:r>
          </a:p>
          <a:p>
            <a:pPr algn="ctr"/>
            <a:r>
              <a:rPr lang="fi-FI" sz="1400" smtClean="0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Bogdan Radivojevic 043/2020</a:t>
            </a:r>
          </a:p>
          <a:p>
            <a:pPr algn="ctr"/>
            <a:r>
              <a:rPr lang="fi-FI" sz="1400" smtClean="0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Aleksa </a:t>
            </a:r>
            <a:r>
              <a:rPr lang="fi-FI" sz="1400" smtClean="0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Mladicevic 0</a:t>
            </a:r>
            <a:r>
              <a:rPr lang="en-GB" sz="1400" smtClean="0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74/2021</a:t>
            </a:r>
            <a:endParaRPr lang="en-GB" sz="1100">
              <a:solidFill>
                <a:srgbClr val="237BE7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4648" y="3210475"/>
            <a:ext cx="5730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Kako JavaScript koristi multimedijalne elemente</a:t>
            </a:r>
            <a:endParaRPr lang="en-GB" sz="2000" b="1">
              <a:solidFill>
                <a:srgbClr val="237BE7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5623" y="612476"/>
            <a:ext cx="4257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Šta je JavaScript?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4218" y="2339902"/>
            <a:ext cx="5844782" cy="3785652"/>
          </a:xfrm>
          <a:prstGeom prst="rect">
            <a:avLst/>
          </a:prstGeom>
          <a:solidFill>
            <a:srgbClr val="23242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Korišćenjem JavaScript-a, multimedija na sajtu postaje interaktivna i personalizovana. Na primer, JavaScript može automatski reprodukovati video kada korisnik poseti stranicu ili omogućiti korisniku da kontroliše zvuk putem prilagođenih kontrola kao što su dugmići za play/pause, podešavanje glasnoće i slično. U svetu gde multimedija igra ključnu ulogu u privlačenju pažnje korisnika, JavaScript je neizostavan alat.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1" y="2339902"/>
            <a:ext cx="5545041" cy="31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8174" y="603850"/>
            <a:ext cx="7844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smtClean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HTML5 kao osnova multimedije</a:t>
            </a:r>
            <a:endParaRPr lang="en-GB" sz="4400">
              <a:solidFill>
                <a:srgbClr val="237BE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426" y="1545207"/>
            <a:ext cx="5341008" cy="4247317"/>
          </a:xfrm>
          <a:prstGeom prst="rect">
            <a:avLst/>
          </a:prstGeom>
          <a:solidFill>
            <a:srgbClr val="23242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Pre nego što je HTML5 postao standard, integracija multimedijalnih sadržaja bila je komplikovanija i često je zahtevala instalaciju dodatnih alata. HTML5 je 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uveo &lt;audio&gt; i &lt;video&gt; elemente, </a:t>
            </a: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koji su značajno pojednostavili dodavanje zvuka i videa u HTML. JavaScript omogućava programerima da kontrolišu ove elemente, menjajući njihov status u realnom vremenu, što multimedijalne sadržaje čini pristupačnijim i lakšim za implementaciju.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" t="9312" r="6943" b="10211"/>
          <a:stretch/>
        </p:blipFill>
        <p:spPr>
          <a:xfrm>
            <a:off x="6638925" y="2143125"/>
            <a:ext cx="4495799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662" y="509831"/>
            <a:ext cx="11345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Primeri interakcije sa multimedijalnim elementima</a:t>
            </a:r>
            <a:endParaRPr lang="en-GB" sz="4000">
              <a:solidFill>
                <a:srgbClr val="237BE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6662" y="1374493"/>
            <a:ext cx="116197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Audio player</a:t>
            </a:r>
            <a:r>
              <a:rPr lang="en-US" altLang="en-US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altLang="en-US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– Pomoću JavaScript-a možemo upravljati muzičkim sadržajem, omogućavajući korisnicima da puštaju muziku, pauziraju je ili podešavaju jačinu zvuka.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rgbClr val="237BE7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237BE7"/>
                </a:solidFill>
                <a:effectLst/>
                <a:latin typeface="Roboto" pitchFamily="2" charset="0"/>
                <a:ea typeface="Roboto" pitchFamily="2" charset="0"/>
              </a:rPr>
              <a:t>Video player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37BE7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– JavaScript omogućava dodavanje prilagođenih kontrola za reprodukciju i pauzu videa, premotavanje, podešavanje glasnoće i čak prikazivanje titlova.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237BE7"/>
                </a:solidFill>
                <a:effectLst/>
                <a:latin typeface="Roboto" pitchFamily="2" charset="0"/>
                <a:ea typeface="Roboto" pitchFamily="2" charset="0"/>
              </a:rPr>
              <a:t>Canvas grafika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37BE7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–</a:t>
            </a:r>
            <a:r>
              <a:rPr kumimoji="0" lang="en-US" altLang="en-US" sz="1800" b="0" i="0" u="none" strike="noStrike" cap="none" normalizeH="0" smtClean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Canvas </a:t>
            </a: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element u HTML-u omogućava kreiranje 2D crteža, grafike i jednostavnih animacija, što je korisno za grafičke prikaze, dijagrame i igrice.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237BE7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237BE7"/>
                </a:solidFill>
                <a:effectLst/>
                <a:latin typeface="Roboto" pitchFamily="2" charset="0"/>
                <a:ea typeface="Roboto" pitchFamily="2" charset="0"/>
              </a:rPr>
              <a:t>Animacije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37BE7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– JavaScript omogućava pravljenje animacija i efekata na elementima stranice, što doprinosi dinamičnosti i privlačnosti sajta (npr. prelazi, pomeranje objekata).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237BE7"/>
                </a:solidFill>
                <a:effectLst/>
                <a:latin typeface="Roboto" pitchFamily="2" charset="0"/>
                <a:ea typeface="Roboto" pitchFamily="2" charset="0"/>
              </a:rPr>
              <a:t>YouTube integracija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37BE7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– JavaScript može kontrolisati YouTube video sadržaje ugrađene na stranicu, uključujući pokretanje i pauziranje video sadržaja i prilagođavanje kontrole.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237BE7"/>
                </a:solidFill>
                <a:effectLst/>
                <a:latin typeface="Roboto" pitchFamily="2" charset="0"/>
                <a:ea typeface="Roboto" pitchFamily="2" charset="0"/>
              </a:rPr>
              <a:t>3D grafika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37BE7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– Biblioteke kao što su Three.js omogućavaju kreiranje 3D objekata i scena direktno u pregledaču, što pruža moćne alate za interaktivne vizualizacije i igre.</a:t>
            </a:r>
          </a:p>
        </p:txBody>
      </p:sp>
    </p:spTree>
    <p:extLst>
      <p:ext uri="{BB962C8B-B14F-4D97-AF65-F5344CB8AC3E}">
        <p14:creationId xmlns:p14="http://schemas.microsoft.com/office/powerpoint/2010/main" val="840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-656317" y="4407807"/>
            <a:ext cx="2671200" cy="3458936"/>
          </a:xfrm>
          <a:custGeom>
            <a:avLst/>
            <a:gdLst>
              <a:gd name="connsiteX0" fmla="*/ 0 w 2260491"/>
              <a:gd name="connsiteY0" fmla="*/ 0 h 2922990"/>
              <a:gd name="connsiteX1" fmla="*/ 2139351 w 2260491"/>
              <a:gd name="connsiteY1" fmla="*/ 1811548 h 2922990"/>
              <a:gd name="connsiteX2" fmla="*/ 1949570 w 2260491"/>
              <a:gd name="connsiteY2" fmla="*/ 2803585 h 2922990"/>
              <a:gd name="connsiteX3" fmla="*/ 1578634 w 2260491"/>
              <a:gd name="connsiteY3" fmla="*/ 2907102 h 2922990"/>
              <a:gd name="connsiteX4" fmla="*/ 1371600 w 2260491"/>
              <a:gd name="connsiteY4" fmla="*/ 2820838 h 292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491" h="2922990">
                <a:moveTo>
                  <a:pt x="0" y="0"/>
                </a:moveTo>
                <a:cubicBezTo>
                  <a:pt x="907211" y="672142"/>
                  <a:pt x="1814423" y="1344284"/>
                  <a:pt x="2139351" y="1811548"/>
                </a:cubicBezTo>
                <a:cubicBezTo>
                  <a:pt x="2464279" y="2278812"/>
                  <a:pt x="2043023" y="2620993"/>
                  <a:pt x="1949570" y="2803585"/>
                </a:cubicBezTo>
                <a:cubicBezTo>
                  <a:pt x="1856117" y="2986177"/>
                  <a:pt x="1674962" y="2904227"/>
                  <a:pt x="1578634" y="2907102"/>
                </a:cubicBezTo>
                <a:cubicBezTo>
                  <a:pt x="1482306" y="2909977"/>
                  <a:pt x="1838864" y="2912853"/>
                  <a:pt x="1371600" y="2820838"/>
                </a:cubicBezTo>
              </a:path>
            </a:pathLst>
          </a:custGeom>
          <a:noFill/>
          <a:ln w="749300" cap="flat">
            <a:solidFill>
              <a:srgbClr val="237B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180570">
            <a:off x="11025868" y="-676277"/>
            <a:ext cx="1422400" cy="3768725"/>
          </a:xfrm>
          <a:custGeom>
            <a:avLst/>
            <a:gdLst>
              <a:gd name="connsiteX0" fmla="*/ 725383 w 1430233"/>
              <a:gd name="connsiteY0" fmla="*/ 0 h 1981200"/>
              <a:gd name="connsiteX1" fmla="*/ 852383 w 1430233"/>
              <a:gd name="connsiteY1" fmla="*/ 400050 h 1981200"/>
              <a:gd name="connsiteX2" fmla="*/ 7833 w 1430233"/>
              <a:gd name="connsiteY2" fmla="*/ 1225550 h 1981200"/>
              <a:gd name="connsiteX3" fmla="*/ 1430233 w 1430233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33" h="1981200">
                <a:moveTo>
                  <a:pt x="725383" y="0"/>
                </a:moveTo>
                <a:cubicBezTo>
                  <a:pt x="848679" y="97896"/>
                  <a:pt x="971975" y="195792"/>
                  <a:pt x="852383" y="400050"/>
                </a:cubicBezTo>
                <a:cubicBezTo>
                  <a:pt x="732791" y="604308"/>
                  <a:pt x="-88475" y="962025"/>
                  <a:pt x="7833" y="1225550"/>
                </a:cubicBezTo>
                <a:cubicBezTo>
                  <a:pt x="104141" y="1489075"/>
                  <a:pt x="1197400" y="1890183"/>
                  <a:pt x="1430233" y="1981200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   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119024" y="2757805"/>
            <a:ext cx="7737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Rad sa Audio Elementima</a:t>
            </a:r>
            <a:endParaRPr lang="en-GB" sz="5400" b="1">
              <a:solidFill>
                <a:srgbClr val="237BE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4439" y="491706"/>
            <a:ext cx="971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Dodavanje zvuka uz pomoć JavaScript-a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839" y="2132155"/>
            <a:ext cx="5175849" cy="3000821"/>
          </a:xfrm>
          <a:prstGeom prst="rect">
            <a:avLst/>
          </a:prstGeom>
          <a:solidFill>
            <a:srgbClr val="23242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JavaScript omogućava programerima da lako dodaju i kontrolišu zvuk na web stranici, koristeći HTML5 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 &lt;</a:t>
            </a: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audio&gt;  element kao osnovu za umetanje audio sadržaja. Ovaj element daje mogućnost reprodukcije zvuka na stranici, bez potrebe za dodatnim aplikacijama, i može se kontrolisati uz pomoć JavaScript-a.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266" y="3337249"/>
            <a:ext cx="299126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031" y="450551"/>
            <a:ext cx="11542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3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Osnovna struktura &lt;audio&gt; elementa u HTML-u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4218" y="3025669"/>
            <a:ext cx="5844782" cy="1754326"/>
          </a:xfrm>
          <a:prstGeom prst="rect">
            <a:avLst/>
          </a:prstGeom>
          <a:solidFill>
            <a:srgbClr val="23242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Osnovni</a:t>
            </a:r>
            <a:r>
              <a:rPr lang="en-GB">
                <a:latin typeface="Roboto" pitchFamily="2" charset="0"/>
                <a:ea typeface="Roboto" pitchFamily="2" charset="0"/>
              </a:rPr>
              <a:t> </a:t>
            </a:r>
            <a:r>
              <a:rPr lang="en-GB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&lt;audio&gt; 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element </a:t>
            </a: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može se dodati u HTML i povezati sa zvučnim fajlom, uz opcione atribute poput </a:t>
            </a:r>
            <a:r>
              <a:rPr lang="en-GB" smtClean="0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controls</a:t>
            </a:r>
            <a:r>
              <a:rPr lang="en-GB" smtClean="0">
                <a:latin typeface="Roboto" pitchFamily="2" charset="0"/>
                <a:ea typeface="Roboto" pitchFamily="2" charset="0"/>
              </a:rPr>
              <a:t> </a:t>
            </a: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za osnovne 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kontrole, </a:t>
            </a:r>
            <a:r>
              <a:rPr lang="en-GB" smtClean="0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autoplay </a:t>
            </a: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za automatsko 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pokretanje, </a:t>
            </a:r>
            <a:r>
              <a:rPr lang="en-GB" smtClean="0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loop </a:t>
            </a: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za kontinuirano ponavljanje.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5" t="18297" r="6549" b="18524"/>
          <a:stretch/>
        </p:blipFill>
        <p:spPr>
          <a:xfrm>
            <a:off x="590550" y="3248025"/>
            <a:ext cx="48006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8174" y="603850"/>
            <a:ext cx="7844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smtClean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HTML5 kao osnova multimedije</a:t>
            </a:r>
            <a:endParaRPr lang="en-GB" sz="4400">
              <a:solidFill>
                <a:srgbClr val="237BE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426" y="1545207"/>
            <a:ext cx="5341008" cy="4247317"/>
          </a:xfrm>
          <a:prstGeom prst="rect">
            <a:avLst/>
          </a:prstGeom>
          <a:solidFill>
            <a:srgbClr val="23242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Pre nego što je HTML5 postao standard, integracija multimedijalnih sadržaja bila je komplikovanija i često je zahtevala instalaciju dodatnih alata. HTML5 je 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uveo &lt;audio&gt; i &lt;video&gt; elemente, </a:t>
            </a: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koji su značajno pojednostavili dodavanje zvuka i videa u HTML. JavaScript omogućava programerima da kontrolišu ove elemente, menjajući njihov status u realnom vremenu, što multimedijalne sadržaje čini pristupačnijim i lakšim za implementaciju.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77" y="1768415"/>
            <a:ext cx="5235471" cy="40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3896" y="602951"/>
            <a:ext cx="7460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JavaScript metode za kontrolu</a:t>
            </a:r>
            <a:endParaRPr lang="en-GB" sz="4300">
              <a:solidFill>
                <a:srgbClr val="237BE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9274" y="1639407"/>
            <a:ext cx="5844782" cy="4893647"/>
          </a:xfrm>
          <a:prstGeom prst="rect">
            <a:avLst/>
          </a:prstGeom>
          <a:solidFill>
            <a:srgbClr val="23242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Pomoću JavaScript metoda, možete imati detaljnu kontrolu nad audio elementima, kao što 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su</a:t>
            </a: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:</a:t>
            </a:r>
            <a:endParaRPr lang="en-GB" smtClean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play() </a:t>
            </a:r>
            <a:r>
              <a:rPr lang="en-US" altLang="en-US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– Pokreće reprodukciju zvuka.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pause() </a:t>
            </a:r>
            <a:r>
              <a:rPr lang="en-US" altLang="en-US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– Pauzira trenutnu reprodukciju.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volume</a:t>
            </a:r>
            <a:r>
              <a:rPr lang="en-US" altLang="en-US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 – Podesite glasnoću u rasponu od 0 (tišina) do 1 (maksimalna glasnoća).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237BE7"/>
                </a:solidFill>
                <a:latin typeface="Roboto" pitchFamily="2" charset="0"/>
                <a:ea typeface="Roboto" pitchFamily="2" charset="0"/>
              </a:rPr>
              <a:t>muted</a:t>
            </a:r>
            <a:r>
              <a:rPr lang="en-US" altLang="en-US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 – Isključuje ili uključuje zvuk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endParaRPr lang="en-GB" smtClean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endParaRPr lang="en-GB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" t="7123" r="4662" b="6480"/>
          <a:stretch/>
        </p:blipFill>
        <p:spPr>
          <a:xfrm>
            <a:off x="189660" y="1639213"/>
            <a:ext cx="6001976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/>
          <p:nvPr/>
        </p:nvSpPr>
        <p:spPr>
          <a:xfrm>
            <a:off x="-656280" y="4407840"/>
            <a:ext cx="2670840" cy="3458520"/>
          </a:xfrm>
          <a:custGeom>
            <a:avLst/>
            <a:gdLst>
              <a:gd name="textAreaLeft" fmla="*/ 0 w 2670840"/>
              <a:gd name="textAreaRight" fmla="*/ 2671200 w 2670840"/>
              <a:gd name="textAreaTop" fmla="*/ 0 h 3458520"/>
              <a:gd name="textAreaBottom" fmla="*/ 3458880 h 3458520"/>
            </a:gdLst>
            <a:ahLst/>
            <a:cxnLst/>
            <a:rect l="textAreaLeft" t="textAreaTop" r="textAreaRight" b="textAreaBottom"/>
            <a:pathLst>
              <a:path w="2260491" h="2922990">
                <a:moveTo>
                  <a:pt x="0" y="0"/>
                </a:moveTo>
                <a:cubicBezTo>
                  <a:pt x="907211" y="672142"/>
                  <a:pt x="1814423" y="1344284"/>
                  <a:pt x="2139351" y="1811548"/>
                </a:cubicBezTo>
                <a:cubicBezTo>
                  <a:pt x="2464279" y="2278812"/>
                  <a:pt x="2043023" y="2620993"/>
                  <a:pt x="1949570" y="2803585"/>
                </a:cubicBezTo>
                <a:cubicBezTo>
                  <a:pt x="1856117" y="2986177"/>
                  <a:pt x="1674962" y="2904227"/>
                  <a:pt x="1578634" y="2907102"/>
                </a:cubicBezTo>
                <a:cubicBezTo>
                  <a:pt x="1482306" y="2909977"/>
                  <a:pt x="1838864" y="2912853"/>
                  <a:pt x="1371600" y="2820838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" name="Freeform 10"/>
          <p:cNvSpPr/>
          <p:nvPr/>
        </p:nvSpPr>
        <p:spPr>
          <a:xfrm rot="20180400">
            <a:off x="11025720" y="-676080"/>
            <a:ext cx="1422000" cy="3768480"/>
          </a:xfrm>
          <a:custGeom>
            <a:avLst/>
            <a:gdLst>
              <a:gd name="textAreaLeft" fmla="*/ 0 w 1422000"/>
              <a:gd name="textAreaRight" fmla="*/ 1422360 w 1422000"/>
              <a:gd name="textAreaTop" fmla="*/ 0 h 3768480"/>
              <a:gd name="textAreaBottom" fmla="*/ 3768840 h 3768480"/>
            </a:gdLst>
            <a:ahLst/>
            <a:cxnLst/>
            <a:rect l="textAreaLeft" t="textAreaTop" r="textAreaRight" b="textAreaBottom"/>
            <a:pathLst>
              <a:path w="1430233" h="1981200">
                <a:moveTo>
                  <a:pt x="725383" y="0"/>
                </a:moveTo>
                <a:cubicBezTo>
                  <a:pt x="848679" y="97896"/>
                  <a:pt x="971975" y="195792"/>
                  <a:pt x="852383" y="400050"/>
                </a:cubicBezTo>
                <a:cubicBezTo>
                  <a:pt x="732791" y="604308"/>
                  <a:pt x="-88475" y="962025"/>
                  <a:pt x="7833" y="1225550"/>
                </a:cubicBezTo>
                <a:cubicBezTo>
                  <a:pt x="104141" y="1489075"/>
                  <a:pt x="1197400" y="1890183"/>
                  <a:pt x="1430233" y="1981200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chemeClr val="lt1"/>
                </a:solidFill>
                <a:latin typeface="Calibri"/>
              </a:rPr>
              <a:t>  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Box 11"/>
          <p:cNvSpPr/>
          <p:nvPr/>
        </p:nvSpPr>
        <p:spPr>
          <a:xfrm>
            <a:off x="1028160" y="2720880"/>
            <a:ext cx="101221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72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Rad sa video elementima </a:t>
            </a:r>
            <a:endParaRPr lang="en-US" sz="72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1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1728876" y="399568"/>
            <a:ext cx="8734245" cy="81950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buClr>
                <a:srgbClr val="FFFFFF"/>
              </a:buClr>
              <a:buSzPct val="45000"/>
              <a:buNone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Osnovna struktura &lt;video&gt; elemnta</a:t>
            </a:r>
            <a:endParaRPr lang="en-US" sz="4400" b="0" strike="noStrike" spc="-1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6645" y="4343400"/>
            <a:ext cx="10778705" cy="113437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U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prethodnoj slici. </a:t>
            </a:r>
            <a:r>
              <a:rPr lang="en-US" sz="2400" b="0" strike="noStrike" spc="-1" smtClean="0">
                <a:solidFill>
                  <a:srgbClr val="237BE7"/>
                </a:solidFill>
                <a:latin typeface="Roboto"/>
              </a:rPr>
              <a:t>Src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 atribut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koji definise putanju do video datoteke, dok </a:t>
            </a:r>
            <a:r>
              <a:rPr lang="en-US" sz="2400" b="0" strike="noStrike" spc="-1" smtClean="0">
                <a:solidFill>
                  <a:srgbClr val="237BE7"/>
                </a:solidFill>
                <a:latin typeface="Roboto"/>
              </a:rPr>
              <a:t>controls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 omogucava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korisniku da kontrolise video (play, pauza, kontrola jacine zvuka).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6645" y="1568506"/>
            <a:ext cx="10778705" cy="9547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US" sz="2400" b="0" strike="noStrike" spc="-1" smtClean="0">
                <a:solidFill>
                  <a:srgbClr val="237BE7"/>
                </a:solidFill>
                <a:latin typeface="Roboto"/>
              </a:rPr>
              <a:t>&lt;video&gt; 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element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je HTML element koji se koristi za integraciju video sadržaja na web stranici. Osnovna 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struktura </a:t>
            </a:r>
            <a:r>
              <a:rPr lang="en-US" sz="2400" b="0" strike="noStrike" spc="-1" smtClean="0">
                <a:solidFill>
                  <a:srgbClr val="237BE7"/>
                </a:solidFill>
                <a:latin typeface="Roboto"/>
              </a:rPr>
              <a:t>&lt;video&gt; 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elementa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izgleda ovako: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04" y="3039250"/>
            <a:ext cx="5757785" cy="5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9600" y="363914"/>
            <a:ext cx="2571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smtClean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Sadrzaj</a:t>
            </a:r>
            <a:r>
              <a:rPr lang="en-GB" sz="7200" b="1" smtClean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GB" sz="7200" b="1">
              <a:solidFill>
                <a:srgbClr val="237BE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600" y="1469352"/>
            <a:ext cx="1032809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400"/>
              </a:spcBef>
              <a:buClr>
                <a:srgbClr val="237BE7"/>
              </a:buClr>
              <a:buFont typeface="+mj-lt"/>
              <a:buAutoNum type="arabicPeriod"/>
            </a:pPr>
            <a:r>
              <a:rPr lang="en-GB" sz="3400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Uvod </a:t>
            </a:r>
            <a:r>
              <a:rPr lang="en-GB" sz="340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u JavaScript</a:t>
            </a:r>
            <a:endParaRPr lang="en-GB" sz="3400" smtClean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  <a:p>
            <a:pPr marL="742950" indent="-742950">
              <a:spcBef>
                <a:spcPts val="400"/>
              </a:spcBef>
              <a:buClr>
                <a:srgbClr val="237BE7"/>
              </a:buClr>
              <a:buFont typeface="+mj-lt"/>
              <a:buAutoNum type="arabicPeriod"/>
            </a:pPr>
            <a:r>
              <a:rPr lang="pt-BR" sz="340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JavaScript i Multimedia: Osnovne </a:t>
            </a:r>
            <a:r>
              <a:rPr lang="pt-BR" sz="3400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Veze</a:t>
            </a:r>
          </a:p>
          <a:p>
            <a:pPr marL="742950" indent="-742950">
              <a:spcBef>
                <a:spcPts val="400"/>
              </a:spcBef>
              <a:buClr>
                <a:srgbClr val="237BE7"/>
              </a:buClr>
              <a:buFont typeface="+mj-lt"/>
              <a:buAutoNum type="arabicPeriod"/>
            </a:pPr>
            <a:r>
              <a:rPr lang="en-GB" sz="340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Rad sa Audio </a:t>
            </a:r>
            <a:r>
              <a:rPr lang="en-GB" sz="3400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Elementima</a:t>
            </a:r>
          </a:p>
          <a:p>
            <a:pPr marL="742950" indent="-742950">
              <a:spcBef>
                <a:spcPts val="400"/>
              </a:spcBef>
              <a:buClr>
                <a:srgbClr val="237BE7"/>
              </a:buClr>
              <a:buFont typeface="+mj-lt"/>
              <a:buAutoNum type="arabicPeriod"/>
            </a:pPr>
            <a:r>
              <a:rPr lang="en-GB" sz="340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Rad sa Video </a:t>
            </a:r>
            <a:r>
              <a:rPr lang="en-GB" sz="3400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Elementima</a:t>
            </a:r>
          </a:p>
          <a:p>
            <a:pPr marL="742950" indent="-742950">
              <a:spcBef>
                <a:spcPts val="400"/>
              </a:spcBef>
              <a:buClr>
                <a:srgbClr val="237BE7"/>
              </a:buClr>
              <a:buFont typeface="+mj-lt"/>
              <a:buAutoNum type="arabicPeriod"/>
            </a:pPr>
            <a:r>
              <a:rPr lang="en-GB" sz="340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Rad sa Slikama i </a:t>
            </a:r>
            <a:r>
              <a:rPr lang="en-GB" sz="3400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Grafikom</a:t>
            </a:r>
          </a:p>
          <a:p>
            <a:pPr marL="742950" indent="-742950">
              <a:spcBef>
                <a:spcPts val="400"/>
              </a:spcBef>
              <a:buClr>
                <a:srgbClr val="237BE7"/>
              </a:buClr>
              <a:buFont typeface="+mj-lt"/>
              <a:buAutoNum type="arabicPeriod"/>
            </a:pPr>
            <a:r>
              <a:rPr lang="en-GB" sz="340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JavaScript Biblioteke za </a:t>
            </a:r>
            <a:r>
              <a:rPr lang="en-GB" sz="3400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Multimediju</a:t>
            </a:r>
          </a:p>
          <a:p>
            <a:pPr marL="742950" indent="-742950">
              <a:spcBef>
                <a:spcPts val="400"/>
              </a:spcBef>
              <a:buClr>
                <a:srgbClr val="237BE7"/>
              </a:buClr>
              <a:buFont typeface="+mj-lt"/>
              <a:buAutoNum type="arabicPeriod"/>
            </a:pPr>
            <a:r>
              <a:rPr lang="en-GB" sz="340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Interaktivnost i </a:t>
            </a:r>
            <a:r>
              <a:rPr lang="en-GB" sz="3400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Multimedija</a:t>
            </a:r>
          </a:p>
          <a:p>
            <a:pPr marL="742950" indent="-742950">
              <a:spcBef>
                <a:spcPts val="400"/>
              </a:spcBef>
              <a:buClr>
                <a:srgbClr val="237BE7"/>
              </a:buClr>
              <a:buFont typeface="+mj-lt"/>
              <a:buAutoNum type="arabicPeriod"/>
            </a:pPr>
            <a:r>
              <a:rPr lang="it-IT" sz="340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Prednosti i Izazovi Multimedije u </a:t>
            </a:r>
            <a:r>
              <a:rPr lang="it-IT" sz="3400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JavaScriptu</a:t>
            </a:r>
          </a:p>
          <a:p>
            <a:pPr marL="742950" indent="-742950">
              <a:spcBef>
                <a:spcPts val="400"/>
              </a:spcBef>
              <a:buClr>
                <a:srgbClr val="237BE7"/>
              </a:buClr>
              <a:buFont typeface="+mj-lt"/>
              <a:buAutoNum type="arabicPeriod"/>
            </a:pPr>
            <a:r>
              <a:rPr lang="en-GB" sz="340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Zaključak</a:t>
            </a:r>
            <a:endParaRPr lang="en-GB" sz="3400" smtClean="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3400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36430" y="1378563"/>
            <a:ext cx="5607170" cy="449436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smtClean="0">
                <a:solidFill>
                  <a:srgbClr val="237BE7"/>
                </a:solidFill>
                <a:latin typeface="Roboto"/>
              </a:rPr>
              <a:t>&lt;video&gt; 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element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podrzava vise atributa koji prilagodjavaju ponasanje I prikaz videa:</a:t>
            </a: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000" spc="-1" smtClean="0">
                <a:solidFill>
                  <a:srgbClr val="237BE7"/>
                </a:solidFill>
                <a:latin typeface="Roboto"/>
              </a:rPr>
              <a:t>Src: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putanja do video datoteke (moze koristiti vise &lt;source&gt; elemenata za razlicite formate, npr. MP4, WebM, i drugi)</a:t>
            </a: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000" spc="-1" smtClean="0">
                <a:solidFill>
                  <a:srgbClr val="237BE7"/>
                </a:solidFill>
                <a:latin typeface="Roboto"/>
              </a:rPr>
              <a:t>Controls: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prikazuje osnovne kontrole za reprodukciju</a:t>
            </a: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000" b="0" strike="noStrike" spc="-1" smtClean="0">
                <a:solidFill>
                  <a:srgbClr val="237BE7"/>
                </a:solidFill>
                <a:latin typeface="Roboto"/>
              </a:rPr>
              <a:t>Autoplay: 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Automatski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pokreće video kada se stranica učita.</a:t>
            </a: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000" b="0" strike="noStrike" spc="-1" smtClean="0">
                <a:solidFill>
                  <a:srgbClr val="237BE7"/>
                </a:solidFill>
                <a:latin typeface="Roboto"/>
              </a:rPr>
              <a:t>Loop: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 Automatski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ponavlja video kada završi.</a:t>
            </a: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000" b="0" strike="noStrike" spc="-1" smtClean="0">
                <a:solidFill>
                  <a:srgbClr val="237BE7"/>
                </a:solidFill>
                <a:latin typeface="Roboto"/>
              </a:rPr>
              <a:t>Muted: 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Prigušuje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zvuk prilikom učitavanja.</a:t>
            </a:r>
          </a:p>
          <a:p>
            <a:pPr marL="216000" indent="-216000"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000" b="0" strike="noStrike" spc="-1" smtClean="0">
                <a:solidFill>
                  <a:srgbClr val="237BE7"/>
                </a:solidFill>
                <a:latin typeface="Roboto"/>
              </a:rPr>
              <a:t>Poster: 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Slika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koja se prikazuje pre nego što video počne.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8600" y="228600"/>
            <a:ext cx="11887200" cy="68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Definisanje video datoteke i atribura</a:t>
            </a:r>
            <a:endParaRPr lang="en-US" sz="4400" b="0" strike="noStrike" spc="-1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16" y="2898475"/>
            <a:ext cx="5745882" cy="145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7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76320" y="228600"/>
            <a:ext cx="12115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Javascript metode za kontrolu video reprodukcije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9425" y="1337453"/>
            <a:ext cx="10788650" cy="50115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JavaScript omogućava preciznu kontrolu nad &lt;video&gt; elementom. Koristeći JavaScript, možeš manipulisati reprodukcijom, pauzom, i pozicijom videa: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    </a:t>
            </a: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play():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Pokreće video reprodukciju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    </a:t>
            </a: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pause():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Pauzira video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    </a:t>
            </a: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currentTime: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Postavlja ili vraća trenutno vreme reprodukcije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    </a:t>
            </a: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duration: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Vraća ukupno trajanje videa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    </a:t>
            </a: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volume: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Podešava nivo glasnoće (0 do 1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).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    </a:t>
            </a: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playbackRate: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Podešava brzinu reprodukcije (1.0 je normalna brzina).</a:t>
            </a:r>
          </a:p>
        </p:txBody>
      </p:sp>
    </p:spTree>
    <p:extLst>
      <p:ext uri="{BB962C8B-B14F-4D97-AF65-F5344CB8AC3E}">
        <p14:creationId xmlns:p14="http://schemas.microsoft.com/office/powerpoint/2010/main" val="138958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76320" y="228600"/>
            <a:ext cx="12115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Play, pause, seek, kontrola glasnoće i brzine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200" y="966890"/>
            <a:ext cx="11887200" cy="68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Play i Pause: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 Omogućavaju pokretanje i zaustavljanje video sadržaja.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7200" y="2502322"/>
            <a:ext cx="10287000" cy="35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Seek: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Omogućava premotavanje na određeni deo videa.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" y="3657960"/>
            <a:ext cx="1028700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Kontrola glasnoće: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600" y="5029560"/>
            <a:ext cx="10287000" cy="47409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Brzina reprodukcije: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44" y="1418043"/>
            <a:ext cx="5220655" cy="988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44" y="3022256"/>
            <a:ext cx="5220655" cy="555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44" y="4260957"/>
            <a:ext cx="5220655" cy="463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45" y="5639278"/>
            <a:ext cx="5220654" cy="48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320" y="228600"/>
            <a:ext cx="12115800" cy="82382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Primeri JavaScript koda za manipulaciju videom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21568" y="2065830"/>
            <a:ext cx="4554748" cy="14963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buClr>
                <a:srgbClr val="FFFFFF"/>
              </a:buClr>
              <a:buSzPct val="45000"/>
            </a:pP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Sledeci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primeri prikazuju kako se pomoću JavaScript-a može upravljati &lt;video&gt; elementom.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21568" y="3364301"/>
            <a:ext cx="4750170" cy="4744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buClr>
                <a:srgbClr val="FFFFFF"/>
              </a:buClr>
              <a:buSzPct val="45000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Prikaz dugmeta za Play/Pause: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5"/>
          <a:stretch/>
        </p:blipFill>
        <p:spPr>
          <a:xfrm>
            <a:off x="484451" y="2065830"/>
            <a:ext cx="4889806" cy="299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76320" y="228600"/>
            <a:ext cx="12115800" cy="1209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Primeri JavaScript koda za manipulaciju videom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8600" y="1944090"/>
            <a:ext cx="5434893" cy="68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buClr>
                <a:srgbClr val="FFFFFF"/>
              </a:buClr>
              <a:buSzPct val="45000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Promena glasnoće pomoću dugmeta: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8599" y="2629530"/>
            <a:ext cx="5137031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buClr>
                <a:srgbClr val="FFFFFF"/>
              </a:buClr>
              <a:buSzPct val="45000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Ove tačke pružaju osnovu za rad sa video elementima u JavaScriptu i omogućavaju interaktivnu kontrolu videa na web stranici.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504" y="2655856"/>
            <a:ext cx="5799323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"/>
          <p:cNvSpPr/>
          <p:nvPr/>
        </p:nvSpPr>
        <p:spPr>
          <a:xfrm>
            <a:off x="-656280" y="4407840"/>
            <a:ext cx="2670840" cy="3458520"/>
          </a:xfrm>
          <a:custGeom>
            <a:avLst/>
            <a:gdLst>
              <a:gd name="textAreaLeft" fmla="*/ 0 w 2670840"/>
              <a:gd name="textAreaRight" fmla="*/ 2671200 w 2670840"/>
              <a:gd name="textAreaTop" fmla="*/ 0 h 3458520"/>
              <a:gd name="textAreaBottom" fmla="*/ 3458880 h 3458520"/>
            </a:gdLst>
            <a:ahLst/>
            <a:cxnLst/>
            <a:rect l="textAreaLeft" t="textAreaTop" r="textAreaRight" b="textAreaBottom"/>
            <a:pathLst>
              <a:path w="2260491" h="2922990">
                <a:moveTo>
                  <a:pt x="0" y="0"/>
                </a:moveTo>
                <a:cubicBezTo>
                  <a:pt x="907211" y="672142"/>
                  <a:pt x="1814423" y="1344284"/>
                  <a:pt x="2139351" y="1811548"/>
                </a:cubicBezTo>
                <a:cubicBezTo>
                  <a:pt x="2464279" y="2278812"/>
                  <a:pt x="2043023" y="2620993"/>
                  <a:pt x="1949570" y="2803585"/>
                </a:cubicBezTo>
                <a:cubicBezTo>
                  <a:pt x="1856117" y="2986177"/>
                  <a:pt x="1674962" y="2904227"/>
                  <a:pt x="1578634" y="2907102"/>
                </a:cubicBezTo>
                <a:cubicBezTo>
                  <a:pt x="1482306" y="2909977"/>
                  <a:pt x="1838864" y="2912853"/>
                  <a:pt x="1371600" y="2820838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1" name="Freeform 3"/>
          <p:cNvSpPr/>
          <p:nvPr/>
        </p:nvSpPr>
        <p:spPr>
          <a:xfrm rot="20180400">
            <a:off x="11025720" y="-676080"/>
            <a:ext cx="1422000" cy="3768480"/>
          </a:xfrm>
          <a:custGeom>
            <a:avLst/>
            <a:gdLst>
              <a:gd name="textAreaLeft" fmla="*/ 0 w 1422000"/>
              <a:gd name="textAreaRight" fmla="*/ 1422360 w 1422000"/>
              <a:gd name="textAreaTop" fmla="*/ 0 h 3768480"/>
              <a:gd name="textAreaBottom" fmla="*/ 3768840 h 3768480"/>
            </a:gdLst>
            <a:ahLst/>
            <a:cxnLst/>
            <a:rect l="textAreaLeft" t="textAreaTop" r="textAreaRight" b="textAreaBottom"/>
            <a:pathLst>
              <a:path w="1430233" h="1981200">
                <a:moveTo>
                  <a:pt x="725383" y="0"/>
                </a:moveTo>
                <a:cubicBezTo>
                  <a:pt x="848679" y="97896"/>
                  <a:pt x="971975" y="195792"/>
                  <a:pt x="852383" y="400050"/>
                </a:cubicBezTo>
                <a:cubicBezTo>
                  <a:pt x="732791" y="604308"/>
                  <a:pt x="-88475" y="962025"/>
                  <a:pt x="7833" y="1225550"/>
                </a:cubicBezTo>
                <a:cubicBezTo>
                  <a:pt x="104141" y="1489075"/>
                  <a:pt x="1197400" y="1890183"/>
                  <a:pt x="1430233" y="1981200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chemeClr val="lt1"/>
                </a:solidFill>
                <a:latin typeface="Calibri"/>
              </a:rPr>
              <a:t>  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TextBox 2"/>
          <p:cNvSpPr/>
          <p:nvPr/>
        </p:nvSpPr>
        <p:spPr>
          <a:xfrm>
            <a:off x="946800" y="2720880"/>
            <a:ext cx="102852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7200" b="1" strike="noStrike" spc="-1">
                <a:solidFill>
                  <a:srgbClr val="237BE7"/>
                </a:solidFill>
                <a:latin typeface="Cambria Math"/>
              </a:rPr>
              <a:t>Rad sa Slikama i Grafikom</a:t>
            </a:r>
            <a:endParaRPr lang="en-US" sz="72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3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508959" y="1663926"/>
            <a:ext cx="5641675" cy="3943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JavaScript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omogućava jednostavne manipulacije slikama direktno u HTML dokumentu. Pomoću JavaScript-a može se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Menjati izvor slike (src), na primer, za kreiranje slajdova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Postavljati stilove kao što su širina, visina, vidljivost i rotacija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Dodavati CSS filtere za efekte poput sepije, zamućenja, i kontrasta.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8600" y="228600"/>
            <a:ext cx="116586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Manipulacija slikama pomoću JavaScript-a</a:t>
            </a:r>
            <a:endParaRPr lang="en-US" sz="4400" b="0" strike="noStrike" spc="-1">
              <a:solidFill>
                <a:srgbClr val="FFFFFF"/>
              </a:solidFill>
              <a:latin typeface="Cambria Mat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17" y="3165893"/>
            <a:ext cx="5412956" cy="6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047116" y="2170496"/>
            <a:ext cx="5693434" cy="356606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Promena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veličine slike može se postići promenom width i height svojstava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Zamena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slika omogućava dinamičnu promenu prikaza, često korišćenu u galerijama ili slajdovima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Kreiranje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slajdova često koristi niz slika i funkcije koje ih rotiraju u redosledu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Primer koda za kreiranje jednostavnog slajdera: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3516" y="288985"/>
            <a:ext cx="11887200" cy="72893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000" b="1" strike="noStrike" spc="-1" smtClean="0">
                <a:solidFill>
                  <a:srgbClr val="237BE7"/>
                </a:solidFill>
                <a:latin typeface="Cambria Math"/>
                <a:ea typeface="Cambria Math"/>
              </a:rPr>
              <a:t>Promena </a:t>
            </a:r>
            <a:r>
              <a:rPr lang="en-GB" sz="40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veličine, zamena slika, kreiranje slajdova</a:t>
            </a:r>
            <a:endParaRPr lang="en-US" sz="4000" b="0" strike="noStrike" spc="-1">
              <a:solidFill>
                <a:srgbClr val="FFFFFF"/>
              </a:solidFill>
              <a:latin typeface="Cambria Mat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5" y="2663130"/>
            <a:ext cx="5552382" cy="25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0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662077" y="1559880"/>
            <a:ext cx="10744200" cy="1634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Canvas API je moćan alat za kreiranje 2D grafike pomoću JavaScript-a. Koristi se za crtanje linija, pravougaonika, krugova, kao i za prikazivanje teksta i slika. Canvas API omogućava kreiranje dinamičkih crteža, animacija, pa čak i osnovnih igara.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0577" y="349370"/>
            <a:ext cx="118872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Canvas API za 2D Grafiku</a:t>
            </a:r>
            <a:endParaRPr lang="en-US" sz="4400" b="0" strike="noStrike" spc="-1">
              <a:solidFill>
                <a:srgbClr val="FFFFFF"/>
              </a:solidFill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2875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4068" y="2091638"/>
            <a:ext cx="4761781" cy="338613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smtClean="0">
                <a:solidFill>
                  <a:srgbClr val="237BE7"/>
                </a:solidFill>
                <a:latin typeface="Roboto"/>
              </a:rPr>
              <a:t>&lt;</a:t>
            </a:r>
            <a:r>
              <a:rPr lang="en-US" sz="2000" b="0" strike="noStrike" spc="-1">
                <a:solidFill>
                  <a:srgbClr val="237BE7"/>
                </a:solidFill>
                <a:latin typeface="Roboto"/>
              </a:rPr>
              <a:t>canvas&gt;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element je HTML element koji služi kao "platno" za 2D grafiku. Da bi se koristio, potrebno je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Dodati </a:t>
            </a:r>
            <a:r>
              <a:rPr lang="en-US" sz="2000" b="0" strike="noStrike" spc="-1">
                <a:solidFill>
                  <a:srgbClr val="237BE7"/>
                </a:solidFill>
                <a:latin typeface="Roboto"/>
              </a:rPr>
              <a:t>&lt;canvas&gt;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element u HTML kod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Pristupiti kontekstu za crtanje pomoću getContext("2d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").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Primer koda za kreiranje jednostavnog slajdera: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5468" y="539151"/>
            <a:ext cx="11887200" cy="57365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36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Uvod u Canvas element za kreiranje crteža, animacija i grafike</a:t>
            </a:r>
            <a:endParaRPr lang="en-US" sz="3600" b="0" strike="noStrike" spc="-1">
              <a:solidFill>
                <a:srgbClr val="FFFFFF"/>
              </a:solidFill>
              <a:latin typeface="Cambria Mat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83" y="2303737"/>
            <a:ext cx="5311600" cy="418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83" y="3037881"/>
            <a:ext cx="5311600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-656317" y="4407807"/>
            <a:ext cx="2671200" cy="3458936"/>
          </a:xfrm>
          <a:custGeom>
            <a:avLst/>
            <a:gdLst>
              <a:gd name="connsiteX0" fmla="*/ 0 w 2260491"/>
              <a:gd name="connsiteY0" fmla="*/ 0 h 2922990"/>
              <a:gd name="connsiteX1" fmla="*/ 2139351 w 2260491"/>
              <a:gd name="connsiteY1" fmla="*/ 1811548 h 2922990"/>
              <a:gd name="connsiteX2" fmla="*/ 1949570 w 2260491"/>
              <a:gd name="connsiteY2" fmla="*/ 2803585 h 2922990"/>
              <a:gd name="connsiteX3" fmla="*/ 1578634 w 2260491"/>
              <a:gd name="connsiteY3" fmla="*/ 2907102 h 2922990"/>
              <a:gd name="connsiteX4" fmla="*/ 1371600 w 2260491"/>
              <a:gd name="connsiteY4" fmla="*/ 2820838 h 292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491" h="2922990">
                <a:moveTo>
                  <a:pt x="0" y="0"/>
                </a:moveTo>
                <a:cubicBezTo>
                  <a:pt x="907211" y="672142"/>
                  <a:pt x="1814423" y="1344284"/>
                  <a:pt x="2139351" y="1811548"/>
                </a:cubicBezTo>
                <a:cubicBezTo>
                  <a:pt x="2464279" y="2278812"/>
                  <a:pt x="2043023" y="2620993"/>
                  <a:pt x="1949570" y="2803585"/>
                </a:cubicBezTo>
                <a:cubicBezTo>
                  <a:pt x="1856117" y="2986177"/>
                  <a:pt x="1674962" y="2904227"/>
                  <a:pt x="1578634" y="2907102"/>
                </a:cubicBezTo>
                <a:cubicBezTo>
                  <a:pt x="1482306" y="2909977"/>
                  <a:pt x="1838864" y="2912853"/>
                  <a:pt x="1371600" y="2820838"/>
                </a:cubicBezTo>
              </a:path>
            </a:pathLst>
          </a:custGeom>
          <a:noFill/>
          <a:ln w="749300" cap="flat">
            <a:solidFill>
              <a:srgbClr val="237B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180570">
            <a:off x="11025868" y="-676277"/>
            <a:ext cx="1422400" cy="3768725"/>
          </a:xfrm>
          <a:custGeom>
            <a:avLst/>
            <a:gdLst>
              <a:gd name="connsiteX0" fmla="*/ 725383 w 1430233"/>
              <a:gd name="connsiteY0" fmla="*/ 0 h 1981200"/>
              <a:gd name="connsiteX1" fmla="*/ 852383 w 1430233"/>
              <a:gd name="connsiteY1" fmla="*/ 400050 h 1981200"/>
              <a:gd name="connsiteX2" fmla="*/ 7833 w 1430233"/>
              <a:gd name="connsiteY2" fmla="*/ 1225550 h 1981200"/>
              <a:gd name="connsiteX3" fmla="*/ 1430233 w 1430233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33" h="1981200">
                <a:moveTo>
                  <a:pt x="725383" y="0"/>
                </a:moveTo>
                <a:cubicBezTo>
                  <a:pt x="848679" y="97896"/>
                  <a:pt x="971975" y="195792"/>
                  <a:pt x="852383" y="400050"/>
                </a:cubicBezTo>
                <a:cubicBezTo>
                  <a:pt x="732791" y="604308"/>
                  <a:pt x="-88475" y="962025"/>
                  <a:pt x="7833" y="1225550"/>
                </a:cubicBezTo>
                <a:cubicBezTo>
                  <a:pt x="104141" y="1489075"/>
                  <a:pt x="1197400" y="1890183"/>
                  <a:pt x="1430233" y="1981200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   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370283" y="2619305"/>
            <a:ext cx="7090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Uvod u JavaScript</a:t>
            </a:r>
            <a:endParaRPr lang="en-GB" sz="7200" b="1">
              <a:solidFill>
                <a:srgbClr val="237BE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5719314" y="2124525"/>
            <a:ext cx="6198080" cy="257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Da bi se napravila animacija na canvas-u, koristi se petlja koja stalno osvežava sadržaj. Jedan od načina je 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pomoću </a:t>
            </a:r>
            <a:r>
              <a:rPr lang="en-US" sz="2000" spc="-1" smtClean="0">
                <a:solidFill>
                  <a:srgbClr val="237BE7"/>
                </a:solidFill>
                <a:latin typeface="Roboto"/>
              </a:rPr>
              <a:t>requestAnimationFrame() </a:t>
            </a:r>
            <a:r>
              <a:rPr lang="en-US" sz="2000" b="0" strike="noStrike" spc="-1" smtClean="0">
                <a:solidFill>
                  <a:srgbClr val="FFFFFF"/>
                </a:solidFill>
                <a:latin typeface="Roboto"/>
              </a:rPr>
              <a:t>funkcije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koja omogućava glatko izvođenje animacija.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Primer koda za animaciju pokretanja kruga: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28600"/>
            <a:ext cx="11887200" cy="84970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Primeri: Prikazivanje animacija na canvas-u</a:t>
            </a:r>
            <a:endParaRPr lang="en-US" sz="4400" b="0" strike="noStrike" spc="-1">
              <a:solidFill>
                <a:srgbClr val="FFFFFF"/>
              </a:solidFill>
              <a:latin typeface="Cambria Mat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81" y="1627464"/>
            <a:ext cx="5301157" cy="35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687957" y="1559880"/>
            <a:ext cx="107442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Ovi primeri pokrivaju osnove manipulacije slikama i grafikom u JavaScript-u i omogućavaju interesantne vizuelne efekte i animacije na web stranici.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6457" y="280359"/>
            <a:ext cx="118872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Primeri: Prikazivanje animacija na canvas-u</a:t>
            </a:r>
            <a:endParaRPr lang="en-US" sz="4400" b="0" strike="noStrike" spc="-1">
              <a:solidFill>
                <a:srgbClr val="FFFFFF"/>
              </a:solidFill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7421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4"/>
          <p:cNvSpPr/>
          <p:nvPr/>
        </p:nvSpPr>
        <p:spPr>
          <a:xfrm>
            <a:off x="-656280" y="4407840"/>
            <a:ext cx="2670840" cy="3458520"/>
          </a:xfrm>
          <a:custGeom>
            <a:avLst/>
            <a:gdLst>
              <a:gd name="textAreaLeft" fmla="*/ 0 w 2670840"/>
              <a:gd name="textAreaRight" fmla="*/ 2671200 w 2670840"/>
              <a:gd name="textAreaTop" fmla="*/ 0 h 3458520"/>
              <a:gd name="textAreaBottom" fmla="*/ 3458880 h 3458520"/>
            </a:gdLst>
            <a:ahLst/>
            <a:cxnLst/>
            <a:rect l="textAreaLeft" t="textAreaTop" r="textAreaRight" b="textAreaBottom"/>
            <a:pathLst>
              <a:path w="2260491" h="2922990">
                <a:moveTo>
                  <a:pt x="0" y="0"/>
                </a:moveTo>
                <a:cubicBezTo>
                  <a:pt x="907211" y="672142"/>
                  <a:pt x="1814423" y="1344284"/>
                  <a:pt x="2139351" y="1811548"/>
                </a:cubicBezTo>
                <a:cubicBezTo>
                  <a:pt x="2464279" y="2278812"/>
                  <a:pt x="2043023" y="2620993"/>
                  <a:pt x="1949570" y="2803585"/>
                </a:cubicBezTo>
                <a:cubicBezTo>
                  <a:pt x="1856117" y="2986177"/>
                  <a:pt x="1674962" y="2904227"/>
                  <a:pt x="1578634" y="2907102"/>
                </a:cubicBezTo>
                <a:cubicBezTo>
                  <a:pt x="1482306" y="2909977"/>
                  <a:pt x="1838864" y="2912853"/>
                  <a:pt x="1371600" y="2820838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Freeform 6"/>
          <p:cNvSpPr/>
          <p:nvPr/>
        </p:nvSpPr>
        <p:spPr>
          <a:xfrm rot="20180400">
            <a:off x="11025720" y="-676080"/>
            <a:ext cx="1422000" cy="3768480"/>
          </a:xfrm>
          <a:custGeom>
            <a:avLst/>
            <a:gdLst>
              <a:gd name="textAreaLeft" fmla="*/ 0 w 1422000"/>
              <a:gd name="textAreaRight" fmla="*/ 1422360 w 1422000"/>
              <a:gd name="textAreaTop" fmla="*/ 0 h 3768480"/>
              <a:gd name="textAreaBottom" fmla="*/ 3768840 h 3768480"/>
            </a:gdLst>
            <a:ahLst/>
            <a:cxnLst/>
            <a:rect l="textAreaLeft" t="textAreaTop" r="textAreaRight" b="textAreaBottom"/>
            <a:pathLst>
              <a:path w="1430233" h="1981200">
                <a:moveTo>
                  <a:pt x="725383" y="0"/>
                </a:moveTo>
                <a:cubicBezTo>
                  <a:pt x="848679" y="97896"/>
                  <a:pt x="971975" y="195792"/>
                  <a:pt x="852383" y="400050"/>
                </a:cubicBezTo>
                <a:cubicBezTo>
                  <a:pt x="732791" y="604308"/>
                  <a:pt x="-88475" y="962025"/>
                  <a:pt x="7833" y="1225550"/>
                </a:cubicBezTo>
                <a:cubicBezTo>
                  <a:pt x="104141" y="1489075"/>
                  <a:pt x="1197400" y="1890183"/>
                  <a:pt x="1430233" y="1981200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chemeClr val="lt1"/>
                </a:solidFill>
                <a:latin typeface="Calibri"/>
              </a:rPr>
              <a:t>   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54375" y="2088125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7200" b="1" strike="noStrike" spc="-1">
                <a:solidFill>
                  <a:srgbClr val="237BE7"/>
                </a:solidFill>
                <a:latin typeface="Cambria Math"/>
              </a:rPr>
              <a:t>JavaScript Biblioteke za Multimediju</a:t>
            </a:r>
            <a:endParaRPr lang="en-US" sz="7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32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457200" y="1559879"/>
            <a:ext cx="10744200" cy="423707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Postoji mnogo JavaScript biblioteka koje olakšavaju rad sa multimedijom, uključujući audio, video i grafiku. Neke od najpoznatijih su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Three.js: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Pruža alate za kreiranje 3D grafike, animacija i interaktivnih vizualizacija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Howler.js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: Specijalizovana za rad sa zvukom, omogućava lako reprodukovanje, kontrolu i manipulaciju audio datotekama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400" b="0" strike="noStrike" spc="-1">
                <a:solidFill>
                  <a:srgbClr val="237BE7"/>
                </a:solidFill>
                <a:latin typeface="Roboto"/>
              </a:rPr>
              <a:t>Video.js: </a:t>
            </a: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Fokusira se na video reprodukciju, omogućava prilagođene plejere i podržava različite video formate.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8600" y="228600"/>
            <a:ext cx="11887200" cy="8151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Popularne JavaScript biblioteke za multimediju</a:t>
            </a:r>
            <a:endParaRPr lang="en-US" sz="4400" b="0" strike="noStrike" spc="-1">
              <a:solidFill>
                <a:srgbClr val="FFFFFF"/>
              </a:solidFill>
              <a:latin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4849"/>
            <a:ext cx="11887200" cy="47164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20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Three.js (3D grafika), Howler.js (audio), Video.js (video)</a:t>
            </a:r>
            <a:endParaRPr lang="en-US" sz="2000" b="0" strike="noStrike" spc="-1">
              <a:solidFill>
                <a:srgbClr val="FFFFFF"/>
              </a:solidFill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8657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465826" y="2457027"/>
            <a:ext cx="4882551" cy="20028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37BE7"/>
                </a:solidFill>
                <a:latin typeface="Roboto"/>
              </a:rPr>
              <a:t>Three.js: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Popularna biblioteka za 3D grafiku koja koristi WebGL za kreiranje trodimenzionalnih objekata, tekstura, svetlosnih efekata i kamera.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Primer: Prikazivanje rotirajuće 3D kocke.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-219974" y="280358"/>
            <a:ext cx="118872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Three.js</a:t>
            </a:r>
            <a:endParaRPr lang="en-US" sz="4400" b="0" strike="noStrike" spc="-1">
              <a:solidFill>
                <a:srgbClr val="FFFFFF"/>
              </a:solidFill>
              <a:latin typeface="Cambria Mat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26" y="1819423"/>
            <a:ext cx="6260926" cy="32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448574" y="2128909"/>
            <a:ext cx="4408098" cy="213222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37BE7"/>
                </a:solidFill>
                <a:latin typeface="Roboto"/>
              </a:rPr>
              <a:t>Howler.js: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Jednostavna za integraciju i nudi podršku za reprodukciju, pauzu, kontrolu glasnoće i zvučne efekte.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Primer za reprodukciju zvuka: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0" y="299700"/>
            <a:ext cx="118872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Howler.js</a:t>
            </a:r>
            <a:endParaRPr lang="en-US" sz="4400" b="0" strike="noStrike" spc="-1">
              <a:solidFill>
                <a:srgbClr val="FFFFFF"/>
              </a:solidFill>
              <a:latin typeface="Cambria Mat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17" y="2292497"/>
            <a:ext cx="4722988" cy="18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464460" y="1579259"/>
            <a:ext cx="11000119" cy="143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 algn="ct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37BE7"/>
                </a:solidFill>
                <a:latin typeface="Roboto"/>
              </a:rPr>
              <a:t>Video.js: </a:t>
            </a: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Koristi se za prilagođenu video reprodukciju sa naprednim opcijama kao što su titlovi, automatska optimizacija za mobilne uređaje i podrška za eksterni streaming.</a:t>
            </a:r>
          </a:p>
          <a:p>
            <a:pPr marL="216000" indent="-216000" algn="ct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 algn="ctr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Roboto"/>
              </a:rPr>
              <a:t>Primer za uvođenje Video.js plejera: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0" y="275400"/>
            <a:ext cx="118872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Video.js</a:t>
            </a:r>
            <a:endParaRPr lang="en-US" sz="4400" b="0" strike="noStrike" spc="-1">
              <a:solidFill>
                <a:srgbClr val="FFFFFF"/>
              </a:solidFill>
              <a:latin typeface="Cambria Mat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78" y="3736608"/>
            <a:ext cx="7682681" cy="17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465826" y="1371600"/>
            <a:ext cx="10744200" cy="45993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Korišćenje specijalizovanih biblioteka za multimediju donosi značajne prednosti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Brža implementacija: Biblioteke kao što su Three.js, Howler.js i Video.js nude unapred pripremljene funkcije i API-je, što značajno ubrzava razvoj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Poboljšana funkcionalnost: Ove biblioteke nude napredne funkcionalnosti, kao što su 3D grafika, detaljna audio kontrola i fleksibilni video plejeri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Veća kompatibilnost: Biblioteke su često optimizovane za rad na različitim uređajima i platformama, omogućavajući da multimedija bude dostupna i na mobilnim i na desktop uređajima.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228600"/>
            <a:ext cx="118872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Prednosti korišćenja biblioteka za multimediju</a:t>
            </a:r>
            <a:endParaRPr lang="en-US" sz="4400" b="0" strike="noStrike" spc="-1">
              <a:solidFill>
                <a:srgbClr val="FFFFFF"/>
              </a:solidFill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5367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612475" y="1180317"/>
            <a:ext cx="10744200" cy="51428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Biblioteke za multimediju omogućavaju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Lakšu integraciju složenih efekata: Uz manje koda, programeri mogu dodati animacije, vizuelizacije ili audio efekte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Veći stepen prilagodljivosti: Na primer, Video.js omogućava prilagođavanje interfejsa plejera, dok Three.js podržava složene 3D modele</a:t>
            </a:r>
            <a:r>
              <a:rPr lang="en-US" sz="2400" b="0" strike="noStrike" spc="-1" smtClean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Smanjenje grešaka: Stabilne biblioteke prolaze kroz rigorozna testiranja, što smanjuje rizik od grešaka u aplikaciji.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endParaRPr lang="en-US" sz="2400" b="0" strike="noStrike" spc="-1">
              <a:solidFill>
                <a:srgbClr val="FFFFFF"/>
              </a:solidFill>
              <a:latin typeface="Roboto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lang="en-US" sz="2400" b="0" strike="noStrike" spc="-1">
                <a:solidFill>
                  <a:srgbClr val="FFFFFF"/>
                </a:solidFill>
                <a:latin typeface="Roboto"/>
              </a:rPr>
              <a:t>Ova struktura pokriva glavne koristi i primene popularnih JavaScript biblioteka za multimediju, omogućavajući lako objašnjavanje prednosti koje donose u projektima.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8216" y="263105"/>
            <a:ext cx="118872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n-GB" sz="4400" b="1" strike="noStrike" spc="-1">
                <a:solidFill>
                  <a:srgbClr val="237BE7"/>
                </a:solidFill>
                <a:latin typeface="Cambria Math"/>
                <a:ea typeface="Cambria Math"/>
              </a:rPr>
              <a:t>Veća funkcionalnost, lakša implementacija</a:t>
            </a:r>
            <a:endParaRPr lang="en-US" sz="4400" b="0" strike="noStrike" spc="-1">
              <a:solidFill>
                <a:srgbClr val="FFFFFF"/>
              </a:solidFill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20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-656317" y="4407807"/>
            <a:ext cx="2671200" cy="3458936"/>
          </a:xfrm>
          <a:custGeom>
            <a:avLst/>
            <a:gdLst>
              <a:gd name="connsiteX0" fmla="*/ 0 w 2260491"/>
              <a:gd name="connsiteY0" fmla="*/ 0 h 2922990"/>
              <a:gd name="connsiteX1" fmla="*/ 2139351 w 2260491"/>
              <a:gd name="connsiteY1" fmla="*/ 1811548 h 2922990"/>
              <a:gd name="connsiteX2" fmla="*/ 1949570 w 2260491"/>
              <a:gd name="connsiteY2" fmla="*/ 2803585 h 2922990"/>
              <a:gd name="connsiteX3" fmla="*/ 1578634 w 2260491"/>
              <a:gd name="connsiteY3" fmla="*/ 2907102 h 2922990"/>
              <a:gd name="connsiteX4" fmla="*/ 1371600 w 2260491"/>
              <a:gd name="connsiteY4" fmla="*/ 2820838 h 292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491" h="2922990">
                <a:moveTo>
                  <a:pt x="0" y="0"/>
                </a:moveTo>
                <a:cubicBezTo>
                  <a:pt x="907211" y="672142"/>
                  <a:pt x="1814423" y="1344284"/>
                  <a:pt x="2139351" y="1811548"/>
                </a:cubicBezTo>
                <a:cubicBezTo>
                  <a:pt x="2464279" y="2278812"/>
                  <a:pt x="2043023" y="2620993"/>
                  <a:pt x="1949570" y="2803585"/>
                </a:cubicBezTo>
                <a:cubicBezTo>
                  <a:pt x="1856117" y="2986177"/>
                  <a:pt x="1674962" y="2904227"/>
                  <a:pt x="1578634" y="2907102"/>
                </a:cubicBezTo>
                <a:cubicBezTo>
                  <a:pt x="1482306" y="2909977"/>
                  <a:pt x="1838864" y="2912853"/>
                  <a:pt x="1371600" y="2820838"/>
                </a:cubicBezTo>
              </a:path>
            </a:pathLst>
          </a:custGeom>
          <a:noFill/>
          <a:ln w="749300" cap="flat">
            <a:solidFill>
              <a:srgbClr val="237B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180570">
            <a:off x="11025868" y="-676277"/>
            <a:ext cx="1422400" cy="3768725"/>
          </a:xfrm>
          <a:custGeom>
            <a:avLst/>
            <a:gdLst>
              <a:gd name="connsiteX0" fmla="*/ 725383 w 1430233"/>
              <a:gd name="connsiteY0" fmla="*/ 0 h 1981200"/>
              <a:gd name="connsiteX1" fmla="*/ 852383 w 1430233"/>
              <a:gd name="connsiteY1" fmla="*/ 400050 h 1981200"/>
              <a:gd name="connsiteX2" fmla="*/ 7833 w 1430233"/>
              <a:gd name="connsiteY2" fmla="*/ 1225550 h 1981200"/>
              <a:gd name="connsiteX3" fmla="*/ 1430233 w 1430233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33" h="1981200">
                <a:moveTo>
                  <a:pt x="725383" y="0"/>
                </a:moveTo>
                <a:cubicBezTo>
                  <a:pt x="848679" y="97896"/>
                  <a:pt x="971975" y="195792"/>
                  <a:pt x="852383" y="400050"/>
                </a:cubicBezTo>
                <a:cubicBezTo>
                  <a:pt x="732791" y="604308"/>
                  <a:pt x="-88475" y="962025"/>
                  <a:pt x="7833" y="1225550"/>
                </a:cubicBezTo>
                <a:cubicBezTo>
                  <a:pt x="104141" y="1489075"/>
                  <a:pt x="1197400" y="1890183"/>
                  <a:pt x="1430233" y="1981200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9470" y="2619305"/>
            <a:ext cx="11010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72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Interaktivnost</a:t>
            </a:r>
            <a:r>
              <a:rPr lang="en-US" sz="72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72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72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72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Multimedija</a:t>
            </a:r>
            <a:endParaRPr lang="en-US" sz="7200" b="1" i="0" dirty="0">
              <a:solidFill>
                <a:srgbClr val="237BE7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5623" y="612476"/>
            <a:ext cx="4257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Šta je JavaScript?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464" y="1716657"/>
            <a:ext cx="5175849" cy="4247317"/>
          </a:xfrm>
          <a:prstGeom prst="rect">
            <a:avLst/>
          </a:prstGeom>
          <a:solidFill>
            <a:srgbClr val="23242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JavaScript je jedan od najvažnijih programskih jezika na internetu danas. Nastao je 1995. godine 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 u samo 10 dana kao </a:t>
            </a: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jednostavan jezik za dodavanje interaktivnosti na web stranice, poput padajućih menija ili iskačućih prozora. Danas, JavaScript je ključan za gotovo svaki aspekt modernog web razvoja. Bez JavaScript-a, mnoge od funkcionalnosti koje danas smatramo "standardnim" na internetu jednostavno ne bi postojale.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83" y="1716657"/>
            <a:ext cx="6075871" cy="38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5096" y="519572"/>
            <a:ext cx="11521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Kombinovanje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interaktivnosti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sa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multimedijom</a:t>
            </a:r>
            <a:endParaRPr lang="en-GB" sz="4400" b="1" dirty="0">
              <a:solidFill>
                <a:srgbClr val="237BE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292" y="1644578"/>
            <a:ext cx="105886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Interaktivnost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zajedno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stvaraju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bogato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korisničko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iskustvo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omogućavajući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sadržaji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budu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privlačniji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dinamičniji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Korišćenjem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JavaScript-a,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programeri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mogu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dodati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animacije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zvukove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odgovore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akcije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korisnika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što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klikovi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prelazak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miša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Kroz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event listeners, JavaScript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korisničke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interakcije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npr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pritisak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play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pause), pa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tako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prilagođava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sadržaj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realnom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vremenu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što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povećava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angažman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doprinosi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pozitivnom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korisničkom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iskustvu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GB" sz="24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5B5D5-1E7A-07EF-B870-0EA700C5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474" y="4399871"/>
            <a:ext cx="4156276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37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BFDF0-21D4-DB4F-3E43-077365500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2C2554-DD77-4B04-EEA5-161F3B40B8E5}"/>
              </a:ext>
            </a:extLst>
          </p:cNvPr>
          <p:cNvSpPr txBox="1"/>
          <p:nvPr/>
        </p:nvSpPr>
        <p:spPr>
          <a:xfrm>
            <a:off x="420792" y="355989"/>
            <a:ext cx="11350415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Kreiranje</a:t>
            </a:r>
            <a:r>
              <a:rPr lang="en-U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korisničkih</a:t>
            </a:r>
            <a:r>
              <a:rPr lang="en-U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iskustava</a:t>
            </a:r>
            <a:r>
              <a:rPr lang="en-U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kroz</a:t>
            </a:r>
            <a:r>
              <a:rPr lang="en-U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dodavanje</a:t>
            </a:r>
            <a:r>
              <a:rPr lang="en-U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animacija</a:t>
            </a:r>
            <a:r>
              <a:rPr lang="en-U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zvuka</a:t>
            </a:r>
            <a:r>
              <a:rPr lang="en-U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videa</a:t>
            </a:r>
            <a:r>
              <a:rPr lang="en-U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</a:t>
            </a:r>
            <a:r>
              <a:rPr lang="en-U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stranice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37BE7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07BAB-477A-4C59-3D79-FDEEB10A28AE}"/>
              </a:ext>
            </a:extLst>
          </p:cNvPr>
          <p:cNvSpPr txBox="1"/>
          <p:nvPr/>
        </p:nvSpPr>
        <p:spPr>
          <a:xfrm>
            <a:off x="630765" y="2441139"/>
            <a:ext cx="109304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Dodavanjem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animacija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zvuka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videa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JavaScript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omogućava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bogatija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dinamičnija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korisnička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iskustva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Animacije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mogu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vode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pažnju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korisnika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objašnjavajući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funkcionalnost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naglašavajući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važne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Zvuk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može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pojačati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emocionalni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doživljaj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pružiti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obaveštenja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dok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često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služi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predstavljanje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složenih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informacija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jednostavniji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privlačniji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način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Pravilno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integrisani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multimedijalni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poboljšavaju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angažman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korisnika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čineći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interaktivnijom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atraktivnijom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245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9BBE3-3C78-C2C5-5308-6B7DA2C11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542EA1-A0C9-72D9-219E-69799A8E546E}"/>
              </a:ext>
            </a:extLst>
          </p:cNvPr>
          <p:cNvSpPr txBox="1"/>
          <p:nvPr/>
        </p:nvSpPr>
        <p:spPr>
          <a:xfrm>
            <a:off x="767264" y="567655"/>
            <a:ext cx="10657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Event Listeners za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multimedijalne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događaje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37BE7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B4DAF-BB6D-A635-9004-4AB2F02B12C0}"/>
              </a:ext>
            </a:extLst>
          </p:cNvPr>
          <p:cNvSpPr txBox="1"/>
          <p:nvPr/>
        </p:nvSpPr>
        <p:spPr>
          <a:xfrm>
            <a:off x="630764" y="2034739"/>
            <a:ext cx="109304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Event listeners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omogućavaju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JavaScript-u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reaguje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određene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akcije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korisnika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što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pokretanje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pauziranje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završetak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audio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sadržaja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Kada se event listener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doda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multimedijalnom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JavaScript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može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izvršiti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određenu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funkciju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svaki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put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kada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dogodi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definisani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događaj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Na primer, event listener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može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prikaže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obaveštenje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kada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završi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pauzira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muziku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kada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korisnik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klikne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pauzu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promeni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vizuelne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efekte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tokom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reprodukcije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Ovi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događaji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omogućavaju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preciznu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kontrolu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nad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doprinos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korisničkom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doživljaju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269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A827C2-DF9B-9E09-F121-735B8D352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AD5286B9-E7CB-FE80-640A-5F82E4C132CB}"/>
              </a:ext>
            </a:extLst>
          </p:cNvPr>
          <p:cNvSpPr/>
          <p:nvPr/>
        </p:nvSpPr>
        <p:spPr>
          <a:xfrm>
            <a:off x="-656317" y="4407807"/>
            <a:ext cx="2671200" cy="3458936"/>
          </a:xfrm>
          <a:custGeom>
            <a:avLst/>
            <a:gdLst>
              <a:gd name="connsiteX0" fmla="*/ 0 w 2260491"/>
              <a:gd name="connsiteY0" fmla="*/ 0 h 2922990"/>
              <a:gd name="connsiteX1" fmla="*/ 2139351 w 2260491"/>
              <a:gd name="connsiteY1" fmla="*/ 1811548 h 2922990"/>
              <a:gd name="connsiteX2" fmla="*/ 1949570 w 2260491"/>
              <a:gd name="connsiteY2" fmla="*/ 2803585 h 2922990"/>
              <a:gd name="connsiteX3" fmla="*/ 1578634 w 2260491"/>
              <a:gd name="connsiteY3" fmla="*/ 2907102 h 2922990"/>
              <a:gd name="connsiteX4" fmla="*/ 1371600 w 2260491"/>
              <a:gd name="connsiteY4" fmla="*/ 2820838 h 292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491" h="2922990">
                <a:moveTo>
                  <a:pt x="0" y="0"/>
                </a:moveTo>
                <a:cubicBezTo>
                  <a:pt x="907211" y="672142"/>
                  <a:pt x="1814423" y="1344284"/>
                  <a:pt x="2139351" y="1811548"/>
                </a:cubicBezTo>
                <a:cubicBezTo>
                  <a:pt x="2464279" y="2278812"/>
                  <a:pt x="2043023" y="2620993"/>
                  <a:pt x="1949570" y="2803585"/>
                </a:cubicBezTo>
                <a:cubicBezTo>
                  <a:pt x="1856117" y="2986177"/>
                  <a:pt x="1674962" y="2904227"/>
                  <a:pt x="1578634" y="2907102"/>
                </a:cubicBezTo>
                <a:cubicBezTo>
                  <a:pt x="1482306" y="2909977"/>
                  <a:pt x="1838864" y="2912853"/>
                  <a:pt x="1371600" y="2820838"/>
                </a:cubicBezTo>
              </a:path>
            </a:pathLst>
          </a:custGeom>
          <a:noFill/>
          <a:ln w="749300" cap="flat">
            <a:solidFill>
              <a:srgbClr val="237B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24E768F-7C65-872B-AB86-62E84BAF943B}"/>
              </a:ext>
            </a:extLst>
          </p:cNvPr>
          <p:cNvSpPr/>
          <p:nvPr/>
        </p:nvSpPr>
        <p:spPr>
          <a:xfrm rot="20180570">
            <a:off x="11025868" y="-676277"/>
            <a:ext cx="1422400" cy="3768725"/>
          </a:xfrm>
          <a:custGeom>
            <a:avLst/>
            <a:gdLst>
              <a:gd name="connsiteX0" fmla="*/ 725383 w 1430233"/>
              <a:gd name="connsiteY0" fmla="*/ 0 h 1981200"/>
              <a:gd name="connsiteX1" fmla="*/ 852383 w 1430233"/>
              <a:gd name="connsiteY1" fmla="*/ 400050 h 1981200"/>
              <a:gd name="connsiteX2" fmla="*/ 7833 w 1430233"/>
              <a:gd name="connsiteY2" fmla="*/ 1225550 h 1981200"/>
              <a:gd name="connsiteX3" fmla="*/ 1430233 w 1430233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33" h="1981200">
                <a:moveTo>
                  <a:pt x="725383" y="0"/>
                </a:moveTo>
                <a:cubicBezTo>
                  <a:pt x="848679" y="97896"/>
                  <a:pt x="971975" y="195792"/>
                  <a:pt x="852383" y="400050"/>
                </a:cubicBezTo>
                <a:cubicBezTo>
                  <a:pt x="732791" y="604308"/>
                  <a:pt x="-88475" y="962025"/>
                  <a:pt x="7833" y="1225550"/>
                </a:cubicBezTo>
                <a:cubicBezTo>
                  <a:pt x="104141" y="1489075"/>
                  <a:pt x="1197400" y="1890183"/>
                  <a:pt x="1430233" y="1981200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BCCD3-CBD2-9E23-532B-0B13370CFDB3}"/>
              </a:ext>
            </a:extLst>
          </p:cNvPr>
          <p:cNvSpPr txBox="1"/>
          <p:nvPr/>
        </p:nvSpPr>
        <p:spPr>
          <a:xfrm>
            <a:off x="1030831" y="1477241"/>
            <a:ext cx="10130337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r>
              <a:rPr lang="it-IT" sz="72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Prednosti i Izazovi </a:t>
            </a:r>
          </a:p>
          <a:p>
            <a:pPr algn="ctr" fontAlgn="base">
              <a:spcBef>
                <a:spcPts val="300"/>
              </a:spcBef>
              <a:spcAft>
                <a:spcPts val="300"/>
              </a:spcAft>
            </a:pPr>
            <a:r>
              <a:rPr lang="it-IT" sz="72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Multimedije u JavaScriptu</a:t>
            </a:r>
          </a:p>
        </p:txBody>
      </p:sp>
    </p:spTree>
    <p:extLst>
      <p:ext uri="{BB962C8B-B14F-4D97-AF65-F5344CB8AC3E}">
        <p14:creationId xmlns:p14="http://schemas.microsoft.com/office/powerpoint/2010/main" val="3096285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451F7-35E4-CBAB-52EF-0D84A093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798CB6-6AFE-03B9-DF9A-50E50BC5CF8C}"/>
              </a:ext>
            </a:extLst>
          </p:cNvPr>
          <p:cNvSpPr txBox="1"/>
          <p:nvPr/>
        </p:nvSpPr>
        <p:spPr>
          <a:xfrm>
            <a:off x="270205" y="567655"/>
            <a:ext cx="11651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s-E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Prednosti</a:t>
            </a:r>
            <a:r>
              <a:rPr lang="es-E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korišćenja</a:t>
            </a:r>
            <a:r>
              <a:rPr lang="es-E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multimedije</a:t>
            </a:r>
            <a:r>
              <a:rPr lang="es-E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u JavaScript-u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37BE7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2665D-FFC4-AB24-8456-4B7024167C5C}"/>
              </a:ext>
            </a:extLst>
          </p:cNvPr>
          <p:cNvSpPr txBox="1"/>
          <p:nvPr/>
        </p:nvSpPr>
        <p:spPr>
          <a:xfrm>
            <a:off x="630764" y="2034739"/>
            <a:ext cx="109304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Korišćenje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JavaScript-u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značajno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obogaćuje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korisničko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iskustvo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stranicama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Animacije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zvuk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privlače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pažnju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korisnika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omogućavajući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lakše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prenošenje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informacija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bolji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angažman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JavaScript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omogućava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dinamičku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kontrolu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nad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ovim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elementima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prilagođavajući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ih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ponašanju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korisnika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realnom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vremenu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Osim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toga,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doprinosi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pristupačnosti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interaktivnosti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što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važno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moderne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Kada se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pravilno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JavaScript-u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može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poboljšati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navigaciju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povećati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angažovanost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pomoći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korisnicima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lakše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obrade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informacije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274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FFCB0-9463-7E91-A4AA-AC4A11DB0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EDF25B6-0584-B1EF-5C3B-108525667C52}"/>
              </a:ext>
            </a:extLst>
          </p:cNvPr>
          <p:cNvSpPr txBox="1"/>
          <p:nvPr/>
        </p:nvSpPr>
        <p:spPr>
          <a:xfrm>
            <a:off x="423333" y="292600"/>
            <a:ext cx="111378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Poboljšano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korisničko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iskustvo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bolji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angažman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korisnika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37BE7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FBEB4-A90A-3F9E-96ED-40EEB9539024}"/>
              </a:ext>
            </a:extLst>
          </p:cNvPr>
          <p:cNvSpPr txBox="1"/>
          <p:nvPr/>
        </p:nvSpPr>
        <p:spPr>
          <a:xfrm>
            <a:off x="423333" y="2313994"/>
            <a:ext cx="748453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JavaScript-u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značajno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unapređuje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korisničko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iskustvo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čineći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dinamičnijim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privlačnijim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Kroz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animacije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video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zvuk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korisnici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lakše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angažuju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duže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zadržavaju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Ovi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pomažu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informacije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budu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jasnije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zanimljivije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podstičući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korisnike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istraže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sadržaj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takođe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omogućava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personalizovane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interakcije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koje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korisnicima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pružaju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osećaj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uključenosti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prilagođenosti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sadržaja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njihovim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potrebama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čime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povećava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njihovo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zadovoljstvo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verovatnoća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ponovnog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povratka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stranicu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28637-B5EF-A719-7070-226F4B0E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20" y="2199736"/>
            <a:ext cx="4079296" cy="32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09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BEEE06-C7EB-03BE-44F2-6454945AE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DEFC70-B4EC-3BE5-48EB-FBE26DC94996}"/>
              </a:ext>
            </a:extLst>
          </p:cNvPr>
          <p:cNvSpPr txBox="1"/>
          <p:nvPr/>
        </p:nvSpPr>
        <p:spPr>
          <a:xfrm>
            <a:off x="3588069" y="567655"/>
            <a:ext cx="5015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Izazovi</a:t>
            </a:r>
            <a:r>
              <a:rPr lang="en-US" sz="4400" b="1" i="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4400" b="1" i="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ograničenja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66D98-44E4-3F12-74D3-5E4938F1C9F6}"/>
              </a:ext>
            </a:extLst>
          </p:cNvPr>
          <p:cNvSpPr txBox="1"/>
          <p:nvPr/>
        </p:nvSpPr>
        <p:spPr>
          <a:xfrm>
            <a:off x="341301" y="2088486"/>
            <a:ext cx="80221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Iako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značajno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poboljšava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korisničko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iskustvo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njena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implementacija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JavaScript-u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donosi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određene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izazove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Jedan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od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glavnih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izazova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je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kompatibilnost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različitim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preglednicima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uređajima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što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može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otežati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doslednu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reprodukciju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sadržaja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Takođe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korišćenje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velikih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datoteka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audio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može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usporiti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učitavanje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što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negativno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utiče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korisničko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iskustvo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Osim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toga,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pristupačnost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je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važan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faktor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neophodno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je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obezbediti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korisnici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uključujući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one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smanjenim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sposobnostima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mogu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koriste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multimediju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Zbog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ovih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razloga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programeri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moraju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pažljivo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planirati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testirati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multimedijalne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kako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bi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obezbedili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optimalno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funkcionisanje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dostupnost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B51C1-1CFE-9D6F-0044-FEE89610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733" y="2659514"/>
            <a:ext cx="3532928" cy="233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09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86F53F-C41C-4E57-ED44-A5A1EDAA3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63C5747-48C0-D02C-95AE-1C3EB25C4AEF}"/>
              </a:ext>
            </a:extLst>
          </p:cNvPr>
          <p:cNvSpPr txBox="1"/>
          <p:nvPr/>
        </p:nvSpPr>
        <p:spPr>
          <a:xfrm>
            <a:off x="599814" y="567655"/>
            <a:ext cx="10992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Kompatibilnost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performanse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pristupačnost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37BE7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CC9B9-2DE7-D40D-C1DD-EAFD60BD633E}"/>
              </a:ext>
            </a:extLst>
          </p:cNvPr>
          <p:cNvSpPr txBox="1"/>
          <p:nvPr/>
        </p:nvSpPr>
        <p:spPr>
          <a:xfrm>
            <a:off x="599814" y="1865406"/>
            <a:ext cx="1099236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Kada se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radi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JavaScript-u, tri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ključna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aspekta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uzeti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obzir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kompatibilnost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performanse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pristupačnost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Kompatibilnost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podrazumeva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multimedijalni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sadržaj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treba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funkcioniše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besprekorno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različitim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uređajima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preglednicima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što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može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izazov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zbog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razlika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podršci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određene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formate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funkcije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Performanse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takođe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važne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jer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veće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datoteke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audio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mogu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usporiti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učitavanje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što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negativno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utiče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korisničko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iskustvo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Na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pristupačnost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ključna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kako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bi se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obezbedilo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korisnici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uključujući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smanjenim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sposobnostima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mogu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lako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pristupe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koriste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multimedijalne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sadržaje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Programeri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implementirati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strategije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optimizaciju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učitavanja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testirati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sadržaje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različitim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platformama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uključiti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pristupačne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opcije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poput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titlova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alternativnog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teksta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17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AE190-B925-69C6-F5E3-52658E433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E57B6433-1A46-FCC3-65C6-6BE2998C8797}"/>
              </a:ext>
            </a:extLst>
          </p:cNvPr>
          <p:cNvSpPr/>
          <p:nvPr/>
        </p:nvSpPr>
        <p:spPr>
          <a:xfrm>
            <a:off x="-656317" y="4407807"/>
            <a:ext cx="2671200" cy="3458936"/>
          </a:xfrm>
          <a:custGeom>
            <a:avLst/>
            <a:gdLst>
              <a:gd name="connsiteX0" fmla="*/ 0 w 2260491"/>
              <a:gd name="connsiteY0" fmla="*/ 0 h 2922990"/>
              <a:gd name="connsiteX1" fmla="*/ 2139351 w 2260491"/>
              <a:gd name="connsiteY1" fmla="*/ 1811548 h 2922990"/>
              <a:gd name="connsiteX2" fmla="*/ 1949570 w 2260491"/>
              <a:gd name="connsiteY2" fmla="*/ 2803585 h 2922990"/>
              <a:gd name="connsiteX3" fmla="*/ 1578634 w 2260491"/>
              <a:gd name="connsiteY3" fmla="*/ 2907102 h 2922990"/>
              <a:gd name="connsiteX4" fmla="*/ 1371600 w 2260491"/>
              <a:gd name="connsiteY4" fmla="*/ 2820838 h 292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491" h="2922990">
                <a:moveTo>
                  <a:pt x="0" y="0"/>
                </a:moveTo>
                <a:cubicBezTo>
                  <a:pt x="907211" y="672142"/>
                  <a:pt x="1814423" y="1344284"/>
                  <a:pt x="2139351" y="1811548"/>
                </a:cubicBezTo>
                <a:cubicBezTo>
                  <a:pt x="2464279" y="2278812"/>
                  <a:pt x="2043023" y="2620993"/>
                  <a:pt x="1949570" y="2803585"/>
                </a:cubicBezTo>
                <a:cubicBezTo>
                  <a:pt x="1856117" y="2986177"/>
                  <a:pt x="1674962" y="2904227"/>
                  <a:pt x="1578634" y="2907102"/>
                </a:cubicBezTo>
                <a:cubicBezTo>
                  <a:pt x="1482306" y="2909977"/>
                  <a:pt x="1838864" y="2912853"/>
                  <a:pt x="1371600" y="2820838"/>
                </a:cubicBezTo>
              </a:path>
            </a:pathLst>
          </a:custGeom>
          <a:noFill/>
          <a:ln w="749300" cap="flat">
            <a:solidFill>
              <a:srgbClr val="237B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26C03B7-9276-7F8E-7A33-A1185DB7441A}"/>
              </a:ext>
            </a:extLst>
          </p:cNvPr>
          <p:cNvSpPr/>
          <p:nvPr/>
        </p:nvSpPr>
        <p:spPr>
          <a:xfrm rot="20180570">
            <a:off x="11025868" y="-676277"/>
            <a:ext cx="1422400" cy="3768725"/>
          </a:xfrm>
          <a:custGeom>
            <a:avLst/>
            <a:gdLst>
              <a:gd name="connsiteX0" fmla="*/ 725383 w 1430233"/>
              <a:gd name="connsiteY0" fmla="*/ 0 h 1981200"/>
              <a:gd name="connsiteX1" fmla="*/ 852383 w 1430233"/>
              <a:gd name="connsiteY1" fmla="*/ 400050 h 1981200"/>
              <a:gd name="connsiteX2" fmla="*/ 7833 w 1430233"/>
              <a:gd name="connsiteY2" fmla="*/ 1225550 h 1981200"/>
              <a:gd name="connsiteX3" fmla="*/ 1430233 w 1430233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33" h="1981200">
                <a:moveTo>
                  <a:pt x="725383" y="0"/>
                </a:moveTo>
                <a:cubicBezTo>
                  <a:pt x="848679" y="97896"/>
                  <a:pt x="971975" y="195792"/>
                  <a:pt x="852383" y="400050"/>
                </a:cubicBezTo>
                <a:cubicBezTo>
                  <a:pt x="732791" y="604308"/>
                  <a:pt x="-88475" y="962025"/>
                  <a:pt x="7833" y="1225550"/>
                </a:cubicBezTo>
                <a:cubicBezTo>
                  <a:pt x="104141" y="1489075"/>
                  <a:pt x="1197400" y="1890183"/>
                  <a:pt x="1430233" y="1981200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D646E-06DF-9921-6AC5-4EB99BDE0641}"/>
              </a:ext>
            </a:extLst>
          </p:cNvPr>
          <p:cNvSpPr txBox="1"/>
          <p:nvPr/>
        </p:nvSpPr>
        <p:spPr>
          <a:xfrm>
            <a:off x="3798102" y="2619305"/>
            <a:ext cx="4307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spcBef>
                <a:spcPts val="300"/>
              </a:spcBef>
              <a:spcAft>
                <a:spcPts val="300"/>
              </a:spcAft>
            </a:pPr>
            <a:r>
              <a:rPr lang="en-US" sz="80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Zaključak</a:t>
            </a:r>
            <a:endParaRPr lang="en-US" sz="8000" b="1" i="0" dirty="0">
              <a:solidFill>
                <a:srgbClr val="237BE7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91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85B59-385A-7A95-ED8A-D8AAD0EE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2ED0D5-AD04-7F8D-EAC4-5FB3A4877734}"/>
              </a:ext>
            </a:extLst>
          </p:cNvPr>
          <p:cNvSpPr txBox="1"/>
          <p:nvPr/>
        </p:nvSpPr>
        <p:spPr>
          <a:xfrm>
            <a:off x="599814" y="567655"/>
            <a:ext cx="10992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Sumiranje</a:t>
            </a:r>
            <a:r>
              <a:rPr lang="es-E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važnosti</a:t>
            </a:r>
            <a:r>
              <a:rPr lang="es-E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sz="4400" b="1" dirty="0" err="1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multimedije</a:t>
            </a:r>
            <a:r>
              <a:rPr lang="es-ES" sz="4400" b="1" dirty="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 JavaScript-u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37BE7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7E116-D8D2-3D25-9F6F-CD930FFFB263}"/>
              </a:ext>
            </a:extLst>
          </p:cNvPr>
          <p:cNvSpPr txBox="1"/>
          <p:nvPr/>
        </p:nvSpPr>
        <p:spPr>
          <a:xfrm>
            <a:off x="661715" y="1865406"/>
            <a:ext cx="109304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igra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ključnu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ulogu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modernom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razvoju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 JavaScript je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alat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koji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omogućava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njenu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efikasnu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integraciju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manipulaciju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Kroz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animacije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audio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sadržaje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programeri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mogu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stvaraju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interaktivne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dinamične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privlače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korisnike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poboljšavaju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njihovo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iskustvo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Ovi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multimedijalni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čine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sadržaj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zanimljivijim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već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olakšavaju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prenos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informacija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angažovanje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korisnika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Uz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izazove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donosi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poput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kompatibilnosti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pristupačnosti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važnost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ne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može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zanemariti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U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budućnosti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očekuje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dalji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razvoj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unapređenje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multimedijalnih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tehnologija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JavaScript-u,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što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će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dodatno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obogatiti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iskustva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otvoriti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nove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mogućnosti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kreativne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izraze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673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5623" y="612476"/>
            <a:ext cx="4257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Šta je JavaScript?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4218" y="2339902"/>
            <a:ext cx="5691636" cy="3000821"/>
          </a:xfrm>
          <a:prstGeom prst="rect">
            <a:avLst/>
          </a:prstGeom>
          <a:solidFill>
            <a:srgbClr val="23242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Ukratko, JavaScript je jezik koji web stranicama daje "život". HTML i CSS su zaslužni za osnovnu strukturu i stil, ali JavaScript dodaje interaktivne elemente koji odgovaraju na akcije korisnika. Na primer, kada kliknete dugme koje otvara meni ili pogledate slajdove sa slikama, u pozadini se koristi JavaScript kako bi se ti elementi ponašali dinamično.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GB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5" y="1924404"/>
            <a:ext cx="4012750" cy="38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68664-3F6A-1FB9-48C6-28B9E2502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26C854-BB60-137F-6D69-57DB9E6E45E7}"/>
              </a:ext>
            </a:extLst>
          </p:cNvPr>
          <p:cNvSpPr txBox="1"/>
          <p:nvPr/>
        </p:nvSpPr>
        <p:spPr>
          <a:xfrm>
            <a:off x="3862502" y="567655"/>
            <a:ext cx="4466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Pregled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naučenog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37BE7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D0D81-7F41-E4F2-55D8-65EEBC0E13FB}"/>
              </a:ext>
            </a:extLst>
          </p:cNvPr>
          <p:cNvSpPr txBox="1"/>
          <p:nvPr/>
        </p:nvSpPr>
        <p:spPr>
          <a:xfrm>
            <a:off x="1083733" y="1766030"/>
            <a:ext cx="10185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Kroz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prezentaciju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obradili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ključne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aspekte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korišćenja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JavaScript-u.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Počeli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osnovama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JavaScript-a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njegovom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ulogom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dodavanju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dinamičnosti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interaktivnosti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stranicama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Zatim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prošli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kroz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načine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upravljanja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audio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elementima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manipulaciju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slikama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grafikom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mogućnosti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Canvas API-ja za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kreiranje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2D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grafike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Naučili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kako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event listeners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omogućavaju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interakciju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korisnika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multimedijom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kako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koristi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stvaranje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privlačnog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korisničkog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iskustva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Diskutovali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smo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prednostima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izazovima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ograničenjima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vezi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kompatibilnošću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performansama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pristupačnošću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Ovaj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pregled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pruža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solidnu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osnovu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istraživanje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primenu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multimedijalnih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tehnologija</a:t>
            </a:r>
            <a:r>
              <a:rPr lang="en-US" sz="2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JavaScript-u.</a:t>
            </a:r>
          </a:p>
        </p:txBody>
      </p:sp>
    </p:spTree>
    <p:extLst>
      <p:ext uri="{BB962C8B-B14F-4D97-AF65-F5344CB8AC3E}">
        <p14:creationId xmlns:p14="http://schemas.microsoft.com/office/powerpoint/2010/main" val="3217395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18F8B-2FDA-BD56-4E65-A8256C4CD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FC08E11-669C-CAB2-894D-A470FE1C17A8}"/>
              </a:ext>
            </a:extLst>
          </p:cNvPr>
          <p:cNvSpPr txBox="1"/>
          <p:nvPr/>
        </p:nvSpPr>
        <p:spPr>
          <a:xfrm>
            <a:off x="4033576" y="381388"/>
            <a:ext cx="4124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Kako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dalje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b="1" i="0" dirty="0" err="1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učiti</a:t>
            </a:r>
            <a:r>
              <a:rPr lang="en-US" sz="4400" b="1" i="0" dirty="0">
                <a:solidFill>
                  <a:srgbClr val="237BE7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37BE7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77C6E-C5D6-543A-E3B2-6C2122019FBA}"/>
              </a:ext>
            </a:extLst>
          </p:cNvPr>
          <p:cNvSpPr txBox="1"/>
          <p:nvPr/>
        </p:nvSpPr>
        <p:spPr>
          <a:xfrm>
            <a:off x="573817" y="1328469"/>
            <a:ext cx="112437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biste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nastavili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unapređujete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svoje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veštine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korišćenju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JavaScript-om,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preporučuje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istraživanje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dodatnih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resursa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praktično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vežbanje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Evo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nekoliko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koraka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dalji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razvoj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Online </a:t>
            </a: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kursevi</a:t>
            </a:r>
            <a:r>
              <a:rPr lang="en-US" sz="2000" b="1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b="1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tutorijali</a:t>
            </a:r>
            <a:r>
              <a:rPr lang="en-US" sz="2000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Platforme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poput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Udemy, Coursera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MDN Web Docs nude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odlične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kurseve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 JavaScript-u, HTML5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naprednim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tehnikama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animacije</a:t>
            </a:r>
            <a:r>
              <a:rPr lang="en-US" sz="200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Vežbanje</a:t>
            </a:r>
            <a:r>
              <a:rPr lang="en-US" sz="2000" b="1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2000" b="1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JavaScript </a:t>
            </a: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bibliotekama</a:t>
            </a:r>
            <a:r>
              <a:rPr lang="en-US" sz="2000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Istražite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popularne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biblioteke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poput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Three.js za 3D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grafiku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GreenSock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animacije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Howler.js za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upravljanje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zvukom</a:t>
            </a:r>
            <a:r>
              <a:rPr lang="en-US" sz="200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Otvoreni</a:t>
            </a:r>
            <a:r>
              <a:rPr lang="en-US" sz="2000" b="1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projekti</a:t>
            </a:r>
            <a:r>
              <a:rPr lang="en-US" sz="2000" b="1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b="1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zajednice</a:t>
            </a:r>
            <a:r>
              <a:rPr lang="en-US" sz="2000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Pridružite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online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zajednicama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(GitHub, Stack Overflow)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gde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možete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učiti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od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drugih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postavljati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pitanja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doprinositi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projektima</a:t>
            </a:r>
            <a:r>
              <a:rPr lang="en-US" sz="200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Dokumentacija</a:t>
            </a:r>
            <a:r>
              <a:rPr lang="en-US" sz="2000" b="1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b="1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tehnički</a:t>
            </a:r>
            <a:r>
              <a:rPr lang="en-US" sz="2000" b="1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blogovi</a:t>
            </a:r>
            <a:r>
              <a:rPr lang="en-US" sz="2000" dirty="0">
                <a:solidFill>
                  <a:srgbClr val="237BE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Pratite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ažuriranja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savete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iz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zvanične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dokumentacije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blogova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jer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alati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tehnologije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stalno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unapređuju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Kombinovanjem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teorije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praksom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ubrzo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ćete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razviti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dublje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razumevanje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veštine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primenu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multimedije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raznovrsnim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projektima</a:t>
            </a:r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39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6197" y="603850"/>
            <a:ext cx="7500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Istorija i Evolucija JavaScript-a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426" y="1545207"/>
            <a:ext cx="5413614" cy="4662815"/>
          </a:xfrm>
          <a:prstGeom prst="rect">
            <a:avLst/>
          </a:prstGeom>
          <a:solidFill>
            <a:srgbClr val="23242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Kada je JavaScript tek nastao, bio je relativno ograničen, dizajniran samo za male interakcije na web stranicama. Međutim, tokom godina, razvijao se brzo. Danas, zahvaljujući napretku u tehnologiji i pojavi biblioteka poput React-a, Vue-a i Node.js, JavaScript je postao sposoban za razvijanje punopravnih aplikacija i igrica, pa čak i server-sajd 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funkcionalnosti. JavaScript </a:t>
            </a: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se više ne koristi samo u pregledačima – sada je "univerzalan" jezik. Može se koristiti za razvoj aplikacija za desktop, mobilne uređaje i čak IoT (Internet of Things) uređaje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58" y="1960705"/>
            <a:ext cx="5787288" cy="38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8349" y="568446"/>
            <a:ext cx="7202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Zašto je važan za web razvoj?</a:t>
            </a:r>
            <a:endParaRPr lang="en-GB" sz="4400">
              <a:solidFill>
                <a:srgbClr val="237BE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8281" y="1884346"/>
            <a:ext cx="5978105" cy="3693319"/>
          </a:xfrm>
          <a:prstGeom prst="rect">
            <a:avLst/>
          </a:prstGeom>
          <a:solidFill>
            <a:srgbClr val="23242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JavaScript je danas gotovo obavezna tehnologija za sve web programere. Korišćenjem JavaScript-a možemo kreirati: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Interaktivne elemente koji se prilagođavaju korisnikovim akcijama.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Dinamične sadržaje poput prikaza vremenske prognoze, prikaza vremena ili čak čitave aplikacije u realnom vremenu.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Multimedijalne elemente kao što su audio, video i grafika, koji su ključni za angažovanje korisnika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.</a:t>
            </a:r>
            <a:endParaRPr lang="en-GB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JavaScript nam omogućava da napravimo sajtove koji nisu samo "statični" i dosadni, već sajtove na koje se korisnici žele vratiti jer pružaju bolje korisničko iskustvo.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62" y="1932222"/>
            <a:ext cx="5147740" cy="35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-656317" y="4407807"/>
            <a:ext cx="2671200" cy="3458936"/>
          </a:xfrm>
          <a:custGeom>
            <a:avLst/>
            <a:gdLst>
              <a:gd name="connsiteX0" fmla="*/ 0 w 2260491"/>
              <a:gd name="connsiteY0" fmla="*/ 0 h 2922990"/>
              <a:gd name="connsiteX1" fmla="*/ 2139351 w 2260491"/>
              <a:gd name="connsiteY1" fmla="*/ 1811548 h 2922990"/>
              <a:gd name="connsiteX2" fmla="*/ 1949570 w 2260491"/>
              <a:gd name="connsiteY2" fmla="*/ 2803585 h 2922990"/>
              <a:gd name="connsiteX3" fmla="*/ 1578634 w 2260491"/>
              <a:gd name="connsiteY3" fmla="*/ 2907102 h 2922990"/>
              <a:gd name="connsiteX4" fmla="*/ 1371600 w 2260491"/>
              <a:gd name="connsiteY4" fmla="*/ 2820838 h 292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491" h="2922990">
                <a:moveTo>
                  <a:pt x="0" y="0"/>
                </a:moveTo>
                <a:cubicBezTo>
                  <a:pt x="907211" y="672142"/>
                  <a:pt x="1814423" y="1344284"/>
                  <a:pt x="2139351" y="1811548"/>
                </a:cubicBezTo>
                <a:cubicBezTo>
                  <a:pt x="2464279" y="2278812"/>
                  <a:pt x="2043023" y="2620993"/>
                  <a:pt x="1949570" y="2803585"/>
                </a:cubicBezTo>
                <a:cubicBezTo>
                  <a:pt x="1856117" y="2986177"/>
                  <a:pt x="1674962" y="2904227"/>
                  <a:pt x="1578634" y="2907102"/>
                </a:cubicBezTo>
                <a:cubicBezTo>
                  <a:pt x="1482306" y="2909977"/>
                  <a:pt x="1838864" y="2912853"/>
                  <a:pt x="1371600" y="2820838"/>
                </a:cubicBezTo>
              </a:path>
            </a:pathLst>
          </a:custGeom>
          <a:noFill/>
          <a:ln w="749300" cap="flat">
            <a:solidFill>
              <a:srgbClr val="237B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180570">
            <a:off x="11025868" y="-676277"/>
            <a:ext cx="1422400" cy="3768725"/>
          </a:xfrm>
          <a:custGeom>
            <a:avLst/>
            <a:gdLst>
              <a:gd name="connsiteX0" fmla="*/ 725383 w 1430233"/>
              <a:gd name="connsiteY0" fmla="*/ 0 h 1981200"/>
              <a:gd name="connsiteX1" fmla="*/ 852383 w 1430233"/>
              <a:gd name="connsiteY1" fmla="*/ 400050 h 1981200"/>
              <a:gd name="connsiteX2" fmla="*/ 7833 w 1430233"/>
              <a:gd name="connsiteY2" fmla="*/ 1225550 h 1981200"/>
              <a:gd name="connsiteX3" fmla="*/ 1430233 w 1430233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33" h="1981200">
                <a:moveTo>
                  <a:pt x="725383" y="0"/>
                </a:moveTo>
                <a:cubicBezTo>
                  <a:pt x="848679" y="97896"/>
                  <a:pt x="971975" y="195792"/>
                  <a:pt x="852383" y="400050"/>
                </a:cubicBezTo>
                <a:cubicBezTo>
                  <a:pt x="732791" y="604308"/>
                  <a:pt x="-88475" y="962025"/>
                  <a:pt x="7833" y="1225550"/>
                </a:cubicBezTo>
                <a:cubicBezTo>
                  <a:pt x="104141" y="1489075"/>
                  <a:pt x="1197400" y="1890183"/>
                  <a:pt x="1430233" y="1981200"/>
                </a:cubicBezTo>
              </a:path>
            </a:pathLst>
          </a:custGeom>
          <a:noFill/>
          <a:ln w="749300">
            <a:solidFill>
              <a:srgbClr val="237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   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33099" y="2757805"/>
            <a:ext cx="11443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JavaScript i Multimedia: Osnovne Veze</a:t>
            </a:r>
            <a:endParaRPr lang="en-GB" sz="5400" b="1">
              <a:solidFill>
                <a:srgbClr val="237BE7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5889" y="491706"/>
            <a:ext cx="9816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>
                <a:solidFill>
                  <a:srgbClr val="237BE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Kako JavaScript upravlja multimedijom?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464" y="1716657"/>
            <a:ext cx="5175849" cy="3785652"/>
          </a:xfrm>
          <a:prstGeom prst="rect">
            <a:avLst/>
          </a:prstGeom>
          <a:solidFill>
            <a:srgbClr val="23242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GB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JavaScript omogućava web programerima da dodaju multimedijalne sadržaje kao što su audio, video i slike, direktno na web stranice i da njima lako upravljaju. Ovaj jezik može da komunicira sa multimedijalnim elementima ugrađenim u HTML, omogućavajući korisnicima da gledaju video, slušaju muziku i pregledaju slike na sajtovima bez dodatnih dodataka (poput Flash-a, koji se ranije koristio</a:t>
            </a:r>
            <a:r>
              <a:rPr lang="en-GB" smtClean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).</a:t>
            </a:r>
            <a:endParaRPr lang="en-GB">
              <a:solidFill>
                <a:srgbClr val="FFFFFF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83" y="2535046"/>
            <a:ext cx="6075871" cy="21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3053</Words>
  <Application>Microsoft Office PowerPoint</Application>
  <PresentationFormat>Widescreen</PresentationFormat>
  <Paragraphs>215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Roboto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Biblioteke za Multimediju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32</cp:revision>
  <dcterms:created xsi:type="dcterms:W3CDTF">2024-10-31T13:24:49Z</dcterms:created>
  <dcterms:modified xsi:type="dcterms:W3CDTF">2024-11-04T08:20:44Z</dcterms:modified>
</cp:coreProperties>
</file>