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65" r:id="rId3"/>
    <p:sldId id="256" r:id="rId4"/>
    <p:sldId id="266" r:id="rId5"/>
    <p:sldId id="267" r:id="rId6"/>
    <p:sldId id="269" r:id="rId7"/>
    <p:sldId id="270" r:id="rId8"/>
    <p:sldId id="271" r:id="rId9"/>
    <p:sldId id="289" r:id="rId10"/>
    <p:sldId id="274" r:id="rId11"/>
    <p:sldId id="275" r:id="rId12"/>
    <p:sldId id="276" r:id="rId13"/>
    <p:sldId id="290" r:id="rId14"/>
    <p:sldId id="279" r:id="rId15"/>
    <p:sldId id="278" r:id="rId16"/>
    <p:sldId id="292" r:id="rId17"/>
    <p:sldId id="293" r:id="rId18"/>
    <p:sldId id="294" r:id="rId19"/>
    <p:sldId id="280" r:id="rId20"/>
    <p:sldId id="281" r:id="rId21"/>
    <p:sldId id="295" r:id="rId22"/>
    <p:sldId id="282" r:id="rId23"/>
    <p:sldId id="299" r:id="rId24"/>
    <p:sldId id="283" r:id="rId25"/>
    <p:sldId id="284" r:id="rId26"/>
    <p:sldId id="285" r:id="rId27"/>
    <p:sldId id="296" r:id="rId28"/>
    <p:sldId id="286" r:id="rId29"/>
    <p:sldId id="297" r:id="rId30"/>
    <p:sldId id="287" r:id="rId31"/>
    <p:sldId id="288" r:id="rId32"/>
    <p:sldId id="298" r:id="rId33"/>
    <p:sldId id="300" r:id="rId34"/>
    <p:sldId id="301" r:id="rId35"/>
    <p:sldId id="303" r:id="rId36"/>
    <p:sldId id="302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 snapToGrid="0">
      <p:cViewPr>
        <p:scale>
          <a:sx n="70" d="100"/>
          <a:sy n="70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69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33617-C638-4DEF-B5A8-BAB542C233B0}" type="datetimeFigureOut">
              <a:rPr lang="it-IT" smtClean="0"/>
              <a:t>15/12/2020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52B6B-3F98-46CE-AAAC-24A44EC188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43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551329-1686-4C08-AE4A-302943938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FA718-8DF3-4C67-90E4-488369DA0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F1BCAB-7AB8-481D-A907-D5994EAB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19B518-B9B7-40DD-B449-F5404A60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FF14FA-6226-470E-9A95-50C6D0D2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432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A0403C-B636-47E9-8545-86131188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58A2CAF-E701-487B-9A68-0530DACEA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115DC2-EAD3-4056-9FE4-60B6907F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221C7F-D2A8-47B1-8B08-6C0AB454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6C63FA-34E4-4B72-87A2-B35CCF0B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66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ABC4FD-54AA-4EF6-B5EC-0262F0704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771FEA-7BE8-4E13-A276-D9BD0AD92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88F934-7656-4246-8382-B0454A8B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860304-EACD-4316-9C35-4AB690EA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8C6B51-D960-4EF4-AC69-7017E062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05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A89981-EBC8-4A17-86A5-A47546D2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15/12/2020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4B79F-C159-4574-ADB5-77B00490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A63CBF-F98D-4992-913F-EDC04321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4A3FB-8E0A-4596-B83B-EECE1E80D67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75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D982B9-FA51-4A3A-8728-6177D658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15/12/2020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81DB39-AF10-4EBA-8194-A3E2C49E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A1587A-933D-4BB9-8DD5-23921AA3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951FF-878B-40EA-9DB2-96263DAA673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1081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44E38F-A339-4D4A-A4C3-AEB7A923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15/12/2020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2227FD-095B-478C-A274-9CE5E30D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E8E796-889C-4211-8C58-B222DA21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11D25-751F-4E11-838F-F55F2278A01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711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7D40552A-B1BB-4A1B-8C46-30D20F0A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15/12/2020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A492D85-F37E-462F-835A-78B98F79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9D8883F-B8AB-4FEF-BFE3-F7E3156D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B7DE6-2EDA-4CD1-9C8F-CB978349006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7601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034835E3-6F17-4D0D-B2F4-B8D9204E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15/12/2020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93DD69D0-FEB9-4D15-9052-09D8BC32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5204B965-D397-4FC8-A1FD-91F7780C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60631-3FD9-4C93-A3F4-6836ACC081D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858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76CFA698-FFA4-4C05-8996-077B8477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15/12/2020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B8F6B99D-6C37-4CB5-B033-062B0701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659A9D7D-4C15-4224-BB26-43C982F1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A8046-A941-42E8-9BD9-C7A943E8B0A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823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2F9FDADC-D9B6-44D7-8E29-F85557FF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15/12/2020</a:t>
            </a:r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B876B3AC-BCC7-4AC4-8E5A-A0667CC3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2150C0B5-4F7F-43CA-A1FB-E8E73D51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75E1B-28BE-4DF0-A076-F7CFE7AB068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649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E7B4848B-928E-4BDE-83C3-BB08B391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15/12/2020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138100B-AA69-4667-832D-FAA1731E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DB42ECBE-8A6D-4E4E-9E97-F9E49003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378E7-AED1-4161-8098-13B80C1F7A3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13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BC2DB-F88D-467C-A87D-D643592B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AC7582-5AC7-4802-BDD2-783F56323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78FB48-D6CD-4ED7-9129-24F60875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0F1373-B45D-4409-9B52-4256D09A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F5E714-9820-4DC1-9112-40E24215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033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FA7212A5-3EDF-4944-8F1A-D509F574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15/12/2020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FC9A428E-0CA2-4466-A34F-3209132B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7EB87BE0-1EEE-47C2-BD28-FA147C76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6C7CA-95C5-46BA-A7FD-A3FCE0B75C1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973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3F104B-D68E-44B1-8C77-15C4C41A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15/12/2020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14DB38-8FF7-4B2D-B938-382776C4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6A41D6-1B67-4B19-AF2E-7F64E495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F777D-277D-4BA9-B3F9-8B24EF6E989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386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EA331B-9088-40AC-B545-F87A1966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15/12/2020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35446A-D729-4DE1-A372-E79ACB60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A22DB9-4AFF-438F-B403-E3C9CFE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2BA07-F1F7-4884-A961-AAA43DD2AA7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35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9B629-6599-4D33-BD43-8DE6AEEF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E68B37-ADB4-4225-95E7-96678BD66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12532C-EB25-4404-9323-58BF07BF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691720-4FB1-4A0C-B277-EAEBF814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43E6ED-F88F-4593-B755-2A2E998C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98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02FF11-8421-49A9-8571-C3464218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1C105D-3C4E-48C6-A791-AC57C87E0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16D810-B9CE-404B-AD67-00259F2B6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C36FCF-D725-48E1-9C57-CC31B488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E86A12-47EF-4BD1-86A2-F5BB6B65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6A3173-9B1F-477B-A9C4-0219E348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48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0A4C3-E427-4B89-BA57-9912C85B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146AA9-0E75-4935-9086-30239CF6D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28E1FB-9100-44D9-9AC3-C5FF42E4D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DBE165-ED0C-4418-8E03-F6F8BEBE1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057B800-F58E-4564-BDCD-FDA3DF3BF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D477572-13EE-4BFC-A613-42DE9127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19BE69-D621-46C8-A12A-4121FE02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01FC39-E588-477D-A18F-AF95C9C8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46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C700A1-D849-4396-8AD1-985A82AE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0A1D82-7B29-4F0C-850B-F91C2D4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C2A8CE-7647-4DD3-BD4E-6D134F47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B00B86-2281-4568-A561-D99D2038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46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78FB541-7204-4278-A6B1-4E29DA63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64BC65-1A03-4A66-9763-4CB8D30B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FBA817-4936-4A6E-90F8-1F51125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6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AA2EC-0C47-46F2-BF60-CDE502E8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B75DFF-84F1-437F-B063-76942F25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2B9F49-555B-4C35-88BD-DCA9EDE3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D4E26C-04A6-41BC-BA15-DEC2194D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ED78B8-6977-4B0A-9523-349440A0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56D739-7C1B-4C66-A2FB-D56553F2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05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FE9DA0-E12B-4DAE-872C-BF829327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2D9A6D-0CCB-45A9-BCA0-133A58500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B34D40-B8ED-4078-BBE5-A0C6EDBF0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616647-7F02-494B-9F45-38CDC857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3609CB-25A0-4641-B02F-B6C1DB80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822E18-78A9-4342-A49F-2C2F4949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26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EECD832-527D-4BA6-B8D0-51FA2573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3BF037-7D88-434D-B4B1-E3EDD2535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93C95E-B7FE-4E7E-A157-3015FA12E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15/12/2020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598C11-D3C4-44F8-9CD1-192C37D9F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5E5F59-D89D-4F78-B72C-4E673DD95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0B25-AD64-4C83-A25B-38B708C8B2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03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70163F2F-669F-4EAD-8236-C8B38B439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E92B176A-63D0-475F-886C-013BD5324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75102C-6445-4D61-A148-50D3D68E4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/>
              <a:t>15/12/2020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D38265-0BD9-452B-92C9-43C1AE199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6B6561-CDE2-48B8-B4BF-4F687969D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0402A2E-85D7-4B54-8130-E7218151D27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8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0" Type="http://schemas.openxmlformats.org/officeDocument/2006/relationships/image" Target="../media/image24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2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10" Type="http://schemas.openxmlformats.org/officeDocument/2006/relationships/image" Target="../media/image38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0.png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2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6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2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7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E265E6-D012-42B3-A7DE-C8FEED40D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592" y="3131936"/>
            <a:ext cx="1240640" cy="124063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B9A5AE-0A9C-4EB1-9569-A44D89EFC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7981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magine 2" descr="Immagine che contiene interni, letto, tavolo, sedendo&#10;&#10;Descrizione generata automaticamente">
            <a:extLst>
              <a:ext uri="{FF2B5EF4-FFF2-40B4-BE49-F238E27FC236}">
                <a16:creationId xmlns:a16="http://schemas.microsoft.com/office/drawing/2014/main" id="{F23774D4-CDDD-4D2C-A189-EBAB054C3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/>
          <a:stretch/>
        </p:blipFill>
        <p:spPr bwMode="auto">
          <a:xfrm>
            <a:off x="4062632" y="10"/>
            <a:ext cx="8129366" cy="6857990"/>
          </a:xfrm>
          <a:custGeom>
            <a:avLst/>
            <a:gdLst/>
            <a:ahLst/>
            <a:cxnLst/>
            <a:rect l="l" t="t" r="r" b="b"/>
            <a:pathLst>
              <a:path w="8129366" h="6858000">
                <a:moveTo>
                  <a:pt x="1619628" y="0"/>
                </a:moveTo>
                <a:lnTo>
                  <a:pt x="4520115" y="0"/>
                </a:lnTo>
                <a:lnTo>
                  <a:pt x="6067239" y="0"/>
                </a:lnTo>
                <a:lnTo>
                  <a:pt x="8129366" y="0"/>
                </a:lnTo>
                <a:lnTo>
                  <a:pt x="8129366" y="6858000"/>
                </a:lnTo>
                <a:lnTo>
                  <a:pt x="6067239" y="6858000"/>
                </a:lnTo>
                <a:lnTo>
                  <a:pt x="4520115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F2D7B65-4394-40CC-952D-5CEE1D329CD1}"/>
              </a:ext>
            </a:extLst>
          </p:cNvPr>
          <p:cNvSpPr/>
          <p:nvPr/>
        </p:nvSpPr>
        <p:spPr>
          <a:xfrm>
            <a:off x="2361621" y="2599424"/>
            <a:ext cx="1731145" cy="1837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magine 4">
            <a:extLst>
              <a:ext uri="{FF2B5EF4-FFF2-40B4-BE49-F238E27FC236}">
                <a16:creationId xmlns:a16="http://schemas.microsoft.com/office/drawing/2014/main" id="{74036D4F-35D2-4DDA-B4D1-C37CF5B6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"/>
          <a:stretch>
            <a:fillRect/>
          </a:stretch>
        </p:blipFill>
        <p:spPr bwMode="auto">
          <a:xfrm>
            <a:off x="153531" y="5559424"/>
            <a:ext cx="2563812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asellaDiTesto 5">
            <a:extLst>
              <a:ext uri="{FF2B5EF4-FFF2-40B4-BE49-F238E27FC236}">
                <a16:creationId xmlns:a16="http://schemas.microsoft.com/office/drawing/2014/main" id="{44D2BF79-B4FF-4641-900E-ABEF3C31B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7423"/>
            <a:ext cx="4200939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11F5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Computational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11F5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it-IT" alt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11F5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Thermo-fluids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11F5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Analysis In </a:t>
            </a:r>
            <a:r>
              <a:rPr kumimoji="0" lang="it-IT" alt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11F5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Fluid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11F5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it-IT" alt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11F5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Machinery</a:t>
            </a:r>
            <a:endParaRPr kumimoji="0" lang="it-IT" altLang="it-IT" sz="2000" b="1" i="0" u="none" strike="noStrike" kern="1200" cap="none" spc="0" normalizeH="0" baseline="0" noProof="0" dirty="0">
              <a:ln>
                <a:noFill/>
              </a:ln>
              <a:solidFill>
                <a:srgbClr val="011F5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2000" b="1" i="0" u="none" strike="noStrike" kern="1200" cap="none" spc="0" normalizeH="0" baseline="0" noProof="0" dirty="0">
              <a:ln>
                <a:noFill/>
              </a:ln>
              <a:solidFill>
                <a:srgbClr val="011F5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11F5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a.a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11F5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. 2020/2021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2000" b="1" i="0" u="none" strike="noStrike" kern="1200" cap="none" spc="0" normalizeH="0" baseline="0" noProof="0" dirty="0">
              <a:ln>
                <a:noFill/>
              </a:ln>
              <a:solidFill>
                <a:srgbClr val="011F5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11F5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Progettazione di una turbina Kaplan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2000" b="1" i="0" u="none" strike="noStrike" kern="1200" cap="none" spc="0" normalizeH="0" baseline="0" noProof="0" dirty="0">
              <a:ln>
                <a:noFill/>
              </a:ln>
              <a:solidFill>
                <a:srgbClr val="011F5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F248D54A-596D-40C2-8437-3CC89596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15/12/2020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8DE8F89-33F4-4458-9592-C881EC3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775E1B-28BE-4DF0-A076-F7CFE7AB06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094840-F3A8-41D3-81F5-4F0F43ECF65D}"/>
              </a:ext>
            </a:extLst>
          </p:cNvPr>
          <p:cNvSpPr txBox="1"/>
          <p:nvPr/>
        </p:nvSpPr>
        <p:spPr>
          <a:xfrm>
            <a:off x="320646" y="3885204"/>
            <a:ext cx="2396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Stefano Mattei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Jessica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Girolimetto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Luana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Colagiacomo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Eros Scotto 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B23AD6-B222-4EC7-B99C-737DE91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B9D66F-CEBB-4D7E-95F7-D3E2A727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10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000B74-A243-4CFC-9E5D-C45B5F03BB1B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Calcolo Canale Meridiano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86B765-5B08-403E-8827-2420C297265F}"/>
              </a:ext>
            </a:extLst>
          </p:cNvPr>
          <p:cNvSpPr txBox="1"/>
          <p:nvPr/>
        </p:nvSpPr>
        <p:spPr>
          <a:xfrm>
            <a:off x="3151573" y="622601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RISULTATI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99767193-2E24-4AF0-8111-0E9A5AAB72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899697"/>
                  </p:ext>
                </p:extLst>
              </p:nvPr>
            </p:nvGraphicFramePr>
            <p:xfrm>
              <a:off x="3462600" y="2929018"/>
              <a:ext cx="526415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6073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4458077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2.68 </m:t>
                                </m:r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1.42 </m:t>
                                </m:r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0.67 </m:t>
                                </m:r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4722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5094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99767193-2E24-4AF0-8111-0E9A5AAB72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899697"/>
                  </p:ext>
                </p:extLst>
              </p:nvPr>
            </p:nvGraphicFramePr>
            <p:xfrm>
              <a:off x="3462600" y="2929018"/>
              <a:ext cx="526415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6073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4458077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15" t="-1333" r="-556061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06" t="-1333" r="-273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15" t="-100000" r="-55606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06" t="-100000" r="-27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15" t="-202667" r="-556061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06" t="-202667" r="-273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472276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15" t="-302667" r="-55606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06" t="-302667" r="-273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094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894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321794B-283B-4EE6-AB31-9E5689F5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E9B9C0-7BCF-4EEB-A1E5-ECF4235F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11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AAD28D-AE23-4174-A899-91EE1E82184C}"/>
              </a:ext>
            </a:extLst>
          </p:cNvPr>
          <p:cNvSpPr txBox="1"/>
          <p:nvPr/>
        </p:nvSpPr>
        <p:spPr>
          <a:xfrm>
            <a:off x="5538926" y="131033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Girante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arallelogramma 4">
                <a:extLst>
                  <a:ext uri="{FF2B5EF4-FFF2-40B4-BE49-F238E27FC236}">
                    <a16:creationId xmlns:a16="http://schemas.microsoft.com/office/drawing/2014/main" id="{E5192348-B66F-4C91-8BB8-4D850DD7C7FE}"/>
                  </a:ext>
                </a:extLst>
              </p:cNvPr>
              <p:cNvSpPr/>
              <p:nvPr/>
            </p:nvSpPr>
            <p:spPr>
              <a:xfrm>
                <a:off x="1565400" y="531143"/>
                <a:ext cx="2016000" cy="450555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endParaRPr lang="it-IT" altLang="it-IT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altLang="it-IT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𝛈</m:t>
                    </m:r>
                  </m:oMath>
                </a14:m>
                <a:endParaRPr lang="it-IT" altLang="it-IT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endParaRPr lang="it-IT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arallelogramma 4">
                <a:extLst>
                  <a:ext uri="{FF2B5EF4-FFF2-40B4-BE49-F238E27FC236}">
                    <a16:creationId xmlns:a16="http://schemas.microsoft.com/office/drawing/2014/main" id="{E5192348-B66F-4C91-8BB8-4D850DD7C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400" y="531143"/>
                <a:ext cx="2016000" cy="450555"/>
              </a:xfrm>
              <a:prstGeom prst="parallelogram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C50CD678-D6D0-428E-884D-FACB0A998D61}"/>
              </a:ext>
            </a:extLst>
          </p:cNvPr>
          <p:cNvSpPr/>
          <p:nvPr/>
        </p:nvSpPr>
        <p:spPr>
          <a:xfrm>
            <a:off x="1565400" y="1215508"/>
            <a:ext cx="2015521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lang="it-IT" alt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Calcolo Operating Point</a:t>
            </a:r>
          </a:p>
          <a:p>
            <a:pPr algn="ctr">
              <a:spcBef>
                <a:spcPct val="0"/>
              </a:spcBef>
            </a:pPr>
            <a:endParaRPr 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C925DC7-A7F5-4B35-A4F1-D80192574CB6}"/>
              </a:ext>
            </a:extLst>
          </p:cNvPr>
          <p:cNvSpPr/>
          <p:nvPr/>
        </p:nvSpPr>
        <p:spPr>
          <a:xfrm>
            <a:off x="1564921" y="3299311"/>
            <a:ext cx="2016000" cy="45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Blade Design</a:t>
            </a: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Airfoil Theory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3B34D80-CF5E-4F98-BF20-D687855A38C3}"/>
              </a:ext>
            </a:extLst>
          </p:cNvPr>
          <p:cNvSpPr/>
          <p:nvPr/>
        </p:nvSpPr>
        <p:spPr>
          <a:xfrm>
            <a:off x="1565400" y="1804283"/>
            <a:ext cx="2015521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Dimensionamento canale meridiano</a:t>
            </a:r>
            <a:endParaRPr lang="it-IT" altLang="it-IT" sz="1400" baseline="-25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078A515-8543-4EBA-B570-8914E6D1691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573161" y="981698"/>
            <a:ext cx="239" cy="23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23D778A-8574-47BA-8172-2656E3AA0D7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573161" y="1575508"/>
            <a:ext cx="0" cy="228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22D35E3-2AC9-40EC-B3A8-FABC654C997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2573161" y="2254283"/>
            <a:ext cx="0" cy="23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AC7F143F-58F9-46EB-A535-BDDD96969433}"/>
              </a:ext>
            </a:extLst>
          </p:cNvPr>
          <p:cNvSpPr/>
          <p:nvPr/>
        </p:nvSpPr>
        <p:spPr>
          <a:xfrm>
            <a:off x="1564442" y="5363403"/>
            <a:ext cx="2016000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</a:t>
            </a: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Draft-Tube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30EB0AF-54DF-42D4-B0FC-A169C006DE24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2572921" y="3064093"/>
            <a:ext cx="240" cy="235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F35F1CAC-53D1-4538-98D5-3CBD69990423}"/>
              </a:ext>
            </a:extLst>
          </p:cNvPr>
          <p:cNvSpPr/>
          <p:nvPr/>
        </p:nvSpPr>
        <p:spPr>
          <a:xfrm>
            <a:off x="1564921" y="4676333"/>
            <a:ext cx="2015521" cy="45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Distributore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8328B48-FCAD-4A65-8E9F-61630538FE85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2572921" y="3749311"/>
            <a:ext cx="479" cy="239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2AC393A-736C-460C-A2A5-2989FED295D8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flipH="1">
            <a:off x="2572682" y="4438748"/>
            <a:ext cx="718" cy="237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94E0BB7-1FEE-4C99-96B7-0612FF7DDA05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2572442" y="5126333"/>
            <a:ext cx="240" cy="237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DD079261-6E1D-4B2A-811F-B4444AD822A1}"/>
              </a:ext>
            </a:extLst>
          </p:cNvPr>
          <p:cNvSpPr/>
          <p:nvPr/>
        </p:nvSpPr>
        <p:spPr>
          <a:xfrm>
            <a:off x="1565400" y="2488093"/>
            <a:ext cx="2015521" cy="5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Girante</a:t>
            </a:r>
          </a:p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Triangoli di Velocità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6FE0102-5448-430F-A8BB-C77FC950BC28}"/>
              </a:ext>
            </a:extLst>
          </p:cNvPr>
          <p:cNvSpPr/>
          <p:nvPr/>
        </p:nvSpPr>
        <p:spPr>
          <a:xfrm>
            <a:off x="1565400" y="3988748"/>
            <a:ext cx="2016000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 Canale toroidale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BB2845A-8BEB-4E56-8B7D-C30AB315AF63}"/>
              </a:ext>
            </a:extLst>
          </p:cNvPr>
          <p:cNvSpPr/>
          <p:nvPr/>
        </p:nvSpPr>
        <p:spPr>
          <a:xfrm>
            <a:off x="1564442" y="6048291"/>
            <a:ext cx="2016000" cy="36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Analisi Prestazioni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49339D-E2AA-425B-BF8A-65D05C2BF497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2572442" y="5813403"/>
            <a:ext cx="0" cy="234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5A683CD2-9228-46E6-B85E-DAEF63658D47}"/>
              </a:ext>
            </a:extLst>
          </p:cNvPr>
          <p:cNvSpPr/>
          <p:nvPr/>
        </p:nvSpPr>
        <p:spPr>
          <a:xfrm>
            <a:off x="7602600" y="1738500"/>
            <a:ext cx="2016000" cy="36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Calcolo </a:t>
            </a: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U</a:t>
            </a:r>
            <a:endParaRPr 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C30D4099-B36D-461B-BE3C-A09D57AAA753}"/>
              </a:ext>
            </a:extLst>
          </p:cNvPr>
          <p:cNvSpPr/>
          <p:nvPr/>
        </p:nvSpPr>
        <p:spPr>
          <a:xfrm>
            <a:off x="7440600" y="605992"/>
            <a:ext cx="2340000" cy="450000"/>
          </a:xfrm>
          <a:prstGeom prst="parallelogram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altLang="it-IT" b="1" dirty="0">
                <a:solidFill>
                  <a:schemeClr val="accent1">
                    <a:lumMod val="50000"/>
                  </a:schemeClr>
                </a:solidFill>
              </a:rPr>
              <a:t>H, Q, </a:t>
            </a:r>
            <a:r>
              <a:rPr lang="el-GR" altLang="it-IT" b="1" dirty="0">
                <a:solidFill>
                  <a:schemeClr val="accent1">
                    <a:lumMod val="50000"/>
                  </a:schemeClr>
                </a:solidFill>
              </a:rPr>
              <a:t>ω</a:t>
            </a:r>
            <a:r>
              <a:rPr lang="it-IT" altLang="it-IT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it-IT" altLang="it-IT" b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it-IT" altLang="it-IT" b="1" baseline="-25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it-IT" altLang="it-IT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, </a:t>
            </a:r>
            <a:r>
              <a:rPr lang="it-IT" altLang="it-IT" b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it-IT" altLang="it-IT" b="1" baseline="-25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altLang="it-IT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49CFFE5A-2C7B-44A5-A992-69FFA9A93A5F}"/>
                  </a:ext>
                </a:extLst>
              </p:cNvPr>
              <p:cNvSpPr/>
              <p:nvPr/>
            </p:nvSpPr>
            <p:spPr>
              <a:xfrm>
                <a:off x="7602600" y="2254996"/>
                <a:ext cx="2016000" cy="36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alt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Impongo: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altLang="it-IT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altLang="it-IT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u</m:t>
                        </m:r>
                        <m:r>
                          <a:rPr lang="it-IT" altLang="it-IT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altLang="it-IT" sz="1400" dirty="0">
                    <a:solidFill>
                      <a:schemeClr val="accent1">
                        <a:lumMod val="50000"/>
                      </a:schemeClr>
                    </a:solidFill>
                    <a:cs typeface="Calibri" panose="020F0502020204030204" pitchFamily="34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49CFFE5A-2C7B-44A5-A992-69FFA9A93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600" y="2254996"/>
                <a:ext cx="2016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818C2DF-0B5D-47CE-BF96-2CBBF28B21F6}"/>
                  </a:ext>
                </a:extLst>
              </p:cNvPr>
              <p:cNvSpPr/>
              <p:nvPr/>
            </p:nvSpPr>
            <p:spPr>
              <a:xfrm>
                <a:off x="7602600" y="3299846"/>
                <a:ext cx="2016000" cy="36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alt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Calcolo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altLang="it-IT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altLang="it-IT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m</m:t>
                        </m:r>
                      </m:sub>
                    </m:sSub>
                  </m:oMath>
                </a14:m>
                <a:endParaRPr lang="it-IT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818C2DF-0B5D-47CE-BF96-2CBBF28B2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600" y="3299846"/>
                <a:ext cx="2016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7DC21813-606F-4177-B92B-AC81DC21AAAD}"/>
                  </a:ext>
                </a:extLst>
              </p:cNvPr>
              <p:cNvSpPr/>
              <p:nvPr/>
            </p:nvSpPr>
            <p:spPr>
              <a:xfrm>
                <a:off x="7602600" y="3819690"/>
                <a:ext cx="2016000" cy="45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alt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Impongo Free Vortex:</a:t>
                </a:r>
              </a:p>
              <a:p>
                <a:pPr algn="ctr">
                  <a:spcBef>
                    <a:spcPct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altLang="it-IT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altLang="it-IT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it-IT" alt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cost</a:t>
                </a:r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7DC21813-606F-4177-B92B-AC81DC21A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600" y="3819690"/>
                <a:ext cx="2016000" cy="45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tangolo 37">
            <a:extLst>
              <a:ext uri="{FF2B5EF4-FFF2-40B4-BE49-F238E27FC236}">
                <a16:creationId xmlns:a16="http://schemas.microsoft.com/office/drawing/2014/main" id="{4FCCBFA8-C61E-4E44-9483-0EB09F84AB59}"/>
              </a:ext>
            </a:extLst>
          </p:cNvPr>
          <p:cNvSpPr/>
          <p:nvPr/>
        </p:nvSpPr>
        <p:spPr>
          <a:xfrm>
            <a:off x="7602600" y="5129345"/>
            <a:ext cx="2016000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Tracciamento triangoli di velocità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D9A5190-DD70-40DE-8420-58FD695C3211}"/>
                  </a:ext>
                </a:extLst>
              </p:cNvPr>
              <p:cNvSpPr/>
              <p:nvPr/>
            </p:nvSpPr>
            <p:spPr>
              <a:xfrm>
                <a:off x="7602600" y="5831500"/>
                <a:ext cx="2016000" cy="45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alt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Check: andamento velocità,</a:t>
                </a:r>
                <a:r>
                  <a:rPr lang="it-IT" altLang="it-IT" sz="1400" dirty="0">
                    <a:solidFill>
                      <a:schemeClr val="accent1">
                        <a:lumMod val="50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α</m:t>
                        </m:r>
                      </m:e>
                      <m:sub>
                        <m:r>
                          <a:rPr lang="it-IT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alt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α</m:t>
                        </m:r>
                      </m:e>
                      <m:sub>
                        <m:r>
                          <a:rPr lang="it-IT" alt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alt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β</m:t>
                        </m:r>
                      </m:e>
                      <m:sub>
                        <m:r>
                          <a:rPr lang="it-IT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it-IT" altLang="it-IT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,</m:t>
                    </m:r>
                    <m:sSub>
                      <m:sSubPr>
                        <m:ctrlPr>
                          <a:rPr lang="it-IT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β</m:t>
                        </m:r>
                      </m:e>
                      <m:sub>
                        <m:r>
                          <a:rPr lang="it-IT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alt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it-IT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D9A5190-DD70-40DE-8420-58FD695C3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600" y="5831500"/>
                <a:ext cx="2016000" cy="45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357C4B68-91C0-496D-B6DF-37ADDDEB2968}"/>
                  </a:ext>
                </a:extLst>
              </p:cNvPr>
              <p:cNvSpPr/>
              <p:nvPr/>
            </p:nvSpPr>
            <p:spPr>
              <a:xfrm>
                <a:off x="7602600" y="4521845"/>
                <a:ext cx="2016000" cy="36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endParaRPr lang="it-IT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spcBef>
                    <a:spcPct val="0"/>
                  </a:spcBef>
                </a:pPr>
                <a:endParaRPr lang="it-IT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altLang="it-IT" sz="1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altLang="it-IT" sz="14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altLang="it-IT" sz="14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u</m:t>
                            </m:r>
                            <m:r>
                              <a:rPr lang="it-IT" altLang="it-IT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it-IT" alt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α</m:t>
                        </m:r>
                      </m:e>
                      <m:sub>
                        <m:r>
                          <a:rPr lang="it-IT" alt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it-IT" altLang="it-IT" sz="14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 </m:t>
                    </m:r>
                    <m:sSub>
                      <m:sSubPr>
                        <m:ctrlPr>
                          <a:rPr lang="it-IT" altLang="it-IT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β</m:t>
                        </m:r>
                      </m:e>
                      <m:sub>
                        <m:r>
                          <a:rPr lang="it-IT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β</m:t>
                        </m:r>
                      </m:e>
                      <m:sub>
                        <m:r>
                          <a:rPr lang="it-IT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it-IT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spcBef>
                    <a:spcPct val="0"/>
                  </a:spcBef>
                </a:pPr>
                <a:endParaRPr lang="it-IT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357C4B68-91C0-496D-B6DF-37ADDDEB2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600" y="4521845"/>
                <a:ext cx="2016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2AE6F798-BE51-48F9-8C7E-F4E226973AB4}"/>
                  </a:ext>
                </a:extLst>
              </p:cNvPr>
              <p:cNvSpPr/>
              <p:nvPr/>
            </p:nvSpPr>
            <p:spPr>
              <a:xfrm>
                <a:off x="7602600" y="2777421"/>
                <a:ext cx="2016000" cy="36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endParaRPr lang="it-IT" altLang="it-IT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it-IT" alt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Calcolo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alt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it-IT" alt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sub>
                    </m:sSub>
                  </m:oMath>
                </a14:m>
                <a:endParaRPr lang="it-IT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it-IT" altLang="it-IT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it-IT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2AE6F798-BE51-48F9-8C7E-F4E226973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600" y="2777421"/>
                <a:ext cx="2016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1F703624-6C9D-493B-8B80-455B82295292}"/>
              </a:ext>
            </a:extLst>
          </p:cNvPr>
          <p:cNvCxnSpPr>
            <a:cxnSpLocks/>
            <a:stCxn id="34" idx="4"/>
            <a:endCxn id="57" idx="0"/>
          </p:cNvCxnSpPr>
          <p:nvPr/>
        </p:nvCxnSpPr>
        <p:spPr>
          <a:xfrm>
            <a:off x="8610600" y="1055992"/>
            <a:ext cx="0" cy="163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D351DF78-0381-4C17-9969-A59C080E75F9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8610600" y="2098500"/>
            <a:ext cx="0" cy="156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68E31373-182E-49A6-A0E1-1D067AE24495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>
            <a:off x="8610600" y="2614996"/>
            <a:ext cx="0" cy="162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5CAF65C0-EEA4-47C7-A3E4-6843AADFDEFA}"/>
              </a:ext>
            </a:extLst>
          </p:cNvPr>
          <p:cNvCxnSpPr>
            <a:cxnSpLocks/>
            <a:stCxn id="48" idx="2"/>
            <a:endCxn id="36" idx="0"/>
          </p:cNvCxnSpPr>
          <p:nvPr/>
        </p:nvCxnSpPr>
        <p:spPr>
          <a:xfrm>
            <a:off x="8610600" y="3137421"/>
            <a:ext cx="0" cy="162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895BC363-7965-4D88-BA48-106E8262F977}"/>
              </a:ext>
            </a:extLst>
          </p:cNvPr>
          <p:cNvCxnSpPr>
            <a:cxnSpLocks/>
            <a:stCxn id="37" idx="2"/>
            <a:endCxn id="47" idx="0"/>
          </p:cNvCxnSpPr>
          <p:nvPr/>
        </p:nvCxnSpPr>
        <p:spPr>
          <a:xfrm>
            <a:off x="8610600" y="4269690"/>
            <a:ext cx="0" cy="2521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C40C3FF4-CFFF-45A1-B295-67AE6DC78232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8610600" y="3659846"/>
            <a:ext cx="0" cy="1598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92DCF9F-A5FB-4AEE-8068-9329C502D764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8610600" y="4881845"/>
            <a:ext cx="0" cy="247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D3217783-843D-4C7D-B548-532FA5E50374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610600" y="5579345"/>
            <a:ext cx="0" cy="2521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tangolo 56">
            <a:extLst>
              <a:ext uri="{FF2B5EF4-FFF2-40B4-BE49-F238E27FC236}">
                <a16:creationId xmlns:a16="http://schemas.microsoft.com/office/drawing/2014/main" id="{92295C7E-5E6F-4FC7-8F89-8A36ECE3F1D3}"/>
              </a:ext>
            </a:extLst>
          </p:cNvPr>
          <p:cNvSpPr/>
          <p:nvPr/>
        </p:nvSpPr>
        <p:spPr>
          <a:xfrm>
            <a:off x="7602600" y="1219242"/>
            <a:ext cx="2016000" cy="36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Stima Z</a:t>
            </a:r>
            <a:endParaRPr 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D381187E-8E4B-43A9-8E5B-164F12A7E502}"/>
              </a:ext>
            </a:extLst>
          </p:cNvPr>
          <p:cNvCxnSpPr>
            <a:cxnSpLocks/>
            <a:stCxn id="57" idx="2"/>
            <a:endCxn id="33" idx="0"/>
          </p:cNvCxnSpPr>
          <p:nvPr/>
        </p:nvCxnSpPr>
        <p:spPr>
          <a:xfrm>
            <a:off x="8610600" y="1579242"/>
            <a:ext cx="0" cy="15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2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5B01172-9C02-4029-A0B5-4258D54B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AD4C459-0C52-471F-BD66-2FCB6746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12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E889F1-EA36-4D30-B323-6D7D5AE4499D}"/>
              </a:ext>
            </a:extLst>
          </p:cNvPr>
          <p:cNvSpPr txBox="1"/>
          <p:nvPr/>
        </p:nvSpPr>
        <p:spPr>
          <a:xfrm>
            <a:off x="5538926" y="136525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Girante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22C06BF-7E7E-4E2D-AA7E-E259D2F8A132}"/>
                  </a:ext>
                </a:extLst>
              </p:cNvPr>
              <p:cNvSpPr txBox="1"/>
              <p:nvPr/>
            </p:nvSpPr>
            <p:spPr>
              <a:xfrm>
                <a:off x="3308411" y="1178494"/>
                <a:ext cx="5575177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0" b="1" dirty="0">
                    <a:solidFill>
                      <a:schemeClr val="accent1">
                        <a:lumMod val="50000"/>
                      </a:schemeClr>
                    </a:solidFill>
                  </a:rPr>
                  <a:t>ASSUNZIONI :</a:t>
                </a:r>
              </a:p>
              <a:p>
                <a:pPr algn="ctr"/>
                <a:endParaRPr lang="it-IT" sz="4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accent1">
                        <a:lumMod val="50000"/>
                      </a:schemeClr>
                    </a:solidFill>
                  </a:rPr>
                  <a:t>Vortice libero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it-IT" sz="2400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</m:oMath>
                </a14:m>
                <a:endParaRPr lang="it-IT" sz="24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endParaRPr lang="it-IT" sz="24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accent1">
                        <a:lumMod val="50000"/>
                      </a:schemeClr>
                    </a:solidFill>
                  </a:rPr>
                  <a:t>Scarico assiale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it-IT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accent1">
                        <a:lumMod val="50000"/>
                      </a:schemeClr>
                    </a:solidFill>
                  </a:rPr>
                  <a:t>Z = 5</a:t>
                </a:r>
              </a:p>
              <a:p>
                <a:pPr marL="571500" indent="-571500" algn="ctr">
                  <a:buFont typeface="Arial" panose="020B0604020202020204" pitchFamily="34" charset="0"/>
                  <a:buChar char="•"/>
                </a:pPr>
                <a:endParaRPr lang="it-IT" sz="2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22C06BF-7E7E-4E2D-AA7E-E259D2F8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11" y="1178494"/>
                <a:ext cx="5575177" cy="3539430"/>
              </a:xfrm>
              <a:prstGeom prst="rect">
                <a:avLst/>
              </a:prstGeom>
              <a:blipFill>
                <a:blip r:embed="rId2"/>
                <a:stretch>
                  <a:fillRect l="-1532" t="-30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99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B23AD6-B222-4EC7-B99C-737DE91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B9D66F-CEBB-4D7E-95F7-D3E2A727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13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000B74-A243-4CFC-9E5D-C45B5F03BB1B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Girante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86B765-5B08-403E-8827-2420C297265F}"/>
              </a:ext>
            </a:extLst>
          </p:cNvPr>
          <p:cNvSpPr txBox="1"/>
          <p:nvPr/>
        </p:nvSpPr>
        <p:spPr>
          <a:xfrm>
            <a:off x="3151573" y="622601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RISULTATI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63B5665-FB03-4577-8BE2-8B3E9DD90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" t="5369" r="6771" b="1065"/>
          <a:stretch/>
        </p:blipFill>
        <p:spPr>
          <a:xfrm>
            <a:off x="212947" y="1469357"/>
            <a:ext cx="5325979" cy="410673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8EF4D35-5EA6-4F69-87E4-7335D0C12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5167"/>
            <a:ext cx="6012994" cy="45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B23AD6-B222-4EC7-B99C-737DE91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B9D66F-CEBB-4D7E-95F7-D3E2A727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14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000B74-A243-4CFC-9E5D-C45B5F03BB1B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Girante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86B765-5B08-403E-8827-2420C297265F}"/>
              </a:ext>
            </a:extLst>
          </p:cNvPr>
          <p:cNvSpPr txBox="1"/>
          <p:nvPr/>
        </p:nvSpPr>
        <p:spPr>
          <a:xfrm>
            <a:off x="3151573" y="622601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RISULTATI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7413A5E-9A94-4B05-A6FC-89F697EF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" r="6587"/>
          <a:stretch/>
        </p:blipFill>
        <p:spPr>
          <a:xfrm>
            <a:off x="5939161" y="1469357"/>
            <a:ext cx="5677760" cy="433664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7C87501-CBCD-49D6-86DE-74E6E167C3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" t="6619" r="7191"/>
          <a:stretch/>
        </p:blipFill>
        <p:spPr>
          <a:xfrm>
            <a:off x="144029" y="1469357"/>
            <a:ext cx="5677759" cy="435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2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B23AD6-B222-4EC7-B99C-737DE91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B9D66F-CEBB-4D7E-95F7-D3E2A727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15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000B74-A243-4CFC-9E5D-C45B5F03BB1B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Girante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86B765-5B08-403E-8827-2420C297265F}"/>
              </a:ext>
            </a:extLst>
          </p:cNvPr>
          <p:cNvSpPr txBox="1"/>
          <p:nvPr/>
        </p:nvSpPr>
        <p:spPr>
          <a:xfrm>
            <a:off x="3177853" y="136525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la 9">
                <a:extLst>
                  <a:ext uri="{FF2B5EF4-FFF2-40B4-BE49-F238E27FC236}">
                    <a16:creationId xmlns:a16="http://schemas.microsoft.com/office/drawing/2014/main" id="{5AC10BCB-FC03-4A78-A9E9-48E667F3CD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346185"/>
                  </p:ext>
                </p:extLst>
              </p:nvPr>
            </p:nvGraphicFramePr>
            <p:xfrm>
              <a:off x="7014329" y="1282788"/>
              <a:ext cx="4339471" cy="4635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8496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3340975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14.36 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141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5.7 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4722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12.54 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509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400" i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+mn-lt"/>
                            </a:rPr>
                            <a:t>     U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11.16 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5139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−66.62 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9845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7138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−19.37 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6096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62.97 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7458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la 9">
                <a:extLst>
                  <a:ext uri="{FF2B5EF4-FFF2-40B4-BE49-F238E27FC236}">
                    <a16:creationId xmlns:a16="http://schemas.microsoft.com/office/drawing/2014/main" id="{5AC10BCB-FC03-4A78-A9E9-48E667F3CD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346185"/>
                  </p:ext>
                </p:extLst>
              </p:nvPr>
            </p:nvGraphicFramePr>
            <p:xfrm>
              <a:off x="7014329" y="1282788"/>
              <a:ext cx="4339471" cy="4635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8496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3340975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5612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1087" r="-335976" b="-742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1087" r="-364" b="-742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101087" r="-335976" b="-642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101087" r="-364" b="-642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201087" r="-335976" b="-542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201087" r="-364" b="-542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4722762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297849" r="-335976" b="-436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297849" r="-364" b="-4365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09465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400" i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+mn-lt"/>
                            </a:rPr>
                            <a:t>     U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402174" r="-364" b="-34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51395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616000" r="-335976" b="-3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616000" r="-364" b="-3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8454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716000" r="-335976" b="-2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716000" r="-364" b="-2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13849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816000" r="-335976" b="-1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816000" r="-364" b="-1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60967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916000" r="-335976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916000" r="-364" b="-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74589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CDD79808-9B7C-45C0-8561-55C13E363D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" t="19515" r="6706" b="15101"/>
          <a:stretch/>
        </p:blipFill>
        <p:spPr>
          <a:xfrm>
            <a:off x="377245" y="1846385"/>
            <a:ext cx="5601216" cy="31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4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B23AD6-B222-4EC7-B99C-737DE91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B9D66F-CEBB-4D7E-95F7-D3E2A727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16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000B74-A243-4CFC-9E5D-C45B5F03BB1B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Girante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86B765-5B08-403E-8827-2420C297265F}"/>
              </a:ext>
            </a:extLst>
          </p:cNvPr>
          <p:cNvSpPr txBox="1"/>
          <p:nvPr/>
        </p:nvSpPr>
        <p:spPr>
          <a:xfrm>
            <a:off x="3177853" y="136525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la 9">
                <a:extLst>
                  <a:ext uri="{FF2B5EF4-FFF2-40B4-BE49-F238E27FC236}">
                    <a16:creationId xmlns:a16="http://schemas.microsoft.com/office/drawing/2014/main" id="{5AC10BCB-FC03-4A78-A9E9-48E667F3CD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1118852"/>
                  </p:ext>
                </p:extLst>
              </p:nvPr>
            </p:nvGraphicFramePr>
            <p:xfrm>
              <a:off x="7014329" y="1282788"/>
              <a:ext cx="4339471" cy="4635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8496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3340975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10.76 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141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5.7 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4722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17.1 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509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400" i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+mn-lt"/>
                            </a:rPr>
                            <a:t>     U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16.12 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5139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−58°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9845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7138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50. 85°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6096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70.55 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7458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la 9">
                <a:extLst>
                  <a:ext uri="{FF2B5EF4-FFF2-40B4-BE49-F238E27FC236}">
                    <a16:creationId xmlns:a16="http://schemas.microsoft.com/office/drawing/2014/main" id="{5AC10BCB-FC03-4A78-A9E9-48E667F3CD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1118852"/>
                  </p:ext>
                </p:extLst>
              </p:nvPr>
            </p:nvGraphicFramePr>
            <p:xfrm>
              <a:off x="7014329" y="1282788"/>
              <a:ext cx="4339471" cy="4635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8496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3340975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5612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1087" r="-335976" b="-742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1087" r="-364" b="-742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101087" r="-335976" b="-642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101087" r="-364" b="-642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201087" r="-335976" b="-542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201087" r="-364" b="-542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4722762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297849" r="-335976" b="-436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297849" r="-364" b="-4365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09465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400" i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+mn-lt"/>
                            </a:rPr>
                            <a:t>     U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402174" r="-364" b="-34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51395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616000" r="-335976" b="-3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616000" r="-364" b="-3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8454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716000" r="-335976" b="-2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716000" r="-364" b="-2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13849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816000" r="-335976" b="-1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816000" r="-364" b="-1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60967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916000" r="-335976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916000" r="-364" b="-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74589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843B83AC-126E-497F-A2B2-C5C768C0F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" t="18589" r="6715" b="17449"/>
          <a:stretch/>
        </p:blipFill>
        <p:spPr>
          <a:xfrm>
            <a:off x="265681" y="1698458"/>
            <a:ext cx="6309059" cy="34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2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B23AD6-B222-4EC7-B99C-737DE91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B9D66F-CEBB-4D7E-95F7-D3E2A727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17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000B74-A243-4CFC-9E5D-C45B5F03BB1B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Girante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86B765-5B08-403E-8827-2420C297265F}"/>
              </a:ext>
            </a:extLst>
          </p:cNvPr>
          <p:cNvSpPr txBox="1"/>
          <p:nvPr/>
        </p:nvSpPr>
        <p:spPr>
          <a:xfrm>
            <a:off x="3177853" y="136525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la 9">
                <a:extLst>
                  <a:ext uri="{FF2B5EF4-FFF2-40B4-BE49-F238E27FC236}">
                    <a16:creationId xmlns:a16="http://schemas.microsoft.com/office/drawing/2014/main" id="{5AC10BCB-FC03-4A78-A9E9-48E667F3CD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566294"/>
                  </p:ext>
                </p:extLst>
              </p:nvPr>
            </p:nvGraphicFramePr>
            <p:xfrm>
              <a:off x="7014329" y="1282788"/>
              <a:ext cx="4339471" cy="4635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8496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3340975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141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5.7 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15.22 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4722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21.84 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509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400" i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+mn-lt"/>
                            </a:rPr>
                            <a:t>     U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21.1 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5139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−50. 76°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9845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7138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68.01°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6096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74.89 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7458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la 9">
                <a:extLst>
                  <a:ext uri="{FF2B5EF4-FFF2-40B4-BE49-F238E27FC236}">
                    <a16:creationId xmlns:a16="http://schemas.microsoft.com/office/drawing/2014/main" id="{5AC10BCB-FC03-4A78-A9E9-48E667F3CD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566294"/>
                  </p:ext>
                </p:extLst>
              </p:nvPr>
            </p:nvGraphicFramePr>
            <p:xfrm>
              <a:off x="7014329" y="1282788"/>
              <a:ext cx="4339471" cy="4635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8496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3340975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5612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1087" r="-335976" b="-742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1087" r="-364" b="-742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101087" r="-335976" b="-642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101087" r="-364" b="-642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201087" r="-335976" b="-542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201087" r="-364" b="-542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4722762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297849" r="-335976" b="-436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297849" r="-364" b="-4365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09465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400" i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+mn-lt"/>
                            </a:rPr>
                            <a:t>     U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402174" r="-364" b="-34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51395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616000" r="-335976" b="-3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616000" r="-364" b="-3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8454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716000" r="-335976" b="-2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716000" r="-364" b="-2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13849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816000" r="-335976" b="-1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816000" r="-364" b="-1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60967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0" t="-916000" r="-335976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5" t="-916000" r="-364" b="-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74589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985E0D1C-605B-48DF-9FD1-CC67276872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5" t="25768" r="5555" b="24305"/>
          <a:stretch/>
        </p:blipFill>
        <p:spPr>
          <a:xfrm>
            <a:off x="281496" y="2032934"/>
            <a:ext cx="6599807" cy="2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321794B-283B-4EE6-AB31-9E5689F5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E9B9C0-7BCF-4EEB-A1E5-ECF4235F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18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AAD28D-AE23-4174-A899-91EE1E82184C}"/>
              </a:ext>
            </a:extLst>
          </p:cNvPr>
          <p:cNvSpPr txBox="1"/>
          <p:nvPr/>
        </p:nvSpPr>
        <p:spPr>
          <a:xfrm>
            <a:off x="5538926" y="131033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 err="1">
                <a:solidFill>
                  <a:schemeClr val="accent1">
                    <a:lumMod val="50000"/>
                  </a:schemeClr>
                </a:solidFill>
              </a:rPr>
              <a:t>Blade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arallelogramma 4">
                <a:extLst>
                  <a:ext uri="{FF2B5EF4-FFF2-40B4-BE49-F238E27FC236}">
                    <a16:creationId xmlns:a16="http://schemas.microsoft.com/office/drawing/2014/main" id="{E5192348-B66F-4C91-8BB8-4D850DD7C7FE}"/>
                  </a:ext>
                </a:extLst>
              </p:cNvPr>
              <p:cNvSpPr/>
              <p:nvPr/>
            </p:nvSpPr>
            <p:spPr>
              <a:xfrm>
                <a:off x="1565400" y="531143"/>
                <a:ext cx="2016000" cy="450555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endParaRPr lang="it-IT" altLang="it-IT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altLang="it-IT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𝛈</m:t>
                    </m:r>
                  </m:oMath>
                </a14:m>
                <a:endParaRPr lang="it-IT" altLang="it-IT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endParaRPr lang="it-IT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arallelogramma 4">
                <a:extLst>
                  <a:ext uri="{FF2B5EF4-FFF2-40B4-BE49-F238E27FC236}">
                    <a16:creationId xmlns:a16="http://schemas.microsoft.com/office/drawing/2014/main" id="{E5192348-B66F-4C91-8BB8-4D850DD7C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400" y="531143"/>
                <a:ext cx="2016000" cy="450555"/>
              </a:xfrm>
              <a:prstGeom prst="parallelogram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C50CD678-D6D0-428E-884D-FACB0A998D61}"/>
              </a:ext>
            </a:extLst>
          </p:cNvPr>
          <p:cNvSpPr/>
          <p:nvPr/>
        </p:nvSpPr>
        <p:spPr>
          <a:xfrm>
            <a:off x="1565400" y="1215508"/>
            <a:ext cx="2015521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lang="it-IT" alt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Calcolo Operating Point</a:t>
            </a:r>
          </a:p>
          <a:p>
            <a:pPr algn="ctr">
              <a:spcBef>
                <a:spcPct val="0"/>
              </a:spcBef>
            </a:pPr>
            <a:endParaRPr 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C925DC7-A7F5-4B35-A4F1-D80192574CB6}"/>
              </a:ext>
            </a:extLst>
          </p:cNvPr>
          <p:cNvSpPr/>
          <p:nvPr/>
        </p:nvSpPr>
        <p:spPr>
          <a:xfrm>
            <a:off x="1564921" y="3299311"/>
            <a:ext cx="2016000" cy="45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Blade Design</a:t>
            </a: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Airfoil Theory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3B34D80-CF5E-4F98-BF20-D687855A38C3}"/>
              </a:ext>
            </a:extLst>
          </p:cNvPr>
          <p:cNvSpPr/>
          <p:nvPr/>
        </p:nvSpPr>
        <p:spPr>
          <a:xfrm>
            <a:off x="1565400" y="1804283"/>
            <a:ext cx="2015521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Dimensionamento canale meridiano</a:t>
            </a:r>
            <a:endParaRPr lang="it-IT" altLang="it-IT" sz="1400" baseline="-25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078A515-8543-4EBA-B570-8914E6D1691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573161" y="981698"/>
            <a:ext cx="239" cy="23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23D778A-8574-47BA-8172-2656E3AA0D7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573161" y="1575508"/>
            <a:ext cx="0" cy="228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22D35E3-2AC9-40EC-B3A8-FABC654C997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2573161" y="2254283"/>
            <a:ext cx="0" cy="23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AC7F143F-58F9-46EB-A535-BDDD96969433}"/>
              </a:ext>
            </a:extLst>
          </p:cNvPr>
          <p:cNvSpPr/>
          <p:nvPr/>
        </p:nvSpPr>
        <p:spPr>
          <a:xfrm>
            <a:off x="1564442" y="5363403"/>
            <a:ext cx="2016000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</a:t>
            </a: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Draft-Tube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30EB0AF-54DF-42D4-B0FC-A169C006DE24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2572921" y="3064093"/>
            <a:ext cx="240" cy="235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F35F1CAC-53D1-4538-98D5-3CBD69990423}"/>
              </a:ext>
            </a:extLst>
          </p:cNvPr>
          <p:cNvSpPr/>
          <p:nvPr/>
        </p:nvSpPr>
        <p:spPr>
          <a:xfrm>
            <a:off x="1564921" y="4676333"/>
            <a:ext cx="2015521" cy="45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Distributore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8328B48-FCAD-4A65-8E9F-61630538FE85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2572921" y="3749311"/>
            <a:ext cx="479" cy="239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2AC393A-736C-460C-A2A5-2989FED295D8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flipH="1">
            <a:off x="2572682" y="4438748"/>
            <a:ext cx="718" cy="237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94E0BB7-1FEE-4C99-96B7-0612FF7DDA05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2572442" y="5126333"/>
            <a:ext cx="240" cy="237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DD079261-6E1D-4B2A-811F-B4444AD822A1}"/>
              </a:ext>
            </a:extLst>
          </p:cNvPr>
          <p:cNvSpPr/>
          <p:nvPr/>
        </p:nvSpPr>
        <p:spPr>
          <a:xfrm>
            <a:off x="1565400" y="2488093"/>
            <a:ext cx="2015521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Girante</a:t>
            </a:r>
          </a:p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Triangoli di Velocità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6FE0102-5448-430F-A8BB-C77FC950BC28}"/>
              </a:ext>
            </a:extLst>
          </p:cNvPr>
          <p:cNvSpPr/>
          <p:nvPr/>
        </p:nvSpPr>
        <p:spPr>
          <a:xfrm>
            <a:off x="1565400" y="3988748"/>
            <a:ext cx="2016000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 Canale toroidale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BB2845A-8BEB-4E56-8B7D-C30AB315AF63}"/>
              </a:ext>
            </a:extLst>
          </p:cNvPr>
          <p:cNvSpPr/>
          <p:nvPr/>
        </p:nvSpPr>
        <p:spPr>
          <a:xfrm>
            <a:off x="1564442" y="6048291"/>
            <a:ext cx="2016000" cy="36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Analisi Prestazioni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49339D-E2AA-425B-BF8A-65D05C2BF497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2572442" y="5813403"/>
            <a:ext cx="0" cy="234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Parallelogramma 42">
                <a:extLst>
                  <a:ext uri="{FF2B5EF4-FFF2-40B4-BE49-F238E27FC236}">
                    <a16:creationId xmlns:a16="http://schemas.microsoft.com/office/drawing/2014/main" id="{395F8444-EB6A-4C34-86C4-45D651171621}"/>
                  </a:ext>
                </a:extLst>
              </p:cNvPr>
              <p:cNvSpPr/>
              <p:nvPr/>
            </p:nvSpPr>
            <p:spPr>
              <a:xfrm>
                <a:off x="6206768" y="420119"/>
                <a:ext cx="3794154" cy="385200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endParaRPr lang="it-IT" altLang="it-IT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t-IT" altLang="it-IT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b="1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t-IT" altLang="it-IT" b="1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t-IT" altLang="it-IT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r>
                  <a:rPr lang="el-GR" altLang="it-IT" b="1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it-IT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𝛈</m:t>
                    </m:r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t-IT" altLang="it-IT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it-IT" altLang="it-IT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>
                  <a:spcBef>
                    <a:spcPct val="0"/>
                  </a:spcBef>
                </a:pPr>
                <a:endParaRPr lang="it-IT" altLang="it-IT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Parallelogramma 42">
                <a:extLst>
                  <a:ext uri="{FF2B5EF4-FFF2-40B4-BE49-F238E27FC236}">
                    <a16:creationId xmlns:a16="http://schemas.microsoft.com/office/drawing/2014/main" id="{395F8444-EB6A-4C34-86C4-45D651171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68" y="420119"/>
                <a:ext cx="3794154" cy="385200"/>
              </a:xfrm>
              <a:prstGeom prst="parallelogram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tangolo 43">
            <a:extLst>
              <a:ext uri="{FF2B5EF4-FFF2-40B4-BE49-F238E27FC236}">
                <a16:creationId xmlns:a16="http://schemas.microsoft.com/office/drawing/2014/main" id="{735CDBB9-6F39-49D8-913A-C0216402D3ED}"/>
              </a:ext>
            </a:extLst>
          </p:cNvPr>
          <p:cNvSpPr/>
          <p:nvPr/>
        </p:nvSpPr>
        <p:spPr>
          <a:xfrm>
            <a:off x="7095845" y="1401647"/>
            <a:ext cx="2016000" cy="288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Calcolo </a:t>
            </a:r>
            <a:r>
              <a:rPr lang="en-GB" altLang="it-IT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/>
                <a:cs typeface="Times New Roman" panose="02020603050405020304" pitchFamily="18" charset="0"/>
              </a:rPr>
              <a:t>H</a:t>
            </a:r>
            <a:r>
              <a:rPr lang="en-GB" altLang="it-IT" sz="1400" baseline="-25000" dirty="0">
                <a:solidFill>
                  <a:schemeClr val="accent1">
                    <a:lumMod val="50000"/>
                  </a:schemeClr>
                </a:solidFill>
                <a:latin typeface="Calibri Light" panose="020F0302020204030204"/>
                <a:cs typeface="Times New Roman" panose="02020603050405020304" pitchFamily="18" charset="0"/>
              </a:rPr>
              <a:t>S</a:t>
            </a: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l-GR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endParaRPr 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3069CB93-9743-450F-80DF-5CBD23CC3F7E}"/>
              </a:ext>
            </a:extLst>
          </p:cNvPr>
          <p:cNvCxnSpPr>
            <a:cxnSpLocks/>
            <a:stCxn id="43" idx="4"/>
            <a:endCxn id="78" idx="0"/>
          </p:cNvCxnSpPr>
          <p:nvPr/>
        </p:nvCxnSpPr>
        <p:spPr>
          <a:xfrm>
            <a:off x="8103845" y="805319"/>
            <a:ext cx="0" cy="164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8CFCBE1C-9636-4645-B711-07C211A3A3A2}"/>
                  </a:ext>
                </a:extLst>
              </p:cNvPr>
              <p:cNvSpPr/>
              <p:nvPr/>
            </p:nvSpPr>
            <p:spPr>
              <a:xfrm>
                <a:off x="7101207" y="2544647"/>
                <a:ext cx="2016000" cy="288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alt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alt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alt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</m:oMath>
                </a14:m>
                <a:endParaRPr lang="it-IT" sz="14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8CFCBE1C-9636-4645-B711-07C211A3A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207" y="2544647"/>
                <a:ext cx="2016000" cy="288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tangolo 58">
                <a:extLst>
                  <a:ext uri="{FF2B5EF4-FFF2-40B4-BE49-F238E27FC236}">
                    <a16:creationId xmlns:a16="http://schemas.microsoft.com/office/drawing/2014/main" id="{FB4885B5-966C-4C5C-B538-18E1203C6DAF}"/>
                  </a:ext>
                </a:extLst>
              </p:cNvPr>
              <p:cNvSpPr/>
              <p:nvPr/>
            </p:nvSpPr>
            <p:spPr>
              <a:xfrm>
                <a:off x="7096025" y="2994254"/>
                <a:ext cx="2016000" cy="36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alt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Calcolo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altLang="it-IT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altLang="it-IT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∆</m:t>
                        </m:r>
                        <m:sSub>
                          <m:sSubPr>
                            <m:ctrlPr>
                              <a:rPr lang="it-IT" altLang="it-IT" sz="14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altLang="it-IT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altLang="it-IT" sz="14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altLang="it-IT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it-IT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Rettangolo 58">
                <a:extLst>
                  <a:ext uri="{FF2B5EF4-FFF2-40B4-BE49-F238E27FC236}">
                    <a16:creationId xmlns:a16="http://schemas.microsoft.com/office/drawing/2014/main" id="{FB4885B5-966C-4C5C-B538-18E1203C6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025" y="2994254"/>
                <a:ext cx="2016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900D2A6E-61FD-4D95-A0A4-517D99B45CC3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 flipH="1">
            <a:off x="8104025" y="2832647"/>
            <a:ext cx="5182" cy="16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471AED1E-2D01-4933-B50C-2F42748A44B9}"/>
                  </a:ext>
                </a:extLst>
              </p:cNvPr>
              <p:cNvSpPr/>
              <p:nvPr/>
            </p:nvSpPr>
            <p:spPr>
              <a:xfrm>
                <a:off x="7096239" y="3520117"/>
                <a:ext cx="2016000" cy="36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Interpolazione</a:t>
                </a:r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:r>
                  <a:rPr lang="it-IT" alt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altLang="it-IT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alt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num>
                      <m:den>
                        <m:r>
                          <a:rPr lang="it-IT" alt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den>
                    </m:f>
                  </m:oMath>
                </a14:m>
                <a:endParaRPr lang="it-IT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471AED1E-2D01-4933-B50C-2F42748A4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239" y="3520117"/>
                <a:ext cx="2016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F6CFA4E-3450-4BDF-B4A7-C914A26B6E41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8104025" y="3354254"/>
            <a:ext cx="214" cy="165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FEA419C5-48C7-472C-B9DE-329FB8C45E8D}"/>
              </a:ext>
            </a:extLst>
          </p:cNvPr>
          <p:cNvCxnSpPr>
            <a:cxnSpLocks/>
            <a:stCxn id="61" idx="2"/>
            <a:endCxn id="64" idx="0"/>
          </p:cNvCxnSpPr>
          <p:nvPr/>
        </p:nvCxnSpPr>
        <p:spPr>
          <a:xfrm flipH="1">
            <a:off x="8103845" y="3880117"/>
            <a:ext cx="394" cy="16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5E16DA7C-F104-4622-A73B-C68C8BF87C15}"/>
                  </a:ext>
                </a:extLst>
              </p:cNvPr>
              <p:cNvSpPr/>
              <p:nvPr/>
            </p:nvSpPr>
            <p:spPr>
              <a:xfrm>
                <a:off x="7095845" y="4041724"/>
                <a:ext cx="2016000" cy="3852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Interpolazione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4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it-IT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5E16DA7C-F104-4622-A73B-C68C8BF87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845" y="4041724"/>
                <a:ext cx="2016000" cy="385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E767D386-ED02-4BC4-B641-A53A0BE5DB4D}"/>
                  </a:ext>
                </a:extLst>
              </p:cNvPr>
              <p:cNvSpPr/>
              <p:nvPr/>
            </p:nvSpPr>
            <p:spPr>
              <a:xfrm>
                <a:off x="7095845" y="6033152"/>
                <a:ext cx="2016000" cy="288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Interpolazione </a:t>
                </a:r>
                <a14:m>
                  <m:oMath xmlns:m="http://schemas.openxmlformats.org/officeDocument/2006/math">
                    <m:r>
                      <a:rPr lang="it-IT" sz="14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𝛿</m:t>
                    </m:r>
                    <m:r>
                      <a:rPr lang="it-IT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sub>
                    </m:sSub>
                  </m:oMath>
                </a14:m>
                <a:endParaRPr lang="it-IT" sz="14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E767D386-ED02-4BC4-B641-A53A0BE5D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845" y="6033152"/>
                <a:ext cx="2016000" cy="288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FB3BFE11-BDF7-4E2F-B2AF-8352117F15D0}"/>
              </a:ext>
            </a:extLst>
          </p:cNvPr>
          <p:cNvCxnSpPr>
            <a:cxnSpLocks/>
            <a:stCxn id="75" idx="2"/>
            <a:endCxn id="65" idx="0"/>
          </p:cNvCxnSpPr>
          <p:nvPr/>
        </p:nvCxnSpPr>
        <p:spPr>
          <a:xfrm>
            <a:off x="8103845" y="5870927"/>
            <a:ext cx="0" cy="162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mbo 66">
                <a:extLst>
                  <a:ext uri="{FF2B5EF4-FFF2-40B4-BE49-F238E27FC236}">
                    <a16:creationId xmlns:a16="http://schemas.microsoft.com/office/drawing/2014/main" id="{86D2C44A-0881-4669-A216-6469702F9A8A}"/>
                  </a:ext>
                </a:extLst>
              </p:cNvPr>
              <p:cNvSpPr/>
              <p:nvPr/>
            </p:nvSpPr>
            <p:spPr>
              <a:xfrm>
                <a:off x="7329845" y="1886670"/>
                <a:ext cx="1548000" cy="360000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14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sz="1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Rombo 66">
                <a:extLst>
                  <a:ext uri="{FF2B5EF4-FFF2-40B4-BE49-F238E27FC236}">
                    <a16:creationId xmlns:a16="http://schemas.microsoft.com/office/drawing/2014/main" id="{86D2C44A-0881-4669-A216-6469702F9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45" y="1886670"/>
                <a:ext cx="1548000" cy="360000"/>
              </a:xfrm>
              <a:prstGeom prst="diamond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6C382B31-12EE-4947-9F3D-A32C97755D79}"/>
              </a:ext>
            </a:extLst>
          </p:cNvPr>
          <p:cNvCxnSpPr>
            <a:cxnSpLocks/>
            <a:stCxn id="44" idx="2"/>
            <a:endCxn id="67" idx="0"/>
          </p:cNvCxnSpPr>
          <p:nvPr/>
        </p:nvCxnSpPr>
        <p:spPr>
          <a:xfrm>
            <a:off x="8103845" y="1689647"/>
            <a:ext cx="0" cy="197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E9245FB5-A4F2-4D0A-A1B6-6A1BB651BD1C}"/>
              </a:ext>
            </a:extLst>
          </p:cNvPr>
          <p:cNvCxnSpPr>
            <a:cxnSpLocks/>
            <a:stCxn id="67" idx="2"/>
            <a:endCxn id="46" idx="0"/>
          </p:cNvCxnSpPr>
          <p:nvPr/>
        </p:nvCxnSpPr>
        <p:spPr>
          <a:xfrm>
            <a:off x="8103845" y="2246670"/>
            <a:ext cx="5362" cy="297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FDCCF3CD-5172-4922-9925-18EA85D5A0CE}"/>
              </a:ext>
            </a:extLst>
          </p:cNvPr>
          <p:cNvCxnSpPr>
            <a:cxnSpLocks/>
            <a:stCxn id="64" idx="2"/>
            <a:endCxn id="76" idx="0"/>
          </p:cNvCxnSpPr>
          <p:nvPr/>
        </p:nvCxnSpPr>
        <p:spPr>
          <a:xfrm>
            <a:off x="8103845" y="4426924"/>
            <a:ext cx="0" cy="160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tangolo 70">
            <a:extLst>
              <a:ext uri="{FF2B5EF4-FFF2-40B4-BE49-F238E27FC236}">
                <a16:creationId xmlns:a16="http://schemas.microsoft.com/office/drawing/2014/main" id="{B8D3E73F-09EB-41EF-9E28-155835D3BAB5}"/>
              </a:ext>
            </a:extLst>
          </p:cNvPr>
          <p:cNvSpPr/>
          <p:nvPr/>
        </p:nvSpPr>
        <p:spPr>
          <a:xfrm>
            <a:off x="8193790" y="2239722"/>
            <a:ext cx="59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83EF96B5-E982-451F-B23E-311CA77EC6F3}"/>
              </a:ext>
            </a:extLst>
          </p:cNvPr>
          <p:cNvSpPr/>
          <p:nvPr/>
        </p:nvSpPr>
        <p:spPr>
          <a:xfrm>
            <a:off x="4324345" y="1841670"/>
            <a:ext cx="2015521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lang="it-IT" alt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Riduzione N o aumento sezione annulus</a:t>
            </a:r>
          </a:p>
          <a:p>
            <a:pPr algn="ctr">
              <a:spcBef>
                <a:spcPct val="0"/>
              </a:spcBef>
            </a:pPr>
            <a:endParaRPr 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87E1F321-5D8D-4C93-BCF5-C37B9C422431}"/>
              </a:ext>
            </a:extLst>
          </p:cNvPr>
          <p:cNvSpPr/>
          <p:nvPr/>
        </p:nvSpPr>
        <p:spPr>
          <a:xfrm>
            <a:off x="6737440" y="1765042"/>
            <a:ext cx="652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43DBF012-3312-43CB-9D83-9DACAE05A1E7}"/>
              </a:ext>
            </a:extLst>
          </p:cNvPr>
          <p:cNvCxnSpPr>
            <a:cxnSpLocks/>
            <a:stCxn id="67" idx="1"/>
            <a:endCxn id="72" idx="3"/>
          </p:cNvCxnSpPr>
          <p:nvPr/>
        </p:nvCxnSpPr>
        <p:spPr>
          <a:xfrm flipH="1">
            <a:off x="6339866" y="2066670"/>
            <a:ext cx="9899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E2B06F7B-B5F5-4508-A56F-91FA70ECE203}"/>
                  </a:ext>
                </a:extLst>
              </p:cNvPr>
              <p:cNvSpPr/>
              <p:nvPr/>
            </p:nvSpPr>
            <p:spPr>
              <a:xfrm>
                <a:off x="7095845" y="5582927"/>
                <a:ext cx="2016000" cy="288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Calcolo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</m:t>
                    </m:r>
                    <m:r>
                      <a:rPr lang="it-IT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it-IT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𝑅𝑒</m:t>
                    </m:r>
                  </m:oMath>
                </a14:m>
                <a:endParaRPr lang="it-IT" sz="14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E2B06F7B-B5F5-4508-A56F-91FA70ECE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845" y="5582927"/>
                <a:ext cx="2016000" cy="288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ttangolo 75">
                <a:extLst>
                  <a:ext uri="{FF2B5EF4-FFF2-40B4-BE49-F238E27FC236}">
                    <a16:creationId xmlns:a16="http://schemas.microsoft.com/office/drawing/2014/main" id="{28368DC9-5DA8-4AD7-8992-E93264CCF85E}"/>
                  </a:ext>
                </a:extLst>
              </p:cNvPr>
              <p:cNvSpPr/>
              <p:nvPr/>
            </p:nvSpPr>
            <p:spPr>
              <a:xfrm>
                <a:off x="7095845" y="4587213"/>
                <a:ext cx="2016000" cy="288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6" name="Rettangolo 75">
                <a:extLst>
                  <a:ext uri="{FF2B5EF4-FFF2-40B4-BE49-F238E27FC236}">
                    <a16:creationId xmlns:a16="http://schemas.microsoft.com/office/drawing/2014/main" id="{28368DC9-5DA8-4AD7-8992-E93264CCF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845" y="4587213"/>
                <a:ext cx="2016000" cy="288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60F1879A-269D-480A-9A6B-79AFAF7F65A5}"/>
              </a:ext>
            </a:extLst>
          </p:cNvPr>
          <p:cNvCxnSpPr>
            <a:cxnSpLocks/>
            <a:stCxn id="76" idx="2"/>
            <a:endCxn id="81" idx="0"/>
          </p:cNvCxnSpPr>
          <p:nvPr/>
        </p:nvCxnSpPr>
        <p:spPr>
          <a:xfrm>
            <a:off x="8103845" y="4875213"/>
            <a:ext cx="0" cy="160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e 77">
            <a:extLst>
              <a:ext uri="{FF2B5EF4-FFF2-40B4-BE49-F238E27FC236}">
                <a16:creationId xmlns:a16="http://schemas.microsoft.com/office/drawing/2014/main" id="{3F316E40-A109-47C0-8300-585E67BAFB98}"/>
              </a:ext>
            </a:extLst>
          </p:cNvPr>
          <p:cNvSpPr/>
          <p:nvPr/>
        </p:nvSpPr>
        <p:spPr>
          <a:xfrm>
            <a:off x="7923845" y="969647"/>
            <a:ext cx="360000" cy="3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8765B257-063B-40BE-B1D6-8B4B80066AF4}"/>
              </a:ext>
            </a:extLst>
          </p:cNvPr>
          <p:cNvCxnSpPr>
            <a:cxnSpLocks/>
            <a:stCxn id="78" idx="4"/>
            <a:endCxn id="44" idx="0"/>
          </p:cNvCxnSpPr>
          <p:nvPr/>
        </p:nvCxnSpPr>
        <p:spPr>
          <a:xfrm>
            <a:off x="8103845" y="1329647"/>
            <a:ext cx="0" cy="7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6C3A2453-6AF7-48E3-ADA9-736FABED6722}"/>
              </a:ext>
            </a:extLst>
          </p:cNvPr>
          <p:cNvCxnSpPr>
            <a:cxnSpLocks/>
            <a:stCxn id="72" idx="0"/>
            <a:endCxn id="78" idx="2"/>
          </p:cNvCxnSpPr>
          <p:nvPr/>
        </p:nvCxnSpPr>
        <p:spPr>
          <a:xfrm rot="5400000" flipH="1" flipV="1">
            <a:off x="6281964" y="199790"/>
            <a:ext cx="692023" cy="259173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80">
            <a:extLst>
              <a:ext uri="{FF2B5EF4-FFF2-40B4-BE49-F238E27FC236}">
                <a16:creationId xmlns:a16="http://schemas.microsoft.com/office/drawing/2014/main" id="{B81CFA4A-39DC-4D0B-A432-1418E1CAA372}"/>
              </a:ext>
            </a:extLst>
          </p:cNvPr>
          <p:cNvSpPr/>
          <p:nvPr/>
        </p:nvSpPr>
        <p:spPr>
          <a:xfrm>
            <a:off x="7095845" y="5035502"/>
            <a:ext cx="2016000" cy="3852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Scelta profili aereodinamici</a:t>
            </a:r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BFC650A4-14C2-42A9-AF9C-A0D53DF43143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>
            <a:off x="8103845" y="5420702"/>
            <a:ext cx="0" cy="162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79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B23AD6-B222-4EC7-B99C-737DE91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B9D66F-CEBB-4D7E-95F7-D3E2A727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19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000B74-A243-4CFC-9E5D-C45B5F03BB1B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 err="1">
                <a:solidFill>
                  <a:schemeClr val="accent1">
                    <a:lumMod val="50000"/>
                  </a:schemeClr>
                </a:solidFill>
              </a:rPr>
              <a:t>Blade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 Design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86B765-5B08-403E-8827-2420C297265F}"/>
              </a:ext>
            </a:extLst>
          </p:cNvPr>
          <p:cNvSpPr txBox="1"/>
          <p:nvPr/>
        </p:nvSpPr>
        <p:spPr>
          <a:xfrm>
            <a:off x="3308411" y="265471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CHECK CAVITAZIONE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E9903EF-6A39-439E-8DD8-38737D64C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3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6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6E1EF6-7D61-4F12-9C56-5741D69E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AB9583-5848-46A8-88EC-34D82DD9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2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DEBFB4-26AC-4C75-B156-73DF41B770D2}"/>
              </a:ext>
            </a:extLst>
          </p:cNvPr>
          <p:cNvSpPr txBox="1"/>
          <p:nvPr/>
        </p:nvSpPr>
        <p:spPr>
          <a:xfrm>
            <a:off x="3518517" y="92428"/>
            <a:ext cx="509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INDICE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D06E03-ABE5-4BB7-8030-E63227FD4B26}"/>
              </a:ext>
            </a:extLst>
          </p:cNvPr>
          <p:cNvSpPr txBox="1"/>
          <p:nvPr/>
        </p:nvSpPr>
        <p:spPr>
          <a:xfrm>
            <a:off x="463117" y="804006"/>
            <a:ext cx="1126576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INTRODUZIONE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Obiettivi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MACCHINA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Calcolo Punto Operativo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Canale Meridiano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Girante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accent1">
                    <a:lumMod val="50000"/>
                  </a:schemeClr>
                </a:solidFill>
              </a:rPr>
              <a:t>Blade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Canale Toroidale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Distributore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Draft Tube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ANALISI PRESTAZIONI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Condizione Nominale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Condizioni Off-Design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MODELLAZIONE 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CONCLUSIONI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RIFERIMENTI BIBLIOGRAFICI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785396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F5059BB-624A-4F39-8CC5-7DA51D45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9872A40-BC13-4E86-9481-42E23B64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20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43A7D1D-F4E2-4F27-BA5C-CB14A388D7C4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 err="1">
                <a:solidFill>
                  <a:schemeClr val="accent1">
                    <a:lumMod val="50000"/>
                  </a:schemeClr>
                </a:solidFill>
              </a:rPr>
              <a:t>Blade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 Design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A7B193-566C-448B-9B02-7FB732325C1A}"/>
              </a:ext>
            </a:extLst>
          </p:cNvPr>
          <p:cNvSpPr txBox="1"/>
          <p:nvPr/>
        </p:nvSpPr>
        <p:spPr>
          <a:xfrm>
            <a:off x="3308411" y="404752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RISULTATI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6A711E-18CF-44E8-ABD3-3F8B84C2B88B}"/>
              </a:ext>
            </a:extLst>
          </p:cNvPr>
          <p:cNvSpPr txBox="1"/>
          <p:nvPr/>
        </p:nvSpPr>
        <p:spPr>
          <a:xfrm>
            <a:off x="2447773" y="5458171"/>
            <a:ext cx="729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ha l’esigenza di ottimizzare gli aspetti strutturali vicino al mozzo, mentre verso il </a:t>
            </a:r>
            <a:r>
              <a:rPr lang="it-IT" i="1" dirty="0" err="1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palare è necessario che prevalgano gli aspetti aerodinamici. </a:t>
            </a:r>
          </a:p>
        </p:txBody>
      </p:sp>
      <p:pic>
        <p:nvPicPr>
          <p:cNvPr id="14" name="Immagine 13" descr="Immagine che contiene accessorio&#10;&#10;Descrizione generata automaticamente">
            <a:extLst>
              <a:ext uri="{FF2B5EF4-FFF2-40B4-BE49-F238E27FC236}">
                <a16:creationId xmlns:a16="http://schemas.microsoft.com/office/drawing/2014/main" id="{61A6E87E-5F30-4DF5-A430-722694107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" t="9663" r="3623" b="9409"/>
          <a:stretch/>
        </p:blipFill>
        <p:spPr>
          <a:xfrm>
            <a:off x="559709" y="1181560"/>
            <a:ext cx="5193255" cy="3438290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0FFD68-42DA-47DC-AE4D-5981B3331CA1}"/>
              </a:ext>
            </a:extLst>
          </p:cNvPr>
          <p:cNvCxnSpPr/>
          <p:nvPr/>
        </p:nvCxnSpPr>
        <p:spPr>
          <a:xfrm>
            <a:off x="641735" y="3158959"/>
            <a:ext cx="50292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Immagine 17" descr="Immagine che contiene linea, filo&#10;&#10;Descrizione generata automaticamente">
            <a:extLst>
              <a:ext uri="{FF2B5EF4-FFF2-40B4-BE49-F238E27FC236}">
                <a16:creationId xmlns:a16="http://schemas.microsoft.com/office/drawing/2014/main" id="{C856823B-2F4A-4E57-A8D2-E0ED05DFB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24" y="3329520"/>
            <a:ext cx="3940792" cy="96956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213ECEE-F122-4061-9923-D603D4D7A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45" y="1796565"/>
            <a:ext cx="5193255" cy="634675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4B4BC5F-5B7A-449D-9829-9144A4898D69}"/>
              </a:ext>
            </a:extLst>
          </p:cNvPr>
          <p:cNvSpPr txBox="1"/>
          <p:nvPr/>
        </p:nvSpPr>
        <p:spPr>
          <a:xfrm>
            <a:off x="7383439" y="1231373"/>
            <a:ext cx="150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NACA 6410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E66AC04-617B-424A-8DEE-844F23FC39C8}"/>
              </a:ext>
            </a:extLst>
          </p:cNvPr>
          <p:cNvSpPr txBox="1"/>
          <p:nvPr/>
        </p:nvSpPr>
        <p:spPr>
          <a:xfrm>
            <a:off x="7218529" y="2796950"/>
            <a:ext cx="150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NACA 6424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90E0879-4EAA-4FC6-A1A8-9A709ECB1424}"/>
              </a:ext>
            </a:extLst>
          </p:cNvPr>
          <p:cNvSpPr/>
          <p:nvPr/>
        </p:nvSpPr>
        <p:spPr>
          <a:xfrm>
            <a:off x="3903409" y="4714166"/>
            <a:ext cx="3371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Rappresentazione schematica  della pala rotorica con i profili aereodinamici </a:t>
            </a: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02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B23AD6-B222-4EC7-B99C-737DE91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B9D66F-CEBB-4D7E-95F7-D3E2A727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21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000B74-A243-4CFC-9E5D-C45B5F03BB1B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 err="1">
                <a:solidFill>
                  <a:schemeClr val="accent1">
                    <a:lumMod val="50000"/>
                  </a:schemeClr>
                </a:solidFill>
              </a:rPr>
              <a:t>Blade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 Design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86B765-5B08-403E-8827-2420C297265F}"/>
              </a:ext>
            </a:extLst>
          </p:cNvPr>
          <p:cNvSpPr txBox="1"/>
          <p:nvPr/>
        </p:nvSpPr>
        <p:spPr>
          <a:xfrm>
            <a:off x="3151573" y="622601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7">
                <a:extLst>
                  <a:ext uri="{FF2B5EF4-FFF2-40B4-BE49-F238E27FC236}">
                    <a16:creationId xmlns:a16="http://schemas.microsoft.com/office/drawing/2014/main" id="{7E388C99-30FD-464A-B1AD-42CA1ED821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0316909"/>
                  </p:ext>
                </p:extLst>
              </p:nvPr>
            </p:nvGraphicFramePr>
            <p:xfrm>
              <a:off x="2959968" y="2057400"/>
              <a:ext cx="5958386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768">
                      <a:extLst>
                        <a:ext uri="{9D8B030D-6E8A-4147-A177-3AD203B41FA5}">
                          <a16:colId xmlns:a16="http://schemas.microsoft.com/office/drawing/2014/main" val="1394121007"/>
                        </a:ext>
                      </a:extLst>
                    </a:gridCol>
                    <a:gridCol w="1779208">
                      <a:extLst>
                        <a:ext uri="{9D8B030D-6E8A-4147-A177-3AD203B41FA5}">
                          <a16:colId xmlns:a16="http://schemas.microsoft.com/office/drawing/2014/main" val="733566401"/>
                        </a:ext>
                      </a:extLst>
                    </a:gridCol>
                    <a:gridCol w="930526">
                      <a:extLst>
                        <a:ext uri="{9D8B030D-6E8A-4147-A177-3AD203B41FA5}">
                          <a16:colId xmlns:a16="http://schemas.microsoft.com/office/drawing/2014/main" val="665456066"/>
                        </a:ext>
                      </a:extLst>
                    </a:gridCol>
                    <a:gridCol w="1174026">
                      <a:extLst>
                        <a:ext uri="{9D8B030D-6E8A-4147-A177-3AD203B41FA5}">
                          <a16:colId xmlns:a16="http://schemas.microsoft.com/office/drawing/2014/main" val="1418249241"/>
                        </a:ext>
                      </a:extLst>
                    </a:gridCol>
                    <a:gridCol w="820858">
                      <a:extLst>
                        <a:ext uri="{9D8B030D-6E8A-4147-A177-3AD203B41FA5}">
                          <a16:colId xmlns:a16="http://schemas.microsoft.com/office/drawing/2014/main" val="385279440"/>
                        </a:ext>
                      </a:extLst>
                    </a:gridCol>
                  </a:tblGrid>
                  <a:tr h="45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Sezione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Profilo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it-IT" sz="2400" b="1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1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it-IT" sz="2400" b="1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574146"/>
                      </a:ext>
                    </a:extLst>
                  </a:tr>
                  <a:tr h="45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NACA 6424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1.62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0.0103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9926760"/>
                      </a:ext>
                    </a:extLst>
                  </a:tr>
                  <a:tr h="45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NACA 6424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1.53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0.0093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0226918"/>
                      </a:ext>
                    </a:extLst>
                  </a:tr>
                  <a:tr h="45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NACA 6424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0.0051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7464414"/>
                      </a:ext>
                    </a:extLst>
                  </a:tr>
                  <a:tr h="45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NACA 6410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0.59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0.0052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291434"/>
                      </a:ext>
                    </a:extLst>
                  </a:tr>
                  <a:tr h="45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NACA 6410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0.0053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−2.5°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92738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7">
                <a:extLst>
                  <a:ext uri="{FF2B5EF4-FFF2-40B4-BE49-F238E27FC236}">
                    <a16:creationId xmlns:a16="http://schemas.microsoft.com/office/drawing/2014/main" id="{7E388C99-30FD-464A-B1AD-42CA1ED821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0316909"/>
                  </p:ext>
                </p:extLst>
              </p:nvPr>
            </p:nvGraphicFramePr>
            <p:xfrm>
              <a:off x="2959968" y="2057400"/>
              <a:ext cx="5958386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768">
                      <a:extLst>
                        <a:ext uri="{9D8B030D-6E8A-4147-A177-3AD203B41FA5}">
                          <a16:colId xmlns:a16="http://schemas.microsoft.com/office/drawing/2014/main" val="1394121007"/>
                        </a:ext>
                      </a:extLst>
                    </a:gridCol>
                    <a:gridCol w="1779208">
                      <a:extLst>
                        <a:ext uri="{9D8B030D-6E8A-4147-A177-3AD203B41FA5}">
                          <a16:colId xmlns:a16="http://schemas.microsoft.com/office/drawing/2014/main" val="733566401"/>
                        </a:ext>
                      </a:extLst>
                    </a:gridCol>
                    <a:gridCol w="930526">
                      <a:extLst>
                        <a:ext uri="{9D8B030D-6E8A-4147-A177-3AD203B41FA5}">
                          <a16:colId xmlns:a16="http://schemas.microsoft.com/office/drawing/2014/main" val="665456066"/>
                        </a:ext>
                      </a:extLst>
                    </a:gridCol>
                    <a:gridCol w="1174026">
                      <a:extLst>
                        <a:ext uri="{9D8B030D-6E8A-4147-A177-3AD203B41FA5}">
                          <a16:colId xmlns:a16="http://schemas.microsoft.com/office/drawing/2014/main" val="1418249241"/>
                        </a:ext>
                      </a:extLst>
                    </a:gridCol>
                    <a:gridCol w="820858">
                      <a:extLst>
                        <a:ext uri="{9D8B030D-6E8A-4147-A177-3AD203B41FA5}">
                          <a16:colId xmlns:a16="http://schemas.microsoft.com/office/drawing/2014/main" val="38527944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Sezione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Profilo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144" t="-9333" r="-215686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583" t="-9333" r="-71875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185" t="-9333" r="-2222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5741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NACA 6424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144" t="-109333" r="-215686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583" t="-109333" r="-71875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185" t="-109333" r="-2222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99267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NACA 6424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144" t="-206579" r="-215686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583" t="-206579" r="-71875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185" t="-206579" r="-2222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02269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NACA 6424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144" t="-310667" r="-215686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583" t="-310667" r="-71875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185" t="-310667" r="-2222" b="-2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74644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NACA 6410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144" t="-410667" r="-215686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583" t="-410667" r="-71875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185" t="-410667" r="-2222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2914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NACA 6410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6144" t="-510667" r="-21568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583" t="-510667" r="-7187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185" t="-510667" r="-222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92738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530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B23AD6-B222-4EC7-B99C-737DE91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B9D66F-CEBB-4D7E-95F7-D3E2A727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22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000B74-A243-4CFC-9E5D-C45B5F03BB1B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 err="1">
                <a:solidFill>
                  <a:schemeClr val="accent1">
                    <a:lumMod val="50000"/>
                  </a:schemeClr>
                </a:solidFill>
              </a:rPr>
              <a:t>Blade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 Design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86B765-5B08-403E-8827-2420C297265F}"/>
              </a:ext>
            </a:extLst>
          </p:cNvPr>
          <p:cNvSpPr txBox="1"/>
          <p:nvPr/>
        </p:nvSpPr>
        <p:spPr>
          <a:xfrm>
            <a:off x="3151573" y="622601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RISULTATI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08CF217-DFE4-411C-A4DE-F92F87F75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58" y="1523120"/>
            <a:ext cx="4665168" cy="344026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BA3F2CE-B962-4A2F-9F35-024B8F9D3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23" y="1469357"/>
            <a:ext cx="4798254" cy="35773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6CE860-1328-497B-B5D2-419EE2A236B1}"/>
              </a:ext>
            </a:extLst>
          </p:cNvPr>
          <p:cNvSpPr txBox="1"/>
          <p:nvPr/>
        </p:nvSpPr>
        <p:spPr>
          <a:xfrm>
            <a:off x="1149361" y="4964313"/>
            <a:ext cx="45546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Nella porzione finale della pala sono stati scelti profili con spessori più sottili e a bassa portanza così da ridurre le perdite associate al </a:t>
            </a:r>
            <a:r>
              <a:rPr lang="it-IT" i="1" dirty="0" err="1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</a:t>
            </a:r>
            <a:r>
              <a:rPr lang="it-IT" i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leakage</a:t>
            </a:r>
            <a:r>
              <a:rPr lang="it-IT" i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vortex.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E8418F2-F5BC-4B7C-8213-C3F6CEFAFDE6}"/>
                  </a:ext>
                </a:extLst>
              </p:cNvPr>
              <p:cNvSpPr txBox="1"/>
              <p:nvPr/>
            </p:nvSpPr>
            <p:spPr>
              <a:xfrm>
                <a:off x="6884018" y="4969912"/>
                <a:ext cx="415862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Nella </a:t>
                </a:r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sezione di </a:t>
                </a:r>
                <a:r>
                  <a:rPr lang="it-IT" i="1" dirty="0" err="1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midspan</a:t>
                </a:r>
                <a:r>
                  <a:rPr lang="it-IT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la variazione di profilo, comporta un aumento 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E8418F2-F5BC-4B7C-8213-C3F6CEFA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018" y="4969912"/>
                <a:ext cx="4158621" cy="646331"/>
              </a:xfrm>
              <a:prstGeom prst="rect">
                <a:avLst/>
              </a:prstGeom>
              <a:blipFill>
                <a:blip r:embed="rId4"/>
                <a:stretch>
                  <a:fillRect l="-1173" t="-4717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30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321794B-283B-4EE6-AB31-9E5689F5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E9B9C0-7BCF-4EEB-A1E5-ECF4235F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23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AAD28D-AE23-4174-A899-91EE1E82184C}"/>
              </a:ext>
            </a:extLst>
          </p:cNvPr>
          <p:cNvSpPr txBox="1"/>
          <p:nvPr/>
        </p:nvSpPr>
        <p:spPr>
          <a:xfrm>
            <a:off x="5538926" y="131033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Canale Toroidale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arallelogramma 4">
                <a:extLst>
                  <a:ext uri="{FF2B5EF4-FFF2-40B4-BE49-F238E27FC236}">
                    <a16:creationId xmlns:a16="http://schemas.microsoft.com/office/drawing/2014/main" id="{E5192348-B66F-4C91-8BB8-4D850DD7C7FE}"/>
                  </a:ext>
                </a:extLst>
              </p:cNvPr>
              <p:cNvSpPr/>
              <p:nvPr/>
            </p:nvSpPr>
            <p:spPr>
              <a:xfrm>
                <a:off x="1565400" y="531143"/>
                <a:ext cx="2016000" cy="450555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endParaRPr lang="it-IT" altLang="it-IT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altLang="it-IT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𝛈</m:t>
                    </m:r>
                  </m:oMath>
                </a14:m>
                <a:endParaRPr lang="it-IT" altLang="it-IT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endParaRPr lang="it-IT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arallelogramma 4">
                <a:extLst>
                  <a:ext uri="{FF2B5EF4-FFF2-40B4-BE49-F238E27FC236}">
                    <a16:creationId xmlns:a16="http://schemas.microsoft.com/office/drawing/2014/main" id="{E5192348-B66F-4C91-8BB8-4D850DD7C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400" y="531143"/>
                <a:ext cx="2016000" cy="450555"/>
              </a:xfrm>
              <a:prstGeom prst="parallelogram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C50CD678-D6D0-428E-884D-FACB0A998D61}"/>
              </a:ext>
            </a:extLst>
          </p:cNvPr>
          <p:cNvSpPr/>
          <p:nvPr/>
        </p:nvSpPr>
        <p:spPr>
          <a:xfrm>
            <a:off x="1565400" y="1215508"/>
            <a:ext cx="2015521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lang="it-IT" alt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Calcolo Operating Point</a:t>
            </a:r>
          </a:p>
          <a:p>
            <a:pPr algn="ctr">
              <a:spcBef>
                <a:spcPct val="0"/>
              </a:spcBef>
            </a:pPr>
            <a:endParaRPr 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C925DC7-A7F5-4B35-A4F1-D80192574CB6}"/>
              </a:ext>
            </a:extLst>
          </p:cNvPr>
          <p:cNvSpPr/>
          <p:nvPr/>
        </p:nvSpPr>
        <p:spPr>
          <a:xfrm>
            <a:off x="1564921" y="3299311"/>
            <a:ext cx="2016000" cy="45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Blade Design</a:t>
            </a: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Airfoil Theory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3B34D80-CF5E-4F98-BF20-D687855A38C3}"/>
              </a:ext>
            </a:extLst>
          </p:cNvPr>
          <p:cNvSpPr/>
          <p:nvPr/>
        </p:nvSpPr>
        <p:spPr>
          <a:xfrm>
            <a:off x="1565400" y="1804283"/>
            <a:ext cx="2015521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Dimensionamento canale meridiano</a:t>
            </a:r>
            <a:endParaRPr lang="it-IT" altLang="it-IT" sz="1400" baseline="-25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078A515-8543-4EBA-B570-8914E6D1691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573161" y="981698"/>
            <a:ext cx="239" cy="23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23D778A-8574-47BA-8172-2656E3AA0D7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573161" y="1575508"/>
            <a:ext cx="0" cy="228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22D35E3-2AC9-40EC-B3A8-FABC654C997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2573161" y="2254283"/>
            <a:ext cx="0" cy="23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AC7F143F-58F9-46EB-A535-BDDD96969433}"/>
              </a:ext>
            </a:extLst>
          </p:cNvPr>
          <p:cNvSpPr/>
          <p:nvPr/>
        </p:nvSpPr>
        <p:spPr>
          <a:xfrm>
            <a:off x="1564442" y="5363403"/>
            <a:ext cx="2016000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</a:t>
            </a: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Draft-Tube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30EB0AF-54DF-42D4-B0FC-A169C006DE24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2572921" y="3064093"/>
            <a:ext cx="240" cy="235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F35F1CAC-53D1-4538-98D5-3CBD69990423}"/>
              </a:ext>
            </a:extLst>
          </p:cNvPr>
          <p:cNvSpPr/>
          <p:nvPr/>
        </p:nvSpPr>
        <p:spPr>
          <a:xfrm>
            <a:off x="1564921" y="4676333"/>
            <a:ext cx="2015521" cy="45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Distributore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8328B48-FCAD-4A65-8E9F-61630538FE85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2572921" y="3749311"/>
            <a:ext cx="479" cy="239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2AC393A-736C-460C-A2A5-2989FED295D8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flipH="1">
            <a:off x="2572682" y="4438748"/>
            <a:ext cx="718" cy="237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94E0BB7-1FEE-4C99-96B7-0612FF7DDA05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2572442" y="5126333"/>
            <a:ext cx="240" cy="237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DD079261-6E1D-4B2A-811F-B4444AD822A1}"/>
              </a:ext>
            </a:extLst>
          </p:cNvPr>
          <p:cNvSpPr/>
          <p:nvPr/>
        </p:nvSpPr>
        <p:spPr>
          <a:xfrm>
            <a:off x="1565400" y="2488093"/>
            <a:ext cx="2015521" cy="576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Girante</a:t>
            </a:r>
          </a:p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Triangoli di Velocità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6FE0102-5448-430F-A8BB-C77FC950BC28}"/>
              </a:ext>
            </a:extLst>
          </p:cNvPr>
          <p:cNvSpPr/>
          <p:nvPr/>
        </p:nvSpPr>
        <p:spPr>
          <a:xfrm>
            <a:off x="1565400" y="3988748"/>
            <a:ext cx="2016000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 Canale toroidale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BB2845A-8BEB-4E56-8B7D-C30AB315AF63}"/>
              </a:ext>
            </a:extLst>
          </p:cNvPr>
          <p:cNvSpPr/>
          <p:nvPr/>
        </p:nvSpPr>
        <p:spPr>
          <a:xfrm>
            <a:off x="1564442" y="6048291"/>
            <a:ext cx="2016000" cy="36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Analisi Prestazioni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49339D-E2AA-425B-BF8A-65D05C2BF497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2572442" y="5813403"/>
            <a:ext cx="0" cy="234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944CB662-F20B-4747-8B82-B41069E93C47}"/>
              </a:ext>
            </a:extLst>
          </p:cNvPr>
          <p:cNvSpPr/>
          <p:nvPr/>
        </p:nvSpPr>
        <p:spPr>
          <a:xfrm>
            <a:off x="4980576" y="2079600"/>
            <a:ext cx="2566737" cy="63757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altLang="it-IT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Calcolo </a:t>
            </a:r>
            <a:r>
              <a:rPr lang="it-IT" altLang="it-IT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a, b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8607AA66-39FC-4F94-B323-B0C07EA9B9D6}"/>
                  </a:ext>
                </a:extLst>
              </p:cNvPr>
              <p:cNvSpPr/>
              <p:nvPr/>
            </p:nvSpPr>
            <p:spPr>
              <a:xfrm>
                <a:off x="4587724" y="1028676"/>
                <a:ext cx="3368842" cy="626400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endParaRPr lang="it-IT" altLang="it-IT" b="1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>
                  <a:spcBef>
                    <a:spcPct val="0"/>
                  </a:spcBef>
                </a:pPr>
                <a:endParaRPr lang="it-IT" altLang="it-IT" b="1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>
                  <a:spcBef>
                    <a:spcPct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𝑫</m:t>
                        </m:r>
                      </m:e>
                      <m:sub>
                        <m: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alt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𝑫</m:t>
                        </m:r>
                      </m:e>
                      <m:sub>
                        <m: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𝑫</m:t>
                        </m:r>
                      </m:e>
                      <m:sub>
                        <m: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𝒈𝒗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𝑪</m:t>
                        </m:r>
                      </m:e>
                      <m:sub>
                        <m: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𝒖</m:t>
                        </m:r>
                        <m: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altLang="it-IT" b="1" dirty="0">
                  <a:solidFill>
                    <a:schemeClr val="accent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8607AA66-39FC-4F94-B323-B0C07EA9B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24" y="1028676"/>
                <a:ext cx="3368842" cy="626400"/>
              </a:xfrm>
              <a:prstGeom prst="parallelogram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20FF52E-69A4-402D-BB40-9FAE076B2317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 flipH="1">
            <a:off x="6263945" y="1655076"/>
            <a:ext cx="8200" cy="424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4F4B557F-1F15-4303-AE94-89A483550456}"/>
              </a:ext>
            </a:extLst>
          </p:cNvPr>
          <p:cNvSpPr/>
          <p:nvPr/>
        </p:nvSpPr>
        <p:spPr>
          <a:xfrm>
            <a:off x="4980575" y="4600076"/>
            <a:ext cx="2566738" cy="90801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Disegno Canale toroidale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83121368-B35C-46E8-AB73-A8CAAD5F35FD}"/>
                  </a:ext>
                </a:extLst>
              </p:cNvPr>
              <p:cNvSpPr/>
              <p:nvPr/>
            </p:nvSpPr>
            <p:spPr>
              <a:xfrm>
                <a:off x="4980576" y="3160797"/>
                <a:ext cx="2566738" cy="90801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altLang="it-IT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Impongo Free Vortex: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it-IT" altLang="it-IT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calcolo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alt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alt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𝑢𝑡</m:t>
                        </m:r>
                      </m:sub>
                    </m:sSub>
                  </m:oMath>
                </a14:m>
                <a:r>
                  <a:rPr lang="it-IT" altLang="it-IT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it-IT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83121368-B35C-46E8-AB73-A8CAAD5F3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576" y="3160797"/>
                <a:ext cx="2566738" cy="9080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34D2173-4E96-477C-A980-4C84527EFFFB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6263945" y="2717170"/>
            <a:ext cx="0" cy="443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D12741F4-A930-46FF-ACCB-2BAF67327007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6263944" y="4068808"/>
            <a:ext cx="1" cy="531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D09E6B9A-ACB6-40ED-A656-B1826A0D8F51}"/>
              </a:ext>
            </a:extLst>
          </p:cNvPr>
          <p:cNvSpPr/>
          <p:nvPr/>
        </p:nvSpPr>
        <p:spPr>
          <a:xfrm>
            <a:off x="8311272" y="4522963"/>
            <a:ext cx="33710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Rappresentazione schematica canale toroidale</a:t>
            </a:r>
          </a:p>
          <a:p>
            <a:pPr algn="ctr"/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 </a:t>
            </a:r>
            <a:r>
              <a:rPr lang="it-IT" sz="12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Subbarao</a:t>
            </a:r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Design of Kaplan Turbine, </a:t>
            </a:r>
            <a:r>
              <a:rPr lang="it-IT" sz="12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Indian</a:t>
            </a:r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Institute of </a:t>
            </a:r>
            <a:r>
              <a:rPr lang="it-IT" sz="12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Techonology</a:t>
            </a:r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Delhi, India. </a:t>
            </a: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4" name="Immagine 23" descr="Immagine che contiene testo, bianco&#10;&#10;Descrizione generata automaticamente">
            <a:extLst>
              <a:ext uri="{FF2B5EF4-FFF2-40B4-BE49-F238E27FC236}">
                <a16:creationId xmlns:a16="http://schemas.microsoft.com/office/drawing/2014/main" id="{BD26DA9A-DAFA-4477-B89A-E3EF88F57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6" y="1259071"/>
            <a:ext cx="3368840" cy="32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08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B23AD6-B222-4EC7-B99C-737DE91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B9D66F-CEBB-4D7E-95F7-D3E2A727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24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000B74-A243-4CFC-9E5D-C45B5F03BB1B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Canale Toroidale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86B765-5B08-403E-8827-2420C297265F}"/>
              </a:ext>
            </a:extLst>
          </p:cNvPr>
          <p:cNvSpPr txBox="1"/>
          <p:nvPr/>
        </p:nvSpPr>
        <p:spPr>
          <a:xfrm>
            <a:off x="3151573" y="622601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99767193-2E24-4AF0-8111-0E9A5AAB72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6243220"/>
                  </p:ext>
                </p:extLst>
              </p:nvPr>
            </p:nvGraphicFramePr>
            <p:xfrm>
              <a:off x="3462600" y="3270664"/>
              <a:ext cx="5264150" cy="14756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6073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4458077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it-IT" sz="24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0. 6 </m:t>
                                </m:r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0.64 </m:t>
                                </m:r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5.82 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4722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99767193-2E24-4AF0-8111-0E9A5AAB72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6243220"/>
                  </p:ext>
                </p:extLst>
              </p:nvPr>
            </p:nvGraphicFramePr>
            <p:xfrm>
              <a:off x="3462600" y="3270664"/>
              <a:ext cx="5264150" cy="14756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6073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4458077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15" t="-1333" r="-5560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06" t="-1333" r="-273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15" t="-100000" r="-556061" b="-1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06" t="-100000" r="-273" b="-12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15" t="-165217" r="-556061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06" t="-165217" r="-273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47227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36621C9-2DC3-4F81-9459-50DD8195C255}"/>
                  </a:ext>
                </a:extLst>
              </p:cNvPr>
              <p:cNvSpPr txBox="1"/>
              <p:nvPr/>
            </p:nvSpPr>
            <p:spPr>
              <a:xfrm>
                <a:off x="1115642" y="1666214"/>
                <a:ext cx="10238157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</a:rPr>
                  <a:t>Per definire la variazione della componente periferica della velocità assoluta tra uscita del distributore e ingresso del rotore, è stata applicata una distribuzione a vortice libero: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𝑔𝑣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36621C9-2DC3-4F81-9459-50DD8195C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42" y="1666214"/>
                <a:ext cx="10238157" cy="945900"/>
              </a:xfrm>
              <a:prstGeom prst="rect">
                <a:avLst/>
              </a:prstGeom>
              <a:blipFill>
                <a:blip r:embed="rId3"/>
                <a:stretch>
                  <a:fillRect l="-476" t="-3226" b="-19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541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321794B-283B-4EE6-AB31-9E5689F5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E9B9C0-7BCF-4EEB-A1E5-ECF4235F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25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AAD28D-AE23-4174-A899-91EE1E82184C}"/>
              </a:ext>
            </a:extLst>
          </p:cNvPr>
          <p:cNvSpPr txBox="1"/>
          <p:nvPr/>
        </p:nvSpPr>
        <p:spPr>
          <a:xfrm>
            <a:off x="5538926" y="131033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Distributore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arallelogramma 4">
                <a:extLst>
                  <a:ext uri="{FF2B5EF4-FFF2-40B4-BE49-F238E27FC236}">
                    <a16:creationId xmlns:a16="http://schemas.microsoft.com/office/drawing/2014/main" id="{E5192348-B66F-4C91-8BB8-4D850DD7C7FE}"/>
                  </a:ext>
                </a:extLst>
              </p:cNvPr>
              <p:cNvSpPr/>
              <p:nvPr/>
            </p:nvSpPr>
            <p:spPr>
              <a:xfrm>
                <a:off x="1565400" y="531143"/>
                <a:ext cx="2016000" cy="450555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endParaRPr lang="it-IT" altLang="it-IT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altLang="it-IT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𝛈</m:t>
                    </m:r>
                  </m:oMath>
                </a14:m>
                <a:endParaRPr lang="it-IT" altLang="it-IT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endParaRPr lang="it-IT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arallelogramma 4">
                <a:extLst>
                  <a:ext uri="{FF2B5EF4-FFF2-40B4-BE49-F238E27FC236}">
                    <a16:creationId xmlns:a16="http://schemas.microsoft.com/office/drawing/2014/main" id="{E5192348-B66F-4C91-8BB8-4D850DD7C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400" y="531143"/>
                <a:ext cx="2016000" cy="450555"/>
              </a:xfrm>
              <a:prstGeom prst="parallelogram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C50CD678-D6D0-428E-884D-FACB0A998D61}"/>
              </a:ext>
            </a:extLst>
          </p:cNvPr>
          <p:cNvSpPr/>
          <p:nvPr/>
        </p:nvSpPr>
        <p:spPr>
          <a:xfrm>
            <a:off x="1565400" y="1215508"/>
            <a:ext cx="2015521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lang="it-IT" alt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Calcolo Operating Point</a:t>
            </a:r>
          </a:p>
          <a:p>
            <a:pPr algn="ctr">
              <a:spcBef>
                <a:spcPct val="0"/>
              </a:spcBef>
            </a:pPr>
            <a:endParaRPr 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C925DC7-A7F5-4B35-A4F1-D80192574CB6}"/>
              </a:ext>
            </a:extLst>
          </p:cNvPr>
          <p:cNvSpPr/>
          <p:nvPr/>
        </p:nvSpPr>
        <p:spPr>
          <a:xfrm>
            <a:off x="1564921" y="3299311"/>
            <a:ext cx="2016000" cy="45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Blade Design</a:t>
            </a: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Airfoil Theory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3B34D80-CF5E-4F98-BF20-D687855A38C3}"/>
              </a:ext>
            </a:extLst>
          </p:cNvPr>
          <p:cNvSpPr/>
          <p:nvPr/>
        </p:nvSpPr>
        <p:spPr>
          <a:xfrm>
            <a:off x="1565400" y="1804283"/>
            <a:ext cx="2015521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Dimensionamento canale meridiano</a:t>
            </a:r>
            <a:endParaRPr lang="it-IT" altLang="it-IT" sz="1400" baseline="-25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078A515-8543-4EBA-B570-8914E6D1691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573161" y="981698"/>
            <a:ext cx="239" cy="23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23D778A-8574-47BA-8172-2656E3AA0D7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573161" y="1575508"/>
            <a:ext cx="0" cy="228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22D35E3-2AC9-40EC-B3A8-FABC654C997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2573161" y="2254283"/>
            <a:ext cx="0" cy="23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AC7F143F-58F9-46EB-A535-BDDD96969433}"/>
              </a:ext>
            </a:extLst>
          </p:cNvPr>
          <p:cNvSpPr/>
          <p:nvPr/>
        </p:nvSpPr>
        <p:spPr>
          <a:xfrm>
            <a:off x="1564442" y="5363403"/>
            <a:ext cx="2016000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</a:t>
            </a: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Draft-Tube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30EB0AF-54DF-42D4-B0FC-A169C006DE24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2572921" y="3064093"/>
            <a:ext cx="240" cy="235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F35F1CAC-53D1-4538-98D5-3CBD69990423}"/>
              </a:ext>
            </a:extLst>
          </p:cNvPr>
          <p:cNvSpPr/>
          <p:nvPr/>
        </p:nvSpPr>
        <p:spPr>
          <a:xfrm>
            <a:off x="1564921" y="4676333"/>
            <a:ext cx="2015521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Distributore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8328B48-FCAD-4A65-8E9F-61630538FE85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2572921" y="3749311"/>
            <a:ext cx="479" cy="239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2AC393A-736C-460C-A2A5-2989FED295D8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flipH="1">
            <a:off x="2572682" y="4438748"/>
            <a:ext cx="718" cy="237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94E0BB7-1FEE-4C99-96B7-0612FF7DDA05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2572442" y="5126333"/>
            <a:ext cx="240" cy="237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DD079261-6E1D-4B2A-811F-B4444AD822A1}"/>
              </a:ext>
            </a:extLst>
          </p:cNvPr>
          <p:cNvSpPr/>
          <p:nvPr/>
        </p:nvSpPr>
        <p:spPr>
          <a:xfrm>
            <a:off x="1565400" y="2488093"/>
            <a:ext cx="2015521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Girante</a:t>
            </a:r>
          </a:p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Triangoli di Velocità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6FE0102-5448-430F-A8BB-C77FC950BC28}"/>
              </a:ext>
            </a:extLst>
          </p:cNvPr>
          <p:cNvSpPr/>
          <p:nvPr/>
        </p:nvSpPr>
        <p:spPr>
          <a:xfrm>
            <a:off x="1565400" y="3988748"/>
            <a:ext cx="2016000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 Canale toroidale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BB2845A-8BEB-4E56-8B7D-C30AB315AF63}"/>
              </a:ext>
            </a:extLst>
          </p:cNvPr>
          <p:cNvSpPr/>
          <p:nvPr/>
        </p:nvSpPr>
        <p:spPr>
          <a:xfrm>
            <a:off x="1564442" y="6048291"/>
            <a:ext cx="2016000" cy="36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Analisi Prestazioni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49339D-E2AA-425B-BF8A-65D05C2BF497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2572442" y="5813403"/>
            <a:ext cx="0" cy="234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Parallelogramma 49">
                <a:extLst>
                  <a:ext uri="{FF2B5EF4-FFF2-40B4-BE49-F238E27FC236}">
                    <a16:creationId xmlns:a16="http://schemas.microsoft.com/office/drawing/2014/main" id="{7FB9331B-E64B-4C68-8CE6-07BBC920D3FB}"/>
                  </a:ext>
                </a:extLst>
              </p:cNvPr>
              <p:cNvSpPr/>
              <p:nvPr/>
            </p:nvSpPr>
            <p:spPr>
              <a:xfrm>
                <a:off x="4587724" y="947396"/>
                <a:ext cx="3282995" cy="450000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H, N, 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it-IT" altLang="it-IT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𝑫</m:t>
                        </m:r>
                      </m:e>
                      <m:sub>
                        <m: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𝑪</m:t>
                        </m:r>
                      </m:e>
                      <m:sub>
                        <m: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𝒖𝒕</m:t>
                        </m:r>
                      </m:sub>
                    </m:sSub>
                  </m:oMath>
                </a14:m>
                <a:endParaRPr lang="it-IT" altLang="it-IT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0" name="Parallelogramma 49">
                <a:extLst>
                  <a:ext uri="{FF2B5EF4-FFF2-40B4-BE49-F238E27FC236}">
                    <a16:creationId xmlns:a16="http://schemas.microsoft.com/office/drawing/2014/main" id="{7FB9331B-E64B-4C68-8CE6-07BBC920D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24" y="947396"/>
                <a:ext cx="3282995" cy="450000"/>
              </a:xfrm>
              <a:prstGeom prst="parallelogram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DF624F6-B692-41F3-A9BA-6959AE9F0E9C}"/>
              </a:ext>
            </a:extLst>
          </p:cNvPr>
          <p:cNvCxnSpPr>
            <a:cxnSpLocks/>
            <a:stCxn id="83" idx="2"/>
            <a:endCxn id="52" idx="0"/>
          </p:cNvCxnSpPr>
          <p:nvPr/>
        </p:nvCxnSpPr>
        <p:spPr>
          <a:xfrm>
            <a:off x="6229222" y="2609855"/>
            <a:ext cx="0" cy="224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tangolo 51">
                <a:extLst>
                  <a:ext uri="{FF2B5EF4-FFF2-40B4-BE49-F238E27FC236}">
                    <a16:creationId xmlns:a16="http://schemas.microsoft.com/office/drawing/2014/main" id="{4465BACC-3F27-4050-9905-176438F49399}"/>
                  </a:ext>
                </a:extLst>
              </p:cNvPr>
              <p:cNvSpPr/>
              <p:nvPr/>
            </p:nvSpPr>
            <p:spPr>
              <a:xfrm>
                <a:off x="5221222" y="2834605"/>
                <a:ext cx="2016000" cy="38494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r</m:t>
                        </m:r>
                        <m:r>
                          <a:rPr lang="it-IT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altLang="it-IT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altLang="it-IT" sz="14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r</m:t>
                        </m:r>
                        <m:r>
                          <a:rPr lang="it-IT" altLang="it-IT" sz="14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" name="Rettangolo 51">
                <a:extLst>
                  <a:ext uri="{FF2B5EF4-FFF2-40B4-BE49-F238E27FC236}">
                    <a16:creationId xmlns:a16="http://schemas.microsoft.com/office/drawing/2014/main" id="{4465BACC-3F27-4050-9905-176438F49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222" y="2834605"/>
                <a:ext cx="2016000" cy="384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109CB93D-4FF1-4A71-A0C2-AB49631F437F}"/>
                  </a:ext>
                </a:extLst>
              </p:cNvPr>
              <p:cNvSpPr/>
              <p:nvPr/>
            </p:nvSpPr>
            <p:spPr>
              <a:xfrm>
                <a:off x="5221222" y="1641789"/>
                <a:ext cx="2016000" cy="38494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Stima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sz="14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4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gv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4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gv</m:t>
                        </m:r>
                      </m:sub>
                    </m:sSub>
                  </m:oMath>
                </a14:m>
                <a:endParaRPr lang="it-IT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109CB93D-4FF1-4A71-A0C2-AB49631F4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222" y="1641789"/>
                <a:ext cx="2016000" cy="384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tangolo 53">
            <a:extLst>
              <a:ext uri="{FF2B5EF4-FFF2-40B4-BE49-F238E27FC236}">
                <a16:creationId xmlns:a16="http://schemas.microsoft.com/office/drawing/2014/main" id="{73243CBD-EDBB-4288-AC6E-D137BEDB5EB6}"/>
              </a:ext>
            </a:extLst>
          </p:cNvPr>
          <p:cNvSpPr/>
          <p:nvPr/>
        </p:nvSpPr>
        <p:spPr>
          <a:xfrm>
            <a:off x="5218551" y="4601566"/>
            <a:ext cx="2016000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Scelta profilo aereodinamico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E366547E-C695-4E98-AA3C-2B75EC9C5086}"/>
                  </a:ext>
                </a:extLst>
              </p:cNvPr>
              <p:cNvSpPr/>
              <p:nvPr/>
            </p:nvSpPr>
            <p:spPr>
              <a:xfrm>
                <a:off x="5221222" y="3410648"/>
                <a:ext cx="2016000" cy="3852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cs typeface="Calibri" panose="020F0502020204030204" pitchFamily="34" charset="0"/>
                  </a:rPr>
                  <a:t>Calcolo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it-IT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  <m:r>
                      <a:rPr lang="it-IT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it-IT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α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</m:oMath>
                </a14:m>
                <a:endParaRPr lang="it-IT" sz="1400" dirty="0">
                  <a:solidFill>
                    <a:schemeClr val="accent1">
                      <a:lumMod val="50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E366547E-C695-4E98-AA3C-2B75EC9C5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222" y="3410648"/>
                <a:ext cx="2016000" cy="385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ttangolo 55">
            <a:extLst>
              <a:ext uri="{FF2B5EF4-FFF2-40B4-BE49-F238E27FC236}">
                <a16:creationId xmlns:a16="http://schemas.microsoft.com/office/drawing/2014/main" id="{245F5CCC-4E99-4A0D-9478-98F75D47A344}"/>
              </a:ext>
            </a:extLst>
          </p:cNvPr>
          <p:cNvSpPr/>
          <p:nvPr/>
        </p:nvSpPr>
        <p:spPr>
          <a:xfrm>
            <a:off x="5218551" y="5876089"/>
            <a:ext cx="2016000" cy="3852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Disegno pale distributrici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EE899283-1F02-4DA3-891E-111F6F414343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6229222" y="1397396"/>
            <a:ext cx="0" cy="244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2AF392A7-9950-4972-A41D-5616DFEB1F19}"/>
              </a:ext>
            </a:extLst>
          </p:cNvPr>
          <p:cNvCxnSpPr>
            <a:cxnSpLocks/>
            <a:stCxn id="53" idx="2"/>
            <a:endCxn id="83" idx="0"/>
          </p:cNvCxnSpPr>
          <p:nvPr/>
        </p:nvCxnSpPr>
        <p:spPr>
          <a:xfrm>
            <a:off x="6229222" y="2026730"/>
            <a:ext cx="0" cy="198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ttangolo 82">
                <a:extLst>
                  <a:ext uri="{FF2B5EF4-FFF2-40B4-BE49-F238E27FC236}">
                    <a16:creationId xmlns:a16="http://schemas.microsoft.com/office/drawing/2014/main" id="{A4A0442F-6138-4EBD-97CD-C0BAE1FF2A03}"/>
                  </a:ext>
                </a:extLst>
              </p:cNvPr>
              <p:cNvSpPr/>
              <p:nvPr/>
            </p:nvSpPr>
            <p:spPr>
              <a:xfrm>
                <a:off x="5221222" y="2224914"/>
                <a:ext cx="2016000" cy="38494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𝑔𝑣</m:t>
                        </m:r>
                      </m:sub>
                    </m:sSub>
                  </m:oMath>
                </a14:m>
                <a:endParaRPr lang="it-IT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3" name="Rettangolo 82">
                <a:extLst>
                  <a:ext uri="{FF2B5EF4-FFF2-40B4-BE49-F238E27FC236}">
                    <a16:creationId xmlns:a16="http://schemas.microsoft.com/office/drawing/2014/main" id="{A4A0442F-6138-4EBD-97CD-C0BAE1FF2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222" y="2224914"/>
                <a:ext cx="2016000" cy="3849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7BD8C9A7-1B7D-47EB-9B66-0A526FFF2602}"/>
              </a:ext>
            </a:extLst>
          </p:cNvPr>
          <p:cNvCxnSpPr>
            <a:cxnSpLocks/>
            <a:stCxn id="89" idx="2"/>
            <a:endCxn id="54" idx="0"/>
          </p:cNvCxnSpPr>
          <p:nvPr/>
        </p:nvCxnSpPr>
        <p:spPr>
          <a:xfrm>
            <a:off x="6226551" y="4410973"/>
            <a:ext cx="0" cy="190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tangolo 84">
                <a:extLst>
                  <a:ext uri="{FF2B5EF4-FFF2-40B4-BE49-F238E27FC236}">
                    <a16:creationId xmlns:a16="http://schemas.microsoft.com/office/drawing/2014/main" id="{4603A932-F3D3-40DF-A294-8E507268E9AC}"/>
                  </a:ext>
                </a:extLst>
              </p:cNvPr>
              <p:cNvSpPr/>
              <p:nvPr/>
            </p:nvSpPr>
            <p:spPr>
              <a:xfrm>
                <a:off x="5218551" y="5270511"/>
                <a:ext cx="2016000" cy="38494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α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  <m:r>
                      <a:rPr lang="it-IT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it-IT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</m:oMath>
                </a14:m>
                <a:endParaRPr lang="it-IT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5" name="Rettangolo 84">
                <a:extLst>
                  <a:ext uri="{FF2B5EF4-FFF2-40B4-BE49-F238E27FC236}">
                    <a16:creationId xmlns:a16="http://schemas.microsoft.com/office/drawing/2014/main" id="{4603A932-F3D3-40DF-A294-8E507268E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551" y="5270511"/>
                <a:ext cx="2016000" cy="3849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47B24B3A-FFF3-4721-9378-C8AA1FB92EC9}"/>
              </a:ext>
            </a:extLst>
          </p:cNvPr>
          <p:cNvCxnSpPr>
            <a:cxnSpLocks/>
            <a:stCxn id="54" idx="2"/>
            <a:endCxn id="85" idx="0"/>
          </p:cNvCxnSpPr>
          <p:nvPr/>
        </p:nvCxnSpPr>
        <p:spPr>
          <a:xfrm>
            <a:off x="6226551" y="5051566"/>
            <a:ext cx="0" cy="218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0083D68A-EBCC-4E09-BB1B-4CD5FDF7A0FE}"/>
              </a:ext>
            </a:extLst>
          </p:cNvPr>
          <p:cNvCxnSpPr>
            <a:cxnSpLocks/>
            <a:stCxn id="85" idx="2"/>
            <a:endCxn id="56" idx="0"/>
          </p:cNvCxnSpPr>
          <p:nvPr/>
        </p:nvCxnSpPr>
        <p:spPr>
          <a:xfrm>
            <a:off x="6226551" y="5655452"/>
            <a:ext cx="0" cy="220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3D0E0795-54AB-4530-97F4-749ADA63602C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6229222" y="3219546"/>
            <a:ext cx="0" cy="191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88">
            <a:extLst>
              <a:ext uri="{FF2B5EF4-FFF2-40B4-BE49-F238E27FC236}">
                <a16:creationId xmlns:a16="http://schemas.microsoft.com/office/drawing/2014/main" id="{20FECE23-5F84-4265-8EFB-72C6EB81B84C}"/>
              </a:ext>
            </a:extLst>
          </p:cNvPr>
          <p:cNvSpPr/>
          <p:nvPr/>
        </p:nvSpPr>
        <p:spPr>
          <a:xfrm>
            <a:off x="5218551" y="4025773"/>
            <a:ext cx="2016000" cy="3852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Calcolo Re</a:t>
            </a:r>
          </a:p>
        </p:txBody>
      </p: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5FEE18CF-3E86-47C3-B032-223C3112EF5C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 flipH="1">
            <a:off x="6226551" y="3795848"/>
            <a:ext cx="2671" cy="229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F7D6907A-2EA6-4B64-B5FB-90C9B534F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719" y="2488093"/>
            <a:ext cx="3621267" cy="2286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E0187043-C8C9-44CB-B2AF-8BCE0D3119BB}"/>
                  </a:ext>
                </a:extLst>
              </p:cNvPr>
              <p:cNvSpPr/>
              <p:nvPr/>
            </p:nvSpPr>
            <p:spPr>
              <a:xfrm>
                <a:off x="8194201" y="4836091"/>
                <a:ext cx="3371002" cy="661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2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Rappresentazione </a:t>
                </a:r>
                <a:r>
                  <a:rPr lang="it-IT" sz="1200" dirty="0" err="1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cad</a:t>
                </a:r>
                <a:r>
                  <a:rPr lang="it-IT" sz="12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distributore, con altezza A e diametro interno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𝑔𝑣</m:t>
                        </m:r>
                      </m:sub>
                    </m:sSub>
                  </m:oMath>
                </a14:m>
                <a:endParaRPr lang="it-IT" sz="12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2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it-IT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E0187043-C8C9-44CB-B2AF-8BCE0D311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201" y="4836091"/>
                <a:ext cx="3371002" cy="661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651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56C948C-EFC6-4799-BD9A-8413FF5B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2EDD2F-F364-4DAA-B9C9-620A29BB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26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5D35E4-B557-4179-966C-885D76FE511E}"/>
              </a:ext>
            </a:extLst>
          </p:cNvPr>
          <p:cNvSpPr txBox="1"/>
          <p:nvPr/>
        </p:nvSpPr>
        <p:spPr>
          <a:xfrm>
            <a:off x="5770938" y="136525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Distributore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a 9">
                <a:extLst>
                  <a:ext uri="{FF2B5EF4-FFF2-40B4-BE49-F238E27FC236}">
                    <a16:creationId xmlns:a16="http://schemas.microsoft.com/office/drawing/2014/main" id="{4FBBE1E8-4EF1-4A50-8DA7-AF51305E5B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542275"/>
                  </p:ext>
                </p:extLst>
              </p:nvPr>
            </p:nvGraphicFramePr>
            <p:xfrm>
              <a:off x="3138863" y="2269027"/>
              <a:ext cx="5264150" cy="1918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7311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4106839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2. 95 </m:t>
                                </m:r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𝑔𝑣𝑒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4.5 </m:t>
                                </m:r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4468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0.5 </m:t>
                                </m:r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73538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a 9">
                <a:extLst>
                  <a:ext uri="{FF2B5EF4-FFF2-40B4-BE49-F238E27FC236}">
                    <a16:creationId xmlns:a16="http://schemas.microsoft.com/office/drawing/2014/main" id="{4FBBE1E8-4EF1-4A50-8DA7-AF51305E5B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542275"/>
                  </p:ext>
                </p:extLst>
              </p:nvPr>
            </p:nvGraphicFramePr>
            <p:xfrm>
              <a:off x="3138863" y="2269027"/>
              <a:ext cx="5264150" cy="1918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7311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4106839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48698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26" t="-1250" r="-356316" b="-3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296" t="-1250" r="-296" b="-3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48698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26" t="-101250" r="-356316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296" t="-101250" r="-296" b="-2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44687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26" t="-214667" r="-356316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296" t="-214667" r="-296" b="-1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48698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26" t="-295000" r="-356316" b="-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296" t="-295000" r="-296" b="-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3538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39C106-F991-4E4D-BE7A-170E6AB1906A}"/>
              </a:ext>
            </a:extLst>
          </p:cNvPr>
          <p:cNvSpPr txBox="1"/>
          <p:nvPr/>
        </p:nvSpPr>
        <p:spPr>
          <a:xfrm>
            <a:off x="2674494" y="499681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RISULTATI</a:t>
            </a:r>
          </a:p>
        </p:txBody>
      </p:sp>
    </p:spTree>
    <p:extLst>
      <p:ext uri="{BB962C8B-B14F-4D97-AF65-F5344CB8AC3E}">
        <p14:creationId xmlns:p14="http://schemas.microsoft.com/office/powerpoint/2010/main" val="2295668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B23AD6-B222-4EC7-B99C-737DE91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B9D66F-CEBB-4D7E-95F7-D3E2A727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2" y="6340141"/>
            <a:ext cx="2743200" cy="365125"/>
          </a:xfrm>
        </p:spPr>
        <p:txBody>
          <a:bodyPr/>
          <a:lstStyle/>
          <a:p>
            <a:fld id="{D7C00B25-AD64-4C83-A25B-38B708C8B2B4}" type="slidenum">
              <a:rPr lang="it-IT" smtClean="0"/>
              <a:t>27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000B74-A243-4CFC-9E5D-C45B5F03BB1B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Distributore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86B765-5B08-403E-8827-2420C297265F}"/>
              </a:ext>
            </a:extLst>
          </p:cNvPr>
          <p:cNvSpPr txBox="1"/>
          <p:nvPr/>
        </p:nvSpPr>
        <p:spPr>
          <a:xfrm>
            <a:off x="3151573" y="622601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RISULTATI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A88F0AF-177A-403A-8315-B621FBECA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5313" r="7032" b="1403"/>
          <a:stretch/>
        </p:blipFill>
        <p:spPr>
          <a:xfrm>
            <a:off x="838200" y="1692322"/>
            <a:ext cx="5257800" cy="40943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3DDAC53-AD60-4F02-AE88-FDB4C979D33C}"/>
                  </a:ext>
                </a:extLst>
              </p:cNvPr>
              <p:cNvSpPr txBox="1"/>
              <p:nvPr/>
            </p:nvSpPr>
            <p:spPr>
              <a:xfrm>
                <a:off x="6816937" y="2288551"/>
                <a:ext cx="486533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</a:rPr>
                  <a:t>Sono stati scelti profili NACA 6412.</a:t>
                </a:r>
              </a:p>
              <a:p>
                <a:endParaRPr lang="it-IT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</a:rPr>
                  <a:t>La componente periferica della velocità richiesta in uscita dal distributore rende necessario porsi in una condizione di stallo incipiente, altrimenti la deflessione risulterebbe eccessiva: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𝐶𝐿𝑚𝑎𝑥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3DDAC53-AD60-4F02-AE88-FDB4C979D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937" y="2288551"/>
                <a:ext cx="4865337" cy="2308324"/>
              </a:xfrm>
              <a:prstGeom prst="rect">
                <a:avLst/>
              </a:prstGeom>
              <a:blipFill>
                <a:blip r:embed="rId3"/>
                <a:stretch>
                  <a:fillRect l="-752" t="-13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442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B23AD6-B222-4EC7-B99C-737DE91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B9D66F-CEBB-4D7E-95F7-D3E2A727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28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000B74-A243-4CFC-9E5D-C45B5F03BB1B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Distributore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86B765-5B08-403E-8827-2420C297265F}"/>
              </a:ext>
            </a:extLst>
          </p:cNvPr>
          <p:cNvSpPr txBox="1"/>
          <p:nvPr/>
        </p:nvSpPr>
        <p:spPr>
          <a:xfrm>
            <a:off x="3008436" y="451395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RISULTATI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99767193-2E24-4AF0-8111-0E9A5AAB72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7189911"/>
                  </p:ext>
                </p:extLst>
              </p:nvPr>
            </p:nvGraphicFramePr>
            <p:xfrm>
              <a:off x="7032375" y="1892886"/>
              <a:ext cx="3815775" cy="3616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6275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2599500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7.94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9.5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8.31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6756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5997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4722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sz="24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31.47</m:t>
                                </m:r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0556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it-IT" sz="24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it-IT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14.</m:t>
                                </m:r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47°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34694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99767193-2E24-4AF0-8111-0E9A5AAB72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7189911"/>
                  </p:ext>
                </p:extLst>
              </p:nvPr>
            </p:nvGraphicFramePr>
            <p:xfrm>
              <a:off x="7032375" y="1892886"/>
              <a:ext cx="3815775" cy="3616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6275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2599500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5612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" t="-1087" r="-214500" b="-5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073" t="-1087" r="-468" b="-54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" t="-101087" r="-214500" b="-4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073" t="-101087" r="-468" b="-44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" t="-198925" r="-214500" b="-3430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073" t="-198925" r="-468" b="-3430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756741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" t="-302174" r="-214500" b="-246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073" t="-302174" r="-468" b="-246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59974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" t="-493333" r="-21450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073" t="-493333" r="-468" b="-2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472276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" t="-593333" r="-2145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073" t="-593333" r="-468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0556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" t="-693333" r="-2145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073" t="-693333" r="-468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4694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B0BFD9F7-F854-4E75-B8BB-6095EE62F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2" t="5003" r="21739"/>
          <a:stretch/>
        </p:blipFill>
        <p:spPr>
          <a:xfrm>
            <a:off x="838200" y="1367737"/>
            <a:ext cx="3969433" cy="46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35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321794B-283B-4EE6-AB31-9E5689F5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E9B9C0-7BCF-4EEB-A1E5-ECF4235F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29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AAD28D-AE23-4174-A899-91EE1E82184C}"/>
              </a:ext>
            </a:extLst>
          </p:cNvPr>
          <p:cNvSpPr txBox="1"/>
          <p:nvPr/>
        </p:nvSpPr>
        <p:spPr>
          <a:xfrm>
            <a:off x="5538926" y="131033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Draft Tube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arallelogramma 4">
                <a:extLst>
                  <a:ext uri="{FF2B5EF4-FFF2-40B4-BE49-F238E27FC236}">
                    <a16:creationId xmlns:a16="http://schemas.microsoft.com/office/drawing/2014/main" id="{E5192348-B66F-4C91-8BB8-4D850DD7C7FE}"/>
                  </a:ext>
                </a:extLst>
              </p:cNvPr>
              <p:cNvSpPr/>
              <p:nvPr/>
            </p:nvSpPr>
            <p:spPr>
              <a:xfrm>
                <a:off x="1565400" y="531143"/>
                <a:ext cx="2016000" cy="450555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endParaRPr lang="it-IT" altLang="it-IT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altLang="it-IT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𝛈</m:t>
                    </m:r>
                  </m:oMath>
                </a14:m>
                <a:endParaRPr lang="it-IT" altLang="it-IT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endParaRPr lang="it-IT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arallelogramma 4">
                <a:extLst>
                  <a:ext uri="{FF2B5EF4-FFF2-40B4-BE49-F238E27FC236}">
                    <a16:creationId xmlns:a16="http://schemas.microsoft.com/office/drawing/2014/main" id="{E5192348-B66F-4C91-8BB8-4D850DD7C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400" y="531143"/>
                <a:ext cx="2016000" cy="450555"/>
              </a:xfrm>
              <a:prstGeom prst="parallelogram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C50CD678-D6D0-428E-884D-FACB0A998D61}"/>
              </a:ext>
            </a:extLst>
          </p:cNvPr>
          <p:cNvSpPr/>
          <p:nvPr/>
        </p:nvSpPr>
        <p:spPr>
          <a:xfrm>
            <a:off x="1565400" y="1215508"/>
            <a:ext cx="2015521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lang="it-IT" alt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Calcolo Operating Point</a:t>
            </a:r>
          </a:p>
          <a:p>
            <a:pPr algn="ctr">
              <a:spcBef>
                <a:spcPct val="0"/>
              </a:spcBef>
            </a:pPr>
            <a:endParaRPr 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C925DC7-A7F5-4B35-A4F1-D80192574CB6}"/>
              </a:ext>
            </a:extLst>
          </p:cNvPr>
          <p:cNvSpPr/>
          <p:nvPr/>
        </p:nvSpPr>
        <p:spPr>
          <a:xfrm>
            <a:off x="1564921" y="3299311"/>
            <a:ext cx="2016000" cy="45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Blade Design</a:t>
            </a: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Airfoil Theory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3B34D80-CF5E-4F98-BF20-D687855A38C3}"/>
              </a:ext>
            </a:extLst>
          </p:cNvPr>
          <p:cNvSpPr/>
          <p:nvPr/>
        </p:nvSpPr>
        <p:spPr>
          <a:xfrm>
            <a:off x="1565400" y="1804283"/>
            <a:ext cx="2015521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Dimensionamento canale meridiano</a:t>
            </a:r>
            <a:endParaRPr lang="it-IT" altLang="it-IT" sz="1400" baseline="-25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078A515-8543-4EBA-B570-8914E6D1691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573161" y="981698"/>
            <a:ext cx="239" cy="23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23D778A-8574-47BA-8172-2656E3AA0D7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573161" y="1575508"/>
            <a:ext cx="0" cy="228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22D35E3-2AC9-40EC-B3A8-FABC654C997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2573161" y="2254283"/>
            <a:ext cx="0" cy="23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AC7F143F-58F9-46EB-A535-BDDD96969433}"/>
              </a:ext>
            </a:extLst>
          </p:cNvPr>
          <p:cNvSpPr/>
          <p:nvPr/>
        </p:nvSpPr>
        <p:spPr>
          <a:xfrm>
            <a:off x="1564442" y="5363403"/>
            <a:ext cx="2016000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</a:t>
            </a: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Draft-Tube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30EB0AF-54DF-42D4-B0FC-A169C006DE24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2572921" y="3064093"/>
            <a:ext cx="240" cy="235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F35F1CAC-53D1-4538-98D5-3CBD69990423}"/>
              </a:ext>
            </a:extLst>
          </p:cNvPr>
          <p:cNvSpPr/>
          <p:nvPr/>
        </p:nvSpPr>
        <p:spPr>
          <a:xfrm>
            <a:off x="1564921" y="4676333"/>
            <a:ext cx="2015521" cy="45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Distributore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8328B48-FCAD-4A65-8E9F-61630538FE85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2572921" y="3749311"/>
            <a:ext cx="479" cy="239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2AC393A-736C-460C-A2A5-2989FED295D8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flipH="1">
            <a:off x="2572682" y="4438748"/>
            <a:ext cx="718" cy="237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94E0BB7-1FEE-4C99-96B7-0612FF7DDA05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2572442" y="5126333"/>
            <a:ext cx="240" cy="237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DD079261-6E1D-4B2A-811F-B4444AD822A1}"/>
              </a:ext>
            </a:extLst>
          </p:cNvPr>
          <p:cNvSpPr/>
          <p:nvPr/>
        </p:nvSpPr>
        <p:spPr>
          <a:xfrm>
            <a:off x="1565400" y="2488093"/>
            <a:ext cx="2015521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Girante</a:t>
            </a:r>
          </a:p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Triangoli di Velocità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6FE0102-5448-430F-A8BB-C77FC950BC28}"/>
              </a:ext>
            </a:extLst>
          </p:cNvPr>
          <p:cNvSpPr/>
          <p:nvPr/>
        </p:nvSpPr>
        <p:spPr>
          <a:xfrm>
            <a:off x="1565400" y="3988748"/>
            <a:ext cx="2016000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 Canale toroidale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BB2845A-8BEB-4E56-8B7D-C30AB315AF63}"/>
              </a:ext>
            </a:extLst>
          </p:cNvPr>
          <p:cNvSpPr/>
          <p:nvPr/>
        </p:nvSpPr>
        <p:spPr>
          <a:xfrm>
            <a:off x="1564442" y="6048291"/>
            <a:ext cx="2016000" cy="36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Analisi Prestazioni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49339D-E2AA-425B-BF8A-65D05C2BF497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2572442" y="5813403"/>
            <a:ext cx="0" cy="234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CE4016D3-0D26-41FC-8B93-89CEC7DD37DA}"/>
              </a:ext>
            </a:extLst>
          </p:cNvPr>
          <p:cNvSpPr/>
          <p:nvPr/>
        </p:nvSpPr>
        <p:spPr>
          <a:xfrm>
            <a:off x="8774103" y="4967869"/>
            <a:ext cx="30001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Rappresentazione schematica draft tube.</a:t>
            </a:r>
          </a:p>
          <a:p>
            <a:r>
              <a:rPr lang="it-IT" sz="1200" b="0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Janusz</a:t>
            </a:r>
            <a:r>
              <a:rPr lang="it-IT" sz="12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 Kazimierz </a:t>
            </a:r>
            <a:r>
              <a:rPr lang="it-IT" sz="1200" b="0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Steller</a:t>
            </a:r>
            <a:r>
              <a:rPr lang="it-IT" sz="1200" b="0" i="1" dirty="0">
                <a:solidFill>
                  <a:schemeClr val="accent1">
                    <a:lumMod val="50000"/>
                  </a:schemeClr>
                </a:solidFill>
                <a:effectLst/>
              </a:rPr>
              <a:t>,</a:t>
            </a:r>
            <a:r>
              <a:rPr lang="it-IT" sz="12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 </a:t>
            </a:r>
            <a:r>
              <a:rPr lang="it-IT" sz="1200" b="0" i="1" dirty="0">
                <a:solidFill>
                  <a:schemeClr val="accent1">
                    <a:lumMod val="50000"/>
                  </a:schemeClr>
                </a:solidFill>
                <a:effectLst/>
              </a:rPr>
              <a:t>Zbigniew </a:t>
            </a:r>
            <a:r>
              <a:rPr lang="it-IT" sz="1200" b="0" i="1" dirty="0" err="1">
                <a:solidFill>
                  <a:schemeClr val="accent1">
                    <a:lumMod val="50000"/>
                  </a:schemeClr>
                </a:solidFill>
                <a:effectLst/>
              </a:rPr>
              <a:t>Krzemianowski</a:t>
            </a:r>
            <a:r>
              <a:rPr lang="it-IT" sz="1200" b="0" i="1" dirty="0">
                <a:solidFill>
                  <a:schemeClr val="accent1">
                    <a:lumMod val="50000"/>
                  </a:schemeClr>
                </a:solidFill>
                <a:effectLst/>
              </a:rPr>
              <a:t>, </a:t>
            </a:r>
            <a:r>
              <a:rPr lang="it-IT" sz="1200" b="0" i="1" dirty="0" err="1">
                <a:solidFill>
                  <a:schemeClr val="accent1">
                    <a:lumMod val="50000"/>
                  </a:schemeClr>
                </a:solidFill>
                <a:effectLst/>
              </a:rPr>
              <a:t>Elbow</a:t>
            </a:r>
            <a:r>
              <a:rPr lang="it-IT" sz="1200" b="0" i="1" dirty="0">
                <a:solidFill>
                  <a:schemeClr val="accent1">
                    <a:lumMod val="50000"/>
                  </a:schemeClr>
                </a:solidFill>
                <a:effectLst/>
              </a:rPr>
              <a:t> draft </a:t>
            </a:r>
            <a:r>
              <a:rPr lang="it-IT" sz="1200" b="0" i="1" dirty="0" err="1">
                <a:solidFill>
                  <a:schemeClr val="accent1">
                    <a:lumMod val="50000"/>
                  </a:schemeClr>
                </a:solidFill>
                <a:effectLst/>
              </a:rPr>
              <a:t>tubes</a:t>
            </a:r>
            <a:r>
              <a:rPr lang="it-IT" sz="1200" b="0" i="1" dirty="0">
                <a:solidFill>
                  <a:schemeClr val="accent1">
                    <a:lumMod val="50000"/>
                  </a:schemeClr>
                </a:solidFill>
                <a:effectLst/>
              </a:rPr>
              <a:t> for low head Kaplan </a:t>
            </a:r>
            <a:r>
              <a:rPr lang="it-IT" sz="1200" b="0" i="1" dirty="0" err="1">
                <a:solidFill>
                  <a:schemeClr val="accent1">
                    <a:lumMod val="50000"/>
                  </a:schemeClr>
                </a:solidFill>
                <a:effectLst/>
              </a:rPr>
              <a:t>turbines</a:t>
            </a:r>
            <a:r>
              <a:rPr lang="it-IT" sz="1200" b="0" i="1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it-IT" sz="12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it-IT" sz="12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Poland-2012</a:t>
            </a:r>
            <a:endParaRPr lang="it-IT" sz="1200" dirty="0">
              <a:solidFill>
                <a:schemeClr val="accent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Parallelogramma 42">
                <a:extLst>
                  <a:ext uri="{FF2B5EF4-FFF2-40B4-BE49-F238E27FC236}">
                    <a16:creationId xmlns:a16="http://schemas.microsoft.com/office/drawing/2014/main" id="{0E6E6710-A290-4669-8D9F-F71CBD04AF7F}"/>
                  </a:ext>
                </a:extLst>
              </p:cNvPr>
              <p:cNvSpPr/>
              <p:nvPr/>
            </p:nvSpPr>
            <p:spPr>
              <a:xfrm>
                <a:off x="5785011" y="601166"/>
                <a:ext cx="1942919" cy="414768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it-IT" altLang="it-IT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𝑫</m:t>
                          </m:r>
                        </m:e>
                        <m:sub>
                          <m:r>
                            <a:rPr lang="it-IT" altLang="it-IT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it-IT" altLang="it-IT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Parallelogramma 42">
                <a:extLst>
                  <a:ext uri="{FF2B5EF4-FFF2-40B4-BE49-F238E27FC236}">
                    <a16:creationId xmlns:a16="http://schemas.microsoft.com/office/drawing/2014/main" id="{0E6E6710-A290-4669-8D9F-F71CBD04A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011" y="601166"/>
                <a:ext cx="1942919" cy="414768"/>
              </a:xfrm>
              <a:prstGeom prst="parallelogram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99C7963-AB1E-4B37-9DE4-23744F7C95D1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6754930" y="1015934"/>
            <a:ext cx="1541" cy="368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C22A2E07-3DED-4747-9BA9-2A3A6042CE0F}"/>
                  </a:ext>
                </a:extLst>
              </p:cNvPr>
              <p:cNvSpPr/>
              <p:nvPr/>
            </p:nvSpPr>
            <p:spPr>
              <a:xfrm>
                <a:off x="5897390" y="1384538"/>
                <a:ext cx="1715080" cy="45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it-IT" altLang="it-IT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Calcolo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it-IT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it-IT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</m:oMath>
                </a14:m>
                <a:endParaRPr lang="it-IT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C22A2E07-3DED-4747-9BA9-2A3A6042C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390" y="1384538"/>
                <a:ext cx="1715080" cy="45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ttangolo 45">
            <a:extLst>
              <a:ext uri="{FF2B5EF4-FFF2-40B4-BE49-F238E27FC236}">
                <a16:creationId xmlns:a16="http://schemas.microsoft.com/office/drawing/2014/main" id="{9222A7CC-8902-4FCA-A277-98881C0C3F90}"/>
              </a:ext>
            </a:extLst>
          </p:cNvPr>
          <p:cNvSpPr/>
          <p:nvPr/>
        </p:nvSpPr>
        <p:spPr>
          <a:xfrm>
            <a:off x="5887159" y="5658426"/>
            <a:ext cx="1715079" cy="54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Disegno </a:t>
            </a:r>
          </a:p>
          <a:p>
            <a:pPr algn="ctr">
              <a:spcBef>
                <a:spcPct val="0"/>
              </a:spcBef>
            </a:pP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Draft-Tube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5D3C1570-D144-4C3C-A4A3-9A53B20D4C6D}"/>
                  </a:ext>
                </a:extLst>
              </p:cNvPr>
              <p:cNvSpPr/>
              <p:nvPr/>
            </p:nvSpPr>
            <p:spPr>
              <a:xfrm>
                <a:off x="5897390" y="2637447"/>
                <a:ext cx="1715080" cy="3852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it-IT" altLang="it-IT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Calcolo </a:t>
                </a:r>
                <a14:m>
                  <m:oMath xmlns:m="http://schemas.openxmlformats.org/officeDocument/2006/math">
                    <m:r>
                      <a:rPr lang="it-IT" alt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𝑧</m:t>
                    </m:r>
                  </m:oMath>
                </a14:m>
                <a:endParaRPr lang="it-IT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5D3C1570-D144-4C3C-A4A3-9A53B20D4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390" y="2637447"/>
                <a:ext cx="1715080" cy="385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16BBAF50-0EAB-49A3-B8B6-5EC847B79ABF}"/>
              </a:ext>
            </a:extLst>
          </p:cNvPr>
          <p:cNvCxnSpPr>
            <a:cxnSpLocks/>
            <a:stCxn id="45" idx="2"/>
            <a:endCxn id="62" idx="0"/>
          </p:cNvCxnSpPr>
          <p:nvPr/>
        </p:nvCxnSpPr>
        <p:spPr>
          <a:xfrm flipH="1">
            <a:off x="6754929" y="1834538"/>
            <a:ext cx="1" cy="239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AAE44112-6CC3-425D-87BD-33D770EC85EF}"/>
                  </a:ext>
                </a:extLst>
              </p:cNvPr>
              <p:cNvSpPr/>
              <p:nvPr/>
            </p:nvSpPr>
            <p:spPr>
              <a:xfrm>
                <a:off x="5897390" y="3440356"/>
                <a:ext cx="1715080" cy="54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it-IT" altLang="it-IT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Calcolo </a:t>
                </a:r>
                <a14:m>
                  <m:oMath xmlns:m="http://schemas.openxmlformats.org/officeDocument/2006/math">
                    <m:r>
                      <a:rPr lang="it-IT" alt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𝑁𝑃𝑆𝐻</m:t>
                    </m:r>
                    <m:r>
                      <a:rPr lang="it-IT" alt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alt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𝜎</m:t>
                    </m:r>
                  </m:oMath>
                </a14:m>
                <a:endParaRPr lang="it-IT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AAE44112-6CC3-425D-87BD-33D770EC8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390" y="3440356"/>
                <a:ext cx="171508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14F4922-4C15-410E-AAEF-27A326CD00A5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>
            <a:off x="6754930" y="3022647"/>
            <a:ext cx="0" cy="417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ombo 59">
                <a:extLst>
                  <a:ext uri="{FF2B5EF4-FFF2-40B4-BE49-F238E27FC236}">
                    <a16:creationId xmlns:a16="http://schemas.microsoft.com/office/drawing/2014/main" id="{6993E73C-FA41-47AA-BAD1-5EB810280F2D}"/>
                  </a:ext>
                </a:extLst>
              </p:cNvPr>
              <p:cNvSpPr/>
              <p:nvPr/>
            </p:nvSpPr>
            <p:spPr>
              <a:xfrm>
                <a:off x="5918229" y="4583979"/>
                <a:ext cx="1652941" cy="623863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ombo 59">
                <a:extLst>
                  <a:ext uri="{FF2B5EF4-FFF2-40B4-BE49-F238E27FC236}">
                    <a16:creationId xmlns:a16="http://schemas.microsoft.com/office/drawing/2014/main" id="{6993E73C-FA41-47AA-BAD1-5EB810280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29" y="4583979"/>
                <a:ext cx="1652941" cy="623863"/>
              </a:xfrm>
              <a:prstGeom prst="diamond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720047E3-C386-4224-8279-E91DF2407866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>
          <a:xfrm flipH="1">
            <a:off x="6744700" y="3980356"/>
            <a:ext cx="10230" cy="6036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e 61">
            <a:extLst>
              <a:ext uri="{FF2B5EF4-FFF2-40B4-BE49-F238E27FC236}">
                <a16:creationId xmlns:a16="http://schemas.microsoft.com/office/drawing/2014/main" id="{42B9F157-CB2F-4FC8-9A2E-359957C04D44}"/>
              </a:ext>
            </a:extLst>
          </p:cNvPr>
          <p:cNvSpPr/>
          <p:nvPr/>
        </p:nvSpPr>
        <p:spPr>
          <a:xfrm>
            <a:off x="6574929" y="2074282"/>
            <a:ext cx="360000" cy="3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069ADC1E-1069-46BD-8C8A-CE38A61B9792}"/>
              </a:ext>
            </a:extLst>
          </p:cNvPr>
          <p:cNvCxnSpPr>
            <a:cxnSpLocks/>
            <a:stCxn id="62" idx="4"/>
            <a:endCxn id="47" idx="0"/>
          </p:cNvCxnSpPr>
          <p:nvPr/>
        </p:nvCxnSpPr>
        <p:spPr>
          <a:xfrm>
            <a:off x="6754929" y="2434282"/>
            <a:ext cx="1" cy="203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B4E72874-3868-4187-91D2-A2E86553ED8D}"/>
              </a:ext>
            </a:extLst>
          </p:cNvPr>
          <p:cNvCxnSpPr>
            <a:cxnSpLocks/>
            <a:stCxn id="60" idx="2"/>
            <a:endCxn id="46" idx="0"/>
          </p:cNvCxnSpPr>
          <p:nvPr/>
        </p:nvCxnSpPr>
        <p:spPr>
          <a:xfrm flipH="1">
            <a:off x="6744699" y="5207842"/>
            <a:ext cx="1" cy="450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8C3F88E-898F-4973-B9BF-E3D5230D84A1}"/>
              </a:ext>
            </a:extLst>
          </p:cNvPr>
          <p:cNvCxnSpPr>
            <a:cxnSpLocks/>
            <a:stCxn id="60" idx="1"/>
            <a:endCxn id="66" idx="2"/>
          </p:cNvCxnSpPr>
          <p:nvPr/>
        </p:nvCxnSpPr>
        <p:spPr>
          <a:xfrm rot="10800000">
            <a:off x="4889631" y="3738049"/>
            <a:ext cx="1028599" cy="11578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BEDE459D-FD11-4754-9EB2-69D1151CF475}"/>
                  </a:ext>
                </a:extLst>
              </p:cNvPr>
              <p:cNvSpPr/>
              <p:nvPr/>
            </p:nvSpPr>
            <p:spPr>
              <a:xfrm>
                <a:off x="4032090" y="3352849"/>
                <a:ext cx="1715080" cy="3852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it-IT" altLang="it-IT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Calcolo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alt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it-IT" alt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𝑐𝑟</m:t>
                        </m:r>
                      </m:sub>
                    </m:sSub>
                  </m:oMath>
                </a14:m>
                <a:endParaRPr lang="it-IT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BEDE459D-FD11-4754-9EB2-69D1151CF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090" y="3352849"/>
                <a:ext cx="1715080" cy="385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ttore a gomito 66">
            <a:extLst>
              <a:ext uri="{FF2B5EF4-FFF2-40B4-BE49-F238E27FC236}">
                <a16:creationId xmlns:a16="http://schemas.microsoft.com/office/drawing/2014/main" id="{F40C3953-9F98-46B7-9591-9153680233ED}"/>
              </a:ext>
            </a:extLst>
          </p:cNvPr>
          <p:cNvCxnSpPr>
            <a:cxnSpLocks/>
            <a:stCxn id="66" idx="0"/>
            <a:endCxn id="62" idx="2"/>
          </p:cNvCxnSpPr>
          <p:nvPr/>
        </p:nvCxnSpPr>
        <p:spPr>
          <a:xfrm rot="5400000" flipH="1" flipV="1">
            <a:off x="5182996" y="1960917"/>
            <a:ext cx="1098567" cy="1685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>
            <a:extLst>
              <a:ext uri="{FF2B5EF4-FFF2-40B4-BE49-F238E27FC236}">
                <a16:creationId xmlns:a16="http://schemas.microsoft.com/office/drawing/2014/main" id="{458835EA-FD81-41B8-835C-8DF15D0B0C44}"/>
              </a:ext>
            </a:extLst>
          </p:cNvPr>
          <p:cNvSpPr/>
          <p:nvPr/>
        </p:nvSpPr>
        <p:spPr>
          <a:xfrm>
            <a:off x="6865990" y="5218371"/>
            <a:ext cx="59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91EAC25E-DFED-4D9F-B546-3EE40E89102A}"/>
              </a:ext>
            </a:extLst>
          </p:cNvPr>
          <p:cNvSpPr/>
          <p:nvPr/>
        </p:nvSpPr>
        <p:spPr>
          <a:xfrm>
            <a:off x="5070255" y="4508771"/>
            <a:ext cx="652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74" name="Immagine 73">
            <a:extLst>
              <a:ext uri="{FF2B5EF4-FFF2-40B4-BE49-F238E27FC236}">
                <a16:creationId xmlns:a16="http://schemas.microsoft.com/office/drawing/2014/main" id="{0E72BCC8-4F45-4566-AB58-3DE6084DC0B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378"/>
          <a:stretch/>
        </p:blipFill>
        <p:spPr>
          <a:xfrm>
            <a:off x="7885133" y="1426781"/>
            <a:ext cx="4194134" cy="351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7159982-1C65-4CF4-BDCE-241077A7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BBD29A-E472-4F72-8B23-2931192E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3</a:t>
            </a:fld>
            <a:endParaRPr lang="it-IT"/>
          </a:p>
        </p:txBody>
      </p:sp>
      <p:pic>
        <p:nvPicPr>
          <p:cNvPr id="6" name="Immagine 2" descr="Immagine che contiene interni, letto, tavolo, sedendo&#10;&#10;Descrizione generata automaticamente">
            <a:extLst>
              <a:ext uri="{FF2B5EF4-FFF2-40B4-BE49-F238E27FC236}">
                <a16:creationId xmlns:a16="http://schemas.microsoft.com/office/drawing/2014/main" id="{E6A8329D-6A17-4952-92B4-866DA122B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/>
          <a:stretch/>
        </p:blipFill>
        <p:spPr bwMode="auto">
          <a:xfrm>
            <a:off x="4482874" y="0"/>
            <a:ext cx="7709126" cy="6858000"/>
          </a:xfrm>
          <a:custGeom>
            <a:avLst/>
            <a:gdLst/>
            <a:ahLst/>
            <a:cxnLst/>
            <a:rect l="l" t="t" r="r" b="b"/>
            <a:pathLst>
              <a:path w="8129366" h="6858000">
                <a:moveTo>
                  <a:pt x="1619628" y="0"/>
                </a:moveTo>
                <a:lnTo>
                  <a:pt x="4520115" y="0"/>
                </a:lnTo>
                <a:lnTo>
                  <a:pt x="6067239" y="0"/>
                </a:lnTo>
                <a:lnTo>
                  <a:pt x="8129366" y="0"/>
                </a:lnTo>
                <a:lnTo>
                  <a:pt x="8129366" y="6858000"/>
                </a:lnTo>
                <a:lnTo>
                  <a:pt x="6067239" y="6858000"/>
                </a:lnTo>
                <a:lnTo>
                  <a:pt x="4520115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BBA0F3-89F2-427B-97B1-93F8CCC7FAA6}"/>
              </a:ext>
            </a:extLst>
          </p:cNvPr>
          <p:cNvSpPr txBox="1"/>
          <p:nvPr/>
        </p:nvSpPr>
        <p:spPr>
          <a:xfrm>
            <a:off x="-319946" y="3044279"/>
            <a:ext cx="4802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chemeClr val="accent1">
                    <a:lumMod val="50000"/>
                  </a:schemeClr>
                </a:solidFill>
              </a:rPr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2190356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B23AD6-B222-4EC7-B99C-737DE91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B9D66F-CEBB-4D7E-95F7-D3E2A727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30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000B74-A243-4CFC-9E5D-C45B5F03BB1B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Draft Tube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a 9">
                <a:extLst>
                  <a:ext uri="{FF2B5EF4-FFF2-40B4-BE49-F238E27FC236}">
                    <a16:creationId xmlns:a16="http://schemas.microsoft.com/office/drawing/2014/main" id="{64FBCFDF-6BDC-492F-9D43-AF21073122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543047"/>
                  </p:ext>
                </p:extLst>
              </p:nvPr>
            </p:nvGraphicFramePr>
            <p:xfrm>
              <a:off x="3622539" y="1591727"/>
              <a:ext cx="4055423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575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3163848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2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2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3.14 </m:t>
                                </m:r>
                                <m:r>
                                  <a:rPr lang="it-IT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it-IT" sz="2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7.35 </m:t>
                                </m:r>
                                <m:r>
                                  <a:rPr lang="it-IT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4468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2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3.68 </m:t>
                                </m:r>
                                <m:r>
                                  <a:rPr lang="it-IT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8757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3.24  </m:t>
                                </m:r>
                                <m:r>
                                  <a:rPr lang="it-IT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it-IT" sz="22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13.42 </m:t>
                                </m:r>
                                <m:r>
                                  <a:rPr lang="it-IT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4722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2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2.61 </m:t>
                                </m:r>
                                <m:r>
                                  <a:rPr lang="it-IT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7353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2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5.54 </m:t>
                                </m:r>
                                <m:r>
                                  <a:rPr lang="it-IT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0581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2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2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6.44 </m:t>
                                </m:r>
                                <m:r>
                                  <a:rPr lang="it-IT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63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oMath>
                            </m:oMathPara>
                          </a14:m>
                          <a:endParaRPr lang="it-IT" sz="22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2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 °</m:t>
                                </m:r>
                              </m:oMath>
                            </m:oMathPara>
                          </a14:m>
                          <a:endParaRPr lang="it-IT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1087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sz="22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2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2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3.68 </m:t>
                                </m:r>
                                <m:r>
                                  <a:rPr lang="it-IT" sz="22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260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a 9">
                <a:extLst>
                  <a:ext uri="{FF2B5EF4-FFF2-40B4-BE49-F238E27FC236}">
                    <a16:creationId xmlns:a16="http://schemas.microsoft.com/office/drawing/2014/main" id="{64FBCFDF-6BDC-492F-9D43-AF21073122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543047"/>
                  </p:ext>
                </p:extLst>
              </p:nvPr>
            </p:nvGraphicFramePr>
            <p:xfrm>
              <a:off x="3622539" y="1591727"/>
              <a:ext cx="4055423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575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3163848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85" t="-1429" r="-357534" b="-9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269" t="-1429" r="-385" b="-90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85" t="-101429" r="-357534" b="-8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269" t="-101429" r="-385" b="-80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446872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85" t="-201429" r="-357534" b="-7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269" t="-201429" r="-385" b="-70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75779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85" t="-301429" r="-357534" b="-6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269" t="-301429" r="-385" b="-60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85" t="-395775" r="-357534" b="-495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269" t="-395775" r="-385" b="-495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472276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85" t="-502857" r="-357534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269" t="-502857" r="-385" b="-4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35385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85" t="-602857" r="-357534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269" t="-602857" r="-385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058153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85" t="-702857" r="-357534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269" t="-702857" r="-385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39427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85" t="-802857" r="-357534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269" t="-802857" r="-385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108733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85" t="-902857" r="-357534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269" t="-902857" r="-385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2603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1934FC-C4B2-4FE1-A2DA-90FCAAC57B95}"/>
              </a:ext>
            </a:extLst>
          </p:cNvPr>
          <p:cNvSpPr txBox="1"/>
          <p:nvPr/>
        </p:nvSpPr>
        <p:spPr>
          <a:xfrm>
            <a:off x="2862663" y="483731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RISULTATI</a:t>
            </a:r>
          </a:p>
        </p:txBody>
      </p:sp>
    </p:spTree>
    <p:extLst>
      <p:ext uri="{BB962C8B-B14F-4D97-AF65-F5344CB8AC3E}">
        <p14:creationId xmlns:p14="http://schemas.microsoft.com/office/powerpoint/2010/main" val="3706440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B23AD6-B222-4EC7-B99C-737DE91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B9D66F-CEBB-4D7E-95F7-D3E2A727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31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000B74-A243-4CFC-9E5D-C45B5F03BB1B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Draft Tube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86B765-5B08-403E-8827-2420C297265F}"/>
              </a:ext>
            </a:extLst>
          </p:cNvPr>
          <p:cNvSpPr txBox="1"/>
          <p:nvPr/>
        </p:nvSpPr>
        <p:spPr>
          <a:xfrm>
            <a:off x="3151573" y="622601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CHECK CAVITAZIONE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D11D366-1717-4ED0-BB61-8B5245F47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" t="5353" r="7032" b="-529"/>
          <a:stretch/>
        </p:blipFill>
        <p:spPr>
          <a:xfrm>
            <a:off x="506631" y="1613736"/>
            <a:ext cx="5289884" cy="4177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62C4292-5140-4D19-B48E-E8E8C71D1394}"/>
                  </a:ext>
                </a:extLst>
              </p:cNvPr>
              <p:cNvSpPr txBox="1"/>
              <p:nvPr/>
            </p:nvSpPr>
            <p:spPr>
              <a:xfrm>
                <a:off x="6601171" y="2406316"/>
                <a:ext cx="425115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</a:rPr>
                  <a:t>Il punto in rosso rappresenta il coefficiente di Thoma ottenuto considerando la quota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</a:rPr>
                  <a:t>, mentre quello in blu è 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a:rPr lang="it-IT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𝑐𝑟</m:t>
                        </m:r>
                      </m:sub>
                    </m:sSub>
                  </m:oMath>
                </a14:m>
                <a:endParaRPr lang="it-IT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</a:rPr>
                  <a:t>Risulta che : </a:t>
                </a:r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  <m:r>
                      <a:rPr lang="it-IT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𝑐𝑟</m:t>
                        </m:r>
                      </m:sub>
                    </m:sSub>
                  </m:oMath>
                </a14:m>
                <a:endParaRPr lang="it-IT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62C4292-5140-4D19-B48E-E8E8C71D1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171" y="2406316"/>
                <a:ext cx="4251158" cy="1754326"/>
              </a:xfrm>
              <a:prstGeom prst="rect">
                <a:avLst/>
              </a:prstGeom>
              <a:blipFill>
                <a:blip r:embed="rId3"/>
                <a:stretch>
                  <a:fillRect l="-1004" t="-2083" b="-4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151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1DE7D9-1DFA-4C9C-9F6B-42DE517E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C69138D-5E5F-4F33-A021-0CBAE426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32</a:t>
            </a:fld>
            <a:endParaRPr lang="it-IT"/>
          </a:p>
        </p:txBody>
      </p:sp>
      <p:pic>
        <p:nvPicPr>
          <p:cNvPr id="4" name="Immagine 2" descr="Immagine che contiene interni, letto, tavolo, sedendo&#10;&#10;Descrizione generata automaticamente">
            <a:extLst>
              <a:ext uri="{FF2B5EF4-FFF2-40B4-BE49-F238E27FC236}">
                <a16:creationId xmlns:a16="http://schemas.microsoft.com/office/drawing/2014/main" id="{B1EEB3FC-1FA9-45E1-A351-40E86CA10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/>
          <a:stretch/>
        </p:blipFill>
        <p:spPr bwMode="auto">
          <a:xfrm>
            <a:off x="4541103" y="1"/>
            <a:ext cx="7710195" cy="6858000"/>
          </a:xfrm>
          <a:custGeom>
            <a:avLst/>
            <a:gdLst/>
            <a:ahLst/>
            <a:cxnLst/>
            <a:rect l="l" t="t" r="r" b="b"/>
            <a:pathLst>
              <a:path w="8129366" h="6858000">
                <a:moveTo>
                  <a:pt x="1619628" y="0"/>
                </a:moveTo>
                <a:lnTo>
                  <a:pt x="4520115" y="0"/>
                </a:lnTo>
                <a:lnTo>
                  <a:pt x="6067239" y="0"/>
                </a:lnTo>
                <a:lnTo>
                  <a:pt x="8129366" y="0"/>
                </a:lnTo>
                <a:lnTo>
                  <a:pt x="8129366" y="6858000"/>
                </a:lnTo>
                <a:lnTo>
                  <a:pt x="6067239" y="6858000"/>
                </a:lnTo>
                <a:lnTo>
                  <a:pt x="4520115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491C9B-67C0-4816-B2C6-AA3BBB38F7F5}"/>
              </a:ext>
            </a:extLst>
          </p:cNvPr>
          <p:cNvSpPr txBox="1"/>
          <p:nvPr/>
        </p:nvSpPr>
        <p:spPr>
          <a:xfrm>
            <a:off x="0" y="2767280"/>
            <a:ext cx="466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ANALISI PRESTAZIONI</a:t>
            </a:r>
          </a:p>
        </p:txBody>
      </p:sp>
    </p:spTree>
    <p:extLst>
      <p:ext uri="{BB962C8B-B14F-4D97-AF65-F5344CB8AC3E}">
        <p14:creationId xmlns:p14="http://schemas.microsoft.com/office/powerpoint/2010/main" val="2379583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63E56C-6B71-44C7-A1DE-A99243B6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AFA6E2-F0C7-4239-8A63-291BBD4E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33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E2DCEA-E9DB-497A-95D8-089D5CEFB080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Condizione Nominale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F5C0802-6528-4711-BE39-CAF35161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25" y="2855817"/>
            <a:ext cx="4667377" cy="35005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a 9">
                <a:extLst>
                  <a:ext uri="{FF2B5EF4-FFF2-40B4-BE49-F238E27FC236}">
                    <a16:creationId xmlns:a16="http://schemas.microsoft.com/office/drawing/2014/main" id="{E2EE2AB7-0BDD-4810-8265-FAAFBEA158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9391005"/>
                  </p:ext>
                </p:extLst>
              </p:nvPr>
            </p:nvGraphicFramePr>
            <p:xfrm>
              <a:off x="1159564" y="909415"/>
              <a:ext cx="9654208" cy="1709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6428">
                      <a:extLst>
                        <a:ext uri="{9D8B030D-6E8A-4147-A177-3AD203B41FA5}">
                          <a16:colId xmlns:a16="http://schemas.microsoft.com/office/drawing/2014/main" val="1242645805"/>
                        </a:ext>
                      </a:extLst>
                    </a:gridCol>
                    <a:gridCol w="1374949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981703">
                      <a:extLst>
                        <a:ext uri="{9D8B030D-6E8A-4147-A177-3AD203B41FA5}">
                          <a16:colId xmlns:a16="http://schemas.microsoft.com/office/drawing/2014/main" val="1973567356"/>
                        </a:ext>
                      </a:extLst>
                    </a:gridCol>
                    <a:gridCol w="970578">
                      <a:extLst>
                        <a:ext uri="{9D8B030D-6E8A-4147-A177-3AD203B41FA5}">
                          <a16:colId xmlns:a16="http://schemas.microsoft.com/office/drawing/2014/main" val="4156510816"/>
                        </a:ext>
                      </a:extLst>
                    </a:gridCol>
                    <a:gridCol w="1455279">
                      <a:extLst>
                        <a:ext uri="{9D8B030D-6E8A-4147-A177-3AD203B41FA5}">
                          <a16:colId xmlns:a16="http://schemas.microsoft.com/office/drawing/2014/main" val="474906349"/>
                        </a:ext>
                      </a:extLst>
                    </a:gridCol>
                    <a:gridCol w="1486283">
                      <a:extLst>
                        <a:ext uri="{9D8B030D-6E8A-4147-A177-3AD203B41FA5}">
                          <a16:colId xmlns:a16="http://schemas.microsoft.com/office/drawing/2014/main" val="2609255271"/>
                        </a:ext>
                      </a:extLst>
                    </a:gridCol>
                    <a:gridCol w="1618988">
                      <a:extLst>
                        <a:ext uri="{9D8B030D-6E8A-4147-A177-3AD203B41FA5}">
                          <a16:colId xmlns:a16="http://schemas.microsoft.com/office/drawing/2014/main" val="2988109788"/>
                        </a:ext>
                      </a:extLst>
                    </a:gridCol>
                  </a:tblGrid>
                  <a:tr h="5673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𝐴𝑝𝑒𝑟𝑡𝑢𝑟𝑎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it-IT" sz="2000" b="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𝑑𝑖𝑠𝑡𝑟𝑖𝑏𝑢𝑡𝑜𝑟𝑒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η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η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2000" b="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000" b="0" i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000" b="0" i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Coppia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2000" b="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815825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48.1 </m:t>
                                </m:r>
                                <m:f>
                                  <m:fPr>
                                    <m:ctrlPr>
                                      <a:rPr lang="it-IT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it-IT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2000" b="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0.84</m:t>
                              </m:r>
                            </m:oMath>
                          </a14:m>
                          <a:r>
                            <a:rPr lang="it-IT" sz="2000" b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147.11 </m:t>
                                </m:r>
                                <m:f>
                                  <m:fPr>
                                    <m:ctrlPr>
                                      <a:rPr lang="it-IT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it-IT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2000" b="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5.9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𝑀𝑊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449.8 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𝑘𝑁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790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a 9">
                <a:extLst>
                  <a:ext uri="{FF2B5EF4-FFF2-40B4-BE49-F238E27FC236}">
                    <a16:creationId xmlns:a16="http://schemas.microsoft.com/office/drawing/2014/main" id="{E2EE2AB7-0BDD-4810-8265-FAAFBEA158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9391005"/>
                  </p:ext>
                </p:extLst>
              </p:nvPr>
            </p:nvGraphicFramePr>
            <p:xfrm>
              <a:off x="1159564" y="909415"/>
              <a:ext cx="9654208" cy="1709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6428">
                      <a:extLst>
                        <a:ext uri="{9D8B030D-6E8A-4147-A177-3AD203B41FA5}">
                          <a16:colId xmlns:a16="http://schemas.microsoft.com/office/drawing/2014/main" val="1242645805"/>
                        </a:ext>
                      </a:extLst>
                    </a:gridCol>
                    <a:gridCol w="1374949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981703">
                      <a:extLst>
                        <a:ext uri="{9D8B030D-6E8A-4147-A177-3AD203B41FA5}">
                          <a16:colId xmlns:a16="http://schemas.microsoft.com/office/drawing/2014/main" val="1973567356"/>
                        </a:ext>
                      </a:extLst>
                    </a:gridCol>
                    <a:gridCol w="970578">
                      <a:extLst>
                        <a:ext uri="{9D8B030D-6E8A-4147-A177-3AD203B41FA5}">
                          <a16:colId xmlns:a16="http://schemas.microsoft.com/office/drawing/2014/main" val="4156510816"/>
                        </a:ext>
                      </a:extLst>
                    </a:gridCol>
                    <a:gridCol w="1455279">
                      <a:extLst>
                        <a:ext uri="{9D8B030D-6E8A-4147-A177-3AD203B41FA5}">
                          <a16:colId xmlns:a16="http://schemas.microsoft.com/office/drawing/2014/main" val="474906349"/>
                        </a:ext>
                      </a:extLst>
                    </a:gridCol>
                    <a:gridCol w="1486283">
                      <a:extLst>
                        <a:ext uri="{9D8B030D-6E8A-4147-A177-3AD203B41FA5}">
                          <a16:colId xmlns:a16="http://schemas.microsoft.com/office/drawing/2014/main" val="2609255271"/>
                        </a:ext>
                      </a:extLst>
                    </a:gridCol>
                    <a:gridCol w="1618988">
                      <a:extLst>
                        <a:ext uri="{9D8B030D-6E8A-4147-A177-3AD203B41FA5}">
                          <a16:colId xmlns:a16="http://schemas.microsoft.com/office/drawing/2014/main" val="2988109788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5" t="-4348" r="-446897" b="-1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333" t="-4348" r="-476000" b="-1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0497" t="-4348" r="-565217" b="-1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3125" t="-4348" r="-468750" b="-1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0209" t="-4348" r="-213808" b="-1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000" b="0" i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000" b="0" i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Coppia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2000" b="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100799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5" t="-72289" r="-446897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333" t="-72289" r="-476000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0497" t="-72289" r="-565217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3125" t="-72289" r="-468750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0209" t="-72289" r="-213808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42798" t="-72289" r="-110288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865" t="-72289" r="-752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0790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D3B05957-0D8A-4873-B8D2-A58C622B96A6}"/>
              </a:ext>
            </a:extLst>
          </p:cNvPr>
          <p:cNvSpPr txBox="1"/>
          <p:nvPr/>
        </p:nvSpPr>
        <p:spPr>
          <a:xfrm>
            <a:off x="5870713" y="4061472"/>
            <a:ext cx="4532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Avendo assunto una distribuzione a vortice libero nella girante, il lavoro di Eulero è costante lungo il raggio.</a:t>
            </a:r>
          </a:p>
        </p:txBody>
      </p:sp>
    </p:spTree>
    <p:extLst>
      <p:ext uri="{BB962C8B-B14F-4D97-AF65-F5344CB8AC3E}">
        <p14:creationId xmlns:p14="http://schemas.microsoft.com/office/powerpoint/2010/main" val="1553216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63E56C-6B71-44C7-A1DE-A99243B6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AFA6E2-F0C7-4239-8A63-291BBD4E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34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E2DCEA-E9DB-497A-95D8-089D5CEFB080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Condizioni Off-Design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a 9">
                <a:extLst>
                  <a:ext uri="{FF2B5EF4-FFF2-40B4-BE49-F238E27FC236}">
                    <a16:creationId xmlns:a16="http://schemas.microsoft.com/office/drawing/2014/main" id="{E2EE2AB7-0BDD-4810-8265-FAAFBEA158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1418681"/>
                  </p:ext>
                </p:extLst>
              </p:nvPr>
            </p:nvGraphicFramePr>
            <p:xfrm>
              <a:off x="3613986" y="4630769"/>
              <a:ext cx="4996614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3342">
                      <a:extLst>
                        <a:ext uri="{9D8B030D-6E8A-4147-A177-3AD203B41FA5}">
                          <a16:colId xmlns:a16="http://schemas.microsoft.com/office/drawing/2014/main" val="1242645805"/>
                        </a:ext>
                      </a:extLst>
                    </a:gridCol>
                    <a:gridCol w="1712748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1620524">
                      <a:extLst>
                        <a:ext uri="{9D8B030D-6E8A-4147-A177-3AD203B41FA5}">
                          <a16:colId xmlns:a16="http://schemas.microsoft.com/office/drawing/2014/main" val="773050251"/>
                        </a:ext>
                      </a:extLst>
                    </a:gridCol>
                  </a:tblGrid>
                  <a:tr h="57576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𝐴𝑝𝑒𝑟𝑡𝑢𝑟𝑎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it-IT" sz="2000" b="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𝑑𝑖𝑠𝑡𝑟𝑖𝑏𝑢𝑡𝑜𝑟𝑒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it-IT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[ </m:t>
                              </m:r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sz="20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0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it-IT" sz="20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it-IT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it-IT" sz="2000" b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θ</m:t>
                                </m:r>
                              </m:oMath>
                            </m:oMathPara>
                          </a14:m>
                          <a:endParaRPr lang="it-IT" sz="28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3254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100 %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48.1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18 °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79020"/>
                      </a:ext>
                    </a:extLst>
                  </a:tr>
                  <a:tr h="3254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90 %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43.3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24 °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61721"/>
                      </a:ext>
                    </a:extLst>
                  </a:tr>
                  <a:tr h="3254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80 %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38.48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28 °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60950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a 9">
                <a:extLst>
                  <a:ext uri="{FF2B5EF4-FFF2-40B4-BE49-F238E27FC236}">
                    <a16:creationId xmlns:a16="http://schemas.microsoft.com/office/drawing/2014/main" id="{E2EE2AB7-0BDD-4810-8265-FAAFBEA158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1418681"/>
                  </p:ext>
                </p:extLst>
              </p:nvPr>
            </p:nvGraphicFramePr>
            <p:xfrm>
              <a:off x="3613986" y="4630769"/>
              <a:ext cx="4996614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3342">
                      <a:extLst>
                        <a:ext uri="{9D8B030D-6E8A-4147-A177-3AD203B41FA5}">
                          <a16:colId xmlns:a16="http://schemas.microsoft.com/office/drawing/2014/main" val="1242645805"/>
                        </a:ext>
                      </a:extLst>
                    </a:gridCol>
                    <a:gridCol w="1712748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1620524">
                      <a:extLst>
                        <a:ext uri="{9D8B030D-6E8A-4147-A177-3AD203B41FA5}">
                          <a16:colId xmlns:a16="http://schemas.microsoft.com/office/drawing/2014/main" val="77305025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6" t="-870" r="-201465" b="-17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163" t="-870" r="-95035" b="-17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023" t="-870" r="-752" b="-17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6" t="-175758" r="-20146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163" t="-175758" r="-9503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023" t="-175758" r="-75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07902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6" t="-280000" r="-201465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163" t="-280000" r="-95035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023" t="-280000" r="-752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617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6" t="-380000" r="-20146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163" t="-380000" r="-9503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023" t="-380000" r="-75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60950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380D03A-B5FA-4AB2-B71D-801211D7F091}"/>
              </a:ext>
            </a:extLst>
          </p:cNvPr>
          <p:cNvSpPr txBox="1"/>
          <p:nvPr/>
        </p:nvSpPr>
        <p:spPr>
          <a:xfrm>
            <a:off x="2930057" y="-50130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REGOLAZIONE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FB2EE398-2422-4409-96DB-08413D9D3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2" r="959" b="26169"/>
          <a:stretch/>
        </p:blipFill>
        <p:spPr>
          <a:xfrm>
            <a:off x="2022368" y="722541"/>
            <a:ext cx="7858611" cy="37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77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63E56C-6B71-44C7-A1DE-A99243B6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AFA6E2-F0C7-4239-8A63-291BBD4E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35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E2DCEA-E9DB-497A-95D8-089D5CEFB080}"/>
              </a:ext>
            </a:extLst>
          </p:cNvPr>
          <p:cNvSpPr txBox="1"/>
          <p:nvPr/>
        </p:nvSpPr>
        <p:spPr>
          <a:xfrm>
            <a:off x="5538926" y="18925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Condizione Off-Design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77E9D3C8-1407-496E-804D-8423616653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719868"/>
                  </p:ext>
                </p:extLst>
              </p:nvPr>
            </p:nvGraphicFramePr>
            <p:xfrm>
              <a:off x="1583633" y="4647311"/>
              <a:ext cx="8398567" cy="1709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4003">
                      <a:extLst>
                        <a:ext uri="{9D8B030D-6E8A-4147-A177-3AD203B41FA5}">
                          <a16:colId xmlns:a16="http://schemas.microsoft.com/office/drawing/2014/main" val="1242645805"/>
                        </a:ext>
                      </a:extLst>
                    </a:gridCol>
                    <a:gridCol w="1373062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980356">
                      <a:extLst>
                        <a:ext uri="{9D8B030D-6E8A-4147-A177-3AD203B41FA5}">
                          <a16:colId xmlns:a16="http://schemas.microsoft.com/office/drawing/2014/main" val="1973567356"/>
                        </a:ext>
                      </a:extLst>
                    </a:gridCol>
                    <a:gridCol w="969246">
                      <a:extLst>
                        <a:ext uri="{9D8B030D-6E8A-4147-A177-3AD203B41FA5}">
                          <a16:colId xmlns:a16="http://schemas.microsoft.com/office/drawing/2014/main" val="4156510816"/>
                        </a:ext>
                      </a:extLst>
                    </a:gridCol>
                    <a:gridCol w="1549360">
                      <a:extLst>
                        <a:ext uri="{9D8B030D-6E8A-4147-A177-3AD203B41FA5}">
                          <a16:colId xmlns:a16="http://schemas.microsoft.com/office/drawing/2014/main" val="2609255271"/>
                        </a:ext>
                      </a:extLst>
                    </a:gridCol>
                    <a:gridCol w="1762540">
                      <a:extLst>
                        <a:ext uri="{9D8B030D-6E8A-4147-A177-3AD203B41FA5}">
                          <a16:colId xmlns:a16="http://schemas.microsoft.com/office/drawing/2014/main" val="2988109788"/>
                        </a:ext>
                      </a:extLst>
                    </a:gridCol>
                  </a:tblGrid>
                  <a:tr h="637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𝐴𝑝𝑒𝑟𝑡𝑢𝑟𝑎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it-IT" sz="2000" b="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𝑑𝑖𝑠𝑡𝑟𝑖𝑏𝑢𝑡𝑜𝑟𝑒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η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η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000" b="0" i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000" b="0" i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Coppia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2000" b="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916973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90 %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43.3 </m:t>
                                </m:r>
                                <m:f>
                                  <m:fPr>
                                    <m:ctrlPr>
                                      <a:rPr lang="it-IT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it-IT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2000" b="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0.948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2000" b="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6 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𝑀𝑊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405 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𝑘𝑁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790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77E9D3C8-1407-496E-804D-8423616653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719868"/>
                  </p:ext>
                </p:extLst>
              </p:nvPr>
            </p:nvGraphicFramePr>
            <p:xfrm>
              <a:off x="1583633" y="4647311"/>
              <a:ext cx="8398567" cy="1709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4003">
                      <a:extLst>
                        <a:ext uri="{9D8B030D-6E8A-4147-A177-3AD203B41FA5}">
                          <a16:colId xmlns:a16="http://schemas.microsoft.com/office/drawing/2014/main" val="1242645805"/>
                        </a:ext>
                      </a:extLst>
                    </a:gridCol>
                    <a:gridCol w="1373062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980356">
                      <a:extLst>
                        <a:ext uri="{9D8B030D-6E8A-4147-A177-3AD203B41FA5}">
                          <a16:colId xmlns:a16="http://schemas.microsoft.com/office/drawing/2014/main" val="1973567356"/>
                        </a:ext>
                      </a:extLst>
                    </a:gridCol>
                    <a:gridCol w="969246">
                      <a:extLst>
                        <a:ext uri="{9D8B030D-6E8A-4147-A177-3AD203B41FA5}">
                          <a16:colId xmlns:a16="http://schemas.microsoft.com/office/drawing/2014/main" val="4156510816"/>
                        </a:ext>
                      </a:extLst>
                    </a:gridCol>
                    <a:gridCol w="1549360">
                      <a:extLst>
                        <a:ext uri="{9D8B030D-6E8A-4147-A177-3AD203B41FA5}">
                          <a16:colId xmlns:a16="http://schemas.microsoft.com/office/drawing/2014/main" val="2609255271"/>
                        </a:ext>
                      </a:extLst>
                    </a:gridCol>
                    <a:gridCol w="1762540">
                      <a:extLst>
                        <a:ext uri="{9D8B030D-6E8A-4147-A177-3AD203B41FA5}">
                          <a16:colId xmlns:a16="http://schemas.microsoft.com/office/drawing/2014/main" val="2988109788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5" t="-4348" r="-376207" b="-1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333" t="-4348" r="-384889" b="-1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20497" t="-4348" r="-437888" b="-1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5786" t="-4348" r="-343396" b="-1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000" b="0" i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000" b="0" i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Coppia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2000" b="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100799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5" t="-72289" r="-376207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333" t="-72289" r="-384889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20497" t="-72289" r="-437888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5786" t="-72289" r="-343396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27843" t="-72289" r="-114118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7509" t="-72289" r="-692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0790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6219250-89D8-4197-9BA4-0FFFBFD72595}"/>
              </a:ext>
            </a:extLst>
          </p:cNvPr>
          <p:cNvSpPr txBox="1"/>
          <p:nvPr/>
        </p:nvSpPr>
        <p:spPr>
          <a:xfrm>
            <a:off x="3101597" y="132686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REGOLAZIONE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CA12E95-5760-4264-B907-49F8E679DDF8}"/>
              </a:ext>
            </a:extLst>
          </p:cNvPr>
          <p:cNvSpPr txBox="1"/>
          <p:nvPr/>
        </p:nvSpPr>
        <p:spPr>
          <a:xfrm>
            <a:off x="2817511" y="690105"/>
            <a:ext cx="614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accent1">
                    <a:lumMod val="50000"/>
                  </a:schemeClr>
                </a:solidFill>
              </a:rPr>
              <a:t>Apertura distributore 90 %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CE67FFF-D504-49BB-BADB-04D2158337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5" r="982" b="29303"/>
          <a:stretch/>
        </p:blipFill>
        <p:spPr>
          <a:xfrm>
            <a:off x="2316273" y="1224271"/>
            <a:ext cx="7249286" cy="33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99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63E56C-6B71-44C7-A1DE-A99243B6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AFA6E2-F0C7-4239-8A63-291BBD4E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36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E2DCEA-E9DB-497A-95D8-089D5CEFB080}"/>
              </a:ext>
            </a:extLst>
          </p:cNvPr>
          <p:cNvSpPr txBox="1"/>
          <p:nvPr/>
        </p:nvSpPr>
        <p:spPr>
          <a:xfrm>
            <a:off x="5717777" y="0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Condizione Off-Design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CC37A66-A901-46D5-B76E-886FE95FC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t="31811" r="7032" b="28766"/>
          <a:stretch/>
        </p:blipFill>
        <p:spPr>
          <a:xfrm>
            <a:off x="6772771" y="4540898"/>
            <a:ext cx="4503664" cy="154951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4882E18-38B2-462C-9C32-755C80092C2B}"/>
              </a:ext>
            </a:extLst>
          </p:cNvPr>
          <p:cNvSpPr txBox="1"/>
          <p:nvPr/>
        </p:nvSpPr>
        <p:spPr>
          <a:xfrm>
            <a:off x="6499466" y="465217"/>
            <a:ext cx="422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Apertura distributore 90 %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11D58DE-C350-456A-ACA4-745ED6C9B7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t="23487" r="7031" b="21395"/>
          <a:stretch/>
        </p:blipFill>
        <p:spPr>
          <a:xfrm>
            <a:off x="6803966" y="900432"/>
            <a:ext cx="3785473" cy="182095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50C2AE-E188-4B34-A465-7B36492DCC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t="25722" r="7032" b="25561"/>
          <a:stretch/>
        </p:blipFill>
        <p:spPr>
          <a:xfrm>
            <a:off x="6728156" y="2714810"/>
            <a:ext cx="4282840" cy="182095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107D668-7607-4A9F-98E6-B76188B7F2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" t="19515" r="6706" b="19521"/>
          <a:stretch/>
        </p:blipFill>
        <p:spPr>
          <a:xfrm>
            <a:off x="1024406" y="943503"/>
            <a:ext cx="3629356" cy="191232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8F555A7-D254-40AC-A540-C9376A424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" t="25548" r="8453" b="23134"/>
          <a:stretch/>
        </p:blipFill>
        <p:spPr>
          <a:xfrm>
            <a:off x="993338" y="2855826"/>
            <a:ext cx="3812638" cy="17121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FB36694-497C-42AF-A389-5B4E73215CF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t="29464" r="8239" b="29067"/>
          <a:stretch/>
        </p:blipFill>
        <p:spPr>
          <a:xfrm>
            <a:off x="1084981" y="4512799"/>
            <a:ext cx="4222266" cy="157761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C108DD5-877C-4C09-92B3-91BF548975CA}"/>
              </a:ext>
            </a:extLst>
          </p:cNvPr>
          <p:cNvSpPr txBox="1"/>
          <p:nvPr/>
        </p:nvSpPr>
        <p:spPr>
          <a:xfrm>
            <a:off x="838200" y="594242"/>
            <a:ext cx="4222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Apertura distributore 100 % </a:t>
            </a:r>
          </a:p>
        </p:txBody>
      </p:sp>
    </p:spTree>
    <p:extLst>
      <p:ext uri="{BB962C8B-B14F-4D97-AF65-F5344CB8AC3E}">
        <p14:creationId xmlns:p14="http://schemas.microsoft.com/office/powerpoint/2010/main" val="4276813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63E56C-6B71-44C7-A1DE-A99243B6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AFA6E2-F0C7-4239-8A63-291BBD4E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37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E2DCEA-E9DB-497A-95D8-089D5CEFB080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Condizione Off-Design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5F91E26-5A4E-4BC6-8D30-320669AB6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1" t="6899" r="22373"/>
          <a:stretch/>
        </p:blipFill>
        <p:spPr>
          <a:xfrm>
            <a:off x="7236651" y="963065"/>
            <a:ext cx="3485322" cy="4086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C4C6D8CD-FFA4-409F-9453-CE89CA9FD4BB}"/>
                  </a:ext>
                </a:extLst>
              </p:cNvPr>
              <p:cNvSpPr txBox="1"/>
              <p:nvPr/>
            </p:nvSpPr>
            <p:spPr>
              <a:xfrm>
                <a:off x="2835965" y="5393662"/>
                <a:ext cx="6143347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</a:rPr>
                  <a:t>La deflessione richiesta al distributore aumenta rispetto alle condizione di funzionamento nominale: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𝑜𝑓𝑓</m:t>
                        </m:r>
                        <m:r>
                          <a:rPr 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𝑑𝑒𝑠𝑖𝑔𝑛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</a:rPr>
                  <a:t>= 17.7 °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C4C6D8CD-FFA4-409F-9453-CE89CA9FD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965" y="5393662"/>
                <a:ext cx="6143347" cy="668901"/>
              </a:xfrm>
              <a:prstGeom prst="rect">
                <a:avLst/>
              </a:prstGeom>
              <a:blipFill>
                <a:blip r:embed="rId4"/>
                <a:stretch>
                  <a:fillRect l="-794" t="-5455" b="-10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F3E721CB-5D71-4EA8-8421-A4D77E7431E9}"/>
              </a:ext>
            </a:extLst>
          </p:cNvPr>
          <p:cNvSpPr txBox="1"/>
          <p:nvPr/>
        </p:nvSpPr>
        <p:spPr>
          <a:xfrm>
            <a:off x="548877" y="500793"/>
            <a:ext cx="4222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Apertura distributore 100 %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17EFB3-9E07-4B1F-AC78-9E7F2528288C}"/>
              </a:ext>
            </a:extLst>
          </p:cNvPr>
          <p:cNvSpPr txBox="1"/>
          <p:nvPr/>
        </p:nvSpPr>
        <p:spPr>
          <a:xfrm>
            <a:off x="6972507" y="500793"/>
            <a:ext cx="422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Apertura distributore 90 %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86CEFD2-0804-4C6A-970D-7B5681DF66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6072" r="21739"/>
          <a:stretch/>
        </p:blipFill>
        <p:spPr>
          <a:xfrm>
            <a:off x="970358" y="963857"/>
            <a:ext cx="3379305" cy="413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69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63E56C-6B71-44C7-A1DE-A99243B6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AFA6E2-F0C7-4239-8A63-291BBD4E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38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E2DCEA-E9DB-497A-95D8-089D5CEFB080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Condizione Off-Design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4882E18-38B2-462C-9C32-755C80092C2B}"/>
              </a:ext>
            </a:extLst>
          </p:cNvPr>
          <p:cNvSpPr txBox="1"/>
          <p:nvPr/>
        </p:nvSpPr>
        <p:spPr>
          <a:xfrm>
            <a:off x="2699369" y="206325"/>
            <a:ext cx="614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accent1">
                    <a:lumMod val="50000"/>
                  </a:schemeClr>
                </a:solidFill>
              </a:rPr>
              <a:t>Apertura distributore 90 %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C06DD8E-2FDD-485A-A0AC-070D3CBB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4370" r="7263"/>
          <a:stretch/>
        </p:blipFill>
        <p:spPr>
          <a:xfrm>
            <a:off x="6420957" y="891390"/>
            <a:ext cx="5261317" cy="4197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82733C8-CBE5-4825-85A7-71122DB1EA0C}"/>
                  </a:ext>
                </a:extLst>
              </p:cNvPr>
              <p:cNvSpPr txBox="1"/>
              <p:nvPr/>
            </p:nvSpPr>
            <p:spPr>
              <a:xfrm>
                <a:off x="1639956" y="5396066"/>
                <a:ext cx="3617844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𝑜𝑓𝑓</m:t>
                        </m:r>
                        <m:r>
                          <a:rPr lang="it-IT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𝑑𝑒𝑠𝑖𝑔𝑛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it-IT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82733C8-CBE5-4825-85A7-71122DB1E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956" y="5396066"/>
                <a:ext cx="3617844" cy="42505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A5E84C81-6915-4A96-BB8F-D4517AEDB8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" t="4849" r="7817"/>
          <a:stretch/>
        </p:blipFill>
        <p:spPr>
          <a:xfrm>
            <a:off x="509726" y="912387"/>
            <a:ext cx="5261317" cy="4176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655272D-0527-40AE-8AE8-2CB644A39800}"/>
                  </a:ext>
                </a:extLst>
              </p:cNvPr>
              <p:cNvSpPr txBox="1"/>
              <p:nvPr/>
            </p:nvSpPr>
            <p:spPr>
              <a:xfrm>
                <a:off x="8173278" y="5396067"/>
                <a:ext cx="3617844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𝑜𝑓𝑓</m:t>
                        </m:r>
                        <m:r>
                          <a:rPr lang="it-IT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𝑑𝑒𝑠𝑖𝑔𝑛</m:t>
                        </m:r>
                      </m:sub>
                    </m:sSub>
                    <m:r>
                      <a:rPr lang="it-IT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it-IT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655272D-0527-40AE-8AE8-2CB644A39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78" y="5396067"/>
                <a:ext cx="3617844" cy="425053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424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63E56C-6B71-44C7-A1DE-A99243B6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AFA6E2-F0C7-4239-8A63-291BBD4E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39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E2DCEA-E9DB-497A-95D8-089D5CEFB080}"/>
              </a:ext>
            </a:extLst>
          </p:cNvPr>
          <p:cNvSpPr txBox="1"/>
          <p:nvPr/>
        </p:nvSpPr>
        <p:spPr>
          <a:xfrm>
            <a:off x="5538926" y="-61568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Condizione Off-Design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77E9D3C8-1407-496E-804D-8423616653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721077"/>
                  </p:ext>
                </p:extLst>
              </p:nvPr>
            </p:nvGraphicFramePr>
            <p:xfrm>
              <a:off x="1724293" y="4600682"/>
              <a:ext cx="8415869" cy="1709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7637">
                      <a:extLst>
                        <a:ext uri="{9D8B030D-6E8A-4147-A177-3AD203B41FA5}">
                          <a16:colId xmlns:a16="http://schemas.microsoft.com/office/drawing/2014/main" val="1242645805"/>
                        </a:ext>
                      </a:extLst>
                    </a:gridCol>
                    <a:gridCol w="1375890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982376">
                      <a:extLst>
                        <a:ext uri="{9D8B030D-6E8A-4147-A177-3AD203B41FA5}">
                          <a16:colId xmlns:a16="http://schemas.microsoft.com/office/drawing/2014/main" val="1973567356"/>
                        </a:ext>
                      </a:extLst>
                    </a:gridCol>
                    <a:gridCol w="971243">
                      <a:extLst>
                        <a:ext uri="{9D8B030D-6E8A-4147-A177-3AD203B41FA5}">
                          <a16:colId xmlns:a16="http://schemas.microsoft.com/office/drawing/2014/main" val="4156510816"/>
                        </a:ext>
                      </a:extLst>
                    </a:gridCol>
                    <a:gridCol w="1552552">
                      <a:extLst>
                        <a:ext uri="{9D8B030D-6E8A-4147-A177-3AD203B41FA5}">
                          <a16:colId xmlns:a16="http://schemas.microsoft.com/office/drawing/2014/main" val="2609255271"/>
                        </a:ext>
                      </a:extLst>
                    </a:gridCol>
                    <a:gridCol w="1766171">
                      <a:extLst>
                        <a:ext uri="{9D8B030D-6E8A-4147-A177-3AD203B41FA5}">
                          <a16:colId xmlns:a16="http://schemas.microsoft.com/office/drawing/2014/main" val="2988109788"/>
                        </a:ext>
                      </a:extLst>
                    </a:gridCol>
                  </a:tblGrid>
                  <a:tr h="597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𝐴𝑝𝑒𝑟𝑡𝑢𝑟𝑎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it-IT" sz="2000" b="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𝑑𝑖𝑠𝑡𝑟𝑖𝑏𝑢𝑡𝑜𝑟𝑒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η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η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000" b="0" i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000" b="0" i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Coppia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2000" b="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858464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80 %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38.48 </m:t>
                                </m:r>
                                <m:f>
                                  <m:fPr>
                                    <m:ctrlPr>
                                      <a:rPr lang="it-IT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it-IT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2000" b="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0.987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2000" b="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5.5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𝑀𝑊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359 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𝑘𝑁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790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77E9D3C8-1407-496E-804D-8423616653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721077"/>
                  </p:ext>
                </p:extLst>
              </p:nvPr>
            </p:nvGraphicFramePr>
            <p:xfrm>
              <a:off x="1724293" y="4600682"/>
              <a:ext cx="8415869" cy="1709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7637">
                      <a:extLst>
                        <a:ext uri="{9D8B030D-6E8A-4147-A177-3AD203B41FA5}">
                          <a16:colId xmlns:a16="http://schemas.microsoft.com/office/drawing/2014/main" val="1242645805"/>
                        </a:ext>
                      </a:extLst>
                    </a:gridCol>
                    <a:gridCol w="1375890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982376">
                      <a:extLst>
                        <a:ext uri="{9D8B030D-6E8A-4147-A177-3AD203B41FA5}">
                          <a16:colId xmlns:a16="http://schemas.microsoft.com/office/drawing/2014/main" val="1973567356"/>
                        </a:ext>
                      </a:extLst>
                    </a:gridCol>
                    <a:gridCol w="971243">
                      <a:extLst>
                        <a:ext uri="{9D8B030D-6E8A-4147-A177-3AD203B41FA5}">
                          <a16:colId xmlns:a16="http://schemas.microsoft.com/office/drawing/2014/main" val="4156510816"/>
                        </a:ext>
                      </a:extLst>
                    </a:gridCol>
                    <a:gridCol w="1552552">
                      <a:extLst>
                        <a:ext uri="{9D8B030D-6E8A-4147-A177-3AD203B41FA5}">
                          <a16:colId xmlns:a16="http://schemas.microsoft.com/office/drawing/2014/main" val="2609255271"/>
                        </a:ext>
                      </a:extLst>
                    </a:gridCol>
                    <a:gridCol w="1766171">
                      <a:extLst>
                        <a:ext uri="{9D8B030D-6E8A-4147-A177-3AD203B41FA5}">
                          <a16:colId xmlns:a16="http://schemas.microsoft.com/office/drawing/2014/main" val="2988109788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5" t="-4310" r="-377241" b="-1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761" t="-4310" r="-384071" b="-1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136" t="-4310" r="-435802" b="-1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7044" t="-4310" r="-344025" b="-1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000" b="0" i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000" b="0" i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Coppia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2000" b="0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100799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5" t="-72892" r="-377241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761" t="-72892" r="-384071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136" t="-72892" r="-435802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7044" t="-72892" r="-344025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28627" t="-72892" r="-114510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6897" t="-72892" r="-690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0790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6219250-89D8-4197-9BA4-0FFFBFD72595}"/>
              </a:ext>
            </a:extLst>
          </p:cNvPr>
          <p:cNvSpPr txBox="1"/>
          <p:nvPr/>
        </p:nvSpPr>
        <p:spPr>
          <a:xfrm>
            <a:off x="3308411" y="189850"/>
            <a:ext cx="557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REGOLAZIONE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CA12E95-5760-4264-B907-49F8E679DDF8}"/>
              </a:ext>
            </a:extLst>
          </p:cNvPr>
          <p:cNvSpPr txBox="1"/>
          <p:nvPr/>
        </p:nvSpPr>
        <p:spPr>
          <a:xfrm>
            <a:off x="2860553" y="749440"/>
            <a:ext cx="614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accent1">
                    <a:lumMod val="50000"/>
                  </a:schemeClr>
                </a:solidFill>
              </a:rPr>
              <a:t>Apertura distributore 80 %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7956132-798C-4F34-8F77-B1B2527CE6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874" r="-1949" b="29303"/>
          <a:stretch/>
        </p:blipFill>
        <p:spPr>
          <a:xfrm>
            <a:off x="2761328" y="1456930"/>
            <a:ext cx="6722534" cy="29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8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F52E7EE-6A6F-428F-99D1-DEFB283D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8D253BE-55B8-4F97-981B-62D77586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2A79A8-F943-4319-AE27-F8054F3AA2A4}"/>
              </a:ext>
            </a:extLst>
          </p:cNvPr>
          <p:cNvSpPr txBox="1"/>
          <p:nvPr/>
        </p:nvSpPr>
        <p:spPr>
          <a:xfrm>
            <a:off x="6721136" y="136525"/>
            <a:ext cx="4917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Obiettivi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B05734-4504-47BA-AB87-DF4332DB1C60}"/>
              </a:ext>
            </a:extLst>
          </p:cNvPr>
          <p:cNvSpPr txBox="1"/>
          <p:nvPr/>
        </p:nvSpPr>
        <p:spPr>
          <a:xfrm>
            <a:off x="596050" y="2090172"/>
            <a:ext cx="109998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Determinare le procedure progettuali per il dimensionamento di una turbina Kaplan</a:t>
            </a:r>
          </a:p>
          <a:p>
            <a:endParaRPr lang="it-IT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Sviluppo di algoritmi di calcolo mediante un tool Python</a:t>
            </a:r>
          </a:p>
          <a:p>
            <a:endParaRPr lang="it-IT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Analisi delle prestazioni</a:t>
            </a:r>
          </a:p>
          <a:p>
            <a:endParaRPr lang="it-IT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Modellazione 3D</a:t>
            </a:r>
          </a:p>
        </p:txBody>
      </p:sp>
    </p:spTree>
    <p:extLst>
      <p:ext uri="{BB962C8B-B14F-4D97-AF65-F5344CB8AC3E}">
        <p14:creationId xmlns:p14="http://schemas.microsoft.com/office/powerpoint/2010/main" val="2301525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63E56C-6B71-44C7-A1DE-A99243B6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AFA6E2-F0C7-4239-8A63-291BBD4E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40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E2DCEA-E9DB-497A-95D8-089D5CEFB080}"/>
              </a:ext>
            </a:extLst>
          </p:cNvPr>
          <p:cNvSpPr txBox="1"/>
          <p:nvPr/>
        </p:nvSpPr>
        <p:spPr>
          <a:xfrm>
            <a:off x="5665303" y="80072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Condizione Off-Design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4882E18-38B2-462C-9C32-755C80092C2B}"/>
              </a:ext>
            </a:extLst>
          </p:cNvPr>
          <p:cNvSpPr txBox="1"/>
          <p:nvPr/>
        </p:nvSpPr>
        <p:spPr>
          <a:xfrm>
            <a:off x="6624269" y="575851"/>
            <a:ext cx="422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Apertura distributore 80 %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1390D9-F128-4538-AA04-CBF5BDF50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7" t="26294" r="8785" b="24793"/>
          <a:stretch/>
        </p:blipFill>
        <p:spPr>
          <a:xfrm>
            <a:off x="6744632" y="1010075"/>
            <a:ext cx="3984689" cy="17589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5EE7198-5088-4212-96ED-A4E55A5E4D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t="32865" r="7032" b="29393"/>
          <a:stretch/>
        </p:blipFill>
        <p:spPr>
          <a:xfrm>
            <a:off x="6702299" y="4520101"/>
            <a:ext cx="4505372" cy="148398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8C0260-1FA8-4BB2-BC34-F111B8BA70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t="28034" r="7032" b="25468"/>
          <a:stretch/>
        </p:blipFill>
        <p:spPr>
          <a:xfrm>
            <a:off x="6702299" y="2768983"/>
            <a:ext cx="4225414" cy="171465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00B48AA-7E24-4B7E-9245-A3DBFD89AB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" t="19515" r="6706" b="19521"/>
          <a:stretch/>
        </p:blipFill>
        <p:spPr>
          <a:xfrm>
            <a:off x="875340" y="844552"/>
            <a:ext cx="3627107" cy="191113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EC54B4A-EA46-4F58-93EE-E20D867E71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" t="25548" r="8453" b="23134"/>
          <a:stretch/>
        </p:blipFill>
        <p:spPr>
          <a:xfrm>
            <a:off x="838200" y="2807939"/>
            <a:ext cx="3812638" cy="17121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D467EF0-4575-44A4-8258-D66AA8D046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t="29464" r="8239" b="29067"/>
          <a:stretch/>
        </p:blipFill>
        <p:spPr>
          <a:xfrm>
            <a:off x="875340" y="4461970"/>
            <a:ext cx="4282839" cy="160024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0EB9835-1BD4-49EE-A8C4-61A9C896721D}"/>
              </a:ext>
            </a:extLst>
          </p:cNvPr>
          <p:cNvSpPr txBox="1"/>
          <p:nvPr/>
        </p:nvSpPr>
        <p:spPr>
          <a:xfrm>
            <a:off x="576186" y="505998"/>
            <a:ext cx="422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Apertura distributore 100 %</a:t>
            </a:r>
          </a:p>
        </p:txBody>
      </p:sp>
    </p:spTree>
    <p:extLst>
      <p:ext uri="{BB962C8B-B14F-4D97-AF65-F5344CB8AC3E}">
        <p14:creationId xmlns:p14="http://schemas.microsoft.com/office/powerpoint/2010/main" val="4241783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63E56C-6B71-44C7-A1DE-A99243B6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AFA6E2-F0C7-4239-8A63-291BBD4E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41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E2DCEA-E9DB-497A-95D8-089D5CEFB080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Condizione Off-Design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ADD6F1F-B19B-49CF-8741-6C4BF130B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9" t="5783" r="17165"/>
          <a:stretch/>
        </p:blipFill>
        <p:spPr>
          <a:xfrm>
            <a:off x="6905346" y="1144942"/>
            <a:ext cx="3935895" cy="4135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3B794C3-7130-4021-9910-B20512D0F37A}"/>
                  </a:ext>
                </a:extLst>
              </p:cNvPr>
              <p:cNvSpPr txBox="1"/>
              <p:nvPr/>
            </p:nvSpPr>
            <p:spPr>
              <a:xfrm>
                <a:off x="2729947" y="5402421"/>
                <a:ext cx="6143347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</a:rPr>
                  <a:t>Si raggiunge una condizione critica, la deflessione richiesta al distributore aumenta eccessivamente rispetto alle condizione di funzionamento nominale: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𝑜𝑓𝑓</m:t>
                        </m:r>
                        <m:r>
                          <a:rPr 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𝑑𝑒𝑠𝑖𝑔𝑛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</a:rPr>
                  <a:t> = 21 ° 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3B794C3-7130-4021-9910-B20512D0F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947" y="5402421"/>
                <a:ext cx="6143347" cy="945900"/>
              </a:xfrm>
              <a:prstGeom prst="rect">
                <a:avLst/>
              </a:prstGeom>
              <a:blipFill>
                <a:blip r:embed="rId4"/>
                <a:stretch>
                  <a:fillRect l="-893" t="-3226" r="-1190" b="-77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96F9CFFB-B0AD-4842-88D3-CB2E4A1CC0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6072" r="21739"/>
          <a:stretch/>
        </p:blipFill>
        <p:spPr>
          <a:xfrm>
            <a:off x="838200" y="1144942"/>
            <a:ext cx="3379305" cy="413601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C16A4B5-2796-43FC-80F9-2F38F441D799}"/>
              </a:ext>
            </a:extLst>
          </p:cNvPr>
          <p:cNvSpPr txBox="1"/>
          <p:nvPr/>
        </p:nvSpPr>
        <p:spPr>
          <a:xfrm>
            <a:off x="618814" y="711690"/>
            <a:ext cx="4222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Apertura distributore 100 %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C22F0A8-B514-4F21-8571-2AC2314423FD}"/>
              </a:ext>
            </a:extLst>
          </p:cNvPr>
          <p:cNvSpPr txBox="1"/>
          <p:nvPr/>
        </p:nvSpPr>
        <p:spPr>
          <a:xfrm>
            <a:off x="6762159" y="687325"/>
            <a:ext cx="422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Apertura distributore 80 %</a:t>
            </a:r>
          </a:p>
        </p:txBody>
      </p:sp>
    </p:spTree>
    <p:extLst>
      <p:ext uri="{BB962C8B-B14F-4D97-AF65-F5344CB8AC3E}">
        <p14:creationId xmlns:p14="http://schemas.microsoft.com/office/powerpoint/2010/main" val="810132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63E56C-6B71-44C7-A1DE-A99243B6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AFA6E2-F0C7-4239-8A63-291BBD4E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42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E2DCEA-E9DB-497A-95D8-089D5CEFB080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Condizione Off-Design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4882E18-38B2-462C-9C32-755C80092C2B}"/>
              </a:ext>
            </a:extLst>
          </p:cNvPr>
          <p:cNvSpPr txBox="1"/>
          <p:nvPr/>
        </p:nvSpPr>
        <p:spPr>
          <a:xfrm>
            <a:off x="2467253" y="195118"/>
            <a:ext cx="614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accent1">
                    <a:lumMod val="50000"/>
                  </a:schemeClr>
                </a:solidFill>
              </a:rPr>
              <a:t>Apertura distributore 80 %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27FD144-C105-463A-9846-30F785737D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t="5657" r="6748"/>
          <a:stretch/>
        </p:blipFill>
        <p:spPr>
          <a:xfrm>
            <a:off x="6538923" y="1050417"/>
            <a:ext cx="5235634" cy="413118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6EB6E8F-7A96-4C5A-9B4B-25C58F3349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5877" r="7032"/>
          <a:stretch/>
        </p:blipFill>
        <p:spPr>
          <a:xfrm>
            <a:off x="480391" y="1050417"/>
            <a:ext cx="5257800" cy="4131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E7074E8-BA3F-41D1-ABEA-3F3A6EFBFB28}"/>
                  </a:ext>
                </a:extLst>
              </p:cNvPr>
              <p:cNvSpPr txBox="1"/>
              <p:nvPr/>
            </p:nvSpPr>
            <p:spPr>
              <a:xfrm>
                <a:off x="1921082" y="5424933"/>
                <a:ext cx="3617844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𝑜𝑓𝑓</m:t>
                        </m:r>
                        <m:r>
                          <a:rPr lang="it-IT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𝑑𝑒𝑠𝑖𝑔𝑛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it-IT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E7074E8-BA3F-41D1-ABEA-3F3A6EFBF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82" y="5424933"/>
                <a:ext cx="3617844" cy="425053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B96EAE3-B568-4067-96DD-6C7F78B04230}"/>
                  </a:ext>
                </a:extLst>
              </p:cNvPr>
              <p:cNvSpPr txBox="1"/>
              <p:nvPr/>
            </p:nvSpPr>
            <p:spPr>
              <a:xfrm>
                <a:off x="8266043" y="5424933"/>
                <a:ext cx="3617844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𝑜𝑓𝑓</m:t>
                        </m:r>
                        <m:r>
                          <a:rPr lang="it-IT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𝑑𝑒𝑠𝑖𝑔𝑛</m:t>
                        </m:r>
                      </m:sub>
                    </m:sSub>
                    <m:r>
                      <a:rPr lang="it-IT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it-IT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B96EAE3-B568-4067-96DD-6C7F78B0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043" y="5424933"/>
                <a:ext cx="3617844" cy="425053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727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FBE730-C7F3-4CEF-AA89-3A573AFE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B3CDF84-B6FC-49BE-999A-E2EA7DD5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43</a:t>
            </a:fld>
            <a:endParaRPr lang="it-IT"/>
          </a:p>
        </p:txBody>
      </p:sp>
      <p:pic>
        <p:nvPicPr>
          <p:cNvPr id="4" name="Immagine 2" descr="Immagine che contiene interni, letto, tavolo, sedendo&#10;&#10;Descrizione generata automaticamente">
            <a:extLst>
              <a:ext uri="{FF2B5EF4-FFF2-40B4-BE49-F238E27FC236}">
                <a16:creationId xmlns:a16="http://schemas.microsoft.com/office/drawing/2014/main" id="{55E0F2A4-0634-4EA2-9059-E6969A677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/>
          <a:stretch/>
        </p:blipFill>
        <p:spPr bwMode="auto">
          <a:xfrm>
            <a:off x="4481805" y="0"/>
            <a:ext cx="7710195" cy="6858000"/>
          </a:xfrm>
          <a:custGeom>
            <a:avLst/>
            <a:gdLst/>
            <a:ahLst/>
            <a:cxnLst/>
            <a:rect l="l" t="t" r="r" b="b"/>
            <a:pathLst>
              <a:path w="8129366" h="6858000">
                <a:moveTo>
                  <a:pt x="1619628" y="0"/>
                </a:moveTo>
                <a:lnTo>
                  <a:pt x="4520115" y="0"/>
                </a:lnTo>
                <a:lnTo>
                  <a:pt x="6067239" y="0"/>
                </a:lnTo>
                <a:lnTo>
                  <a:pt x="8129366" y="0"/>
                </a:lnTo>
                <a:lnTo>
                  <a:pt x="8129366" y="6858000"/>
                </a:lnTo>
                <a:lnTo>
                  <a:pt x="6067239" y="6858000"/>
                </a:lnTo>
                <a:lnTo>
                  <a:pt x="4520115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A16BA6-F0DA-4FE2-8586-33C487BF7A49}"/>
              </a:ext>
            </a:extLst>
          </p:cNvPr>
          <p:cNvSpPr txBox="1"/>
          <p:nvPr/>
        </p:nvSpPr>
        <p:spPr>
          <a:xfrm>
            <a:off x="-121503" y="3075057"/>
            <a:ext cx="4662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MODELLAZIONE 3D</a:t>
            </a:r>
          </a:p>
        </p:txBody>
      </p:sp>
    </p:spTree>
    <p:extLst>
      <p:ext uri="{BB962C8B-B14F-4D97-AF65-F5344CB8AC3E}">
        <p14:creationId xmlns:p14="http://schemas.microsoft.com/office/powerpoint/2010/main" val="3024105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FBE730-C7F3-4CEF-AA89-3A573AFE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B3CDF84-B6FC-49BE-999A-E2EA7DD5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44</a:t>
            </a:fld>
            <a:endParaRPr lang="it-IT"/>
          </a:p>
        </p:txBody>
      </p:sp>
      <p:pic>
        <p:nvPicPr>
          <p:cNvPr id="4" name="Immagine 2" descr="Immagine che contiene interni, letto, tavolo, sedendo&#10;&#10;Descrizione generata automaticamente">
            <a:extLst>
              <a:ext uri="{FF2B5EF4-FFF2-40B4-BE49-F238E27FC236}">
                <a16:creationId xmlns:a16="http://schemas.microsoft.com/office/drawing/2014/main" id="{55E0F2A4-0634-4EA2-9059-E6969A677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/>
          <a:stretch/>
        </p:blipFill>
        <p:spPr bwMode="auto">
          <a:xfrm>
            <a:off x="4481805" y="0"/>
            <a:ext cx="7710195" cy="6858000"/>
          </a:xfrm>
          <a:custGeom>
            <a:avLst/>
            <a:gdLst/>
            <a:ahLst/>
            <a:cxnLst/>
            <a:rect l="l" t="t" r="r" b="b"/>
            <a:pathLst>
              <a:path w="8129366" h="6858000">
                <a:moveTo>
                  <a:pt x="1619628" y="0"/>
                </a:moveTo>
                <a:lnTo>
                  <a:pt x="4520115" y="0"/>
                </a:lnTo>
                <a:lnTo>
                  <a:pt x="6067239" y="0"/>
                </a:lnTo>
                <a:lnTo>
                  <a:pt x="8129366" y="0"/>
                </a:lnTo>
                <a:lnTo>
                  <a:pt x="8129366" y="6858000"/>
                </a:lnTo>
                <a:lnTo>
                  <a:pt x="6067239" y="6858000"/>
                </a:lnTo>
                <a:lnTo>
                  <a:pt x="4520115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A16BA6-F0DA-4FE2-8586-33C487BF7A49}"/>
              </a:ext>
            </a:extLst>
          </p:cNvPr>
          <p:cNvSpPr txBox="1"/>
          <p:nvPr/>
        </p:nvSpPr>
        <p:spPr>
          <a:xfrm>
            <a:off x="-121503" y="3075057"/>
            <a:ext cx="4662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713660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5997E34-1809-49A2-94FA-CA65CECA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5410A3C-D1D2-4151-B6A7-591ACD7E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45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570681-8B25-4C87-83D1-1638A869A73A}"/>
              </a:ext>
            </a:extLst>
          </p:cNvPr>
          <p:cNvSpPr txBox="1"/>
          <p:nvPr/>
        </p:nvSpPr>
        <p:spPr>
          <a:xfrm>
            <a:off x="9090991" y="136525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Conclusioni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E4A087-398D-4E9F-B07C-FAC825F78F53}"/>
              </a:ext>
            </a:extLst>
          </p:cNvPr>
          <p:cNvSpPr txBox="1"/>
          <p:nvPr/>
        </p:nvSpPr>
        <p:spPr>
          <a:xfrm>
            <a:off x="944217" y="1074509"/>
            <a:ext cx="100078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2060"/>
                </a:solidFill>
              </a:rPr>
              <a:t>La deflessione richiesta al distributore è elevata, pertanto è stata necessario porsi in una condizione di stallo incipiente.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2060"/>
                </a:solidFill>
              </a:rPr>
              <a:t>Non è possibile utilizzare un unico profilo lungo tutto lo </a:t>
            </a:r>
            <a:r>
              <a:rPr lang="it-IT" sz="2000" dirty="0" err="1">
                <a:solidFill>
                  <a:srgbClr val="002060"/>
                </a:solidFill>
              </a:rPr>
              <a:t>span</a:t>
            </a:r>
            <a:r>
              <a:rPr lang="it-IT" sz="2000" dirty="0">
                <a:solidFill>
                  <a:srgbClr val="002060"/>
                </a:solidFill>
              </a:rPr>
              <a:t> della pala rotorica, in quanto nella porzione di radice ci si avvicina alle condizioni di stallo per gli alti coefficienti di lift richiesti.</a:t>
            </a:r>
          </a:p>
          <a:p>
            <a:endParaRPr lang="it-IT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2060"/>
                </a:solidFill>
              </a:rPr>
              <a:t>La distribuzione dei profili aereodinamici scelta soddisfa i requisiti aereodinamici e strutturali. </a:t>
            </a:r>
          </a:p>
          <a:p>
            <a:endParaRPr lang="it-IT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2060"/>
                </a:solidFill>
              </a:rPr>
              <a:t>La macchina così progettata non presenta fenomeni di cavitazione sia nel rotore che nel draft-tube, anche in condizioni off-design.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2060"/>
                </a:solidFill>
              </a:rPr>
              <a:t>Per portate al di sotto del 80% della portata nominale, nel distributore la deflessione richiesta cresce bruscamente, dimostrando un imperfetto accoppiamento fluidodinamico tra la geometria della macchina e la corrente. </a:t>
            </a:r>
          </a:p>
        </p:txBody>
      </p:sp>
    </p:spTree>
    <p:extLst>
      <p:ext uri="{BB962C8B-B14F-4D97-AF65-F5344CB8AC3E}">
        <p14:creationId xmlns:p14="http://schemas.microsoft.com/office/powerpoint/2010/main" val="4115724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FBE730-C7F3-4CEF-AA89-3A573AFE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B3CDF84-B6FC-49BE-999A-E2EA7DD5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46</a:t>
            </a:fld>
            <a:endParaRPr lang="it-IT"/>
          </a:p>
        </p:txBody>
      </p:sp>
      <p:pic>
        <p:nvPicPr>
          <p:cNvPr id="4" name="Immagine 2" descr="Immagine che contiene interni, letto, tavolo, sedendo&#10;&#10;Descrizione generata automaticamente">
            <a:extLst>
              <a:ext uri="{FF2B5EF4-FFF2-40B4-BE49-F238E27FC236}">
                <a16:creationId xmlns:a16="http://schemas.microsoft.com/office/drawing/2014/main" id="{55E0F2A4-0634-4EA2-9059-E6969A677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/>
          <a:stretch/>
        </p:blipFill>
        <p:spPr bwMode="auto">
          <a:xfrm>
            <a:off x="4481805" y="0"/>
            <a:ext cx="7710195" cy="6858000"/>
          </a:xfrm>
          <a:custGeom>
            <a:avLst/>
            <a:gdLst/>
            <a:ahLst/>
            <a:cxnLst/>
            <a:rect l="l" t="t" r="r" b="b"/>
            <a:pathLst>
              <a:path w="8129366" h="6858000">
                <a:moveTo>
                  <a:pt x="1619628" y="0"/>
                </a:moveTo>
                <a:lnTo>
                  <a:pt x="4520115" y="0"/>
                </a:lnTo>
                <a:lnTo>
                  <a:pt x="6067239" y="0"/>
                </a:lnTo>
                <a:lnTo>
                  <a:pt x="8129366" y="0"/>
                </a:lnTo>
                <a:lnTo>
                  <a:pt x="8129366" y="6858000"/>
                </a:lnTo>
                <a:lnTo>
                  <a:pt x="6067239" y="6858000"/>
                </a:lnTo>
                <a:lnTo>
                  <a:pt x="4520115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A16BA6-F0DA-4FE2-8586-33C487BF7A49}"/>
              </a:ext>
            </a:extLst>
          </p:cNvPr>
          <p:cNvSpPr txBox="1"/>
          <p:nvPr/>
        </p:nvSpPr>
        <p:spPr>
          <a:xfrm>
            <a:off x="-121503" y="2767280"/>
            <a:ext cx="466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RIFERIMENTI</a:t>
            </a:r>
          </a:p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BIBLIOGRAFICI</a:t>
            </a:r>
          </a:p>
        </p:txBody>
      </p:sp>
    </p:spTree>
    <p:extLst>
      <p:ext uri="{BB962C8B-B14F-4D97-AF65-F5344CB8AC3E}">
        <p14:creationId xmlns:p14="http://schemas.microsoft.com/office/powerpoint/2010/main" val="3572468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EC57FCD-1AEC-4DA9-92B7-EA4FC8B2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75C7C5A-1BF6-4510-B76A-DE09BD09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47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598024-E86A-492F-A14E-80BE1D09BC70}"/>
              </a:ext>
            </a:extLst>
          </p:cNvPr>
          <p:cNvSpPr txBox="1"/>
          <p:nvPr/>
        </p:nvSpPr>
        <p:spPr>
          <a:xfrm>
            <a:off x="9090991" y="136525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Riferimenti Bibliografici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AD0F1E-9FF7-4771-8EC3-7114C1A180AB}"/>
              </a:ext>
            </a:extLst>
          </p:cNvPr>
          <p:cNvSpPr txBox="1"/>
          <p:nvPr/>
        </p:nvSpPr>
        <p:spPr>
          <a:xfrm>
            <a:off x="1026029" y="520395"/>
            <a:ext cx="100968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K. Subramanya, Hydraulic Machines, New Delhi: Tata McGraw Hill Education Private Limited, 2013.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S. Dixon, Fluid Mechanics, Thermodynamics of Turbomachinery, University of Liverpool: B.Eng., </a:t>
            </a:r>
            <a:r>
              <a:rPr lang="en-US" dirty="0" err="1">
                <a:solidFill>
                  <a:srgbClr val="002060"/>
                </a:solidFill>
              </a:rPr>
              <a:t>Ph.D.Senior</a:t>
            </a:r>
            <a:r>
              <a:rPr lang="en-US" dirty="0">
                <a:solidFill>
                  <a:srgbClr val="002060"/>
                </a:solidFill>
              </a:rPr>
              <a:t>, 1998.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G. J. Schweiger F., «Developments in the design of Kaplan turbines,» </a:t>
            </a:r>
            <a:r>
              <a:rPr lang="en-US" i="1" dirty="0">
                <a:solidFill>
                  <a:srgbClr val="002060"/>
                </a:solidFill>
              </a:rPr>
              <a:t>Water Power &amp; Dam Construction, Vol. 39, </a:t>
            </a:r>
            <a:r>
              <a:rPr lang="en-US" dirty="0" err="1">
                <a:solidFill>
                  <a:srgbClr val="002060"/>
                </a:solidFill>
              </a:rPr>
              <a:t>Novembre</a:t>
            </a:r>
            <a:r>
              <a:rPr lang="en-US" dirty="0">
                <a:solidFill>
                  <a:srgbClr val="002060"/>
                </a:solidFill>
              </a:rPr>
              <a:t> 1987.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S. Hutton, «Thin </a:t>
            </a:r>
            <a:r>
              <a:rPr lang="en-US" dirty="0" err="1">
                <a:solidFill>
                  <a:srgbClr val="002060"/>
                </a:solidFill>
              </a:rPr>
              <a:t>aerofoil</a:t>
            </a:r>
            <a:r>
              <a:rPr lang="en-US" dirty="0">
                <a:solidFill>
                  <a:srgbClr val="002060"/>
                </a:solidFill>
              </a:rPr>
              <a:t> theory and the application of analogous methods to the design of Kaplan turbine blades».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M. </a:t>
            </a:r>
            <a:r>
              <a:rPr lang="en-US" dirty="0" err="1">
                <a:solidFill>
                  <a:srgbClr val="002060"/>
                </a:solidFill>
              </a:rPr>
              <a:t>Nechleba</a:t>
            </a:r>
            <a:r>
              <a:rPr lang="en-US" dirty="0">
                <a:solidFill>
                  <a:srgbClr val="002060"/>
                </a:solidFill>
              </a:rPr>
              <a:t>, Hydraulic Turbines Their Design And Equipment, </a:t>
            </a:r>
            <a:r>
              <a:rPr lang="en-US" dirty="0" err="1">
                <a:solidFill>
                  <a:srgbClr val="002060"/>
                </a:solidFill>
              </a:rPr>
              <a:t>Artia</a:t>
            </a:r>
            <a:r>
              <a:rPr lang="en-US" dirty="0">
                <a:solidFill>
                  <a:srgbClr val="002060"/>
                </a:solidFill>
              </a:rPr>
              <a:t> Prague, 1957.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</a:rPr>
              <a:t>G. Cornetti, Macchine idrauliche, Torino: Edizioni il capitello.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F. d. L. F. De </a:t>
            </a:r>
            <a:r>
              <a:rPr lang="en-US" dirty="0" err="1">
                <a:solidFill>
                  <a:srgbClr val="002060"/>
                </a:solidFill>
              </a:rPr>
              <a:t>Siervo</a:t>
            </a:r>
            <a:r>
              <a:rPr lang="en-US" dirty="0">
                <a:solidFill>
                  <a:srgbClr val="002060"/>
                </a:solidFill>
              </a:rPr>
              <a:t>, «Part 1. Water Power Dam Construct,» in </a:t>
            </a:r>
            <a:r>
              <a:rPr lang="en-US" i="1" dirty="0">
                <a:solidFill>
                  <a:srgbClr val="002060"/>
                </a:solidFill>
              </a:rPr>
              <a:t>Modern trends in selecting and designing Kaplan turbines</a:t>
            </a:r>
            <a:r>
              <a:rPr lang="en-US" dirty="0">
                <a:solidFill>
                  <a:srgbClr val="002060"/>
                </a:solidFill>
              </a:rPr>
              <a:t>, 1977;, p. 51–56.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M. </a:t>
            </a:r>
            <a:r>
              <a:rPr lang="en-US" dirty="0" err="1">
                <a:solidFill>
                  <a:srgbClr val="002060"/>
                </a:solidFill>
              </a:rPr>
              <a:t>Gubin</a:t>
            </a:r>
            <a:r>
              <a:rPr lang="en-US" dirty="0">
                <a:solidFill>
                  <a:srgbClr val="002060"/>
                </a:solidFill>
              </a:rPr>
              <a:t>, «Draft tubes of hydro-electric stations,» New Delhi, Amerind Publishing, 1973, pp. 101-120.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K. Menny, Strömungsmaschinen: Hydraulische und thermische Kraft-und Arbeitsmaschinen, Teubner: Wiesbaden, 2006.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2060"/>
                </a:solidFill>
              </a:rPr>
              <a:t>vehiclecue</a:t>
            </a:r>
            <a:r>
              <a:rPr lang="de-DE" dirty="0">
                <a:solidFill>
                  <a:srgbClr val="002060"/>
                </a:solidFill>
              </a:rPr>
              <a:t>.it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K. Menny, Strömungsmaschinen: Hydraulische und thermische Kraft-und Arbeitsmaschinen, Teubner: Wiesbaden, 2006.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2060"/>
                </a:solidFill>
              </a:rPr>
              <a:t>K. A. Ahlfors, Vesiturbiinit, Helsinki: Porvoo, 1932.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</a:rPr>
              <a:t>Z. K. </a:t>
            </a:r>
            <a:r>
              <a:rPr lang="it-IT" dirty="0" err="1">
                <a:solidFill>
                  <a:srgbClr val="002060"/>
                </a:solidFill>
              </a:rPr>
              <a:t>Janusz</a:t>
            </a:r>
            <a:r>
              <a:rPr lang="it-IT" dirty="0">
                <a:solidFill>
                  <a:srgbClr val="002060"/>
                </a:solidFill>
              </a:rPr>
              <a:t> Kazimierz </a:t>
            </a:r>
            <a:r>
              <a:rPr lang="it-IT" dirty="0" err="1">
                <a:solidFill>
                  <a:srgbClr val="002060"/>
                </a:solidFill>
              </a:rPr>
              <a:t>Steller</a:t>
            </a:r>
            <a:r>
              <a:rPr lang="it-IT" dirty="0">
                <a:solidFill>
                  <a:srgbClr val="002060"/>
                </a:solidFill>
              </a:rPr>
              <a:t>, «</a:t>
            </a:r>
            <a:r>
              <a:rPr lang="it-IT" dirty="0" err="1">
                <a:solidFill>
                  <a:srgbClr val="002060"/>
                </a:solidFill>
              </a:rPr>
              <a:t>Hidroenergia</a:t>
            </a:r>
            <a:r>
              <a:rPr lang="it-IT" dirty="0">
                <a:solidFill>
                  <a:srgbClr val="002060"/>
                </a:solidFill>
              </a:rPr>
              <a:t>» in </a:t>
            </a:r>
            <a:r>
              <a:rPr lang="it-IT" i="1" dirty="0" err="1">
                <a:solidFill>
                  <a:srgbClr val="002060"/>
                </a:solidFill>
              </a:rPr>
              <a:t>Elbow</a:t>
            </a:r>
            <a:r>
              <a:rPr lang="it-IT" i="1" dirty="0">
                <a:solidFill>
                  <a:srgbClr val="002060"/>
                </a:solidFill>
              </a:rPr>
              <a:t> draft </a:t>
            </a:r>
            <a:r>
              <a:rPr lang="it-IT" i="1" dirty="0" err="1">
                <a:solidFill>
                  <a:srgbClr val="002060"/>
                </a:solidFill>
              </a:rPr>
              <a:t>tubes</a:t>
            </a:r>
            <a:r>
              <a:rPr lang="it-IT" i="1" dirty="0">
                <a:solidFill>
                  <a:srgbClr val="002060"/>
                </a:solidFill>
              </a:rPr>
              <a:t> for low head Kaplan </a:t>
            </a:r>
            <a:r>
              <a:rPr lang="it-IT" i="1" dirty="0" err="1">
                <a:solidFill>
                  <a:srgbClr val="002060"/>
                </a:solidFill>
              </a:rPr>
              <a:t>turbines</a:t>
            </a:r>
            <a:r>
              <a:rPr lang="it-IT" i="1" dirty="0">
                <a:solidFill>
                  <a:srgbClr val="002060"/>
                </a:solidFill>
              </a:rPr>
              <a:t> - a </a:t>
            </a:r>
            <a:r>
              <a:rPr lang="it-IT" i="1" dirty="0" err="1">
                <a:solidFill>
                  <a:srgbClr val="002060"/>
                </a:solidFill>
              </a:rPr>
              <a:t>Polish</a:t>
            </a:r>
            <a:r>
              <a:rPr lang="it-IT" i="1" dirty="0">
                <a:solidFill>
                  <a:srgbClr val="002060"/>
                </a:solidFill>
              </a:rPr>
              <a:t> SHP case study</a:t>
            </a:r>
            <a:r>
              <a:rPr lang="it-IT" dirty="0">
                <a:solidFill>
                  <a:srgbClr val="002060"/>
                </a:solidFill>
              </a:rPr>
              <a:t>, Wroclaw, Poland, 2012.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</a:rPr>
              <a:t>P. Subbarao, Design of Kaplan Turbine, Indian Institute of Technology Delhi, India</a:t>
            </a:r>
            <a:r>
              <a:rPr lang="en-US" b="0" i="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681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1966ABB-5BBE-49B2-B4FD-5F09D970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E8E92BE-0139-487E-95C7-AE8CE7CC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FFD570-6012-4CE5-95E9-82809DC7B8CB}"/>
              </a:ext>
            </a:extLst>
          </p:cNvPr>
          <p:cNvSpPr txBox="1"/>
          <p:nvPr/>
        </p:nvSpPr>
        <p:spPr>
          <a:xfrm>
            <a:off x="-75783" y="2767280"/>
            <a:ext cx="466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DIMENSIONAMENTO MACCHINA</a:t>
            </a:r>
          </a:p>
        </p:txBody>
      </p:sp>
      <p:pic>
        <p:nvPicPr>
          <p:cNvPr id="5" name="Immagine 2" descr="Immagine che contiene interni, letto, tavolo, sedendo&#10;&#10;Descrizione generata automaticamente">
            <a:extLst>
              <a:ext uri="{FF2B5EF4-FFF2-40B4-BE49-F238E27FC236}">
                <a16:creationId xmlns:a16="http://schemas.microsoft.com/office/drawing/2014/main" id="{63B56AD8-CEAB-4493-B429-C837BAF89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/>
          <a:stretch/>
        </p:blipFill>
        <p:spPr bwMode="auto">
          <a:xfrm>
            <a:off x="4541103" y="0"/>
            <a:ext cx="7710195" cy="6858000"/>
          </a:xfrm>
          <a:custGeom>
            <a:avLst/>
            <a:gdLst/>
            <a:ahLst/>
            <a:cxnLst/>
            <a:rect l="l" t="t" r="r" b="b"/>
            <a:pathLst>
              <a:path w="8129366" h="6858000">
                <a:moveTo>
                  <a:pt x="1619628" y="0"/>
                </a:moveTo>
                <a:lnTo>
                  <a:pt x="4520115" y="0"/>
                </a:lnTo>
                <a:lnTo>
                  <a:pt x="6067239" y="0"/>
                </a:lnTo>
                <a:lnTo>
                  <a:pt x="8129366" y="0"/>
                </a:lnTo>
                <a:lnTo>
                  <a:pt x="8129366" y="6858000"/>
                </a:lnTo>
                <a:lnTo>
                  <a:pt x="6067239" y="6858000"/>
                </a:lnTo>
                <a:lnTo>
                  <a:pt x="4520115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70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321794B-283B-4EE6-AB31-9E5689F5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E9B9C0-7BCF-4EEB-A1E5-ECF4235F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6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AAD28D-AE23-4174-A899-91EE1E82184C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MACCHINA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arallelogramma 4">
                <a:extLst>
                  <a:ext uri="{FF2B5EF4-FFF2-40B4-BE49-F238E27FC236}">
                    <a16:creationId xmlns:a16="http://schemas.microsoft.com/office/drawing/2014/main" id="{E5192348-B66F-4C91-8BB8-4D850DD7C7FE}"/>
                  </a:ext>
                </a:extLst>
              </p:cNvPr>
              <p:cNvSpPr/>
              <p:nvPr/>
            </p:nvSpPr>
            <p:spPr>
              <a:xfrm>
                <a:off x="5088479" y="592698"/>
                <a:ext cx="2016000" cy="450555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endParaRPr lang="it-IT" altLang="it-IT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altLang="it-IT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𝛈</m:t>
                    </m:r>
                  </m:oMath>
                </a14:m>
                <a:endParaRPr lang="it-IT" altLang="it-IT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endParaRPr lang="it-IT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arallelogramma 4">
                <a:extLst>
                  <a:ext uri="{FF2B5EF4-FFF2-40B4-BE49-F238E27FC236}">
                    <a16:creationId xmlns:a16="http://schemas.microsoft.com/office/drawing/2014/main" id="{E5192348-B66F-4C91-8BB8-4D850DD7C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479" y="592698"/>
                <a:ext cx="2016000" cy="450555"/>
              </a:xfrm>
              <a:prstGeom prst="parallelogram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C50CD678-D6D0-428E-884D-FACB0A998D61}"/>
              </a:ext>
            </a:extLst>
          </p:cNvPr>
          <p:cNvSpPr/>
          <p:nvPr/>
        </p:nvSpPr>
        <p:spPr>
          <a:xfrm>
            <a:off x="5088479" y="1277063"/>
            <a:ext cx="2015521" cy="36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lang="it-IT" altLang="it-IT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Calcolo Operating Point</a:t>
            </a:r>
          </a:p>
          <a:p>
            <a:pPr algn="ctr">
              <a:spcBef>
                <a:spcPct val="0"/>
              </a:spcBef>
            </a:pPr>
            <a:endParaRPr lang="it-IT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C925DC7-A7F5-4B35-A4F1-D80192574CB6}"/>
              </a:ext>
            </a:extLst>
          </p:cNvPr>
          <p:cNvSpPr/>
          <p:nvPr/>
        </p:nvSpPr>
        <p:spPr>
          <a:xfrm>
            <a:off x="5088000" y="3360866"/>
            <a:ext cx="2016000" cy="45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/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Blade Design</a:t>
            </a: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Airfoil Theory</a:t>
            </a:r>
          </a:p>
          <a:p>
            <a:pPr algn="ctr"/>
            <a:endParaRPr lang="it-IT" sz="140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3B34D80-CF5E-4F98-BF20-D687855A38C3}"/>
              </a:ext>
            </a:extLst>
          </p:cNvPr>
          <p:cNvSpPr/>
          <p:nvPr/>
        </p:nvSpPr>
        <p:spPr>
          <a:xfrm>
            <a:off x="5088479" y="1865838"/>
            <a:ext cx="2015521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Dimensionamento canale meridiano</a:t>
            </a:r>
            <a:endParaRPr lang="it-IT" altLang="it-IT" sz="1400" baseline="-25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078A515-8543-4EBA-B570-8914E6D1691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6096240" y="1043253"/>
            <a:ext cx="239" cy="23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23D778A-8574-47BA-8172-2656E3AA0D7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96240" y="1637063"/>
            <a:ext cx="0" cy="228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22D35E3-2AC9-40EC-B3A8-FABC654C997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096240" y="2315838"/>
            <a:ext cx="0" cy="23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AC7F143F-58F9-46EB-A535-BDDD96969433}"/>
              </a:ext>
            </a:extLst>
          </p:cNvPr>
          <p:cNvSpPr/>
          <p:nvPr/>
        </p:nvSpPr>
        <p:spPr>
          <a:xfrm>
            <a:off x="5087521" y="5424958"/>
            <a:ext cx="2016000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</a:t>
            </a: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Draft-Tube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30EB0AF-54DF-42D4-B0FC-A169C006DE24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6096000" y="3125648"/>
            <a:ext cx="240" cy="235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F35F1CAC-53D1-4538-98D5-3CBD69990423}"/>
              </a:ext>
            </a:extLst>
          </p:cNvPr>
          <p:cNvSpPr/>
          <p:nvPr/>
        </p:nvSpPr>
        <p:spPr>
          <a:xfrm>
            <a:off x="5088000" y="4737888"/>
            <a:ext cx="2015521" cy="45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/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Distributore</a:t>
            </a:r>
          </a:p>
          <a:p>
            <a:pPr algn="ctr"/>
            <a:endParaRPr lang="it-IT" sz="14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8328B48-FCAD-4A65-8E9F-61630538FE85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6096000" y="3810866"/>
            <a:ext cx="479" cy="239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2AC393A-736C-460C-A2A5-2989FED295D8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flipH="1">
            <a:off x="6095761" y="4500303"/>
            <a:ext cx="718" cy="237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94E0BB7-1FEE-4C99-96B7-0612FF7DDA05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6095521" y="5187888"/>
            <a:ext cx="240" cy="237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DD079261-6E1D-4B2A-811F-B4444AD822A1}"/>
              </a:ext>
            </a:extLst>
          </p:cNvPr>
          <p:cNvSpPr/>
          <p:nvPr/>
        </p:nvSpPr>
        <p:spPr>
          <a:xfrm>
            <a:off x="5088479" y="2549648"/>
            <a:ext cx="2015521" cy="576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Girante</a:t>
            </a:r>
          </a:p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Triangoli di Velocità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6FE0102-5448-430F-A8BB-C77FC950BC28}"/>
              </a:ext>
            </a:extLst>
          </p:cNvPr>
          <p:cNvSpPr/>
          <p:nvPr/>
        </p:nvSpPr>
        <p:spPr>
          <a:xfrm>
            <a:off x="5088479" y="4050303"/>
            <a:ext cx="2016000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/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 Canale toroidale</a:t>
            </a:r>
          </a:p>
          <a:p>
            <a:pPr algn="ctr"/>
            <a:endParaRPr lang="it-IT" sz="14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BB2845A-8BEB-4E56-8B7D-C30AB315AF63}"/>
              </a:ext>
            </a:extLst>
          </p:cNvPr>
          <p:cNvSpPr/>
          <p:nvPr/>
        </p:nvSpPr>
        <p:spPr>
          <a:xfrm>
            <a:off x="5087521" y="6109846"/>
            <a:ext cx="2016000" cy="36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Analisi Prestazioni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49339D-E2AA-425B-BF8A-65D05C2BF497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6095521" y="5874958"/>
            <a:ext cx="0" cy="234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8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321794B-283B-4EE6-AB31-9E5689F5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E9B9C0-7BCF-4EEB-A1E5-ECF4235F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7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AAD28D-AE23-4174-A899-91EE1E82184C}"/>
              </a:ext>
            </a:extLst>
          </p:cNvPr>
          <p:cNvSpPr txBox="1"/>
          <p:nvPr/>
        </p:nvSpPr>
        <p:spPr>
          <a:xfrm>
            <a:off x="5538926" y="131033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Calcolo Punto Operativo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arallelogramma 4">
                <a:extLst>
                  <a:ext uri="{FF2B5EF4-FFF2-40B4-BE49-F238E27FC236}">
                    <a16:creationId xmlns:a16="http://schemas.microsoft.com/office/drawing/2014/main" id="{E5192348-B66F-4C91-8BB8-4D850DD7C7FE}"/>
                  </a:ext>
                </a:extLst>
              </p:cNvPr>
              <p:cNvSpPr/>
              <p:nvPr/>
            </p:nvSpPr>
            <p:spPr>
              <a:xfrm>
                <a:off x="1565400" y="531143"/>
                <a:ext cx="2016000" cy="450555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endParaRPr lang="it-IT" altLang="it-IT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altLang="it-IT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𝛈</m:t>
                    </m:r>
                  </m:oMath>
                </a14:m>
                <a:endParaRPr lang="it-IT" altLang="it-IT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endParaRPr lang="it-IT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arallelogramma 4">
                <a:extLst>
                  <a:ext uri="{FF2B5EF4-FFF2-40B4-BE49-F238E27FC236}">
                    <a16:creationId xmlns:a16="http://schemas.microsoft.com/office/drawing/2014/main" id="{E5192348-B66F-4C91-8BB8-4D850DD7C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400" y="531143"/>
                <a:ext cx="2016000" cy="450555"/>
              </a:xfrm>
              <a:prstGeom prst="parallelogram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C50CD678-D6D0-428E-884D-FACB0A998D61}"/>
              </a:ext>
            </a:extLst>
          </p:cNvPr>
          <p:cNvSpPr/>
          <p:nvPr/>
        </p:nvSpPr>
        <p:spPr>
          <a:xfrm>
            <a:off x="1565400" y="1215508"/>
            <a:ext cx="2015521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lang="it-IT" alt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Calcolo Operating Point</a:t>
            </a:r>
          </a:p>
          <a:p>
            <a:pPr algn="ctr">
              <a:spcBef>
                <a:spcPct val="0"/>
              </a:spcBef>
            </a:pPr>
            <a:endParaRPr 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C925DC7-A7F5-4B35-A4F1-D80192574CB6}"/>
              </a:ext>
            </a:extLst>
          </p:cNvPr>
          <p:cNvSpPr/>
          <p:nvPr/>
        </p:nvSpPr>
        <p:spPr>
          <a:xfrm>
            <a:off x="1564921" y="3299311"/>
            <a:ext cx="2016000" cy="45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Blade Design</a:t>
            </a: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Airfoil Theory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3B34D80-CF5E-4F98-BF20-D687855A38C3}"/>
              </a:ext>
            </a:extLst>
          </p:cNvPr>
          <p:cNvSpPr/>
          <p:nvPr/>
        </p:nvSpPr>
        <p:spPr>
          <a:xfrm>
            <a:off x="1565400" y="1804283"/>
            <a:ext cx="2015521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Dimensionamento canale meridiano</a:t>
            </a:r>
            <a:endParaRPr lang="it-IT" altLang="it-IT" sz="1400" baseline="-25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078A515-8543-4EBA-B570-8914E6D1691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573161" y="981698"/>
            <a:ext cx="239" cy="23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23D778A-8574-47BA-8172-2656E3AA0D7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573161" y="1575508"/>
            <a:ext cx="0" cy="228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22D35E3-2AC9-40EC-B3A8-FABC654C997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2573161" y="2254283"/>
            <a:ext cx="0" cy="23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AC7F143F-58F9-46EB-A535-BDDD96969433}"/>
              </a:ext>
            </a:extLst>
          </p:cNvPr>
          <p:cNvSpPr/>
          <p:nvPr/>
        </p:nvSpPr>
        <p:spPr>
          <a:xfrm>
            <a:off x="1564442" y="5363403"/>
            <a:ext cx="2016000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</a:t>
            </a: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Draft-Tube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30EB0AF-54DF-42D4-B0FC-A169C006DE24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2572921" y="3064093"/>
            <a:ext cx="240" cy="235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F35F1CAC-53D1-4538-98D5-3CBD69990423}"/>
              </a:ext>
            </a:extLst>
          </p:cNvPr>
          <p:cNvSpPr/>
          <p:nvPr/>
        </p:nvSpPr>
        <p:spPr>
          <a:xfrm>
            <a:off x="1564921" y="4676333"/>
            <a:ext cx="2015521" cy="45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Distributore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8328B48-FCAD-4A65-8E9F-61630538FE85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2572921" y="3749311"/>
            <a:ext cx="479" cy="239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2AC393A-736C-460C-A2A5-2989FED295D8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flipH="1">
            <a:off x="2572682" y="4438748"/>
            <a:ext cx="718" cy="237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94E0BB7-1FEE-4C99-96B7-0612FF7DDA05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2572442" y="5126333"/>
            <a:ext cx="240" cy="237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DD079261-6E1D-4B2A-811F-B4444AD822A1}"/>
              </a:ext>
            </a:extLst>
          </p:cNvPr>
          <p:cNvSpPr/>
          <p:nvPr/>
        </p:nvSpPr>
        <p:spPr>
          <a:xfrm>
            <a:off x="1565400" y="2488093"/>
            <a:ext cx="2015521" cy="576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Girante</a:t>
            </a:r>
          </a:p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Triangoli di Velocità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6FE0102-5448-430F-A8BB-C77FC950BC28}"/>
              </a:ext>
            </a:extLst>
          </p:cNvPr>
          <p:cNvSpPr/>
          <p:nvPr/>
        </p:nvSpPr>
        <p:spPr>
          <a:xfrm>
            <a:off x="1565400" y="3988748"/>
            <a:ext cx="2016000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 Canale toroidale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BB2845A-8BEB-4E56-8B7D-C30AB315AF63}"/>
              </a:ext>
            </a:extLst>
          </p:cNvPr>
          <p:cNvSpPr/>
          <p:nvPr/>
        </p:nvSpPr>
        <p:spPr>
          <a:xfrm>
            <a:off x="1564442" y="6048291"/>
            <a:ext cx="2016000" cy="36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Analisi Prestazioni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49339D-E2AA-425B-BF8A-65D05C2BF497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2572442" y="5813403"/>
            <a:ext cx="0" cy="234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arallelogramma 39">
                <a:extLst>
                  <a:ext uri="{FF2B5EF4-FFF2-40B4-BE49-F238E27FC236}">
                    <a16:creationId xmlns:a16="http://schemas.microsoft.com/office/drawing/2014/main" id="{2C418333-C28E-4AD3-A19B-9FC9420EB650}"/>
                  </a:ext>
                </a:extLst>
              </p:cNvPr>
              <p:cNvSpPr/>
              <p:nvPr/>
            </p:nvSpPr>
            <p:spPr>
              <a:xfrm>
                <a:off x="7541465" y="1187706"/>
                <a:ext cx="2077374" cy="603681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</a:t>
                </a:r>
                <a:r>
                  <a:rPr lang="it-IT" altLang="it-IT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it-IT" b="1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𝛈</m:t>
                    </m:r>
                    <m:r>
                      <a:rPr lang="it-IT" alt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it-IT" altLang="it-IT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Parallelogramma 39">
                <a:extLst>
                  <a:ext uri="{FF2B5EF4-FFF2-40B4-BE49-F238E27FC236}">
                    <a16:creationId xmlns:a16="http://schemas.microsoft.com/office/drawing/2014/main" id="{2C418333-C28E-4AD3-A19B-9FC9420EB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65" y="1187706"/>
                <a:ext cx="2077374" cy="603681"/>
              </a:xfrm>
              <a:prstGeom prst="parallelogram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tangolo 40">
            <a:extLst>
              <a:ext uri="{FF2B5EF4-FFF2-40B4-BE49-F238E27FC236}">
                <a16:creationId xmlns:a16="http://schemas.microsoft.com/office/drawing/2014/main" id="{1BCF8EBC-17F9-45BF-B980-FAC9A13ABD0C}"/>
              </a:ext>
            </a:extLst>
          </p:cNvPr>
          <p:cNvSpPr/>
          <p:nvPr/>
        </p:nvSpPr>
        <p:spPr>
          <a:xfrm>
            <a:off x="7747869" y="2186176"/>
            <a:ext cx="1664565" cy="90801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altLang="it-IT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Calcolo  </a:t>
            </a:r>
            <a:r>
              <a:rPr lang="el-GR" altLang="it-IT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ω</a:t>
            </a:r>
            <a:endParaRPr lang="it-IT" altLang="it-IT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(Condizione di sincronismo)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D0DAECA5-93D4-4C58-A352-56C8FD54F70D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>
            <a:off x="8580152" y="1791387"/>
            <a:ext cx="0" cy="394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17BAB634-4897-4A47-B06C-BFD5ABC9176F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8580152" y="3094187"/>
            <a:ext cx="0" cy="394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2BD66747-0632-4F05-8DB2-56F871DB896A}"/>
              </a:ext>
            </a:extLst>
          </p:cNvPr>
          <p:cNvSpPr/>
          <p:nvPr/>
        </p:nvSpPr>
        <p:spPr>
          <a:xfrm>
            <a:off x="7747869" y="3488976"/>
            <a:ext cx="1664565" cy="90801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altLang="it-IT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Calcolo P</a:t>
            </a:r>
            <a:endParaRPr lang="it-IT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36DBCC00-5E1A-4FB8-B24D-DAF6C19A058C}"/>
                  </a:ext>
                </a:extLst>
              </p:cNvPr>
              <p:cNvSpPr/>
              <p:nvPr/>
            </p:nvSpPr>
            <p:spPr>
              <a:xfrm>
                <a:off x="7747868" y="4791776"/>
                <a:ext cx="1664565" cy="90801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altLang="it-IT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Calcolo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altLang="it-IT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altLang="it-IT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sub>
                    </m:sSub>
                  </m:oMath>
                </a14:m>
                <a:endParaRPr lang="it-IT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36DBCC00-5E1A-4FB8-B24D-DAF6C19A0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868" y="4791776"/>
                <a:ext cx="1664565" cy="9080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C155DA5-DEC3-4655-A386-2D30E57C8334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8580151" y="4396987"/>
            <a:ext cx="1" cy="394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57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B23AD6-B222-4EC7-B99C-737DE91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B9D66F-CEBB-4D7E-95F7-D3E2A727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8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000B74-A243-4CFC-9E5D-C45B5F03BB1B}"/>
              </a:ext>
            </a:extLst>
          </p:cNvPr>
          <p:cNvSpPr txBox="1"/>
          <p:nvPr/>
        </p:nvSpPr>
        <p:spPr>
          <a:xfrm>
            <a:off x="5538926" y="83621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Calcolo Punto Operativo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86B765-5B08-403E-8827-2420C297265F}"/>
              </a:ext>
            </a:extLst>
          </p:cNvPr>
          <p:cNvSpPr txBox="1"/>
          <p:nvPr/>
        </p:nvSpPr>
        <p:spPr>
          <a:xfrm>
            <a:off x="2751337" y="136525"/>
            <a:ext cx="5575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</a:p>
          <a:p>
            <a:pPr algn="ctr"/>
            <a:r>
              <a:rPr lang="it-IT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18613A0F-EF5D-44FE-BDFF-48FA5B808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63972"/>
              </p:ext>
            </p:extLst>
          </p:nvPr>
        </p:nvGraphicFramePr>
        <p:xfrm>
          <a:off x="3581400" y="2389128"/>
          <a:ext cx="4081670" cy="401828"/>
        </p:xfrm>
        <a:graphic>
          <a:graphicData uri="http://schemas.openxmlformats.org/drawingml/2006/table">
            <a:tbl>
              <a:tblPr firstRow="1" firstCol="1" bandRow="1"/>
              <a:tblGrid>
                <a:gridCol w="4081670">
                  <a:extLst>
                    <a:ext uri="{9D8B030D-6E8A-4147-A177-3AD203B41FA5}">
                      <a16:colId xmlns:a16="http://schemas.microsoft.com/office/drawing/2014/main" val="212952629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K. Subramanya, Hydraulic Machines, New Delhi: Tata McGraw Hill Education Private Limited, 2013</a:t>
                      </a: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6591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926C44B-6FB2-49B7-AAB3-5F48635750DB}"/>
                  </a:ext>
                </a:extLst>
              </p:cNvPr>
              <p:cNvSpPr txBox="1"/>
              <p:nvPr/>
            </p:nvSpPr>
            <p:spPr>
              <a:xfrm>
                <a:off x="3998844" y="1013729"/>
                <a:ext cx="4611756" cy="11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=48.1 </m:t>
                    </m:r>
                    <m:f>
                      <m:fPr>
                        <m:ctrlPr>
                          <a:rPr lang="it-IT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it-IT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it-IT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it-IT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it-IT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 </m:t>
                    </m:r>
                    <m:r>
                      <a:rPr lang="it-IT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it-IT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0.85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926C44B-6FB2-49B7-AAB3-5F4863575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844" y="1013729"/>
                <a:ext cx="4611756" cy="1187954"/>
              </a:xfrm>
              <a:prstGeom prst="rect">
                <a:avLst/>
              </a:prstGeom>
              <a:blipFill>
                <a:blip r:embed="rId2"/>
                <a:stretch>
                  <a:fillRect l="-1189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9">
                <a:extLst>
                  <a:ext uri="{FF2B5EF4-FFF2-40B4-BE49-F238E27FC236}">
                    <a16:creationId xmlns:a16="http://schemas.microsoft.com/office/drawing/2014/main" id="{94442162-9461-45D1-81BA-A3CEB153C1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2669281"/>
                  </p:ext>
                </p:extLst>
              </p:nvPr>
            </p:nvGraphicFramePr>
            <p:xfrm>
              <a:off x="3463925" y="3576547"/>
              <a:ext cx="5264150" cy="14049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6073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4458077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it-IT" sz="2400" b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 1                          </a:t>
                          </a:r>
                          <a:r>
                            <a:rPr lang="it-IT" b="1" dirty="0"/>
                            <a:t>5</a:t>
                          </a: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150</m:t>
                              </m:r>
                              <m:r>
                                <a:rPr lang="it-IT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𝑔𝑖𝑟𝑖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den>
                              </m:f>
                              <m:r>
                                <a:rPr lang="it-IT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6 </m:t>
                                </m:r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𝑀𝑊</m:t>
                                </m:r>
                              </m:oMath>
                            </m:oMathPara>
                          </a14:m>
                          <a:endParaRPr lang="it-IT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2.37 </m:t>
                                </m:r>
                                <m:r>
                                  <a:rPr lang="it-IT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it-IT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4722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9">
                <a:extLst>
                  <a:ext uri="{FF2B5EF4-FFF2-40B4-BE49-F238E27FC236}">
                    <a16:creationId xmlns:a16="http://schemas.microsoft.com/office/drawing/2014/main" id="{94442162-9461-45D1-81BA-A3CEB153C1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2669281"/>
                  </p:ext>
                </p:extLst>
              </p:nvPr>
            </p:nvGraphicFramePr>
            <p:xfrm>
              <a:off x="3463925" y="3576547"/>
              <a:ext cx="5264150" cy="14049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6073">
                      <a:extLst>
                        <a:ext uri="{9D8B030D-6E8A-4147-A177-3AD203B41FA5}">
                          <a16:colId xmlns:a16="http://schemas.microsoft.com/office/drawing/2014/main" val="889209573"/>
                        </a:ext>
                      </a:extLst>
                    </a:gridCol>
                    <a:gridCol w="4458077">
                      <a:extLst>
                        <a:ext uri="{9D8B030D-6E8A-4147-A177-3AD203B41FA5}">
                          <a16:colId xmlns:a16="http://schemas.microsoft.com/office/drawing/2014/main" val="4036816326"/>
                        </a:ext>
                      </a:extLst>
                    </a:gridCol>
                  </a:tblGrid>
                  <a:tr h="4905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8" t="-1235" r="-556061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169" t="-1235" r="-273" b="-1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0583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8" t="-107895" r="-556061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169" t="-107895" r="-273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1545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8" t="-210667" r="-55606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169" t="-210667" r="-273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47227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935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321794B-283B-4EE6-AB31-9E5689F5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15/12/2020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E9B9C0-7BCF-4EEB-A1E5-ECF4235F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0B25-AD64-4C83-A25B-38B708C8B2B4}" type="slidenum">
              <a:rPr lang="it-IT" smtClean="0"/>
              <a:t>9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AAD28D-AE23-4174-A899-91EE1E82184C}"/>
              </a:ext>
            </a:extLst>
          </p:cNvPr>
          <p:cNvSpPr txBox="1"/>
          <p:nvPr/>
        </p:nvSpPr>
        <p:spPr>
          <a:xfrm>
            <a:off x="5538926" y="131033"/>
            <a:ext cx="614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1">
                    <a:lumMod val="50000"/>
                  </a:schemeClr>
                </a:solidFill>
              </a:rPr>
              <a:t>Dimensionamento Canale Meridiano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arallelogramma 4">
                <a:extLst>
                  <a:ext uri="{FF2B5EF4-FFF2-40B4-BE49-F238E27FC236}">
                    <a16:creationId xmlns:a16="http://schemas.microsoft.com/office/drawing/2014/main" id="{E5192348-B66F-4C91-8BB8-4D850DD7C7FE}"/>
                  </a:ext>
                </a:extLst>
              </p:cNvPr>
              <p:cNvSpPr/>
              <p:nvPr/>
            </p:nvSpPr>
            <p:spPr>
              <a:xfrm>
                <a:off x="1565400" y="531143"/>
                <a:ext cx="2016000" cy="450555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endParaRPr lang="it-IT" altLang="it-IT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it-IT" alt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sub>
                    </m:sSub>
                  </m:oMath>
                </a14:m>
                <a:r>
                  <a:rPr lang="it-IT" altLang="it-IT" b="1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altLang="it-IT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𝛈</m:t>
                    </m:r>
                  </m:oMath>
                </a14:m>
                <a:endParaRPr lang="it-IT" altLang="it-IT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endParaRPr lang="it-IT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arallelogramma 4">
                <a:extLst>
                  <a:ext uri="{FF2B5EF4-FFF2-40B4-BE49-F238E27FC236}">
                    <a16:creationId xmlns:a16="http://schemas.microsoft.com/office/drawing/2014/main" id="{E5192348-B66F-4C91-8BB8-4D850DD7C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400" y="531143"/>
                <a:ext cx="2016000" cy="450555"/>
              </a:xfrm>
              <a:prstGeom prst="parallelogram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C50CD678-D6D0-428E-884D-FACB0A998D61}"/>
              </a:ext>
            </a:extLst>
          </p:cNvPr>
          <p:cNvSpPr/>
          <p:nvPr/>
        </p:nvSpPr>
        <p:spPr>
          <a:xfrm>
            <a:off x="1565400" y="1215508"/>
            <a:ext cx="2015521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lang="it-IT" alt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Calcolo Operating Point</a:t>
            </a:r>
          </a:p>
          <a:p>
            <a:pPr algn="ctr">
              <a:spcBef>
                <a:spcPct val="0"/>
              </a:spcBef>
            </a:pPr>
            <a:endParaRPr lang="it-IT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C925DC7-A7F5-4B35-A4F1-D80192574CB6}"/>
              </a:ext>
            </a:extLst>
          </p:cNvPr>
          <p:cNvSpPr/>
          <p:nvPr/>
        </p:nvSpPr>
        <p:spPr>
          <a:xfrm>
            <a:off x="1564921" y="3299311"/>
            <a:ext cx="2016000" cy="45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Blade Design</a:t>
            </a: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Airfoil Theory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3B34D80-CF5E-4F98-BF20-D687855A38C3}"/>
              </a:ext>
            </a:extLst>
          </p:cNvPr>
          <p:cNvSpPr/>
          <p:nvPr/>
        </p:nvSpPr>
        <p:spPr>
          <a:xfrm>
            <a:off x="1565400" y="1804283"/>
            <a:ext cx="2015521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altLang="it-IT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Dimensionamento canale meridiano</a:t>
            </a:r>
            <a:endParaRPr lang="it-IT" altLang="it-IT" sz="1400" baseline="-25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078A515-8543-4EBA-B570-8914E6D1691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573161" y="981698"/>
            <a:ext cx="239" cy="23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23D778A-8574-47BA-8172-2656E3AA0D7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573161" y="1575508"/>
            <a:ext cx="0" cy="228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22D35E3-2AC9-40EC-B3A8-FABC654C997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2573161" y="2254283"/>
            <a:ext cx="0" cy="23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AC7F143F-58F9-46EB-A535-BDDD96969433}"/>
              </a:ext>
            </a:extLst>
          </p:cNvPr>
          <p:cNvSpPr/>
          <p:nvPr/>
        </p:nvSpPr>
        <p:spPr>
          <a:xfrm>
            <a:off x="1564442" y="5363403"/>
            <a:ext cx="2016000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</a:t>
            </a: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Draft-Tube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30EB0AF-54DF-42D4-B0FC-A169C006DE24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2572921" y="3064093"/>
            <a:ext cx="240" cy="235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F35F1CAC-53D1-4538-98D5-3CBD69990423}"/>
              </a:ext>
            </a:extLst>
          </p:cNvPr>
          <p:cNvSpPr/>
          <p:nvPr/>
        </p:nvSpPr>
        <p:spPr>
          <a:xfrm>
            <a:off x="1564921" y="4676333"/>
            <a:ext cx="2015521" cy="45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Distributore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8328B48-FCAD-4A65-8E9F-61630538FE85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2572921" y="3749311"/>
            <a:ext cx="479" cy="239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2AC393A-736C-460C-A2A5-2989FED295D8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flipH="1">
            <a:off x="2572682" y="4438748"/>
            <a:ext cx="718" cy="237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94E0BB7-1FEE-4C99-96B7-0612FF7DDA05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2572442" y="5126333"/>
            <a:ext cx="240" cy="237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DD079261-6E1D-4B2A-811F-B4444AD822A1}"/>
              </a:ext>
            </a:extLst>
          </p:cNvPr>
          <p:cNvSpPr/>
          <p:nvPr/>
        </p:nvSpPr>
        <p:spPr>
          <a:xfrm>
            <a:off x="1565400" y="2488093"/>
            <a:ext cx="2015521" cy="576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Girante</a:t>
            </a:r>
          </a:p>
          <a:p>
            <a:pPr algn="ctr">
              <a:spcBef>
                <a:spcPct val="0"/>
              </a:spcBef>
            </a:pPr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Triangoli di Velocità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6FE0102-5448-430F-A8BB-C77FC950BC28}"/>
              </a:ext>
            </a:extLst>
          </p:cNvPr>
          <p:cNvSpPr/>
          <p:nvPr/>
        </p:nvSpPr>
        <p:spPr>
          <a:xfrm>
            <a:off x="1565400" y="3988748"/>
            <a:ext cx="2016000" cy="45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Dimensionamento  Canale toroidale</a:t>
            </a:r>
          </a:p>
          <a:p>
            <a:pPr algn="ctr"/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BB2845A-8BEB-4E56-8B7D-C30AB315AF63}"/>
              </a:ext>
            </a:extLst>
          </p:cNvPr>
          <p:cNvSpPr/>
          <p:nvPr/>
        </p:nvSpPr>
        <p:spPr>
          <a:xfrm>
            <a:off x="1564442" y="6048291"/>
            <a:ext cx="2016000" cy="360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Analisi Prestazioni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49339D-E2AA-425B-BF8A-65D05C2BF497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2572442" y="5813403"/>
            <a:ext cx="0" cy="234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B7C61C54-5EE1-44CC-BFA3-8C9C659C5F93}"/>
              </a:ext>
            </a:extLst>
          </p:cNvPr>
          <p:cNvSpPr/>
          <p:nvPr/>
        </p:nvSpPr>
        <p:spPr>
          <a:xfrm>
            <a:off x="5080184" y="1724634"/>
            <a:ext cx="2422353" cy="603681"/>
          </a:xfrm>
          <a:prstGeom prst="parallelogram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altLang="it-IT" b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N, H</a:t>
            </a:r>
            <a:endParaRPr lang="it-IT" alt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517AEDAF-4061-4AE1-9072-E4219838D7D4}"/>
                  </a:ext>
                </a:extLst>
              </p:cNvPr>
              <p:cNvSpPr/>
              <p:nvPr/>
            </p:nvSpPr>
            <p:spPr>
              <a:xfrm>
                <a:off x="5342601" y="2819313"/>
                <a:ext cx="1897519" cy="90801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it-IT" altLang="it-IT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Calcolo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it-IT" altLang="it-IT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altLang="it-IT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altLang="it-IT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l-GR" altLang="it-IT" dirty="0">
                    <a:solidFill>
                      <a:schemeClr val="accent1">
                        <a:lumMod val="50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:r>
                  <a:rPr lang="el-GR" altLang="it-IT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it-IT" altLang="it-IT" dirty="0">
                    <a:solidFill>
                      <a:schemeClr val="accent1">
                        <a:lumMod val="50000"/>
                      </a:schemeClr>
                    </a:solidFill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altLang="it-IT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altLang="it-IT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</a:t>
                </a:r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517AEDAF-4061-4AE1-9072-E4219838D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601" y="2819313"/>
                <a:ext cx="1897519" cy="9080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1959A9DB-563E-4E74-A74A-91FEF4D5556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6291361" y="2328315"/>
            <a:ext cx="0" cy="490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FD70B2F-9DDD-4946-B434-BF76CF49711A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flipH="1">
            <a:off x="6291360" y="3727324"/>
            <a:ext cx="1" cy="490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2AEA0EF1-9BC7-45CA-97A6-853E203F096E}"/>
              </a:ext>
            </a:extLst>
          </p:cNvPr>
          <p:cNvSpPr/>
          <p:nvPr/>
        </p:nvSpPr>
        <p:spPr>
          <a:xfrm>
            <a:off x="5342601" y="4218322"/>
            <a:ext cx="1897518" cy="90801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Disegno Condotto meridiano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7A6C8CA2-4267-4E0E-AFC3-72C7DCCDF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85" y="1780635"/>
            <a:ext cx="3970229" cy="2985366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EF0C5E29-8E5F-41F3-8C39-FED93C88DAEA}"/>
              </a:ext>
            </a:extLst>
          </p:cNvPr>
          <p:cNvSpPr/>
          <p:nvPr/>
        </p:nvSpPr>
        <p:spPr>
          <a:xfrm>
            <a:off x="7997085" y="4817369"/>
            <a:ext cx="3428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Rappresentazione schematica canale meridiano</a:t>
            </a: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 </a:t>
            </a:r>
            <a:r>
              <a:rPr lang="it-IT" sz="12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Subbarao</a:t>
            </a:r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Design of Kaplan Turbine, </a:t>
            </a:r>
            <a:r>
              <a:rPr lang="it-IT" sz="12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Indian</a:t>
            </a:r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Institute of </a:t>
            </a:r>
            <a:r>
              <a:rPr lang="it-IT" sz="12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Techonology</a:t>
            </a:r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Delhi, India. </a:t>
            </a:r>
          </a:p>
          <a:p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746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</Words>
  <Application>Microsoft Office PowerPoint</Application>
  <PresentationFormat>Widescreen</PresentationFormat>
  <Paragraphs>694</Paragraphs>
  <Slides>47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Segoe UI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mattei</dc:creator>
  <cp:lastModifiedBy>luanacolagiacomo86@gmail.com</cp:lastModifiedBy>
  <cp:revision>133</cp:revision>
  <dcterms:created xsi:type="dcterms:W3CDTF">2020-12-12T08:11:55Z</dcterms:created>
  <dcterms:modified xsi:type="dcterms:W3CDTF">2020-12-15T11:39:50Z</dcterms:modified>
</cp:coreProperties>
</file>