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76" r:id="rId4"/>
    <p:sldId id="258" r:id="rId5"/>
    <p:sldId id="263" r:id="rId6"/>
    <p:sldId id="264" r:id="rId7"/>
    <p:sldId id="266" r:id="rId8"/>
    <p:sldId id="267" r:id="rId9"/>
    <p:sldId id="268" r:id="rId10"/>
    <p:sldId id="298" r:id="rId11"/>
    <p:sldId id="269" r:id="rId12"/>
    <p:sldId id="287" r:id="rId13"/>
    <p:sldId id="277" r:id="rId14"/>
    <p:sldId id="259" r:id="rId15"/>
    <p:sldId id="270" r:id="rId16"/>
    <p:sldId id="289" r:id="rId17"/>
    <p:sldId id="290" r:id="rId18"/>
    <p:sldId id="281" r:id="rId19"/>
    <p:sldId id="282" r:id="rId20"/>
    <p:sldId id="275" r:id="rId21"/>
    <p:sldId id="295" r:id="rId22"/>
    <p:sldId id="294" r:id="rId23"/>
    <p:sldId id="288" r:id="rId24"/>
    <p:sldId id="296" r:id="rId25"/>
    <p:sldId id="297" r:id="rId26"/>
    <p:sldId id="299" r:id="rId27"/>
    <p:sldId id="278" r:id="rId28"/>
    <p:sldId id="279" r:id="rId29"/>
    <p:sldId id="280" r:id="rId30"/>
    <p:sldId id="260" r:id="rId31"/>
    <p:sldId id="262" r:id="rId32"/>
    <p:sldId id="261" r:id="rId33"/>
    <p:sldId id="265" r:id="rId34"/>
    <p:sldId id="271" r:id="rId35"/>
    <p:sldId id="286" r:id="rId36"/>
    <p:sldId id="284" r:id="rId3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827E6-347F-4C48-A28A-FB4FCDCA4F15}" v="1" dt="2024-04-02T00:07:18.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o scaini" userId="7d441233b7966ad2" providerId="LiveId" clId="{D0A827E6-347F-4C48-A28A-FB4FCDCA4F15}"/>
    <pc:docChg chg="modSld">
      <pc:chgData name="stefano scaini" userId="7d441233b7966ad2" providerId="LiveId" clId="{D0A827E6-347F-4C48-A28A-FB4FCDCA4F15}" dt="2024-04-02T00:07:18.202" v="8" actId="571"/>
      <pc:docMkLst>
        <pc:docMk/>
      </pc:docMkLst>
      <pc:sldChg chg="modSp mod">
        <pc:chgData name="stefano scaini" userId="7d441233b7966ad2" providerId="LiveId" clId="{D0A827E6-347F-4C48-A28A-FB4FCDCA4F15}" dt="2024-04-01T16:53:52.414" v="7" actId="20577"/>
        <pc:sldMkLst>
          <pc:docMk/>
          <pc:sldMk cId="1239700358" sldId="281"/>
        </pc:sldMkLst>
        <pc:spChg chg="mod">
          <ac:chgData name="stefano scaini" userId="7d441233b7966ad2" providerId="LiveId" clId="{D0A827E6-347F-4C48-A28A-FB4FCDCA4F15}" dt="2024-04-01T16:35:00.557" v="1" actId="20577"/>
          <ac:spMkLst>
            <pc:docMk/>
            <pc:sldMk cId="1239700358" sldId="281"/>
            <ac:spMk id="4" creationId="{637669DD-E007-52D3-FFE3-B342526AADE9}"/>
          </ac:spMkLst>
        </pc:spChg>
        <pc:spChg chg="mod">
          <ac:chgData name="stefano scaini" userId="7d441233b7966ad2" providerId="LiveId" clId="{D0A827E6-347F-4C48-A28A-FB4FCDCA4F15}" dt="2024-04-01T16:53:48.363" v="4" actId="20577"/>
          <ac:spMkLst>
            <pc:docMk/>
            <pc:sldMk cId="1239700358" sldId="281"/>
            <ac:spMk id="12" creationId="{23170A01-84ED-1C6C-4CA3-544B2CE95C5B}"/>
          </ac:spMkLst>
        </pc:spChg>
        <pc:spChg chg="mod">
          <ac:chgData name="stefano scaini" userId="7d441233b7966ad2" providerId="LiveId" clId="{D0A827E6-347F-4C48-A28A-FB4FCDCA4F15}" dt="2024-04-01T16:53:52.414" v="7" actId="20577"/>
          <ac:spMkLst>
            <pc:docMk/>
            <pc:sldMk cId="1239700358" sldId="281"/>
            <ac:spMk id="14" creationId="{254563C3-57E9-A02B-39F9-A7EFAEF16E27}"/>
          </ac:spMkLst>
        </pc:spChg>
      </pc:sldChg>
      <pc:sldChg chg="addSp modSp">
        <pc:chgData name="stefano scaini" userId="7d441233b7966ad2" providerId="LiveId" clId="{D0A827E6-347F-4C48-A28A-FB4FCDCA4F15}" dt="2024-04-02T00:07:18.202" v="8" actId="571"/>
        <pc:sldMkLst>
          <pc:docMk/>
          <pc:sldMk cId="1685869587" sldId="288"/>
        </pc:sldMkLst>
        <pc:picChg chg="add mod">
          <ac:chgData name="stefano scaini" userId="7d441233b7966ad2" providerId="LiveId" clId="{D0A827E6-347F-4C48-A28A-FB4FCDCA4F15}" dt="2024-04-02T00:07:18.202" v="8" actId="571"/>
          <ac:picMkLst>
            <pc:docMk/>
            <pc:sldMk cId="1685869587" sldId="288"/>
            <ac:picMk id="2" creationId="{7625A6D9-CD67-9BDE-51E2-409DCAE91963}"/>
          </ac:picMkLst>
        </pc:picChg>
        <pc:picChg chg="add mod">
          <ac:chgData name="stefano scaini" userId="7d441233b7966ad2" providerId="LiveId" clId="{D0A827E6-347F-4C48-A28A-FB4FCDCA4F15}" dt="2024-04-02T00:07:18.202" v="8" actId="571"/>
          <ac:picMkLst>
            <pc:docMk/>
            <pc:sldMk cId="1685869587" sldId="288"/>
            <ac:picMk id="3" creationId="{4E11E7D9-D554-00EF-E205-6083F2ACF62A}"/>
          </ac:picMkLst>
        </pc:picChg>
        <pc:picChg chg="add mod">
          <ac:chgData name="stefano scaini" userId="7d441233b7966ad2" providerId="LiveId" clId="{D0A827E6-347F-4C48-A28A-FB4FCDCA4F15}" dt="2024-04-02T00:07:18.202" v="8" actId="571"/>
          <ac:picMkLst>
            <pc:docMk/>
            <pc:sldMk cId="1685869587" sldId="288"/>
            <ac:picMk id="6" creationId="{08CE6D4B-19A8-7934-5438-C562BF3E72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March 31,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1563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March 31,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1131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March 31,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717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March 31,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7330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March 31,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8472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March 31,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7485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March 31,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39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March 31,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6500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March 31,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694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March 31,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611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March 31,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8371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March 31,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0154579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justice.gov/new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ustice.gov/opa/pr/canadian-man-detained-money-laundering-charges-stemming-conspiracy-smuggle-narwhal-tusks" TargetMode="External"/><Relationship Id="rId2" Type="http://schemas.openxmlformats.org/officeDocument/2006/relationships/hyperlink" Target="https://www.justice.gov/opa/pr/canadian-antiques-dealer-sentenced-30-months-prison-smuggling-rhinoceros-horns-elephant-ivory" TargetMode="External"/><Relationship Id="rId1" Type="http://schemas.openxmlformats.org/officeDocument/2006/relationships/slideLayout" Target="../slideLayouts/slideLayout2.xml"/><Relationship Id="rId4" Type="http://schemas.openxmlformats.org/officeDocument/2006/relationships/hyperlink" Target="https://globalnews.ca/news/3515547/ontario-man-gets-3-months-in-jail-for-illegally-trafficking-wildlif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643193" y="457201"/>
            <a:ext cx="3091607" cy="1727643"/>
          </a:xfrm>
        </p:spPr>
        <p:txBody>
          <a:bodyPr vert="horz" lIns="0" tIns="0" rIns="0" bIns="0" rtlCol="0" anchor="b">
            <a:normAutofit/>
          </a:bodyPr>
          <a:lstStyle/>
          <a:p>
            <a:pPr algn="l">
              <a:lnSpc>
                <a:spcPct val="90000"/>
              </a:lnSpc>
            </a:pPr>
            <a:r>
              <a:rPr lang="en-US" sz="2000" spc="700"/>
              <a:t>2023-2024 IMI BIGDataAIHUB Case Competition</a:t>
            </a:r>
          </a:p>
        </p:txBody>
      </p:sp>
      <p:pic>
        <p:nvPicPr>
          <p:cNvPr id="4" name="Picture 3">
            <a:extLst>
              <a:ext uri="{FF2B5EF4-FFF2-40B4-BE49-F238E27FC236}">
                <a16:creationId xmlns:a16="http://schemas.microsoft.com/office/drawing/2014/main" id="{D7F2B548-8A29-0CCC-8E89-8941EC81716B}"/>
              </a:ext>
            </a:extLst>
          </p:cNvPr>
          <p:cNvPicPr>
            <a:picLocks noChangeAspect="1"/>
          </p:cNvPicPr>
          <p:nvPr/>
        </p:nvPicPr>
        <p:blipFill rotWithShape="1">
          <a:blip r:embed="rId2"/>
          <a:srcRect t="21032" r="12" b="12"/>
          <a:stretch/>
        </p:blipFill>
        <p:spPr>
          <a:xfrm>
            <a:off x="20" y="431"/>
            <a:ext cx="8115280" cy="6408311"/>
          </a:xfrm>
          <a:prstGeom prst="rect">
            <a:avLst/>
          </a:prstGeom>
        </p:spPr>
      </p:pic>
      <p:sp>
        <p:nvSpPr>
          <p:cNvPr id="3" name="Subtitle 2"/>
          <p:cNvSpPr>
            <a:spLocks noGrp="1"/>
          </p:cNvSpPr>
          <p:nvPr>
            <p:ph type="subTitle" idx="1"/>
          </p:nvPr>
        </p:nvSpPr>
        <p:spPr>
          <a:xfrm>
            <a:off x="8643193" y="2530549"/>
            <a:ext cx="2942813" cy="3428124"/>
          </a:xfrm>
        </p:spPr>
        <p:txBody>
          <a:bodyPr vert="horz" lIns="0" tIns="0" rIns="0" bIns="0" rtlCol="0">
            <a:normAutofit/>
          </a:bodyPr>
          <a:lstStyle/>
          <a:p>
            <a:pPr indent="-228600" algn="l">
              <a:lnSpc>
                <a:spcPct val="120000"/>
              </a:lnSpc>
              <a:buFont typeface="Arial" panose="020B0604020202020204" pitchFamily="34" charset="0"/>
              <a:buChar char="•"/>
            </a:pPr>
            <a:r>
              <a:rPr lang="en-US" sz="1400"/>
              <a:t>Team 33</a:t>
            </a:r>
          </a:p>
          <a:p>
            <a:pPr indent="-228600" algn="l">
              <a:lnSpc>
                <a:spcPct val="120000"/>
              </a:lnSpc>
              <a:buFont typeface="Arial" panose="020B0604020202020204" pitchFamily="34" charset="0"/>
              <a:buChar char="•"/>
            </a:pPr>
            <a:r>
              <a:rPr lang="en-US" sz="1400"/>
              <a:t>Yan Pan Chung</a:t>
            </a:r>
          </a:p>
          <a:p>
            <a:pPr indent="-228600" algn="l">
              <a:lnSpc>
                <a:spcPct val="120000"/>
              </a:lnSpc>
              <a:buFont typeface="Arial" panose="020B0604020202020204" pitchFamily="34" charset="0"/>
              <a:buChar char="•"/>
            </a:pPr>
            <a:r>
              <a:rPr lang="en-US" sz="1400"/>
              <a:t>Stef Scaini</a:t>
            </a:r>
          </a:p>
          <a:p>
            <a:pPr indent="-228600" algn="l">
              <a:lnSpc>
                <a:spcPct val="120000"/>
              </a:lnSpc>
              <a:buFont typeface="Arial" panose="020B0604020202020204" pitchFamily="34" charset="0"/>
              <a:buChar char="•"/>
            </a:pPr>
            <a:r>
              <a:rPr lang="en-US" sz="1400"/>
              <a:t>Shuo Yang</a:t>
            </a:r>
          </a:p>
        </p:txBody>
      </p:sp>
      <p:sp>
        <p:nvSpPr>
          <p:cNvPr id="15" name="Rectangle 14">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C00A5C-471F-1BCB-67A0-FA4D572D6B43}"/>
              </a:ext>
            </a:extLst>
          </p:cNvPr>
          <p:cNvSpPr>
            <a:spLocks noGrp="1"/>
          </p:cNvSpPr>
          <p:nvPr>
            <p:ph type="title"/>
          </p:nvPr>
        </p:nvSpPr>
        <p:spPr>
          <a:xfrm>
            <a:off x="266420" y="1409"/>
            <a:ext cx="11880100" cy="1234440"/>
          </a:xfrm>
        </p:spPr>
        <p:txBody>
          <a:bodyPr/>
          <a:lstStyle/>
          <a:p>
            <a:r>
              <a:rPr lang="en-US"/>
              <a:t>Training: </a:t>
            </a:r>
            <a:r>
              <a:rPr lang="en-US" sz="2800" b="0"/>
              <a:t>Feature permutation importance</a:t>
            </a:r>
            <a:endParaRPr lang="en-US"/>
          </a:p>
        </p:txBody>
      </p:sp>
      <p:sp>
        <p:nvSpPr>
          <p:cNvPr id="7" name="Content Placeholder 2">
            <a:extLst>
              <a:ext uri="{FF2B5EF4-FFF2-40B4-BE49-F238E27FC236}">
                <a16:creationId xmlns:a16="http://schemas.microsoft.com/office/drawing/2014/main" id="{3C82994A-2B96-9777-1627-087BB14C5F63}"/>
              </a:ext>
            </a:extLst>
          </p:cNvPr>
          <p:cNvSpPr>
            <a:spLocks noGrp="1"/>
          </p:cNvSpPr>
          <p:nvPr>
            <p:ph idx="1"/>
          </p:nvPr>
        </p:nvSpPr>
        <p:spPr>
          <a:xfrm>
            <a:off x="861488" y="1389356"/>
            <a:ext cx="4778327" cy="3075722"/>
          </a:xfrm>
        </p:spPr>
        <p:txBody>
          <a:bodyPr vert="horz" lIns="0" tIns="0" rIns="0" bIns="0" rtlCol="0" anchor="t">
            <a:normAutofit fontScale="85000" lnSpcReduction="20000"/>
          </a:bodyPr>
          <a:lstStyle/>
          <a:p>
            <a:pPr marL="0" indent="0">
              <a:buNone/>
            </a:pPr>
            <a:r>
              <a:rPr lang="en-US" b="1" dirty="0"/>
              <a:t>Approach</a:t>
            </a:r>
          </a:p>
          <a:p>
            <a:pPr marL="342900" indent="-342900"/>
            <a:r>
              <a:rPr lang="en-US" dirty="0"/>
              <a:t>Method for selecting best predictor features</a:t>
            </a:r>
          </a:p>
          <a:p>
            <a:pPr marL="342900" indent="-342900"/>
            <a:r>
              <a:rPr lang="en-US" dirty="0"/>
              <a:t>Randomly permute every feature one-by-one. Measure impact on performance</a:t>
            </a:r>
          </a:p>
          <a:p>
            <a:pPr marL="342900" indent="-342900"/>
            <a:r>
              <a:rPr lang="en-US" dirty="0"/>
              <a:t>Use fully-connected NN for performance deterioration. Fixed random seed for reproducible comparisons</a:t>
            </a:r>
          </a:p>
          <a:p>
            <a:pPr marL="342900" indent="-342900"/>
            <a:endParaRPr lang="en-US" dirty="0"/>
          </a:p>
          <a:p>
            <a:pPr marL="0" indent="0">
              <a:buNone/>
            </a:pPr>
            <a:r>
              <a:rPr lang="en-US" b="1" dirty="0"/>
              <a:t>Base f1: 0.76</a:t>
            </a:r>
          </a:p>
          <a:p>
            <a:pPr marL="0" indent="0">
              <a:buNone/>
            </a:pPr>
            <a:endParaRPr lang="en-US" b="1" dirty="0"/>
          </a:p>
          <a:p>
            <a:pPr marL="342900" indent="-342900"/>
            <a:endParaRPr lang="en-US"/>
          </a:p>
          <a:p>
            <a:pPr marL="342900" indent="-342900"/>
            <a:endParaRPr lang="en-US"/>
          </a:p>
          <a:p>
            <a:pPr marL="0" indent="0">
              <a:buNone/>
            </a:pPr>
            <a:endParaRPr lang="en-US"/>
          </a:p>
          <a:p>
            <a:pPr marL="0" indent="0">
              <a:buNone/>
            </a:pPr>
            <a:endParaRPr lang="en-US" b="1"/>
          </a:p>
        </p:txBody>
      </p:sp>
      <p:pic>
        <p:nvPicPr>
          <p:cNvPr id="2" name="Picture 1">
            <a:extLst>
              <a:ext uri="{FF2B5EF4-FFF2-40B4-BE49-F238E27FC236}">
                <a16:creationId xmlns:a16="http://schemas.microsoft.com/office/drawing/2014/main" id="{47822F1A-BF69-47FF-E93E-061AD9D740B3}"/>
              </a:ext>
            </a:extLst>
          </p:cNvPr>
          <p:cNvPicPr>
            <a:picLocks noChangeAspect="1"/>
          </p:cNvPicPr>
          <p:nvPr/>
        </p:nvPicPr>
        <p:blipFill>
          <a:blip r:embed="rId2"/>
          <a:stretch>
            <a:fillRect/>
          </a:stretch>
        </p:blipFill>
        <p:spPr>
          <a:xfrm>
            <a:off x="6281371" y="2278673"/>
            <a:ext cx="5279781" cy="4000500"/>
          </a:xfrm>
          <a:prstGeom prst="rect">
            <a:avLst/>
          </a:prstGeom>
        </p:spPr>
      </p:pic>
      <p:sp>
        <p:nvSpPr>
          <p:cNvPr id="3" name="TextBox 2">
            <a:extLst>
              <a:ext uri="{FF2B5EF4-FFF2-40B4-BE49-F238E27FC236}">
                <a16:creationId xmlns:a16="http://schemas.microsoft.com/office/drawing/2014/main" id="{DD5ED9F9-5465-6A7C-BAAE-1B86363C27C9}"/>
              </a:ext>
            </a:extLst>
          </p:cNvPr>
          <p:cNvSpPr txBox="1"/>
          <p:nvPr/>
        </p:nvSpPr>
        <p:spPr>
          <a:xfrm>
            <a:off x="7221415" y="1840523"/>
            <a:ext cx="3868615"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t>Permuted Feature Importance </a:t>
            </a:r>
          </a:p>
        </p:txBody>
      </p:sp>
      <p:sp>
        <p:nvSpPr>
          <p:cNvPr id="6" name="TextBox 5">
            <a:extLst>
              <a:ext uri="{FF2B5EF4-FFF2-40B4-BE49-F238E27FC236}">
                <a16:creationId xmlns:a16="http://schemas.microsoft.com/office/drawing/2014/main" id="{1838D994-B423-167C-A1C7-867328C87ED8}"/>
              </a:ext>
            </a:extLst>
          </p:cNvPr>
          <p:cNvSpPr txBox="1"/>
          <p:nvPr/>
        </p:nvSpPr>
        <p:spPr>
          <a:xfrm rot="16200000">
            <a:off x="5322983" y="3438408"/>
            <a:ext cx="13382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F1 Delta</a:t>
            </a:r>
            <a:endParaRPr lang="en-US" dirty="0"/>
          </a:p>
        </p:txBody>
      </p:sp>
      <p:sp>
        <p:nvSpPr>
          <p:cNvPr id="8" name="Rectangle 7">
            <a:extLst>
              <a:ext uri="{FF2B5EF4-FFF2-40B4-BE49-F238E27FC236}">
                <a16:creationId xmlns:a16="http://schemas.microsoft.com/office/drawing/2014/main" id="{4B9B3AF6-FBBD-9E25-D982-F19013BF8B10}"/>
              </a:ext>
            </a:extLst>
          </p:cNvPr>
          <p:cNvSpPr/>
          <p:nvPr/>
        </p:nvSpPr>
        <p:spPr>
          <a:xfrm>
            <a:off x="6766537" y="2460258"/>
            <a:ext cx="3927230" cy="3118338"/>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67E91D9-8059-42B5-C5D8-0CFB1086DAF4}"/>
              </a:ext>
            </a:extLst>
          </p:cNvPr>
          <p:cNvSpPr txBox="1"/>
          <p:nvPr/>
        </p:nvSpPr>
        <p:spPr>
          <a:xfrm>
            <a:off x="9543291" y="3063269"/>
            <a:ext cx="13382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Best Features</a:t>
            </a:r>
            <a:endParaRPr lang="en-US" dirty="0"/>
          </a:p>
        </p:txBody>
      </p:sp>
    </p:spTree>
    <p:extLst>
      <p:ext uri="{BB962C8B-B14F-4D97-AF65-F5344CB8AC3E}">
        <p14:creationId xmlns:p14="http://schemas.microsoft.com/office/powerpoint/2010/main" val="16270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8CCCDE4-4656-D7BD-BBBA-1AB36D47F228}"/>
              </a:ext>
            </a:extLst>
          </p:cNvPr>
          <p:cNvSpPr>
            <a:spLocks noGrp="1"/>
          </p:cNvSpPr>
          <p:nvPr>
            <p:ph type="title"/>
          </p:nvPr>
        </p:nvSpPr>
        <p:spPr>
          <a:xfrm>
            <a:off x="254697" y="-467514"/>
            <a:ext cx="11880100" cy="1234440"/>
          </a:xfrm>
        </p:spPr>
        <p:txBody>
          <a:bodyPr/>
          <a:lstStyle/>
          <a:p>
            <a:r>
              <a:rPr lang="en-US"/>
              <a:t>Evaluation: </a:t>
            </a:r>
            <a:r>
              <a:rPr lang="en-US" sz="2800" b="0"/>
              <a:t>Random up/down sampling</a:t>
            </a:r>
            <a:endParaRPr lang="en-US"/>
          </a:p>
        </p:txBody>
      </p:sp>
      <p:sp>
        <p:nvSpPr>
          <p:cNvPr id="9" name="Content Placeholder 2">
            <a:extLst>
              <a:ext uri="{FF2B5EF4-FFF2-40B4-BE49-F238E27FC236}">
                <a16:creationId xmlns:a16="http://schemas.microsoft.com/office/drawing/2014/main" id="{B71B9F87-6007-85DB-C15C-29400ED0A180}"/>
              </a:ext>
            </a:extLst>
          </p:cNvPr>
          <p:cNvSpPr>
            <a:spLocks noGrp="1"/>
          </p:cNvSpPr>
          <p:nvPr>
            <p:ph idx="1"/>
          </p:nvPr>
        </p:nvSpPr>
        <p:spPr>
          <a:xfrm>
            <a:off x="870559" y="1141496"/>
            <a:ext cx="10241280" cy="5264146"/>
          </a:xfrm>
        </p:spPr>
        <p:txBody>
          <a:bodyPr vert="horz" lIns="0" tIns="0" rIns="0" bIns="0" rtlCol="0" anchor="t">
            <a:normAutofit lnSpcReduction="10000"/>
          </a:bodyPr>
          <a:lstStyle/>
          <a:p>
            <a:pPr marL="0" indent="0">
              <a:buNone/>
            </a:pPr>
            <a:r>
              <a:rPr lang="en-US" b="1"/>
              <a:t>Custom Models</a:t>
            </a:r>
          </a:p>
          <a:p>
            <a:pPr marL="342900" indent="-342900"/>
            <a:r>
              <a:rPr lang="en-US"/>
              <a:t>Logistic Regression; Random Forest, MLP Classifier</a:t>
            </a:r>
          </a:p>
          <a:p>
            <a:r>
              <a:rPr lang="en-US"/>
              <a:t>Random up-and-down sampling</a:t>
            </a:r>
          </a:p>
          <a:p>
            <a:pPr marL="0" indent="0">
              <a:buNone/>
            </a:pPr>
            <a:r>
              <a:rPr lang="en-US" b="1"/>
              <a:t>Performance</a:t>
            </a:r>
          </a:p>
          <a:p>
            <a:pPr marL="0" indent="0">
              <a:buNone/>
            </a:pPr>
            <a:r>
              <a:rPr lang="en-US"/>
              <a:t>LR f1 = 0.67</a:t>
            </a:r>
          </a:p>
          <a:p>
            <a:pPr marL="0" indent="0">
              <a:buNone/>
            </a:pPr>
            <a:endParaRPr lang="en-US"/>
          </a:p>
          <a:p>
            <a:pPr marL="0" indent="0">
              <a:buNone/>
            </a:pPr>
            <a:endParaRPr lang="en-US"/>
          </a:p>
          <a:p>
            <a:pPr marL="0" indent="0">
              <a:buNone/>
            </a:pPr>
            <a:r>
              <a:rPr lang="en-US"/>
              <a:t>RF f1 =  0.79</a:t>
            </a:r>
          </a:p>
          <a:p>
            <a:pPr marL="0" indent="0">
              <a:buNone/>
            </a:pPr>
            <a:endParaRPr lang="en-US"/>
          </a:p>
          <a:p>
            <a:pPr marL="0" indent="0">
              <a:buNone/>
            </a:pPr>
            <a:endParaRPr lang="en-US"/>
          </a:p>
          <a:p>
            <a:pPr marL="0" indent="0">
              <a:buNone/>
            </a:pPr>
            <a:r>
              <a:rPr lang="en-US"/>
              <a:t>MLP f1 = 0.8</a:t>
            </a:r>
          </a:p>
        </p:txBody>
      </p:sp>
      <p:pic>
        <p:nvPicPr>
          <p:cNvPr id="10" name="Picture 9" descr="A screenshot of a computer screen&#10;&#10;Description automatically generated">
            <a:extLst>
              <a:ext uri="{FF2B5EF4-FFF2-40B4-BE49-F238E27FC236}">
                <a16:creationId xmlns:a16="http://schemas.microsoft.com/office/drawing/2014/main" id="{8CD1FE28-0C41-EAD7-8AC1-BFE0CD7F6754}"/>
              </a:ext>
            </a:extLst>
          </p:cNvPr>
          <p:cNvPicPr>
            <a:picLocks noChangeAspect="1"/>
          </p:cNvPicPr>
          <p:nvPr/>
        </p:nvPicPr>
        <p:blipFill>
          <a:blip r:embed="rId2"/>
          <a:stretch>
            <a:fillRect/>
          </a:stretch>
        </p:blipFill>
        <p:spPr>
          <a:xfrm>
            <a:off x="5350374" y="2727932"/>
            <a:ext cx="2722976" cy="96372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A8CC974-AA96-3D32-BC91-BCD8BD5F64E1}"/>
              </a:ext>
            </a:extLst>
          </p:cNvPr>
          <p:cNvPicPr>
            <a:picLocks noChangeAspect="1"/>
          </p:cNvPicPr>
          <p:nvPr/>
        </p:nvPicPr>
        <p:blipFill>
          <a:blip r:embed="rId3"/>
          <a:stretch>
            <a:fillRect/>
          </a:stretch>
        </p:blipFill>
        <p:spPr>
          <a:xfrm>
            <a:off x="5302620" y="3949222"/>
            <a:ext cx="2766295" cy="1036790"/>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C9067EF2-8172-9C27-3C13-16617C4EE7B6}"/>
              </a:ext>
            </a:extLst>
          </p:cNvPr>
          <p:cNvPicPr>
            <a:picLocks noChangeAspect="1"/>
          </p:cNvPicPr>
          <p:nvPr/>
        </p:nvPicPr>
        <p:blipFill>
          <a:blip r:embed="rId4"/>
          <a:stretch>
            <a:fillRect/>
          </a:stretch>
        </p:blipFill>
        <p:spPr>
          <a:xfrm>
            <a:off x="5298054" y="5437339"/>
            <a:ext cx="2775430" cy="1014609"/>
          </a:xfrm>
          <a:prstGeom prst="rect">
            <a:avLst/>
          </a:prstGeom>
        </p:spPr>
      </p:pic>
    </p:spTree>
    <p:extLst>
      <p:ext uri="{BB962C8B-B14F-4D97-AF65-F5344CB8AC3E}">
        <p14:creationId xmlns:p14="http://schemas.microsoft.com/office/powerpoint/2010/main" val="100561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AFF40A-B3C4-2F50-7A53-B7E5CF7D5181}"/>
              </a:ext>
            </a:extLst>
          </p:cNvPr>
          <p:cNvSpPr>
            <a:spLocks noGrp="1"/>
          </p:cNvSpPr>
          <p:nvPr>
            <p:ph type="title"/>
          </p:nvPr>
        </p:nvSpPr>
        <p:spPr>
          <a:xfrm>
            <a:off x="254697" y="-467514"/>
            <a:ext cx="11880100" cy="1234440"/>
          </a:xfrm>
        </p:spPr>
        <p:txBody>
          <a:bodyPr/>
          <a:lstStyle/>
          <a:p>
            <a:r>
              <a:rPr lang="en-US"/>
              <a:t>Evaluation: </a:t>
            </a:r>
            <a:r>
              <a:rPr lang="en-US" sz="2800" b="0"/>
              <a:t>Random up/down sampling</a:t>
            </a:r>
            <a:endParaRPr lang="en-US"/>
          </a:p>
        </p:txBody>
      </p:sp>
      <p:sp>
        <p:nvSpPr>
          <p:cNvPr id="7" name="Content Placeholder 2">
            <a:extLst>
              <a:ext uri="{FF2B5EF4-FFF2-40B4-BE49-F238E27FC236}">
                <a16:creationId xmlns:a16="http://schemas.microsoft.com/office/drawing/2014/main" id="{52320CD0-FE22-A225-9B3B-28DE49232375}"/>
              </a:ext>
            </a:extLst>
          </p:cNvPr>
          <p:cNvSpPr>
            <a:spLocks noGrp="1"/>
          </p:cNvSpPr>
          <p:nvPr>
            <p:ph idx="1"/>
          </p:nvPr>
        </p:nvSpPr>
        <p:spPr>
          <a:xfrm>
            <a:off x="870559" y="1141496"/>
            <a:ext cx="10241280" cy="3562694"/>
          </a:xfrm>
        </p:spPr>
        <p:txBody>
          <a:bodyPr vert="horz" lIns="0" tIns="0" rIns="0" bIns="0" rtlCol="0" anchor="t">
            <a:normAutofit/>
          </a:bodyPr>
          <a:lstStyle/>
          <a:p>
            <a:pPr marL="0" indent="0">
              <a:buNone/>
            </a:pPr>
            <a:r>
              <a:rPr lang="en-US" b="1"/>
              <a:t>Future Improvements</a:t>
            </a:r>
            <a:endParaRPr lang="en-US"/>
          </a:p>
          <a:p>
            <a:pPr marL="0" indent="0">
              <a:buNone/>
            </a:pPr>
            <a:r>
              <a:rPr lang="en-US"/>
              <a:t>Hyperparameter Tuning</a:t>
            </a:r>
          </a:p>
          <a:p>
            <a:pPr marL="0" indent="0">
              <a:buNone/>
            </a:pPr>
            <a:r>
              <a:rPr lang="en-US"/>
              <a:t>Further Feature Engineering</a:t>
            </a:r>
          </a:p>
          <a:p>
            <a:pPr marL="0" indent="0">
              <a:buNone/>
            </a:pPr>
            <a:r>
              <a:rPr lang="en-US"/>
              <a:t>Outlier Detection algorithms</a:t>
            </a:r>
          </a:p>
          <a:p>
            <a:pPr marL="0" indent="0">
              <a:buNone/>
            </a:pPr>
            <a:endParaRPr lang="en-US"/>
          </a:p>
        </p:txBody>
      </p:sp>
    </p:spTree>
    <p:extLst>
      <p:ext uri="{BB962C8B-B14F-4D97-AF65-F5344CB8AC3E}">
        <p14:creationId xmlns:p14="http://schemas.microsoft.com/office/powerpoint/2010/main" val="18593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38D-F77C-2CE3-4024-335DDCD4C1F5}"/>
              </a:ext>
            </a:extLst>
          </p:cNvPr>
          <p:cNvSpPr>
            <a:spLocks noGrp="1"/>
          </p:cNvSpPr>
          <p:nvPr>
            <p:ph type="title"/>
          </p:nvPr>
        </p:nvSpPr>
        <p:spPr>
          <a:xfrm>
            <a:off x="3779520" y="2614168"/>
            <a:ext cx="4632960" cy="1143000"/>
          </a:xfrm>
        </p:spPr>
        <p:txBody>
          <a:bodyPr>
            <a:noAutofit/>
          </a:bodyPr>
          <a:lstStyle/>
          <a:p>
            <a:r>
              <a:rPr lang="en-GB" sz="8800"/>
              <a:t>Task 2</a:t>
            </a:r>
          </a:p>
        </p:txBody>
      </p:sp>
    </p:spTree>
    <p:extLst>
      <p:ext uri="{BB962C8B-B14F-4D97-AF65-F5344CB8AC3E}">
        <p14:creationId xmlns:p14="http://schemas.microsoft.com/office/powerpoint/2010/main" val="408958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BFD7-630F-6684-82BA-332084DAF618}"/>
              </a:ext>
            </a:extLst>
          </p:cNvPr>
          <p:cNvSpPr>
            <a:spLocks noGrp="1"/>
          </p:cNvSpPr>
          <p:nvPr>
            <p:ph type="title"/>
          </p:nvPr>
        </p:nvSpPr>
        <p:spPr>
          <a:xfrm>
            <a:off x="444843" y="342447"/>
            <a:ext cx="10241280" cy="482738"/>
          </a:xfrm>
        </p:spPr>
        <p:txBody>
          <a:bodyPr/>
          <a:lstStyle/>
          <a:p>
            <a:r>
              <a:rPr lang="en-GB" sz="2000" b="0">
                <a:ea typeface="+mj-lt"/>
                <a:cs typeface="+mj-lt"/>
              </a:rPr>
              <a:t>Task 2: Unsupervised Learning GCN </a:t>
            </a:r>
            <a:endParaRPr lang="en-US"/>
          </a:p>
        </p:txBody>
      </p:sp>
      <p:sp>
        <p:nvSpPr>
          <p:cNvPr id="5" name="TextBox 4">
            <a:extLst>
              <a:ext uri="{FF2B5EF4-FFF2-40B4-BE49-F238E27FC236}">
                <a16:creationId xmlns:a16="http://schemas.microsoft.com/office/drawing/2014/main" id="{B9B1A2CE-EAC6-2788-B55C-C081784758C4}"/>
              </a:ext>
            </a:extLst>
          </p:cNvPr>
          <p:cNvSpPr txBox="1"/>
          <p:nvPr/>
        </p:nvSpPr>
        <p:spPr>
          <a:xfrm>
            <a:off x="589642" y="1258660"/>
            <a:ext cx="9005481"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t>Methodology</a:t>
            </a:r>
          </a:p>
          <a:p>
            <a:endParaRPr lang="en-US" sz="2400" b="1" i="1"/>
          </a:p>
          <a:p>
            <a:pPr marL="457200" indent="-457200">
              <a:buAutoNum type="arabicParenR"/>
            </a:pPr>
            <a:r>
              <a:rPr lang="en-US" sz="2000"/>
              <a:t>Build the Graph </a:t>
            </a:r>
            <a:r>
              <a:rPr lang="en-US" sz="2000" err="1"/>
              <a:t>Dataframe</a:t>
            </a:r>
            <a:endParaRPr lang="en-US" sz="2000"/>
          </a:p>
          <a:p>
            <a:pPr marL="457200" indent="-457200">
              <a:buAutoNum type="arabicParenR"/>
            </a:pPr>
            <a:r>
              <a:rPr lang="en-US" sz="2000"/>
              <a:t>Build &amp; Train Graph Convolutional Neural Network</a:t>
            </a:r>
          </a:p>
          <a:p>
            <a:pPr marL="457200" indent="-457200">
              <a:buAutoNum type="arabicParenR"/>
            </a:pPr>
            <a:r>
              <a:rPr lang="en-US" sz="2000">
                <a:ea typeface="+mn-lt"/>
                <a:cs typeface="+mn-lt"/>
              </a:rPr>
              <a:t>Suspicious Pathways</a:t>
            </a:r>
          </a:p>
          <a:p>
            <a:pPr marL="457200" indent="-457200">
              <a:buAutoNum type="arabicParenR"/>
            </a:pPr>
            <a:r>
              <a:rPr lang="en-US" sz="2000"/>
              <a:t>Community Detection</a:t>
            </a:r>
          </a:p>
          <a:p>
            <a:pPr marL="457200" indent="-457200">
              <a:buAutoNum type="arabicParenR"/>
            </a:pPr>
            <a:r>
              <a:rPr lang="en-US" sz="2000"/>
              <a:t>Spectral Partitioning for Attribute Dissimilarity (</a:t>
            </a:r>
            <a:r>
              <a:rPr lang="en-US" sz="2000" i="1"/>
              <a:t>with connectivity constraints</a:t>
            </a:r>
            <a:r>
              <a:rPr lang="en-US" sz="2000"/>
              <a:t>)</a:t>
            </a:r>
          </a:p>
          <a:p>
            <a:pPr marL="457200" indent="-457200">
              <a:buAutoNum type="arabicParenR"/>
            </a:pPr>
            <a:endParaRPr lang="en-US" sz="2000"/>
          </a:p>
          <a:p>
            <a:pPr marL="457200" indent="-457200">
              <a:buAutoNum type="arabicParenR"/>
            </a:pPr>
            <a:endParaRPr lang="en-US" sz="2000"/>
          </a:p>
          <a:p>
            <a:endParaRPr lang="en-US" sz="2000"/>
          </a:p>
          <a:p>
            <a:endParaRPr lang="en-US" sz="2400"/>
          </a:p>
          <a:p>
            <a:endParaRPr lang="en-US" b="1"/>
          </a:p>
          <a:p>
            <a:endParaRPr lang="en-US"/>
          </a:p>
        </p:txBody>
      </p:sp>
    </p:spTree>
    <p:extLst>
      <p:ext uri="{BB962C8B-B14F-4D97-AF65-F5344CB8AC3E}">
        <p14:creationId xmlns:p14="http://schemas.microsoft.com/office/powerpoint/2010/main" val="151304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5E273D-FE9E-89DA-8600-484A0493A2EC}"/>
              </a:ext>
            </a:extLst>
          </p:cNvPr>
          <p:cNvSpPr>
            <a:spLocks noGrp="1"/>
          </p:cNvSpPr>
          <p:nvPr>
            <p:ph type="title"/>
          </p:nvPr>
        </p:nvSpPr>
        <p:spPr>
          <a:xfrm>
            <a:off x="306889" y="-112610"/>
            <a:ext cx="11880100" cy="1234440"/>
          </a:xfrm>
        </p:spPr>
        <p:txBody>
          <a:bodyPr/>
          <a:lstStyle/>
          <a:p>
            <a:r>
              <a:rPr lang="en-US"/>
              <a:t>Build Graph Data: </a:t>
            </a:r>
            <a:r>
              <a:rPr lang="en-US" sz="2800" b="0"/>
              <a:t>Feature Engineering</a:t>
            </a:r>
          </a:p>
        </p:txBody>
      </p:sp>
      <p:sp>
        <p:nvSpPr>
          <p:cNvPr id="7" name="Content Placeholder 2">
            <a:extLst>
              <a:ext uri="{FF2B5EF4-FFF2-40B4-BE49-F238E27FC236}">
                <a16:creationId xmlns:a16="http://schemas.microsoft.com/office/drawing/2014/main" id="{EF8FC2ED-6243-3313-1DD6-20275EE5496A}"/>
              </a:ext>
            </a:extLst>
          </p:cNvPr>
          <p:cNvSpPr>
            <a:spLocks noGrp="1"/>
          </p:cNvSpPr>
          <p:nvPr>
            <p:ph idx="1"/>
          </p:nvPr>
        </p:nvSpPr>
        <p:spPr>
          <a:xfrm>
            <a:off x="870559" y="1329386"/>
            <a:ext cx="4813335" cy="4575215"/>
          </a:xfrm>
        </p:spPr>
        <p:txBody>
          <a:bodyPr vert="horz" lIns="0" tIns="0" rIns="0" bIns="0" rtlCol="0" anchor="t">
            <a:normAutofit fontScale="77500" lnSpcReduction="20000"/>
          </a:bodyPr>
          <a:lstStyle/>
          <a:p>
            <a:pPr marL="0" indent="0">
              <a:buNone/>
            </a:pPr>
            <a:r>
              <a:rPr lang="en-US" b="1"/>
              <a:t>Node </a:t>
            </a:r>
            <a:r>
              <a:rPr lang="en-US" b="1" err="1"/>
              <a:t>DataFrame</a:t>
            </a:r>
            <a:endParaRPr lang="en-US" err="1"/>
          </a:p>
          <a:p>
            <a:r>
              <a:rPr lang="en-US"/>
              <a:t>Get master node (</a:t>
            </a:r>
            <a:r>
              <a:rPr lang="en-US" err="1"/>
              <a:t>cust</a:t>
            </a:r>
            <a:r>
              <a:rPr lang="en-US"/>
              <a:t> id) list from </a:t>
            </a:r>
            <a:r>
              <a:rPr lang="en-US" err="1"/>
              <a:t>kyc</a:t>
            </a:r>
            <a:r>
              <a:rPr lang="en-US"/>
              <a:t>, cash, </a:t>
            </a:r>
            <a:r>
              <a:rPr lang="en-US" err="1"/>
              <a:t>emt</a:t>
            </a:r>
            <a:r>
              <a:rPr lang="en-US"/>
              <a:t>, wire </a:t>
            </a:r>
            <a:r>
              <a:rPr lang="en-US" err="1"/>
              <a:t>dataframes</a:t>
            </a:r>
            <a:endParaRPr lang="en-US"/>
          </a:p>
          <a:p>
            <a:r>
              <a:rPr lang="en-US"/>
              <a:t>External node (1,0)</a:t>
            </a:r>
          </a:p>
          <a:p>
            <a:r>
              <a:rPr lang="en-US"/>
              <a:t>Number of  </a:t>
            </a:r>
            <a:r>
              <a:rPr lang="en-US" err="1"/>
              <a:t>withrdawals</a:t>
            </a:r>
            <a:r>
              <a:rPr lang="en-US"/>
              <a:t> (continuous) </a:t>
            </a:r>
            <a:r>
              <a:rPr lang="en-US" sz="2100">
                <a:ea typeface="+mn-lt"/>
                <a:cs typeface="+mn-lt"/>
              </a:rPr>
              <a:t>; fill </a:t>
            </a:r>
            <a:r>
              <a:rPr lang="en-US" sz="2100" err="1">
                <a:ea typeface="+mn-lt"/>
                <a:cs typeface="+mn-lt"/>
              </a:rPr>
              <a:t>nill</a:t>
            </a:r>
            <a:r>
              <a:rPr lang="en-US" sz="2100">
                <a:ea typeface="+mn-lt"/>
                <a:cs typeface="+mn-lt"/>
              </a:rPr>
              <a:t> 0</a:t>
            </a:r>
          </a:p>
          <a:p>
            <a:r>
              <a:rPr lang="en-US"/>
              <a:t>Number of deposits (continuous) </a:t>
            </a:r>
            <a:r>
              <a:rPr lang="en-US" sz="2100">
                <a:ea typeface="+mn-lt"/>
                <a:cs typeface="+mn-lt"/>
              </a:rPr>
              <a:t>; fill </a:t>
            </a:r>
            <a:r>
              <a:rPr lang="en-US" sz="2100" err="1">
                <a:ea typeface="+mn-lt"/>
                <a:cs typeface="+mn-lt"/>
              </a:rPr>
              <a:t>nill</a:t>
            </a:r>
            <a:r>
              <a:rPr lang="en-US" sz="2100">
                <a:ea typeface="+mn-lt"/>
                <a:cs typeface="+mn-lt"/>
              </a:rPr>
              <a:t> 0</a:t>
            </a:r>
          </a:p>
          <a:p>
            <a:r>
              <a:rPr lang="en-US"/>
              <a:t>$ Amount (</a:t>
            </a:r>
            <a:r>
              <a:rPr lang="en-US" err="1"/>
              <a:t>conitinuous</a:t>
            </a:r>
            <a:r>
              <a:rPr lang="en-US"/>
              <a:t>)</a:t>
            </a:r>
          </a:p>
          <a:p>
            <a:r>
              <a:rPr lang="en-US"/>
              <a:t>Gender (one-hot-encoded)</a:t>
            </a:r>
          </a:p>
          <a:p>
            <a:r>
              <a:rPr lang="en-US"/>
              <a:t>Age , fill null (median); less sensitive to outliers</a:t>
            </a:r>
          </a:p>
          <a:p>
            <a:r>
              <a:rPr lang="en-US"/>
              <a:t>Tenure, fill null (0); low impact</a:t>
            </a:r>
          </a:p>
          <a:p>
            <a:r>
              <a:rPr lang="en-US"/>
              <a:t>Occupation, one-hot-encoded; fill </a:t>
            </a:r>
            <a:r>
              <a:rPr lang="en-US" err="1"/>
              <a:t>na</a:t>
            </a:r>
            <a:r>
              <a:rPr lang="en-US"/>
              <a:t> unknown</a:t>
            </a:r>
          </a:p>
          <a:p>
            <a:r>
              <a:rPr lang="en-US"/>
              <a:t>Fraud/non-fraud one-hot-encode</a:t>
            </a:r>
          </a:p>
          <a:p>
            <a:r>
              <a:rPr lang="en-US"/>
              <a:t>Country, one-hot-encoded</a:t>
            </a:r>
          </a:p>
          <a:p>
            <a:endParaRPr lang="en-US"/>
          </a:p>
          <a:p>
            <a:pPr marL="0" indent="0">
              <a:buNone/>
            </a:pPr>
            <a:endParaRPr lang="en-US" sz="2100" b="1"/>
          </a:p>
          <a:p>
            <a:pPr marL="0" indent="0">
              <a:buNone/>
            </a:pPr>
            <a:endParaRPr lang="en-US" sz="2100" b="1"/>
          </a:p>
          <a:p>
            <a:endParaRPr lang="en-US"/>
          </a:p>
          <a:p>
            <a:pPr marL="0" indent="0">
              <a:buNone/>
            </a:pPr>
            <a:endParaRPr lang="en-US" b="1"/>
          </a:p>
        </p:txBody>
      </p:sp>
      <p:sp>
        <p:nvSpPr>
          <p:cNvPr id="9" name="Content Placeholder 2">
            <a:extLst>
              <a:ext uri="{FF2B5EF4-FFF2-40B4-BE49-F238E27FC236}">
                <a16:creationId xmlns:a16="http://schemas.microsoft.com/office/drawing/2014/main" id="{80CCEDC5-67A4-F09B-17C1-82EFFA6178B4}"/>
              </a:ext>
            </a:extLst>
          </p:cNvPr>
          <p:cNvSpPr txBox="1">
            <a:spLocks/>
          </p:cNvSpPr>
          <p:nvPr/>
        </p:nvSpPr>
        <p:spPr>
          <a:xfrm>
            <a:off x="6356638" y="1325211"/>
            <a:ext cx="5168239" cy="4585653"/>
          </a:xfrm>
          <a:prstGeom prst="rect">
            <a:avLst/>
          </a:prstGeom>
        </p:spPr>
        <p:txBody>
          <a:bodyPr vert="horz" lIns="0" tIns="0" rIns="0" bIns="0" rtlCol="0" anchor="t">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Edge Attributes </a:t>
            </a:r>
            <a:r>
              <a:rPr lang="en-US" b="1" err="1"/>
              <a:t>DataFrame</a:t>
            </a:r>
            <a:endParaRPr lang="en-US" err="1"/>
          </a:p>
          <a:p>
            <a:r>
              <a:rPr lang="en-US"/>
              <a:t>Message score</a:t>
            </a:r>
          </a:p>
          <a:p>
            <a:pPr lvl="1">
              <a:buFont typeface="Courier New" panose="020B0604020202020204" pitchFamily="34" charset="0"/>
              <a:buChar char="o"/>
            </a:pPr>
            <a:r>
              <a:rPr lang="en-US"/>
              <a:t>Cleaned messages</a:t>
            </a:r>
          </a:p>
          <a:p>
            <a:pPr lvl="1">
              <a:buFont typeface="Courier New" panose="020B0604020202020204" pitchFamily="34" charset="0"/>
              <a:buChar char="o"/>
            </a:pPr>
            <a:r>
              <a:rPr lang="en-US"/>
              <a:t>Sentiment analysis – not very useful for our problem</a:t>
            </a:r>
          </a:p>
          <a:p>
            <a:pPr lvl="1">
              <a:buFont typeface="Courier New" panose="020B0604020202020204" pitchFamily="34" charset="0"/>
              <a:buChar char="o"/>
            </a:pPr>
            <a:r>
              <a:rPr lang="en-US"/>
              <a:t>Similarity Analysis</a:t>
            </a:r>
          </a:p>
          <a:p>
            <a:pPr lvl="2">
              <a:buFont typeface="Wingdings" panose="020B0604020202020204" pitchFamily="34" charset="0"/>
              <a:buChar char="§"/>
            </a:pPr>
            <a:r>
              <a:rPr lang="en-US"/>
              <a:t>Filter on nouns</a:t>
            </a:r>
          </a:p>
          <a:p>
            <a:pPr lvl="2">
              <a:buFont typeface="Wingdings" panose="020B0604020202020204" pitchFamily="34" charset="0"/>
              <a:buChar char="§"/>
            </a:pPr>
            <a:r>
              <a:rPr lang="en-US"/>
              <a:t>Spacy language model</a:t>
            </a:r>
          </a:p>
          <a:p>
            <a:pPr lvl="2">
              <a:buFont typeface="Wingdings" panose="020B0604020202020204" pitchFamily="34" charset="0"/>
              <a:buChar char="§"/>
            </a:pPr>
            <a:r>
              <a:rPr lang="en-US"/>
              <a:t>Key word bank</a:t>
            </a:r>
          </a:p>
          <a:p>
            <a:pPr lvl="2">
              <a:buFont typeface="Wingdings" panose="020B0604020202020204" pitchFamily="34" charset="0"/>
              <a:buChar char="§"/>
            </a:pPr>
            <a:r>
              <a:rPr lang="en-US"/>
              <a:t>Sentence-keyword score</a:t>
            </a:r>
          </a:p>
          <a:p>
            <a:r>
              <a:rPr lang="en-US"/>
              <a:t>Wire amount</a:t>
            </a:r>
          </a:p>
          <a:p>
            <a:r>
              <a:rPr lang="en-US"/>
              <a:t>Domestic transaction</a:t>
            </a:r>
          </a:p>
          <a:p>
            <a:r>
              <a:rPr lang="en-US"/>
              <a:t>Foreign outbound transaction</a:t>
            </a:r>
          </a:p>
          <a:p>
            <a:r>
              <a:rPr lang="en-US"/>
              <a:t>Foreign inbound transaction</a:t>
            </a:r>
          </a:p>
          <a:p>
            <a:r>
              <a:rPr lang="en-US"/>
              <a:t>Unkown transaction</a:t>
            </a:r>
          </a:p>
          <a:p>
            <a:endParaRPr lang="en-US"/>
          </a:p>
          <a:p>
            <a:endParaRPr lang="en-US"/>
          </a:p>
          <a:p>
            <a:endParaRPr lang="en-US"/>
          </a:p>
          <a:p>
            <a:pPr marL="0" indent="0">
              <a:buNone/>
            </a:pPr>
            <a:endParaRPr lang="en-US" sz="2100" b="1"/>
          </a:p>
          <a:p>
            <a:pPr marL="0" indent="0">
              <a:buNone/>
            </a:pPr>
            <a:endParaRPr lang="en-US" sz="2100" b="1"/>
          </a:p>
          <a:p>
            <a:endParaRPr lang="en-US"/>
          </a:p>
          <a:p>
            <a:pPr marL="0" indent="0">
              <a:buNone/>
            </a:pPr>
            <a:endParaRPr lang="en-US" b="1"/>
          </a:p>
        </p:txBody>
      </p:sp>
    </p:spTree>
    <p:extLst>
      <p:ext uri="{BB962C8B-B14F-4D97-AF65-F5344CB8AC3E}">
        <p14:creationId xmlns:p14="http://schemas.microsoft.com/office/powerpoint/2010/main" val="2549896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13D88EE-338F-D9A7-0E01-6494F8C19259}"/>
              </a:ext>
            </a:extLst>
          </p:cNvPr>
          <p:cNvSpPr>
            <a:spLocks noGrp="1"/>
          </p:cNvSpPr>
          <p:nvPr>
            <p:ph type="title"/>
          </p:nvPr>
        </p:nvSpPr>
        <p:spPr>
          <a:xfrm>
            <a:off x="306889" y="-112610"/>
            <a:ext cx="11880100" cy="1234440"/>
          </a:xfrm>
        </p:spPr>
        <p:txBody>
          <a:bodyPr/>
          <a:lstStyle/>
          <a:p>
            <a:r>
              <a:rPr lang="en-US"/>
              <a:t>Build Graph Data: </a:t>
            </a:r>
            <a:r>
              <a:rPr lang="en-US" sz="2800" b="0"/>
              <a:t>Graph labels and Mask</a:t>
            </a:r>
          </a:p>
        </p:txBody>
      </p:sp>
      <p:sp>
        <p:nvSpPr>
          <p:cNvPr id="7" name="Content Placeholder 2">
            <a:extLst>
              <a:ext uri="{FF2B5EF4-FFF2-40B4-BE49-F238E27FC236}">
                <a16:creationId xmlns:a16="http://schemas.microsoft.com/office/drawing/2014/main" id="{BCD59FDF-C1F9-AC34-E11C-02D3BCC9E6C4}"/>
              </a:ext>
            </a:extLst>
          </p:cNvPr>
          <p:cNvSpPr>
            <a:spLocks noGrp="1"/>
          </p:cNvSpPr>
          <p:nvPr>
            <p:ph idx="1"/>
          </p:nvPr>
        </p:nvSpPr>
        <p:spPr>
          <a:xfrm>
            <a:off x="870559" y="1235441"/>
            <a:ext cx="10241280" cy="1308010"/>
          </a:xfrm>
        </p:spPr>
        <p:txBody>
          <a:bodyPr vert="horz" lIns="0" tIns="0" rIns="0" bIns="0" rtlCol="0" anchor="t">
            <a:normAutofit fontScale="70000" lnSpcReduction="20000"/>
          </a:bodyPr>
          <a:lstStyle/>
          <a:p>
            <a:pPr marL="0" indent="0">
              <a:buNone/>
            </a:pPr>
            <a:r>
              <a:rPr lang="en-US" b="1" dirty="0"/>
              <a:t>Approach</a:t>
            </a:r>
          </a:p>
          <a:p>
            <a:pPr marL="342900" indent="-342900"/>
            <a:r>
              <a:rPr lang="en-US" dirty="0"/>
              <a:t>Considered both domestic and foreign labels (</a:t>
            </a:r>
            <a:r>
              <a:rPr lang="en-US" i="1" dirty="0"/>
              <a:t>avoids overfitting to one 'type' of actor</a:t>
            </a:r>
            <a:r>
              <a:rPr lang="en-US" dirty="0"/>
              <a:t>)</a:t>
            </a:r>
          </a:p>
          <a:p>
            <a:pPr marL="342900" indent="-342900"/>
            <a:r>
              <a:rPr lang="en-US" dirty="0"/>
              <a:t>Robust statistical deduction &amp; logical reasoning </a:t>
            </a:r>
          </a:p>
          <a:p>
            <a:pPr marL="342900" indent="-342900"/>
            <a:r>
              <a:rPr lang="en-US" b="1" dirty="0">
                <a:latin typeface="Gill Sans Nova"/>
                <a:cs typeface="Segoe UI"/>
              </a:rPr>
              <a:t>27 positive masks </a:t>
            </a:r>
            <a:r>
              <a:rPr lang="en-US" dirty="0">
                <a:latin typeface="Gill Sans Nova"/>
                <a:cs typeface="Segoe UI"/>
              </a:rPr>
              <a:t>| </a:t>
            </a:r>
            <a:r>
              <a:rPr lang="en-US" b="1" dirty="0">
                <a:latin typeface="Gill Sans Nova"/>
                <a:cs typeface="Segoe UI"/>
              </a:rPr>
              <a:t>11222 negative masks -- </a:t>
            </a:r>
            <a:r>
              <a:rPr lang="en-US" sz="2300" b="1" i="1" dirty="0">
                <a:solidFill>
                  <a:srgbClr val="002060"/>
                </a:solidFill>
                <a:latin typeface="Gill Sans Nova"/>
                <a:cs typeface="Segoe UI"/>
              </a:rPr>
              <a:t>Expect GNN to predict 0.3% of nodes as traffickers</a:t>
            </a:r>
            <a:endParaRPr lang="en-US" sz="2300" dirty="0">
              <a:solidFill>
                <a:srgbClr val="002060"/>
              </a:solidFill>
              <a:latin typeface="Gill Sans Nova"/>
              <a:cs typeface="Segoe UI"/>
            </a:endParaRPr>
          </a:p>
          <a:p>
            <a:pPr marL="0" indent="0">
              <a:buNone/>
            </a:pPr>
            <a:endParaRPr lang="en-US" b="1" dirty="0">
              <a:latin typeface="Segoe UI"/>
              <a:cs typeface="Segoe UI"/>
            </a:endParaRPr>
          </a:p>
          <a:p>
            <a:pPr marL="0" indent="0">
              <a:buNone/>
            </a:pPr>
            <a:endParaRPr lang="en-US" b="1" dirty="0"/>
          </a:p>
          <a:p>
            <a:endParaRPr lang="en-US" dirty="0"/>
          </a:p>
          <a:p>
            <a:pPr marL="0" indent="0">
              <a:buNone/>
            </a:pPr>
            <a:endParaRPr lang="en-US" b="1" dirty="0"/>
          </a:p>
        </p:txBody>
      </p:sp>
      <p:sp>
        <p:nvSpPr>
          <p:cNvPr id="2" name="TextBox 1">
            <a:extLst>
              <a:ext uri="{FF2B5EF4-FFF2-40B4-BE49-F238E27FC236}">
                <a16:creationId xmlns:a16="http://schemas.microsoft.com/office/drawing/2014/main" id="{A0601BB9-0421-1FEE-6B17-E5D41039BF0B}"/>
              </a:ext>
            </a:extLst>
          </p:cNvPr>
          <p:cNvSpPr txBox="1"/>
          <p:nvPr/>
        </p:nvSpPr>
        <p:spPr>
          <a:xfrm>
            <a:off x="618111" y="3197991"/>
            <a:ext cx="50709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Positive Class Labelling​</a:t>
            </a:r>
          </a:p>
          <a:p>
            <a:pPr marL="342900" indent="-342900">
              <a:buFont typeface=""/>
              <a:buChar char="•"/>
            </a:pPr>
            <a:r>
              <a:rPr lang="en-US" sz="1400"/>
              <a:t>Countries linked to IWT</a:t>
            </a:r>
          </a:p>
          <a:p>
            <a:pPr marL="342900" indent="-342900">
              <a:buFont typeface=""/>
              <a:buChar char="•"/>
            </a:pPr>
            <a:endParaRPr lang="en-US" sz="1400"/>
          </a:p>
          <a:p>
            <a:pPr marL="342900" indent="-342900">
              <a:buFont typeface=""/>
              <a:buChar char="•"/>
            </a:pPr>
            <a:r>
              <a:rPr lang="en-US" sz="1400"/>
              <a:t>High percentile filtering on wire amount (97th quantile)</a:t>
            </a:r>
          </a:p>
          <a:p>
            <a:pPr marL="342900" indent="-342900">
              <a:buFont typeface=""/>
              <a:buChar char="•"/>
            </a:pPr>
            <a:endParaRPr lang="en-US" sz="1400"/>
          </a:p>
          <a:p>
            <a:pPr marL="342900" indent="-342900">
              <a:buFont typeface=""/>
              <a:buChar char="•"/>
            </a:pPr>
            <a:r>
              <a:rPr lang="en-US" sz="1400"/>
              <a:t>Suspicious messages</a:t>
            </a:r>
          </a:p>
          <a:p>
            <a:pPr marL="342900" indent="-342900">
              <a:buFont typeface=""/>
              <a:buChar char="•"/>
            </a:pPr>
            <a:endParaRPr lang="en-US" sz="1400"/>
          </a:p>
          <a:p>
            <a:pPr marL="342900" indent="-342900">
              <a:buFont typeface=""/>
              <a:buChar char="•"/>
            </a:pPr>
            <a:r>
              <a:rPr lang="en-US" sz="1400"/>
              <a:t>High percentile cash-transfer amounts (97th quantile)</a:t>
            </a:r>
          </a:p>
          <a:p>
            <a:pPr marL="342900" indent="-342900">
              <a:buFont typeface=""/>
              <a:buChar char="•"/>
            </a:pPr>
            <a:endParaRPr lang="en-US" sz="1400"/>
          </a:p>
          <a:p>
            <a:pPr marL="342900" indent="-342900">
              <a:buFont typeface=""/>
              <a:buChar char="•"/>
            </a:pPr>
            <a:r>
              <a:rPr lang="en-US" sz="1400"/>
              <a:t>Collusion between domestic and foreign ids</a:t>
            </a:r>
          </a:p>
          <a:p>
            <a:pPr marL="342900" indent="-342900">
              <a:buFont typeface=""/>
              <a:buChar char="•"/>
            </a:pPr>
            <a:endParaRPr lang="en-US" sz="1400"/>
          </a:p>
          <a:p>
            <a:pPr marL="342900" indent="-342900">
              <a:buFont typeface=""/>
              <a:buChar char="•"/>
            </a:pPr>
            <a:endParaRPr lang="en-US" sz="1400"/>
          </a:p>
        </p:txBody>
      </p:sp>
      <p:sp>
        <p:nvSpPr>
          <p:cNvPr id="3" name="TextBox 2">
            <a:extLst>
              <a:ext uri="{FF2B5EF4-FFF2-40B4-BE49-F238E27FC236}">
                <a16:creationId xmlns:a16="http://schemas.microsoft.com/office/drawing/2014/main" id="{DEF6E604-EC59-5992-30D5-2E22DA655E89}"/>
              </a:ext>
            </a:extLst>
          </p:cNvPr>
          <p:cNvSpPr txBox="1"/>
          <p:nvPr/>
        </p:nvSpPr>
        <p:spPr>
          <a:xfrm>
            <a:off x="6513694" y="3197991"/>
            <a:ext cx="531103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Negative Class Labelling​</a:t>
            </a:r>
          </a:p>
          <a:p>
            <a:pPr marL="342900" indent="-342900">
              <a:buFont typeface=""/>
              <a:buChar char="•"/>
            </a:pPr>
            <a:r>
              <a:rPr lang="en-US" sz="1400"/>
              <a:t>No countries excluded – to avoid FP based on country type</a:t>
            </a:r>
          </a:p>
          <a:p>
            <a:pPr marL="342900" indent="-342900">
              <a:buFont typeface=""/>
              <a:buChar char="•"/>
            </a:pPr>
            <a:endParaRPr lang="en-US" sz="1400"/>
          </a:p>
          <a:p>
            <a:pPr marL="342900" indent="-342900">
              <a:buFont typeface=""/>
              <a:buChar char="•"/>
            </a:pPr>
            <a:r>
              <a:rPr lang="en-US" sz="1400"/>
              <a:t>Median percentile filtering on wire amount </a:t>
            </a:r>
          </a:p>
          <a:p>
            <a:pPr marL="342900" indent="-342900">
              <a:buFont typeface=""/>
              <a:buChar char="•"/>
            </a:pPr>
            <a:endParaRPr lang="en-US" sz="1400"/>
          </a:p>
          <a:p>
            <a:pPr marL="342900" indent="-342900">
              <a:buFont typeface=""/>
              <a:buChar char="•"/>
            </a:pPr>
            <a:r>
              <a:rPr lang="en-US" sz="1400"/>
              <a:t>No suspicious messages</a:t>
            </a:r>
          </a:p>
          <a:p>
            <a:pPr marL="342900" indent="-342900">
              <a:buFont typeface=""/>
              <a:buChar char="•"/>
            </a:pPr>
            <a:endParaRPr lang="en-US" sz="1400"/>
          </a:p>
          <a:p>
            <a:pPr marL="342900" indent="-342900">
              <a:buFont typeface=""/>
              <a:buChar char="•"/>
            </a:pPr>
            <a:r>
              <a:rPr lang="en-US" sz="1400"/>
              <a:t>No suspicious occupations</a:t>
            </a:r>
          </a:p>
          <a:p>
            <a:pPr marL="342900" indent="-342900">
              <a:buFont typeface=""/>
              <a:buChar char="•"/>
            </a:pPr>
            <a:endParaRPr lang="en-US" sz="1400"/>
          </a:p>
          <a:p>
            <a:endParaRPr lang="en-US" sz="1400"/>
          </a:p>
          <a:p>
            <a:pPr marL="342900" indent="-342900">
              <a:buFont typeface=""/>
              <a:buChar char="•"/>
            </a:pPr>
            <a:endParaRPr lang="en-US" sz="1400"/>
          </a:p>
        </p:txBody>
      </p:sp>
    </p:spTree>
    <p:extLst>
      <p:ext uri="{BB962C8B-B14F-4D97-AF65-F5344CB8AC3E}">
        <p14:creationId xmlns:p14="http://schemas.microsoft.com/office/powerpoint/2010/main" val="61502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B741B7-D720-DADC-9804-CDA5FBC0430E}"/>
              </a:ext>
            </a:extLst>
          </p:cNvPr>
          <p:cNvSpPr>
            <a:spLocks noGrp="1"/>
          </p:cNvSpPr>
          <p:nvPr>
            <p:ph type="title"/>
          </p:nvPr>
        </p:nvSpPr>
        <p:spPr>
          <a:xfrm>
            <a:off x="306889" y="2212"/>
            <a:ext cx="11880100" cy="1234440"/>
          </a:xfrm>
        </p:spPr>
        <p:txBody>
          <a:bodyPr/>
          <a:lstStyle/>
          <a:p>
            <a:r>
              <a:rPr lang="en-US"/>
              <a:t>Graph Convolutional Neural Network: </a:t>
            </a:r>
            <a:r>
              <a:rPr lang="en-US" sz="2800" b="0"/>
              <a:t>Training </a:t>
            </a:r>
          </a:p>
        </p:txBody>
      </p:sp>
      <p:sp>
        <p:nvSpPr>
          <p:cNvPr id="7" name="Content Placeholder 2">
            <a:extLst>
              <a:ext uri="{FF2B5EF4-FFF2-40B4-BE49-F238E27FC236}">
                <a16:creationId xmlns:a16="http://schemas.microsoft.com/office/drawing/2014/main" id="{B9640DC6-77D1-95CE-5FBE-E9F6519D5F5E}"/>
              </a:ext>
            </a:extLst>
          </p:cNvPr>
          <p:cNvSpPr>
            <a:spLocks noGrp="1"/>
          </p:cNvSpPr>
          <p:nvPr>
            <p:ph idx="1"/>
          </p:nvPr>
        </p:nvSpPr>
        <p:spPr>
          <a:xfrm>
            <a:off x="577482" y="1916985"/>
            <a:ext cx="6325773" cy="2713654"/>
          </a:xfrm>
        </p:spPr>
        <p:txBody>
          <a:bodyPr vert="horz" lIns="0" tIns="0" rIns="0" bIns="0" rtlCol="0" anchor="t">
            <a:normAutofit fontScale="85000" lnSpcReduction="10000"/>
          </a:bodyPr>
          <a:lstStyle/>
          <a:p>
            <a:pPr marL="0" indent="0">
              <a:buNone/>
            </a:pPr>
            <a:r>
              <a:rPr lang="en-US" b="1"/>
              <a:t>Approach</a:t>
            </a:r>
          </a:p>
          <a:p>
            <a:pPr marL="342900" indent="-342900"/>
            <a:r>
              <a:rPr lang="en-US" sz="1700"/>
              <a:t>Comprehensive approach that uses node features, edge connections and edge attributes to predict suspicious actors </a:t>
            </a:r>
          </a:p>
          <a:p>
            <a:pPr marL="342900" indent="-342900"/>
            <a:r>
              <a:rPr lang="en-US" sz="1700"/>
              <a:t>Can leverage spatial information into prediction</a:t>
            </a:r>
          </a:p>
          <a:p>
            <a:pPr marL="342900" indent="-342900"/>
            <a:r>
              <a:rPr lang="en-US" sz="1700"/>
              <a:t>The output the graph predictions will be an additional insight when assessing trafficking networks</a:t>
            </a:r>
          </a:p>
          <a:p>
            <a:pPr marL="342900" indent="-342900"/>
            <a:r>
              <a:rPr lang="en-US" b="1">
                <a:latin typeface="Gill Sans Nova"/>
                <a:cs typeface="Segoe UI"/>
              </a:rPr>
              <a:t>Total Predicted Suspicious Actors: </a:t>
            </a:r>
            <a:r>
              <a:rPr lang="en-US">
                <a:latin typeface="Gill Sans Nova"/>
                <a:cs typeface="Segoe UI"/>
              </a:rPr>
              <a:t>~5400 </a:t>
            </a:r>
            <a:r>
              <a:rPr lang="en-US" sz="2500" b="1" i="1">
                <a:solidFill>
                  <a:srgbClr val="002060"/>
                </a:solidFill>
                <a:ea typeface="+mn-lt"/>
                <a:cs typeface="Segoe UI"/>
              </a:rPr>
              <a:t>1.8</a:t>
            </a:r>
            <a:r>
              <a:rPr lang="en-US" sz="2500" b="1" i="1">
                <a:solidFill>
                  <a:srgbClr val="002060"/>
                </a:solidFill>
                <a:ea typeface="+mn-lt"/>
                <a:cs typeface="+mn-lt"/>
              </a:rPr>
              <a:t>% of nodes</a:t>
            </a:r>
            <a:endParaRPr lang="en-US" sz="2500" b="1">
              <a:latin typeface="Gill Sans Nova"/>
              <a:cs typeface="Segoe UI"/>
            </a:endParaRPr>
          </a:p>
          <a:p>
            <a:pPr marL="0" indent="0">
              <a:buNone/>
            </a:pPr>
            <a:endParaRPr lang="en-US" b="1">
              <a:latin typeface="Segoe UI"/>
              <a:cs typeface="Segoe UI"/>
            </a:endParaRPr>
          </a:p>
          <a:p>
            <a:pPr marL="0" indent="0">
              <a:buNone/>
            </a:pPr>
            <a:endParaRPr lang="en-US" b="1"/>
          </a:p>
          <a:p>
            <a:endParaRPr lang="en-US"/>
          </a:p>
          <a:p>
            <a:pPr marL="0" indent="0">
              <a:buNone/>
            </a:pPr>
            <a:endParaRPr lang="en-US" b="1"/>
          </a:p>
        </p:txBody>
      </p:sp>
      <p:sp>
        <p:nvSpPr>
          <p:cNvPr id="11" name="Content Placeholder 2">
            <a:extLst>
              <a:ext uri="{FF2B5EF4-FFF2-40B4-BE49-F238E27FC236}">
                <a16:creationId xmlns:a16="http://schemas.microsoft.com/office/drawing/2014/main" id="{0EBEFA15-8618-54D8-3BE2-A385ECA504FF}"/>
              </a:ext>
            </a:extLst>
          </p:cNvPr>
          <p:cNvSpPr txBox="1">
            <a:spLocks/>
          </p:cNvSpPr>
          <p:nvPr/>
        </p:nvSpPr>
        <p:spPr>
          <a:xfrm>
            <a:off x="7125222" y="1869773"/>
            <a:ext cx="2422952" cy="274850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GCN</a:t>
            </a:r>
            <a:endParaRPr lang="en-US"/>
          </a:p>
          <a:p>
            <a:pPr marL="342900" indent="-342900"/>
            <a:r>
              <a:rPr lang="en-US" sz="1800"/>
              <a:t>2 convolutions</a:t>
            </a:r>
          </a:p>
          <a:p>
            <a:pPr marL="342900" indent="-342900"/>
            <a:r>
              <a:rPr lang="en-US" sz="1800">
                <a:latin typeface="Gill Sans Nova"/>
                <a:cs typeface="Segoe UI"/>
              </a:rPr>
              <a:t>Tanh activations</a:t>
            </a:r>
          </a:p>
          <a:p>
            <a:pPr marL="342900" indent="-342900"/>
            <a:r>
              <a:rPr lang="en-US" sz="1800">
                <a:latin typeface="Gill Sans Nova"/>
                <a:cs typeface="Segoe UI"/>
              </a:rPr>
              <a:t>BCE Loss function</a:t>
            </a:r>
          </a:p>
          <a:p>
            <a:pPr marL="342900" indent="-342900"/>
            <a:r>
              <a:rPr lang="en-US" sz="1800">
                <a:latin typeface="Gill Sans Nova"/>
                <a:cs typeface="Segoe UI"/>
              </a:rPr>
              <a:t>650 epochs</a:t>
            </a:r>
          </a:p>
          <a:p>
            <a:pPr marL="342900" indent="-342900"/>
            <a:r>
              <a:rPr lang="en-US" sz="1800">
                <a:latin typeface="Gill Sans Nova"/>
                <a:cs typeface="Segoe UI"/>
              </a:rPr>
              <a:t>F1 score = 0.85</a:t>
            </a:r>
          </a:p>
          <a:p>
            <a:pPr marL="0" indent="0">
              <a:buNone/>
            </a:pPr>
            <a:endParaRPr lang="en-US" b="1">
              <a:latin typeface="Segoe UI"/>
              <a:cs typeface="Segoe UI"/>
            </a:endParaRPr>
          </a:p>
          <a:p>
            <a:pPr marL="0" indent="0">
              <a:buNone/>
            </a:pPr>
            <a:endParaRPr lang="en-US" b="1"/>
          </a:p>
          <a:p>
            <a:endParaRPr lang="en-US"/>
          </a:p>
          <a:p>
            <a:pPr marL="0" indent="0">
              <a:buNone/>
            </a:pPr>
            <a:endParaRPr lang="en-US" b="1"/>
          </a:p>
        </p:txBody>
      </p:sp>
      <p:sp>
        <p:nvSpPr>
          <p:cNvPr id="18" name="TextBox 17">
            <a:extLst>
              <a:ext uri="{FF2B5EF4-FFF2-40B4-BE49-F238E27FC236}">
                <a16:creationId xmlns:a16="http://schemas.microsoft.com/office/drawing/2014/main" id="{ABF9DEEF-C8A2-5BC3-7E90-7F7BB92CB02C}"/>
              </a:ext>
            </a:extLst>
          </p:cNvPr>
          <p:cNvSpPr txBox="1"/>
          <p:nvPr/>
        </p:nvSpPr>
        <p:spPr>
          <a:xfrm rot="16200000">
            <a:off x="7807558" y="3396087"/>
            <a:ext cx="3968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Embedding Space vs Epoch</a:t>
            </a:r>
            <a:r>
              <a:rPr lang="en-US"/>
              <a:t> </a:t>
            </a:r>
          </a:p>
        </p:txBody>
      </p:sp>
      <p:pic>
        <p:nvPicPr>
          <p:cNvPr id="8" name="Picture 7" descr="A green and white dotted diagram&#10;&#10;Description automatically generated">
            <a:extLst>
              <a:ext uri="{FF2B5EF4-FFF2-40B4-BE49-F238E27FC236}">
                <a16:creationId xmlns:a16="http://schemas.microsoft.com/office/drawing/2014/main" id="{BC432852-B1EA-86A5-916A-73D66065BBE6}"/>
              </a:ext>
            </a:extLst>
          </p:cNvPr>
          <p:cNvPicPr>
            <a:picLocks noChangeAspect="1"/>
          </p:cNvPicPr>
          <p:nvPr/>
        </p:nvPicPr>
        <p:blipFill>
          <a:blip r:embed="rId2"/>
          <a:stretch>
            <a:fillRect/>
          </a:stretch>
        </p:blipFill>
        <p:spPr>
          <a:xfrm>
            <a:off x="10088555" y="797170"/>
            <a:ext cx="1897443" cy="1992923"/>
          </a:xfrm>
          <a:prstGeom prst="rect">
            <a:avLst/>
          </a:prstGeom>
        </p:spPr>
      </p:pic>
      <p:pic>
        <p:nvPicPr>
          <p:cNvPr id="9" name="Picture 8" descr="A green and grey dotted graph&#10;&#10;Description automatically generated">
            <a:extLst>
              <a:ext uri="{FF2B5EF4-FFF2-40B4-BE49-F238E27FC236}">
                <a16:creationId xmlns:a16="http://schemas.microsoft.com/office/drawing/2014/main" id="{6F60E9FD-CBED-F8CF-C978-DC817048B8C9}"/>
              </a:ext>
            </a:extLst>
          </p:cNvPr>
          <p:cNvPicPr>
            <a:picLocks noChangeAspect="1"/>
          </p:cNvPicPr>
          <p:nvPr/>
        </p:nvPicPr>
        <p:blipFill>
          <a:blip r:embed="rId3"/>
          <a:stretch>
            <a:fillRect/>
          </a:stretch>
        </p:blipFill>
        <p:spPr>
          <a:xfrm>
            <a:off x="10090096" y="2790091"/>
            <a:ext cx="1894360" cy="1946032"/>
          </a:xfrm>
          <a:prstGeom prst="rect">
            <a:avLst/>
          </a:prstGeom>
        </p:spPr>
      </p:pic>
      <p:pic>
        <p:nvPicPr>
          <p:cNvPr id="10" name="Picture 9">
            <a:extLst>
              <a:ext uri="{FF2B5EF4-FFF2-40B4-BE49-F238E27FC236}">
                <a16:creationId xmlns:a16="http://schemas.microsoft.com/office/drawing/2014/main" id="{76A8827B-1088-A992-21C3-D5A279A3F736}"/>
              </a:ext>
            </a:extLst>
          </p:cNvPr>
          <p:cNvPicPr>
            <a:picLocks noChangeAspect="1"/>
          </p:cNvPicPr>
          <p:nvPr/>
        </p:nvPicPr>
        <p:blipFill>
          <a:blip r:embed="rId4"/>
          <a:stretch>
            <a:fillRect/>
          </a:stretch>
        </p:blipFill>
        <p:spPr>
          <a:xfrm>
            <a:off x="10083251" y="4736123"/>
            <a:ext cx="1943222" cy="1992924"/>
          </a:xfrm>
          <a:prstGeom prst="rect">
            <a:avLst/>
          </a:prstGeom>
        </p:spPr>
      </p:pic>
      <p:cxnSp>
        <p:nvCxnSpPr>
          <p:cNvPr id="19" name="Straight Arrow Connector 18">
            <a:extLst>
              <a:ext uri="{FF2B5EF4-FFF2-40B4-BE49-F238E27FC236}">
                <a16:creationId xmlns:a16="http://schemas.microsoft.com/office/drawing/2014/main" id="{3E92E5D5-5582-34F8-4AC6-AFC700CCD788}"/>
              </a:ext>
            </a:extLst>
          </p:cNvPr>
          <p:cNvCxnSpPr/>
          <p:nvPr/>
        </p:nvCxnSpPr>
        <p:spPr>
          <a:xfrm flipH="1">
            <a:off x="10257692" y="5246077"/>
            <a:ext cx="1711570" cy="1371599"/>
          </a:xfrm>
          <a:prstGeom prst="straightConnector1">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55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4BD32B-2245-729B-081B-8ECD4AD135AB}"/>
              </a:ext>
            </a:extLst>
          </p:cNvPr>
          <p:cNvSpPr>
            <a:spLocks noGrp="1"/>
          </p:cNvSpPr>
          <p:nvPr>
            <p:ph type="title"/>
          </p:nvPr>
        </p:nvSpPr>
        <p:spPr>
          <a:xfrm>
            <a:off x="306889" y="2212"/>
            <a:ext cx="11880100" cy="1234440"/>
          </a:xfrm>
        </p:spPr>
        <p:txBody>
          <a:bodyPr/>
          <a:lstStyle/>
          <a:p>
            <a:r>
              <a:rPr lang="en-US"/>
              <a:t>Suspicious Pathways: </a:t>
            </a:r>
            <a:r>
              <a:rPr lang="en-US" sz="2800" b="0"/>
              <a:t>Cliques and </a:t>
            </a:r>
            <a:r>
              <a:rPr lang="en-US" sz="2800" b="0" err="1"/>
              <a:t>Betweeness</a:t>
            </a:r>
            <a:endParaRPr lang="en-US" sz="2800" b="0"/>
          </a:p>
        </p:txBody>
      </p:sp>
      <p:sp>
        <p:nvSpPr>
          <p:cNvPr id="7" name="Content Placeholder 2">
            <a:extLst>
              <a:ext uri="{FF2B5EF4-FFF2-40B4-BE49-F238E27FC236}">
                <a16:creationId xmlns:a16="http://schemas.microsoft.com/office/drawing/2014/main" id="{BEECC049-2D3A-93D2-8847-1EC24C72682C}"/>
              </a:ext>
            </a:extLst>
          </p:cNvPr>
          <p:cNvSpPr>
            <a:spLocks noGrp="1"/>
          </p:cNvSpPr>
          <p:nvPr>
            <p:ph idx="1"/>
          </p:nvPr>
        </p:nvSpPr>
        <p:spPr>
          <a:xfrm>
            <a:off x="870559" y="1412893"/>
            <a:ext cx="5716173" cy="2273637"/>
          </a:xfrm>
        </p:spPr>
        <p:txBody>
          <a:bodyPr vert="horz" lIns="0" tIns="0" rIns="0" bIns="0" rtlCol="0" anchor="t">
            <a:normAutofit lnSpcReduction="10000"/>
          </a:bodyPr>
          <a:lstStyle/>
          <a:p>
            <a:pPr marL="0" indent="0">
              <a:buNone/>
            </a:pPr>
            <a:r>
              <a:rPr lang="en-US" b="1"/>
              <a:t>Approach</a:t>
            </a:r>
          </a:p>
          <a:p>
            <a:pPr marL="342900" indent="-342900"/>
            <a:r>
              <a:rPr lang="en-US"/>
              <a:t>Total suspicious actors ~ 5400</a:t>
            </a:r>
          </a:p>
          <a:p>
            <a:pPr marL="342900" indent="-342900"/>
            <a:r>
              <a:rPr lang="en-US">
                <a:latin typeface="Gill Sans Nova"/>
                <a:cs typeface="Segoe UI"/>
              </a:rPr>
              <a:t>Find suspicious actors that form a clique</a:t>
            </a:r>
          </a:p>
          <a:p>
            <a:pPr marL="342900" indent="-342900"/>
            <a:r>
              <a:rPr lang="en-US">
                <a:latin typeface="Gill Sans Nova"/>
                <a:cs typeface="Segoe UI"/>
              </a:rPr>
              <a:t>Rank suspicious actors in cliques by '</a:t>
            </a:r>
            <a:r>
              <a:rPr lang="en-US" err="1">
                <a:latin typeface="Gill Sans Nova"/>
                <a:cs typeface="Segoe UI"/>
              </a:rPr>
              <a:t>betweeness</a:t>
            </a:r>
            <a:r>
              <a:rPr lang="en-US">
                <a:latin typeface="Gill Sans Nova"/>
                <a:cs typeface="Segoe UI"/>
              </a:rPr>
              <a:t>'</a:t>
            </a:r>
          </a:p>
          <a:p>
            <a:pPr marL="342900" indent="-342900"/>
            <a:r>
              <a:rPr lang="en-US" b="1">
                <a:latin typeface="Gill Sans Nova"/>
                <a:cs typeface="Segoe UI"/>
              </a:rPr>
              <a:t>5 suspicious actors</a:t>
            </a:r>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sp>
        <p:nvSpPr>
          <p:cNvPr id="10" name="TextBox 9">
            <a:extLst>
              <a:ext uri="{FF2B5EF4-FFF2-40B4-BE49-F238E27FC236}">
                <a16:creationId xmlns:a16="http://schemas.microsoft.com/office/drawing/2014/main" id="{47778D4E-8050-111B-6438-3B652A8E5139}"/>
              </a:ext>
            </a:extLst>
          </p:cNvPr>
          <p:cNvSpPr txBox="1"/>
          <p:nvPr/>
        </p:nvSpPr>
        <p:spPr>
          <a:xfrm rot="16200000">
            <a:off x="281097" y="4604532"/>
            <a:ext cx="193319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Betweeness Centrality </a:t>
            </a:r>
            <a:endParaRPr lang="en-US"/>
          </a:p>
        </p:txBody>
      </p:sp>
      <p:sp>
        <p:nvSpPr>
          <p:cNvPr id="11" name="TextBox 10">
            <a:extLst>
              <a:ext uri="{FF2B5EF4-FFF2-40B4-BE49-F238E27FC236}">
                <a16:creationId xmlns:a16="http://schemas.microsoft.com/office/drawing/2014/main" id="{20B1A58C-29FB-ECB0-BD34-B99E6B4762EE}"/>
              </a:ext>
            </a:extLst>
          </p:cNvPr>
          <p:cNvSpPr txBox="1"/>
          <p:nvPr/>
        </p:nvSpPr>
        <p:spPr>
          <a:xfrm>
            <a:off x="2661041" y="6086779"/>
            <a:ext cx="193319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Trafficker Nodes</a:t>
            </a:r>
          </a:p>
        </p:txBody>
      </p:sp>
      <p:pic>
        <p:nvPicPr>
          <p:cNvPr id="2" name="Picture 1" descr="A line graph with numbers&#10;&#10;Description automatically generated">
            <a:extLst>
              <a:ext uri="{FF2B5EF4-FFF2-40B4-BE49-F238E27FC236}">
                <a16:creationId xmlns:a16="http://schemas.microsoft.com/office/drawing/2014/main" id="{F5AA4FF4-5174-CDC1-3B65-6A39840E67EA}"/>
              </a:ext>
            </a:extLst>
          </p:cNvPr>
          <p:cNvPicPr>
            <a:picLocks noChangeAspect="1"/>
          </p:cNvPicPr>
          <p:nvPr/>
        </p:nvPicPr>
        <p:blipFill>
          <a:blip r:embed="rId2"/>
          <a:stretch>
            <a:fillRect/>
          </a:stretch>
        </p:blipFill>
        <p:spPr>
          <a:xfrm>
            <a:off x="1506781" y="3593122"/>
            <a:ext cx="3481022" cy="2497016"/>
          </a:xfrm>
          <a:prstGeom prst="rect">
            <a:avLst/>
          </a:prstGeom>
        </p:spPr>
      </p:pic>
      <p:pic>
        <p:nvPicPr>
          <p:cNvPr id="3" name="Picture 2" descr="A network of circles and lines&#10;&#10;Description automatically generated">
            <a:extLst>
              <a:ext uri="{FF2B5EF4-FFF2-40B4-BE49-F238E27FC236}">
                <a16:creationId xmlns:a16="http://schemas.microsoft.com/office/drawing/2014/main" id="{7BA51249-B7C6-005E-0C24-AB1C81B01C70}"/>
              </a:ext>
            </a:extLst>
          </p:cNvPr>
          <p:cNvPicPr>
            <a:picLocks noChangeAspect="1"/>
          </p:cNvPicPr>
          <p:nvPr/>
        </p:nvPicPr>
        <p:blipFill>
          <a:blip r:embed="rId3"/>
          <a:stretch>
            <a:fillRect/>
          </a:stretch>
        </p:blipFill>
        <p:spPr>
          <a:xfrm>
            <a:off x="7205296" y="1371233"/>
            <a:ext cx="2271347" cy="2544641"/>
          </a:xfrm>
          <a:prstGeom prst="rect">
            <a:avLst/>
          </a:prstGeom>
          <a:ln>
            <a:solidFill>
              <a:schemeClr val="tx1"/>
            </a:solidFill>
          </a:ln>
        </p:spPr>
      </p:pic>
      <p:sp>
        <p:nvSpPr>
          <p:cNvPr id="4" name="TextBox 3">
            <a:extLst>
              <a:ext uri="{FF2B5EF4-FFF2-40B4-BE49-F238E27FC236}">
                <a16:creationId xmlns:a16="http://schemas.microsoft.com/office/drawing/2014/main" id="{637669DD-E007-52D3-FFE3-B342526AADE9}"/>
              </a:ext>
            </a:extLst>
          </p:cNvPr>
          <p:cNvSpPr txBox="1"/>
          <p:nvPr/>
        </p:nvSpPr>
        <p:spPr>
          <a:xfrm>
            <a:off x="8617573" y="999934"/>
            <a:ext cx="24097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Wild Life Syndicates</a:t>
            </a:r>
          </a:p>
        </p:txBody>
      </p:sp>
      <p:sp>
        <p:nvSpPr>
          <p:cNvPr id="6" name="Oval 5">
            <a:extLst>
              <a:ext uri="{FF2B5EF4-FFF2-40B4-BE49-F238E27FC236}">
                <a16:creationId xmlns:a16="http://schemas.microsoft.com/office/drawing/2014/main" id="{659FEC09-6885-ABFA-10F7-71B8F33D7C9A}"/>
              </a:ext>
            </a:extLst>
          </p:cNvPr>
          <p:cNvSpPr/>
          <p:nvPr/>
        </p:nvSpPr>
        <p:spPr>
          <a:xfrm>
            <a:off x="8107914" y="1571679"/>
            <a:ext cx="1160583" cy="103163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F218BCF-F852-3844-0BD5-53E48E517BBC}"/>
              </a:ext>
            </a:extLst>
          </p:cNvPr>
          <p:cNvSpPr/>
          <p:nvPr/>
        </p:nvSpPr>
        <p:spPr>
          <a:xfrm>
            <a:off x="7322468" y="2896386"/>
            <a:ext cx="1254367" cy="101990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3170A01-84ED-1C6C-4CA3-544B2CE95C5B}"/>
              </a:ext>
            </a:extLst>
          </p:cNvPr>
          <p:cNvSpPr txBox="1"/>
          <p:nvPr/>
        </p:nvSpPr>
        <p:spPr>
          <a:xfrm>
            <a:off x="7210803" y="3965871"/>
            <a:ext cx="23159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 </a:t>
            </a:r>
            <a:r>
              <a:rPr lang="en-US" sz="1100" i="1" dirty="0"/>
              <a:t>Adopting cybersecurity practice to reduce wildlife cybercrime</a:t>
            </a:r>
            <a:endParaRPr lang="en-US" sz="1100" dirty="0"/>
          </a:p>
        </p:txBody>
      </p:sp>
      <p:pic>
        <p:nvPicPr>
          <p:cNvPr id="13" name="Picture 12" descr="A diagram of a network&#10;&#10;Description automatically generated">
            <a:extLst>
              <a:ext uri="{FF2B5EF4-FFF2-40B4-BE49-F238E27FC236}">
                <a16:creationId xmlns:a16="http://schemas.microsoft.com/office/drawing/2014/main" id="{BAC18975-9E18-56C1-21A7-FBA6B2B9A5E0}"/>
              </a:ext>
            </a:extLst>
          </p:cNvPr>
          <p:cNvPicPr>
            <a:picLocks noChangeAspect="1"/>
          </p:cNvPicPr>
          <p:nvPr/>
        </p:nvPicPr>
        <p:blipFill>
          <a:blip r:embed="rId4"/>
          <a:stretch>
            <a:fillRect/>
          </a:stretch>
        </p:blipFill>
        <p:spPr>
          <a:xfrm rot="16200000">
            <a:off x="9484703" y="2010141"/>
            <a:ext cx="2542442" cy="1196486"/>
          </a:xfrm>
          <a:prstGeom prst="rect">
            <a:avLst/>
          </a:prstGeom>
          <a:ln>
            <a:solidFill>
              <a:schemeClr val="tx1"/>
            </a:solidFill>
          </a:ln>
        </p:spPr>
      </p:pic>
      <p:sp>
        <p:nvSpPr>
          <p:cNvPr id="14" name="TextBox 13">
            <a:extLst>
              <a:ext uri="{FF2B5EF4-FFF2-40B4-BE49-F238E27FC236}">
                <a16:creationId xmlns:a16="http://schemas.microsoft.com/office/drawing/2014/main" id="{254563C3-57E9-A02B-39F9-A7EFAEF16E27}"/>
              </a:ext>
            </a:extLst>
          </p:cNvPr>
          <p:cNvSpPr txBox="1"/>
          <p:nvPr/>
        </p:nvSpPr>
        <p:spPr>
          <a:xfrm>
            <a:off x="9754710" y="3965870"/>
            <a:ext cx="23159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t>Federated databases and actionable intelligence: using social network analysis to disrupt transnational wildlife trafficking networks</a:t>
            </a:r>
          </a:p>
        </p:txBody>
      </p:sp>
      <p:sp>
        <p:nvSpPr>
          <p:cNvPr id="15" name="TextBox 14">
            <a:extLst>
              <a:ext uri="{FF2B5EF4-FFF2-40B4-BE49-F238E27FC236}">
                <a16:creationId xmlns:a16="http://schemas.microsoft.com/office/drawing/2014/main" id="{F88E2DC9-04CB-2B68-F702-5AF0BB1425D2}"/>
              </a:ext>
            </a:extLst>
          </p:cNvPr>
          <p:cNvSpPr txBox="1"/>
          <p:nvPr/>
        </p:nvSpPr>
        <p:spPr>
          <a:xfrm>
            <a:off x="7328034" y="5185072"/>
            <a:ext cx="474267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'Criminal networks have key players identified through social network analytical metrics... the </a:t>
            </a:r>
            <a:r>
              <a:rPr lang="en-US" sz="1600" u="sng" dirty="0" err="1"/>
              <a:t>betweeness</a:t>
            </a:r>
            <a:r>
              <a:rPr lang="en-US" sz="1600" u="sng" dirty="0"/>
              <a:t> centrality </a:t>
            </a:r>
            <a:r>
              <a:rPr lang="en-US" sz="1600" dirty="0"/>
              <a:t>measure indicates the intermediary with the most control over information. ' -- Timothy C Haas  </a:t>
            </a:r>
          </a:p>
        </p:txBody>
      </p:sp>
      <p:sp>
        <p:nvSpPr>
          <p:cNvPr id="16" name="Oval 15">
            <a:extLst>
              <a:ext uri="{FF2B5EF4-FFF2-40B4-BE49-F238E27FC236}">
                <a16:creationId xmlns:a16="http://schemas.microsoft.com/office/drawing/2014/main" id="{E5D8A83E-40F3-1263-A0C1-FDA7B4BBB59F}"/>
              </a:ext>
            </a:extLst>
          </p:cNvPr>
          <p:cNvSpPr/>
          <p:nvPr/>
        </p:nvSpPr>
        <p:spPr>
          <a:xfrm>
            <a:off x="10358744" y="1970263"/>
            <a:ext cx="750276" cy="100818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66D4FD0-BA79-917C-EA67-3A44A3562FA1}"/>
              </a:ext>
            </a:extLst>
          </p:cNvPr>
          <p:cNvCxnSpPr/>
          <p:nvPr/>
        </p:nvCxnSpPr>
        <p:spPr>
          <a:xfrm>
            <a:off x="2792290" y="3888400"/>
            <a:ext cx="11724" cy="200464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0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F03509-F12A-1E5E-621E-2D8C3BCB5EFF}"/>
              </a:ext>
            </a:extLst>
          </p:cNvPr>
          <p:cNvSpPr>
            <a:spLocks noGrp="1"/>
          </p:cNvSpPr>
          <p:nvPr>
            <p:ph type="title"/>
          </p:nvPr>
        </p:nvSpPr>
        <p:spPr>
          <a:xfrm>
            <a:off x="306889" y="2212"/>
            <a:ext cx="11880100" cy="1234440"/>
          </a:xfrm>
        </p:spPr>
        <p:txBody>
          <a:bodyPr/>
          <a:lstStyle/>
          <a:p>
            <a:r>
              <a:rPr lang="en-US"/>
              <a:t>Suspicious Pathways: </a:t>
            </a:r>
            <a:r>
              <a:rPr lang="en-US" sz="2800" b="0"/>
              <a:t>Results</a:t>
            </a:r>
            <a:endParaRPr lang="en-US"/>
          </a:p>
        </p:txBody>
      </p:sp>
      <p:sp>
        <p:nvSpPr>
          <p:cNvPr id="7" name="Content Placeholder 2">
            <a:extLst>
              <a:ext uri="{FF2B5EF4-FFF2-40B4-BE49-F238E27FC236}">
                <a16:creationId xmlns:a16="http://schemas.microsoft.com/office/drawing/2014/main" id="{A39AC545-35D1-5273-FA85-EBC6F4F0C167}"/>
              </a:ext>
            </a:extLst>
          </p:cNvPr>
          <p:cNvSpPr>
            <a:spLocks noGrp="1"/>
          </p:cNvSpPr>
          <p:nvPr>
            <p:ph idx="1"/>
          </p:nvPr>
        </p:nvSpPr>
        <p:spPr>
          <a:xfrm>
            <a:off x="870559" y="1412893"/>
            <a:ext cx="7310512" cy="4487531"/>
          </a:xfrm>
        </p:spPr>
        <p:txBody>
          <a:bodyPr vert="horz" lIns="0" tIns="0" rIns="0" bIns="0" rtlCol="0" anchor="t">
            <a:normAutofit fontScale="70000" lnSpcReduction="20000"/>
          </a:bodyPr>
          <a:lstStyle/>
          <a:p>
            <a:pPr marL="0" indent="0">
              <a:buNone/>
            </a:pPr>
            <a:r>
              <a:rPr lang="en-US" b="1" dirty="0"/>
              <a:t>Refining Paths</a:t>
            </a:r>
          </a:p>
          <a:p>
            <a:pPr marL="342900" indent="-342900"/>
            <a:r>
              <a:rPr lang="en-US" dirty="0"/>
              <a:t>Shortest paths between suspicious nodes --&gt; 20 paths</a:t>
            </a:r>
            <a:endParaRPr lang="en-US" dirty="0">
              <a:latin typeface="Gill Sans Nova"/>
              <a:cs typeface="Segoe UI"/>
            </a:endParaRPr>
          </a:p>
          <a:p>
            <a:pPr marL="342900" indent="-342900"/>
            <a:r>
              <a:rPr lang="en-US" dirty="0">
                <a:latin typeface="Gill Sans Nova"/>
                <a:cs typeface="Segoe UI"/>
              </a:rPr>
              <a:t>5 &lt; path length &lt; 15  --&gt; 14 paths</a:t>
            </a:r>
          </a:p>
          <a:p>
            <a:pPr marL="342900" indent="-342900"/>
            <a:r>
              <a:rPr lang="en-US" dirty="0">
                <a:latin typeface="Gill Sans Nova"/>
                <a:cs typeface="Segoe UI"/>
              </a:rPr>
              <a:t>Suspicious nodes &gt; 3  --&gt;2 paths</a:t>
            </a:r>
          </a:p>
          <a:p>
            <a:pPr marL="0" indent="0">
              <a:buNone/>
            </a:pPr>
            <a:endParaRPr lang="en-US" dirty="0">
              <a:latin typeface="Gill Sans Nova"/>
              <a:cs typeface="Segoe UI"/>
            </a:endParaRPr>
          </a:p>
          <a:p>
            <a:pPr marL="0" indent="0">
              <a:buNone/>
            </a:pPr>
            <a:r>
              <a:rPr lang="en-US" b="1" dirty="0">
                <a:latin typeface="Gill Sans Nova"/>
                <a:cs typeface="Segoe UI"/>
              </a:rPr>
              <a:t>Shortest Path Algorithm</a:t>
            </a:r>
            <a:endParaRPr lang="en-US" dirty="0">
              <a:latin typeface="Gill Sans Nova"/>
              <a:cs typeface="Segoe UI"/>
            </a:endParaRPr>
          </a:p>
          <a:p>
            <a:pPr marL="800100" lvl="1" indent="-342900">
              <a:buFont typeface="Courier New" panose="020B0604020202020204" pitchFamily="34" charset="0"/>
              <a:buChar char="o"/>
            </a:pPr>
            <a:r>
              <a:rPr lang="en-US" dirty="0">
                <a:latin typeface="Gill Sans Nova"/>
                <a:cs typeface="Segoe UI"/>
              </a:rPr>
              <a:t>All the shortest paths are recorded for each (source, target) </a:t>
            </a:r>
          </a:p>
          <a:p>
            <a:pPr marL="800100" lvl="1" indent="-342900">
              <a:buFont typeface="Courier New" panose="020B0604020202020204" pitchFamily="34" charset="0"/>
              <a:buChar char="o"/>
            </a:pPr>
            <a:r>
              <a:rPr lang="en-US" dirty="0">
                <a:latin typeface="Gill Sans Nova"/>
                <a:cs typeface="Segoe UI"/>
              </a:rPr>
              <a:t>These paths are combined to create a network that connected at least two suspicious nodes</a:t>
            </a:r>
            <a:endParaRPr lang="en-US" b="1" dirty="0">
              <a:latin typeface="Gill Sans Nova"/>
              <a:cs typeface="Segoe UI"/>
            </a:endParaRPr>
          </a:p>
          <a:p>
            <a:pPr marL="114300" indent="0">
              <a:buNone/>
            </a:pPr>
            <a:r>
              <a:rPr lang="en-US" b="1" dirty="0">
                <a:latin typeface="Gill Sans Nova"/>
                <a:cs typeface="Segoe UI"/>
              </a:rPr>
              <a:t>Network Properties</a:t>
            </a:r>
          </a:p>
          <a:p>
            <a:pPr marL="457200" indent="-342900"/>
            <a:r>
              <a:rPr lang="en-US" dirty="0">
                <a:latin typeface="Gill Sans Nova"/>
                <a:cs typeface="Segoe UI"/>
              </a:rPr>
              <a:t>7 unknown transaction destinations/countries (both networks) </a:t>
            </a:r>
          </a:p>
          <a:p>
            <a:pPr marL="457200" indent="-342900"/>
            <a:r>
              <a:rPr lang="en-US" dirty="0">
                <a:latin typeface="Gill Sans Nova"/>
                <a:cs typeface="Segoe UI"/>
              </a:rPr>
              <a:t>1 domestic transaction (both networks)</a:t>
            </a:r>
          </a:p>
          <a:p>
            <a:pPr marL="457200" indent="-342900"/>
            <a:r>
              <a:rPr lang="en-US" dirty="0">
                <a:latin typeface="Gill Sans Nova"/>
                <a:cs typeface="Segoe UI"/>
              </a:rPr>
              <a:t>2 known tenures ~ 10 years each (both networks)</a:t>
            </a:r>
          </a:p>
          <a:p>
            <a:pPr marL="457200" indent="-342900"/>
            <a:r>
              <a:rPr lang="en-US" dirty="0">
                <a:latin typeface="Gill Sans Nova"/>
                <a:cs typeface="Segoe UI"/>
              </a:rPr>
              <a:t>Normal wire amounts &amp; normal message scores</a:t>
            </a:r>
          </a:p>
          <a:p>
            <a:pPr marL="457200" indent="-342900"/>
            <a:endParaRPr lang="en-US" dirty="0">
              <a:latin typeface="Gill Sans Nova"/>
              <a:cs typeface="Segoe UI"/>
            </a:endParaRPr>
          </a:p>
          <a:p>
            <a:pPr marL="800100" lvl="1" indent="-342900">
              <a:buFont typeface="Courier New" panose="020B0604020202020204" pitchFamily="34" charset="0"/>
              <a:buChar char="o"/>
            </a:pPr>
            <a:endParaRPr lang="en-US" dirty="0">
              <a:latin typeface="Gill Sans Nova"/>
              <a:cs typeface="Segoe UI"/>
            </a:endParaRPr>
          </a:p>
          <a:p>
            <a:pPr marL="457200" lvl="1" indent="0">
              <a:buNone/>
            </a:pPr>
            <a:endParaRPr lang="en-US" dirty="0">
              <a:latin typeface="Gill Sans Nova"/>
              <a:cs typeface="Segoe UI"/>
            </a:endParaRPr>
          </a:p>
          <a:p>
            <a:pPr marL="0" indent="0">
              <a:buNone/>
            </a:pPr>
            <a:endParaRPr lang="en-US" b="1" dirty="0">
              <a:latin typeface="Segoe UI"/>
              <a:cs typeface="Segoe UI"/>
            </a:endParaRPr>
          </a:p>
          <a:p>
            <a:pPr marL="0" indent="0">
              <a:buNone/>
            </a:pPr>
            <a:endParaRPr lang="en-US" b="1" dirty="0">
              <a:cs typeface="Segoe UI"/>
            </a:endParaRPr>
          </a:p>
          <a:p>
            <a:endParaRPr lang="en-US" dirty="0">
              <a:cs typeface="Segoe UI"/>
            </a:endParaRPr>
          </a:p>
          <a:p>
            <a:pPr marL="0" indent="0">
              <a:buNone/>
            </a:pPr>
            <a:endParaRPr lang="en-US" b="1" dirty="0"/>
          </a:p>
        </p:txBody>
      </p:sp>
      <p:pic>
        <p:nvPicPr>
          <p:cNvPr id="6" name="Picture 5" descr="A diagram of a graph&#10;&#10;Description automatically generated">
            <a:extLst>
              <a:ext uri="{FF2B5EF4-FFF2-40B4-BE49-F238E27FC236}">
                <a16:creationId xmlns:a16="http://schemas.microsoft.com/office/drawing/2014/main" id="{D1C344B6-A692-7FCA-82E4-2C16BD5C1FE6}"/>
              </a:ext>
            </a:extLst>
          </p:cNvPr>
          <p:cNvPicPr>
            <a:picLocks noChangeAspect="1"/>
          </p:cNvPicPr>
          <p:nvPr/>
        </p:nvPicPr>
        <p:blipFill>
          <a:blip r:embed="rId2"/>
          <a:stretch>
            <a:fillRect/>
          </a:stretch>
        </p:blipFill>
        <p:spPr>
          <a:xfrm>
            <a:off x="8932617" y="1342292"/>
            <a:ext cx="3060456" cy="2426677"/>
          </a:xfrm>
          <a:prstGeom prst="rect">
            <a:avLst/>
          </a:prstGeom>
        </p:spPr>
      </p:pic>
      <p:pic>
        <p:nvPicPr>
          <p:cNvPr id="8" name="Picture 7" descr="A diagram of a graph&#10;&#10;Description automatically generated">
            <a:extLst>
              <a:ext uri="{FF2B5EF4-FFF2-40B4-BE49-F238E27FC236}">
                <a16:creationId xmlns:a16="http://schemas.microsoft.com/office/drawing/2014/main" id="{094A372B-F522-0AFB-482A-E97294B1A10E}"/>
              </a:ext>
            </a:extLst>
          </p:cNvPr>
          <p:cNvPicPr>
            <a:picLocks noChangeAspect="1"/>
          </p:cNvPicPr>
          <p:nvPr/>
        </p:nvPicPr>
        <p:blipFill>
          <a:blip r:embed="rId3"/>
          <a:stretch>
            <a:fillRect/>
          </a:stretch>
        </p:blipFill>
        <p:spPr>
          <a:xfrm>
            <a:off x="8935182" y="3867517"/>
            <a:ext cx="3055327" cy="2428875"/>
          </a:xfrm>
          <a:prstGeom prst="rect">
            <a:avLst/>
          </a:prstGeom>
        </p:spPr>
      </p:pic>
    </p:spTree>
    <p:extLst>
      <p:ext uri="{BB962C8B-B14F-4D97-AF65-F5344CB8AC3E}">
        <p14:creationId xmlns:p14="http://schemas.microsoft.com/office/powerpoint/2010/main" val="204133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496A-9DBE-B9D8-95AB-C768FFD16FF3}"/>
              </a:ext>
            </a:extLst>
          </p:cNvPr>
          <p:cNvSpPr>
            <a:spLocks noGrp="1"/>
          </p:cNvSpPr>
          <p:nvPr>
            <p:ph type="title"/>
          </p:nvPr>
        </p:nvSpPr>
        <p:spPr>
          <a:xfrm>
            <a:off x="1371600" y="795528"/>
            <a:ext cx="2919902" cy="698981"/>
          </a:xfrm>
        </p:spPr>
        <p:txBody>
          <a:bodyPr/>
          <a:lstStyle/>
          <a:p>
            <a:r>
              <a:rPr lang="en-GB"/>
              <a:t>Agenda</a:t>
            </a:r>
          </a:p>
        </p:txBody>
      </p:sp>
      <p:sp>
        <p:nvSpPr>
          <p:cNvPr id="3" name="Content Placeholder 2">
            <a:extLst>
              <a:ext uri="{FF2B5EF4-FFF2-40B4-BE49-F238E27FC236}">
                <a16:creationId xmlns:a16="http://schemas.microsoft.com/office/drawing/2014/main" id="{7F59D3E3-74DC-3530-567B-E0ADFDFBDFA4}"/>
              </a:ext>
            </a:extLst>
          </p:cNvPr>
          <p:cNvSpPr>
            <a:spLocks noGrp="1"/>
          </p:cNvSpPr>
          <p:nvPr>
            <p:ph idx="1"/>
          </p:nvPr>
        </p:nvSpPr>
        <p:spPr/>
        <p:txBody>
          <a:bodyPr vert="horz" lIns="0" tIns="0" rIns="0" bIns="0" rtlCol="0" anchor="t">
            <a:normAutofit/>
          </a:bodyPr>
          <a:lstStyle/>
          <a:p>
            <a:r>
              <a:rPr lang="en-GB"/>
              <a:t>Task 1: Supervised Learning </a:t>
            </a:r>
          </a:p>
          <a:p>
            <a:r>
              <a:rPr lang="en-GB"/>
              <a:t>Task 2: Unsupervised Learning GCN and Community detection</a:t>
            </a:r>
          </a:p>
          <a:p>
            <a:r>
              <a:rPr lang="en-GB"/>
              <a:t>Task 3: </a:t>
            </a:r>
            <a:r>
              <a:rPr lang="en-GB">
                <a:solidFill>
                  <a:srgbClr val="000000"/>
                </a:solidFill>
                <a:ea typeface="+mn-lt"/>
                <a:cs typeface="+mn-lt"/>
              </a:rPr>
              <a:t>Retrieval-Augmented Generation (RAG)</a:t>
            </a:r>
            <a:r>
              <a:rPr lang="en-GB"/>
              <a:t> and LLM</a:t>
            </a:r>
          </a:p>
          <a:p>
            <a:endParaRPr lang="en-GB"/>
          </a:p>
        </p:txBody>
      </p:sp>
    </p:spTree>
    <p:extLst>
      <p:ext uri="{BB962C8B-B14F-4D97-AF65-F5344CB8AC3E}">
        <p14:creationId xmlns:p14="http://schemas.microsoft.com/office/powerpoint/2010/main" val="233191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lstStyle/>
          <a:p>
            <a:r>
              <a:rPr lang="en-US"/>
              <a:t>Community Detection: </a:t>
            </a:r>
            <a:r>
              <a:rPr lang="en-US" sz="2800" b="0"/>
              <a:t>Modularity</a:t>
            </a:r>
          </a:p>
        </p:txBody>
      </p:sp>
      <p:sp>
        <p:nvSpPr>
          <p:cNvPr id="9" name="Content Placeholder 2">
            <a:extLst>
              <a:ext uri="{FF2B5EF4-FFF2-40B4-BE49-F238E27FC236}">
                <a16:creationId xmlns:a16="http://schemas.microsoft.com/office/drawing/2014/main" id="{FD5482D4-1CF1-3291-728B-2653BE239708}"/>
              </a:ext>
            </a:extLst>
          </p:cNvPr>
          <p:cNvSpPr>
            <a:spLocks noGrp="1"/>
          </p:cNvSpPr>
          <p:nvPr>
            <p:ph idx="1"/>
          </p:nvPr>
        </p:nvSpPr>
        <p:spPr>
          <a:xfrm>
            <a:off x="870559" y="1412893"/>
            <a:ext cx="10241280" cy="2181461"/>
          </a:xfrm>
        </p:spPr>
        <p:txBody>
          <a:bodyPr vert="horz" lIns="0" tIns="0" rIns="0" bIns="0" rtlCol="0" anchor="t">
            <a:normAutofit fontScale="92500" lnSpcReduction="20000"/>
          </a:bodyPr>
          <a:lstStyle/>
          <a:p>
            <a:pPr marL="0" indent="0">
              <a:buNone/>
            </a:pPr>
            <a:r>
              <a:rPr lang="en-US" b="1"/>
              <a:t>Network Detection using Modularity</a:t>
            </a:r>
          </a:p>
          <a:p>
            <a:pPr marL="342900" indent="-342900"/>
            <a:r>
              <a:rPr lang="en-US"/>
              <a:t>Measures the </a:t>
            </a:r>
            <a:r>
              <a:rPr lang="en-US" err="1"/>
              <a:t>sturcture</a:t>
            </a:r>
            <a:r>
              <a:rPr lang="en-US"/>
              <a:t> / substructures of a network directly</a:t>
            </a:r>
          </a:p>
          <a:p>
            <a:pPr marL="342900" indent="-342900"/>
            <a:r>
              <a:rPr lang="en-US">
                <a:latin typeface="Gill Sans Nova"/>
                <a:cs typeface="Segoe UI"/>
              </a:rPr>
              <a:t>Modularity represents density of connections within a module/partition relative to other modules in the graph</a:t>
            </a:r>
          </a:p>
          <a:p>
            <a:pPr marL="342900" indent="-342900"/>
            <a:r>
              <a:rPr lang="en-US">
                <a:latin typeface="Gill Sans Nova"/>
                <a:cs typeface="Segoe UI"/>
              </a:rPr>
              <a:t>Used for detecting 'Community Structure' i.e. a network—expect IWT networks to conform to community structure</a:t>
            </a:r>
          </a:p>
          <a:p>
            <a:pPr marL="0" indent="0">
              <a:buNone/>
            </a:pPr>
            <a:endParaRPr lang="en-US" b="1">
              <a:latin typeface="Segoe UI"/>
              <a:cs typeface="Segoe UI"/>
            </a:endParaRPr>
          </a:p>
          <a:p>
            <a:pPr marL="0" indent="0">
              <a:buNone/>
            </a:pPr>
            <a:endParaRPr lang="en-US" b="1">
              <a:latin typeface="Gill Sans Nova"/>
              <a:cs typeface="Segoe UI"/>
            </a:endParaRPr>
          </a:p>
          <a:p>
            <a:endParaRPr lang="en-US"/>
          </a:p>
          <a:p>
            <a:pPr marL="0" indent="0">
              <a:buNone/>
            </a:pPr>
            <a:endParaRPr lang="en-US" b="1"/>
          </a:p>
        </p:txBody>
      </p:sp>
      <p:sp>
        <p:nvSpPr>
          <p:cNvPr id="3" name="Content Placeholder 2">
            <a:extLst>
              <a:ext uri="{FF2B5EF4-FFF2-40B4-BE49-F238E27FC236}">
                <a16:creationId xmlns:a16="http://schemas.microsoft.com/office/drawing/2014/main" id="{E29E9875-E8EC-61A1-2FA7-727B95928BAD}"/>
              </a:ext>
            </a:extLst>
          </p:cNvPr>
          <p:cNvSpPr txBox="1">
            <a:spLocks/>
          </p:cNvSpPr>
          <p:nvPr/>
        </p:nvSpPr>
        <p:spPr>
          <a:xfrm>
            <a:off x="870559" y="4015416"/>
            <a:ext cx="10241280" cy="1853215"/>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Problems</a:t>
            </a:r>
          </a:p>
          <a:p>
            <a:pPr marL="342900" indent="-342900"/>
            <a:r>
              <a:rPr lang="en-US"/>
              <a:t>Computationally expensive</a:t>
            </a:r>
            <a:endParaRPr lang="en-US">
              <a:latin typeface="Gill Sans Nova"/>
              <a:cs typeface="Segoe UI"/>
            </a:endParaRPr>
          </a:p>
          <a:p>
            <a:pPr marL="342900" indent="-342900"/>
            <a:r>
              <a:rPr lang="en-US">
                <a:latin typeface="Gill Sans Nova"/>
                <a:cs typeface="Segoe UI"/>
              </a:rPr>
              <a:t>Resolution Limit: may fail to find smaller communities within larger ones</a:t>
            </a:r>
          </a:p>
          <a:p>
            <a:pPr marL="342900" indent="-342900"/>
            <a:r>
              <a:rPr lang="en-US">
                <a:ea typeface="+mn-lt"/>
                <a:cs typeface="+mn-lt"/>
              </a:rPr>
              <a:t>Most of the graph is unrelated to animal trafficking – noisy partitioning</a:t>
            </a:r>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spTree>
    <p:extLst>
      <p:ext uri="{BB962C8B-B14F-4D97-AF65-F5344CB8AC3E}">
        <p14:creationId xmlns:p14="http://schemas.microsoft.com/office/powerpoint/2010/main" val="1843653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lstStyle/>
          <a:p>
            <a:r>
              <a:rPr lang="en-US"/>
              <a:t>Community Detection: </a:t>
            </a:r>
            <a:r>
              <a:rPr lang="en-US" sz="2800" b="0" err="1"/>
              <a:t>Neighbourhood</a:t>
            </a:r>
            <a:r>
              <a:rPr lang="en-US" sz="2800" b="0"/>
              <a:t> subgraph</a:t>
            </a:r>
          </a:p>
        </p:txBody>
      </p:sp>
      <p:sp>
        <p:nvSpPr>
          <p:cNvPr id="9" name="Content Placeholder 2">
            <a:extLst>
              <a:ext uri="{FF2B5EF4-FFF2-40B4-BE49-F238E27FC236}">
                <a16:creationId xmlns:a16="http://schemas.microsoft.com/office/drawing/2014/main" id="{FD5482D4-1CF1-3291-728B-2653BE239708}"/>
              </a:ext>
            </a:extLst>
          </p:cNvPr>
          <p:cNvSpPr>
            <a:spLocks noGrp="1"/>
          </p:cNvSpPr>
          <p:nvPr>
            <p:ph idx="1"/>
          </p:nvPr>
        </p:nvSpPr>
        <p:spPr>
          <a:xfrm>
            <a:off x="870559" y="1412893"/>
            <a:ext cx="10241280" cy="2122845"/>
          </a:xfrm>
        </p:spPr>
        <p:txBody>
          <a:bodyPr vert="horz" lIns="0" tIns="0" rIns="0" bIns="0" rtlCol="0" anchor="t">
            <a:normAutofit fontScale="85000" lnSpcReduction="20000"/>
          </a:bodyPr>
          <a:lstStyle/>
          <a:p>
            <a:pPr marL="0" indent="0">
              <a:buNone/>
            </a:pPr>
            <a:r>
              <a:rPr lang="en-US" b="1"/>
              <a:t>Approach</a:t>
            </a:r>
          </a:p>
          <a:p>
            <a:pPr marL="342900" indent="-342900"/>
            <a:r>
              <a:rPr lang="en-US">
                <a:latin typeface="Gill Sans Nova"/>
                <a:cs typeface="Segoe UI"/>
              </a:rPr>
              <a:t>Positive GNN training labels used to create a subset of the graph</a:t>
            </a:r>
          </a:p>
          <a:p>
            <a:pPr marL="342900" indent="-342900"/>
            <a:r>
              <a:rPr lang="en-US">
                <a:cs typeface="Segoe UI"/>
              </a:rPr>
              <a:t>5-level </a:t>
            </a:r>
            <a:r>
              <a:rPr lang="en-US" err="1">
                <a:cs typeface="Segoe UI"/>
              </a:rPr>
              <a:t>neighbourhood</a:t>
            </a:r>
            <a:r>
              <a:rPr lang="en-US">
                <a:cs typeface="Segoe UI"/>
              </a:rPr>
              <a:t> around all positively labelled actors</a:t>
            </a:r>
          </a:p>
          <a:p>
            <a:pPr marL="342900" indent="-342900"/>
            <a:r>
              <a:rPr lang="en-US">
                <a:latin typeface="Gill Sans Nova"/>
                <a:cs typeface="Segoe UI"/>
              </a:rPr>
              <a:t>5-level </a:t>
            </a:r>
            <a:r>
              <a:rPr lang="en-US" err="1">
                <a:latin typeface="Gill Sans Nova"/>
                <a:cs typeface="Segoe UI"/>
              </a:rPr>
              <a:t>neighbourhood</a:t>
            </a:r>
            <a:r>
              <a:rPr lang="en-US">
                <a:latin typeface="Gill Sans Nova"/>
                <a:cs typeface="Segoe UI"/>
              </a:rPr>
              <a:t> is extensive enough to capture large portion of graph, while eliminating regions that are not related to IWT</a:t>
            </a:r>
          </a:p>
          <a:p>
            <a:pPr marL="342900" indent="-342900"/>
            <a:r>
              <a:rPr lang="en-US" b="1">
                <a:latin typeface="Gill Sans Nova"/>
                <a:cs typeface="Segoe UI"/>
              </a:rPr>
              <a:t>Total Graph Reduction: </a:t>
            </a:r>
            <a:r>
              <a:rPr lang="en-US">
                <a:latin typeface="Gill Sans Nova"/>
                <a:cs typeface="Segoe UI"/>
              </a:rPr>
              <a:t>166311 nodes ( </a:t>
            </a:r>
            <a:r>
              <a:rPr lang="en-US" i="1">
                <a:latin typeface="Gill Sans Nova"/>
                <a:cs typeface="Segoe UI"/>
              </a:rPr>
              <a:t>44%</a:t>
            </a:r>
            <a:r>
              <a:rPr lang="en-US">
                <a:latin typeface="Gill Sans Nova"/>
                <a:cs typeface="Segoe UI"/>
              </a:rPr>
              <a:t>) | 382256 edges (</a:t>
            </a:r>
            <a:r>
              <a:rPr lang="en-US" i="1">
                <a:latin typeface="Gill Sans Nova"/>
                <a:cs typeface="Segoe UI"/>
              </a:rPr>
              <a:t>33%</a:t>
            </a:r>
            <a:r>
              <a:rPr lang="en-US">
                <a:latin typeface="Gill Sans Nova"/>
                <a:cs typeface="Segoe UI"/>
              </a:rPr>
              <a:t>) | node degree == 2.3 (</a:t>
            </a:r>
            <a:r>
              <a:rPr lang="en-US" i="1">
                <a:latin typeface="Gill Sans Nova"/>
                <a:cs typeface="Segoe UI"/>
              </a:rPr>
              <a:t>20%</a:t>
            </a:r>
            <a:r>
              <a:rPr lang="en-US">
                <a:latin typeface="Gill Sans Nova"/>
                <a:cs typeface="Segoe UI"/>
              </a:rPr>
              <a:t>)</a:t>
            </a: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sp>
        <p:nvSpPr>
          <p:cNvPr id="3" name="Content Placeholder 2">
            <a:extLst>
              <a:ext uri="{FF2B5EF4-FFF2-40B4-BE49-F238E27FC236}">
                <a16:creationId xmlns:a16="http://schemas.microsoft.com/office/drawing/2014/main" id="{E29E9875-E8EC-61A1-2FA7-727B95928BAD}"/>
              </a:ext>
            </a:extLst>
          </p:cNvPr>
          <p:cNvSpPr txBox="1">
            <a:spLocks/>
          </p:cNvSpPr>
          <p:nvPr/>
        </p:nvSpPr>
        <p:spPr>
          <a:xfrm>
            <a:off x="870559" y="4296769"/>
            <a:ext cx="10241280" cy="1853215"/>
          </a:xfrm>
          <a:prstGeom prst="rect">
            <a:avLst/>
          </a:prstGeom>
        </p:spPr>
        <p:txBody>
          <a:bodyPr vert="horz" lIns="0" tIns="0" rIns="0" bIns="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Solution</a:t>
            </a:r>
          </a:p>
          <a:p>
            <a:pPr marL="342900" indent="-342900"/>
            <a:r>
              <a:rPr lang="en-US">
                <a:latin typeface="Gill Sans Nova"/>
                <a:cs typeface="Segoe UI"/>
              </a:rPr>
              <a:t>Reduces computational complexity</a:t>
            </a:r>
          </a:p>
          <a:p>
            <a:pPr marL="342900" indent="-342900"/>
            <a:r>
              <a:rPr lang="en-US">
                <a:latin typeface="Gill Sans Nova"/>
                <a:cs typeface="Segoe UI"/>
              </a:rPr>
              <a:t>Resolution Limit: lowered resolution across entire considered graph</a:t>
            </a:r>
          </a:p>
          <a:p>
            <a:pPr marL="342900" indent="-342900"/>
            <a:r>
              <a:rPr lang="en-US">
                <a:latin typeface="Gill Sans Nova"/>
                <a:cs typeface="Segoe UI"/>
              </a:rPr>
              <a:t>Reduction in overlapping communities, and large hierarchical structures (helpful for convergence)</a:t>
            </a: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spTree>
    <p:extLst>
      <p:ext uri="{BB962C8B-B14F-4D97-AF65-F5344CB8AC3E}">
        <p14:creationId xmlns:p14="http://schemas.microsoft.com/office/powerpoint/2010/main" val="81864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lstStyle/>
          <a:p>
            <a:r>
              <a:rPr lang="en-US"/>
              <a:t>Community Detection: </a:t>
            </a:r>
            <a:r>
              <a:rPr lang="en-US" sz="2800" b="0"/>
              <a:t>Iterative Louvain Modularity &amp; Results</a:t>
            </a:r>
          </a:p>
        </p:txBody>
      </p:sp>
      <p:sp>
        <p:nvSpPr>
          <p:cNvPr id="9" name="Content Placeholder 2">
            <a:extLst>
              <a:ext uri="{FF2B5EF4-FFF2-40B4-BE49-F238E27FC236}">
                <a16:creationId xmlns:a16="http://schemas.microsoft.com/office/drawing/2014/main" id="{FD5482D4-1CF1-3291-728B-2653BE239708}"/>
              </a:ext>
            </a:extLst>
          </p:cNvPr>
          <p:cNvSpPr>
            <a:spLocks noGrp="1"/>
          </p:cNvSpPr>
          <p:nvPr>
            <p:ph idx="1"/>
          </p:nvPr>
        </p:nvSpPr>
        <p:spPr>
          <a:xfrm>
            <a:off x="847113" y="1237047"/>
            <a:ext cx="10241280" cy="1735983"/>
          </a:xfrm>
        </p:spPr>
        <p:txBody>
          <a:bodyPr vert="horz" lIns="0" tIns="0" rIns="0" bIns="0" rtlCol="0" anchor="t">
            <a:normAutofit lnSpcReduction="10000"/>
          </a:bodyPr>
          <a:lstStyle/>
          <a:p>
            <a:pPr marL="0" indent="0">
              <a:buNone/>
            </a:pPr>
            <a:r>
              <a:rPr lang="en-US" b="1"/>
              <a:t>Results</a:t>
            </a:r>
          </a:p>
          <a:p>
            <a:pPr marL="342900" indent="-342900"/>
            <a:r>
              <a:rPr lang="en-US"/>
              <a:t>Louvain modularity maximization until desired community resolution --&gt; 19 networks</a:t>
            </a:r>
          </a:p>
          <a:p>
            <a:pPr marL="342900" indent="-342900"/>
            <a:r>
              <a:rPr lang="en-US">
                <a:latin typeface="Gill Sans Nova"/>
                <a:cs typeface="Segoe UI"/>
              </a:rPr>
              <a:t>Message scores &gt; 0.2 -- &gt; 12 networks</a:t>
            </a:r>
          </a:p>
          <a:p>
            <a:pPr marL="342900" indent="-342900"/>
            <a:r>
              <a:rPr lang="en-US">
                <a:latin typeface="Gill Sans Nova"/>
                <a:cs typeface="Segoe UI"/>
              </a:rPr>
              <a:t>High wire amounts &gt; average wire amount --&gt; 11 networks </a:t>
            </a:r>
          </a:p>
          <a:p>
            <a:pPr marL="342900" indent="-342900"/>
            <a:endParaRPr lang="en-US">
              <a:latin typeface="Gill Sans Nova"/>
              <a:cs typeface="Segoe UI"/>
            </a:endParaRPr>
          </a:p>
          <a:p>
            <a:pPr marL="342900" indent="-342900"/>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p>
          <a:p>
            <a:endParaRPr lang="en-US"/>
          </a:p>
          <a:p>
            <a:pPr marL="0" indent="0">
              <a:buNone/>
            </a:pPr>
            <a:endParaRPr lang="en-US" b="1"/>
          </a:p>
        </p:txBody>
      </p:sp>
      <p:graphicFrame>
        <p:nvGraphicFramePr>
          <p:cNvPr id="2" name="Table 1">
            <a:extLst>
              <a:ext uri="{FF2B5EF4-FFF2-40B4-BE49-F238E27FC236}">
                <a16:creationId xmlns:a16="http://schemas.microsoft.com/office/drawing/2014/main" id="{94AFFC59-C0A1-16E8-69B5-70916876B261}"/>
              </a:ext>
            </a:extLst>
          </p:cNvPr>
          <p:cNvGraphicFramePr>
            <a:graphicFrameLocks noGrp="1"/>
          </p:cNvGraphicFramePr>
          <p:nvPr>
            <p:extLst>
              <p:ext uri="{D42A27DB-BD31-4B8C-83A1-F6EECF244321}">
                <p14:modId xmlns:p14="http://schemas.microsoft.com/office/powerpoint/2010/main" val="2886183559"/>
              </p:ext>
            </p:extLst>
          </p:nvPr>
        </p:nvGraphicFramePr>
        <p:xfrm>
          <a:off x="175845" y="3118338"/>
          <a:ext cx="11830680" cy="3627120"/>
        </p:xfrm>
        <a:graphic>
          <a:graphicData uri="http://schemas.openxmlformats.org/drawingml/2006/table">
            <a:tbl>
              <a:tblPr firstRow="1" bandRow="1">
                <a:tableStyleId>{5C22544A-7EE6-4342-B048-85BDC9FD1C3A}</a:tableStyleId>
              </a:tblPr>
              <a:tblGrid>
                <a:gridCol w="1314520">
                  <a:extLst>
                    <a:ext uri="{9D8B030D-6E8A-4147-A177-3AD203B41FA5}">
                      <a16:colId xmlns:a16="http://schemas.microsoft.com/office/drawing/2014/main" val="2154590825"/>
                    </a:ext>
                  </a:extLst>
                </a:gridCol>
                <a:gridCol w="1314520">
                  <a:extLst>
                    <a:ext uri="{9D8B030D-6E8A-4147-A177-3AD203B41FA5}">
                      <a16:colId xmlns:a16="http://schemas.microsoft.com/office/drawing/2014/main" val="3700376685"/>
                    </a:ext>
                  </a:extLst>
                </a:gridCol>
                <a:gridCol w="1314520">
                  <a:extLst>
                    <a:ext uri="{9D8B030D-6E8A-4147-A177-3AD203B41FA5}">
                      <a16:colId xmlns:a16="http://schemas.microsoft.com/office/drawing/2014/main" val="1152264946"/>
                    </a:ext>
                  </a:extLst>
                </a:gridCol>
                <a:gridCol w="1314520">
                  <a:extLst>
                    <a:ext uri="{9D8B030D-6E8A-4147-A177-3AD203B41FA5}">
                      <a16:colId xmlns:a16="http://schemas.microsoft.com/office/drawing/2014/main" val="1246542641"/>
                    </a:ext>
                  </a:extLst>
                </a:gridCol>
                <a:gridCol w="1314520">
                  <a:extLst>
                    <a:ext uri="{9D8B030D-6E8A-4147-A177-3AD203B41FA5}">
                      <a16:colId xmlns:a16="http://schemas.microsoft.com/office/drawing/2014/main" val="255122526"/>
                    </a:ext>
                  </a:extLst>
                </a:gridCol>
                <a:gridCol w="1314520">
                  <a:extLst>
                    <a:ext uri="{9D8B030D-6E8A-4147-A177-3AD203B41FA5}">
                      <a16:colId xmlns:a16="http://schemas.microsoft.com/office/drawing/2014/main" val="3719294515"/>
                    </a:ext>
                  </a:extLst>
                </a:gridCol>
                <a:gridCol w="1314520">
                  <a:extLst>
                    <a:ext uri="{9D8B030D-6E8A-4147-A177-3AD203B41FA5}">
                      <a16:colId xmlns:a16="http://schemas.microsoft.com/office/drawing/2014/main" val="1184066511"/>
                    </a:ext>
                  </a:extLst>
                </a:gridCol>
                <a:gridCol w="1314520">
                  <a:extLst>
                    <a:ext uri="{9D8B030D-6E8A-4147-A177-3AD203B41FA5}">
                      <a16:colId xmlns:a16="http://schemas.microsoft.com/office/drawing/2014/main" val="2899237689"/>
                    </a:ext>
                  </a:extLst>
                </a:gridCol>
                <a:gridCol w="1314520">
                  <a:extLst>
                    <a:ext uri="{9D8B030D-6E8A-4147-A177-3AD203B41FA5}">
                      <a16:colId xmlns:a16="http://schemas.microsoft.com/office/drawing/2014/main" val="4247567250"/>
                    </a:ext>
                  </a:extLst>
                </a:gridCol>
              </a:tblGrid>
              <a:tr h="797164">
                <a:tc>
                  <a:txBody>
                    <a:bodyPr/>
                    <a:lstStyle/>
                    <a:p>
                      <a:r>
                        <a:rPr lang="en-US" sz="1600"/>
                        <a:t>Countries</a:t>
                      </a:r>
                    </a:p>
                  </a:txBody>
                  <a:tcPr/>
                </a:tc>
                <a:tc>
                  <a:txBody>
                    <a:bodyPr/>
                    <a:lstStyle/>
                    <a:p>
                      <a:r>
                        <a:rPr lang="en-US" sz="1600"/>
                        <a:t>Max Wire </a:t>
                      </a:r>
                    </a:p>
                  </a:txBody>
                  <a:tcPr/>
                </a:tc>
                <a:tc>
                  <a:txBody>
                    <a:bodyPr/>
                    <a:lstStyle/>
                    <a:p>
                      <a:r>
                        <a:rPr lang="en-US" sz="1600"/>
                        <a:t>Max Msg Score</a:t>
                      </a:r>
                    </a:p>
                  </a:txBody>
                  <a:tcPr/>
                </a:tc>
                <a:tc>
                  <a:txBody>
                    <a:bodyPr/>
                    <a:lstStyle/>
                    <a:p>
                      <a:r>
                        <a:rPr lang="en-US" sz="1600" dirty="0"/>
                        <a:t># domestic </a:t>
                      </a:r>
                      <a:r>
                        <a:rPr lang="en-US" sz="1600" dirty="0" err="1"/>
                        <a:t>trxs</a:t>
                      </a:r>
                    </a:p>
                  </a:txBody>
                  <a:tcPr/>
                </a:tc>
                <a:tc>
                  <a:txBody>
                    <a:bodyPr/>
                    <a:lstStyle/>
                    <a:p>
                      <a:r>
                        <a:rPr lang="en-US" sz="1600" dirty="0"/>
                        <a:t># foreign outbound </a:t>
                      </a:r>
                      <a:r>
                        <a:rPr lang="en-US" sz="1600" dirty="0" err="1"/>
                        <a:t>trxs</a:t>
                      </a:r>
                      <a:endParaRPr lang="en-US" sz="1600" dirty="0"/>
                    </a:p>
                  </a:txBody>
                  <a:tcPr/>
                </a:tc>
                <a:tc>
                  <a:txBody>
                    <a:bodyPr/>
                    <a:lstStyle/>
                    <a:p>
                      <a:r>
                        <a:rPr lang="en-US" sz="1600" dirty="0"/>
                        <a:t># foreign inbound </a:t>
                      </a:r>
                      <a:r>
                        <a:rPr lang="en-US" sz="1600" dirty="0" err="1"/>
                        <a:t>trxs</a:t>
                      </a:r>
                    </a:p>
                  </a:txBody>
                  <a:tcPr/>
                </a:tc>
                <a:tc>
                  <a:txBody>
                    <a:bodyPr/>
                    <a:lstStyle/>
                    <a:p>
                      <a:pPr lvl="0">
                        <a:buNone/>
                      </a:pPr>
                      <a:r>
                        <a:rPr lang="en-US" sz="1600" dirty="0"/>
                        <a:t># unknown </a:t>
                      </a:r>
                      <a:r>
                        <a:rPr lang="en-US" sz="1600" dirty="0" err="1"/>
                        <a:t>trxs</a:t>
                      </a:r>
                      <a:endParaRPr lang="en-US" sz="1600" dirty="0"/>
                    </a:p>
                  </a:txBody>
                  <a:tcPr/>
                </a:tc>
                <a:tc>
                  <a:txBody>
                    <a:bodyPr/>
                    <a:lstStyle/>
                    <a:p>
                      <a:pPr lvl="0">
                        <a:buNone/>
                      </a:pPr>
                      <a:r>
                        <a:rPr lang="en-US" sz="1600"/>
                        <a:t>Ages</a:t>
                      </a:r>
                    </a:p>
                  </a:txBody>
                  <a:tcPr/>
                </a:tc>
                <a:tc>
                  <a:txBody>
                    <a:bodyPr/>
                    <a:lstStyle/>
                    <a:p>
                      <a:pPr lvl="0">
                        <a:buNone/>
                      </a:pPr>
                      <a:r>
                        <a:rPr lang="en-US" sz="1600"/>
                        <a:t>Tenures</a:t>
                      </a:r>
                    </a:p>
                  </a:txBody>
                  <a:tcPr/>
                </a:tc>
                <a:extLst>
                  <a:ext uri="{0D108BD9-81ED-4DB2-BD59-A6C34878D82A}">
                    <a16:rowId xmlns:a16="http://schemas.microsoft.com/office/drawing/2014/main" val="3085786127"/>
                  </a:ext>
                </a:extLst>
              </a:tr>
              <a:tr h="556749">
                <a:tc>
                  <a:txBody>
                    <a:bodyPr/>
                    <a:lstStyle/>
                    <a:p>
                      <a:r>
                        <a:rPr lang="en-US" sz="1600"/>
                        <a:t>IN, CA</a:t>
                      </a:r>
                    </a:p>
                  </a:txBody>
                  <a:tcPr/>
                </a:tc>
                <a:tc>
                  <a:txBody>
                    <a:bodyPr/>
                    <a:lstStyle/>
                    <a:p>
                      <a:r>
                        <a:rPr lang="en-US" sz="1600"/>
                        <a:t>~1k</a:t>
                      </a:r>
                    </a:p>
                  </a:txBody>
                  <a:tcPr/>
                </a:tc>
                <a:tc>
                  <a:txBody>
                    <a:bodyPr/>
                    <a:lstStyle/>
                    <a:p>
                      <a:r>
                        <a:rPr lang="en-US" sz="1600"/>
                        <a:t>0.3</a:t>
                      </a:r>
                    </a:p>
                  </a:txBody>
                  <a:tcPr/>
                </a:tc>
                <a:tc>
                  <a:txBody>
                    <a:bodyPr/>
                    <a:lstStyle/>
                    <a:p>
                      <a:r>
                        <a:rPr lang="en-US" sz="1600"/>
                        <a:t>1</a:t>
                      </a:r>
                    </a:p>
                  </a:txBody>
                  <a:tcPr/>
                </a:tc>
                <a:tc>
                  <a:txBody>
                    <a:bodyPr/>
                    <a:lstStyle/>
                    <a:p>
                      <a:r>
                        <a:rPr lang="en-US" sz="1600"/>
                        <a:t>0</a:t>
                      </a:r>
                    </a:p>
                  </a:txBody>
                  <a:tcPr/>
                </a:tc>
                <a:tc>
                  <a:txBody>
                    <a:bodyPr/>
                    <a:lstStyle/>
                    <a:p>
                      <a:r>
                        <a:rPr lang="en-US" sz="1600"/>
                        <a:t>0</a:t>
                      </a:r>
                    </a:p>
                  </a:txBody>
                  <a:tcPr/>
                </a:tc>
                <a:tc>
                  <a:txBody>
                    <a:bodyPr/>
                    <a:lstStyle/>
                    <a:p>
                      <a:pPr lvl="0">
                        <a:buNone/>
                      </a:pPr>
                      <a:r>
                        <a:rPr lang="en-US" sz="1600"/>
                        <a:t>6</a:t>
                      </a:r>
                    </a:p>
                  </a:txBody>
                  <a:tcPr/>
                </a:tc>
                <a:tc>
                  <a:txBody>
                    <a:bodyPr/>
                    <a:lstStyle/>
                    <a:p>
                      <a:pPr lvl="0">
                        <a:buNone/>
                      </a:pPr>
                      <a:r>
                        <a:rPr lang="en-US" sz="1600"/>
                        <a:t>40, 34, 32, 19, 37</a:t>
                      </a:r>
                    </a:p>
                  </a:txBody>
                  <a:tcPr/>
                </a:tc>
                <a:tc>
                  <a:txBody>
                    <a:bodyPr/>
                    <a:lstStyle/>
                    <a:p>
                      <a:pPr lvl="0">
                        <a:buNone/>
                      </a:pPr>
                      <a:r>
                        <a:rPr lang="en-US" sz="1600"/>
                        <a:t>2, 12, 11, 8, 0</a:t>
                      </a:r>
                    </a:p>
                  </a:txBody>
                  <a:tcPr/>
                </a:tc>
                <a:extLst>
                  <a:ext uri="{0D108BD9-81ED-4DB2-BD59-A6C34878D82A}">
                    <a16:rowId xmlns:a16="http://schemas.microsoft.com/office/drawing/2014/main" val="3253465647"/>
                  </a:ext>
                </a:extLst>
              </a:tr>
              <a:tr h="556749">
                <a:tc>
                  <a:txBody>
                    <a:bodyPr/>
                    <a:lstStyle/>
                    <a:p>
                      <a:r>
                        <a:rPr lang="en-US" sz="1600"/>
                        <a:t>AU, CA, MX</a:t>
                      </a:r>
                    </a:p>
                  </a:txBody>
                  <a:tcPr/>
                </a:tc>
                <a:tc>
                  <a:txBody>
                    <a:bodyPr/>
                    <a:lstStyle/>
                    <a:p>
                      <a:r>
                        <a:rPr lang="en-US" sz="1600"/>
                        <a:t>~45k</a:t>
                      </a:r>
                    </a:p>
                  </a:txBody>
                  <a:tcPr/>
                </a:tc>
                <a:tc>
                  <a:txBody>
                    <a:bodyPr/>
                    <a:lstStyle/>
                    <a:p>
                      <a:r>
                        <a:rPr lang="en-US" sz="1600"/>
                        <a:t>0.53</a:t>
                      </a:r>
                    </a:p>
                  </a:txBody>
                  <a:tcPr/>
                </a:tc>
                <a:tc>
                  <a:txBody>
                    <a:bodyPr/>
                    <a:lstStyle/>
                    <a:p>
                      <a:r>
                        <a:rPr lang="en-US" sz="1600"/>
                        <a:t>2</a:t>
                      </a:r>
                    </a:p>
                  </a:txBody>
                  <a:tcPr/>
                </a:tc>
                <a:tc>
                  <a:txBody>
                    <a:bodyPr/>
                    <a:lstStyle/>
                    <a:p>
                      <a:r>
                        <a:rPr lang="en-US" sz="1600"/>
                        <a:t>0</a:t>
                      </a:r>
                    </a:p>
                  </a:txBody>
                  <a:tcPr/>
                </a:tc>
                <a:tc>
                  <a:txBody>
                    <a:bodyPr/>
                    <a:lstStyle/>
                    <a:p>
                      <a:r>
                        <a:rPr lang="en-US" sz="1600"/>
                        <a:t>0</a:t>
                      </a:r>
                    </a:p>
                  </a:txBody>
                  <a:tcPr/>
                </a:tc>
                <a:tc>
                  <a:txBody>
                    <a:bodyPr/>
                    <a:lstStyle/>
                    <a:p>
                      <a:pPr lvl="0">
                        <a:buNone/>
                      </a:pPr>
                      <a:r>
                        <a:rPr lang="en-US" sz="1600"/>
                        <a:t>6</a:t>
                      </a:r>
                    </a:p>
                  </a:txBody>
                  <a:tcPr/>
                </a:tc>
                <a:tc>
                  <a:txBody>
                    <a:bodyPr/>
                    <a:lstStyle/>
                    <a:p>
                      <a:pPr lvl="0">
                        <a:buNone/>
                      </a:pPr>
                      <a:r>
                        <a:rPr lang="en-US" sz="1600"/>
                        <a:t>36, 25, 22, 35, 50</a:t>
                      </a:r>
                    </a:p>
                  </a:txBody>
                  <a:tcPr/>
                </a:tc>
                <a:tc>
                  <a:txBody>
                    <a:bodyPr/>
                    <a:lstStyle/>
                    <a:p>
                      <a:pPr lvl="0">
                        <a:buNone/>
                      </a:pPr>
                      <a:r>
                        <a:rPr lang="en-US" sz="1600"/>
                        <a:t>4, 0, 0, 6, 1</a:t>
                      </a:r>
                    </a:p>
                  </a:txBody>
                  <a:tcPr/>
                </a:tc>
                <a:extLst>
                  <a:ext uri="{0D108BD9-81ED-4DB2-BD59-A6C34878D82A}">
                    <a16:rowId xmlns:a16="http://schemas.microsoft.com/office/drawing/2014/main" val="3720872074"/>
                  </a:ext>
                </a:extLst>
              </a:tr>
              <a:tr h="797164">
                <a:tc>
                  <a:txBody>
                    <a:bodyPr/>
                    <a:lstStyle/>
                    <a:p>
                      <a:r>
                        <a:rPr lang="en-US" sz="1600"/>
                        <a:t>CA, MX, US</a:t>
                      </a:r>
                    </a:p>
                  </a:txBody>
                  <a:tcPr/>
                </a:tc>
                <a:tc>
                  <a:txBody>
                    <a:bodyPr/>
                    <a:lstStyle/>
                    <a:p>
                      <a:r>
                        <a:rPr lang="en-US" sz="1600"/>
                        <a:t>~44k</a:t>
                      </a:r>
                    </a:p>
                  </a:txBody>
                  <a:tcPr/>
                </a:tc>
                <a:tc>
                  <a:txBody>
                    <a:bodyPr/>
                    <a:lstStyle/>
                    <a:p>
                      <a:r>
                        <a:rPr lang="en-US" sz="1600"/>
                        <a:t>0</a:t>
                      </a:r>
                    </a:p>
                  </a:txBody>
                  <a:tcPr/>
                </a:tc>
                <a:tc>
                  <a:txBody>
                    <a:bodyPr/>
                    <a:lstStyle/>
                    <a:p>
                      <a:r>
                        <a:rPr lang="en-US" sz="1600"/>
                        <a:t>2</a:t>
                      </a:r>
                    </a:p>
                  </a:txBody>
                  <a:tcPr/>
                </a:tc>
                <a:tc>
                  <a:txBody>
                    <a:bodyPr/>
                    <a:lstStyle/>
                    <a:p>
                      <a:r>
                        <a:rPr lang="en-US" sz="1600"/>
                        <a:t>2</a:t>
                      </a:r>
                    </a:p>
                  </a:txBody>
                  <a:tcPr/>
                </a:tc>
                <a:tc>
                  <a:txBody>
                    <a:bodyPr/>
                    <a:lstStyle/>
                    <a:p>
                      <a:r>
                        <a:rPr lang="en-US" sz="1600"/>
                        <a:t>3</a:t>
                      </a:r>
                    </a:p>
                  </a:txBody>
                  <a:tcPr/>
                </a:tc>
                <a:tc>
                  <a:txBody>
                    <a:bodyPr/>
                    <a:lstStyle/>
                    <a:p>
                      <a:pPr lvl="0">
                        <a:buNone/>
                      </a:pPr>
                      <a:r>
                        <a:rPr lang="en-US" sz="1600"/>
                        <a:t>8</a:t>
                      </a:r>
                    </a:p>
                  </a:txBody>
                  <a:tcPr/>
                </a:tc>
                <a:tc>
                  <a:txBody>
                    <a:bodyPr/>
                    <a:lstStyle/>
                    <a:p>
                      <a:pPr lvl="0">
                        <a:buNone/>
                      </a:pPr>
                      <a:r>
                        <a:rPr lang="en-US" sz="1600"/>
                        <a:t>23, 20, 30, 38, 24, 38, 28, 37</a:t>
                      </a:r>
                    </a:p>
                  </a:txBody>
                  <a:tcPr/>
                </a:tc>
                <a:tc>
                  <a:txBody>
                    <a:bodyPr/>
                    <a:lstStyle/>
                    <a:p>
                      <a:pPr lvl="0">
                        <a:buNone/>
                      </a:pPr>
                      <a:r>
                        <a:rPr lang="en-US" sz="1600"/>
                        <a:t>5, 2, 0, 7, 6, 4, 0, 0</a:t>
                      </a:r>
                    </a:p>
                  </a:txBody>
                  <a:tcPr/>
                </a:tc>
                <a:extLst>
                  <a:ext uri="{0D108BD9-81ED-4DB2-BD59-A6C34878D82A}">
                    <a16:rowId xmlns:a16="http://schemas.microsoft.com/office/drawing/2014/main" val="2327265773"/>
                  </a:ext>
                </a:extLst>
              </a:tr>
              <a:tr h="797164">
                <a:tc>
                  <a:txBody>
                    <a:bodyPr/>
                    <a:lstStyle/>
                    <a:p>
                      <a:pPr lvl="0">
                        <a:buNone/>
                      </a:pPr>
                      <a:r>
                        <a:rPr lang="en-US" sz="1600"/>
                        <a:t>CA, IN, GE</a:t>
                      </a:r>
                    </a:p>
                  </a:txBody>
                  <a:tcPr/>
                </a:tc>
                <a:tc>
                  <a:txBody>
                    <a:bodyPr/>
                    <a:lstStyle/>
                    <a:p>
                      <a:pPr lvl="0">
                        <a:buNone/>
                      </a:pPr>
                      <a:r>
                        <a:rPr lang="en-US" sz="1600"/>
                        <a:t>~45k</a:t>
                      </a:r>
                    </a:p>
                  </a:txBody>
                  <a:tcPr/>
                </a:tc>
                <a:tc>
                  <a:txBody>
                    <a:bodyPr/>
                    <a:lstStyle/>
                    <a:p>
                      <a:pPr lvl="0">
                        <a:buNone/>
                      </a:pPr>
                      <a:r>
                        <a:rPr lang="en-US" sz="1600"/>
                        <a:t>0</a:t>
                      </a:r>
                    </a:p>
                  </a:txBody>
                  <a:tcPr/>
                </a:tc>
                <a:tc>
                  <a:txBody>
                    <a:bodyPr/>
                    <a:lstStyle/>
                    <a:p>
                      <a:pPr lvl="0">
                        <a:buNone/>
                      </a:pPr>
                      <a:r>
                        <a:rPr lang="en-US" sz="1600"/>
                        <a:t>2</a:t>
                      </a:r>
                    </a:p>
                  </a:txBody>
                  <a:tcPr/>
                </a:tc>
                <a:tc>
                  <a:txBody>
                    <a:bodyPr/>
                    <a:lstStyle/>
                    <a:p>
                      <a:pPr lvl="0">
                        <a:buNone/>
                      </a:pPr>
                      <a:r>
                        <a:rPr lang="en-US" sz="1600"/>
                        <a:t>1</a:t>
                      </a:r>
                    </a:p>
                  </a:txBody>
                  <a:tcPr/>
                </a:tc>
                <a:tc>
                  <a:txBody>
                    <a:bodyPr/>
                    <a:lstStyle/>
                    <a:p>
                      <a:pPr lvl="0">
                        <a:buNone/>
                      </a:pPr>
                      <a:r>
                        <a:rPr lang="en-US" sz="1600"/>
                        <a:t>1</a:t>
                      </a:r>
                    </a:p>
                  </a:txBody>
                  <a:tcPr/>
                </a:tc>
                <a:tc>
                  <a:txBody>
                    <a:bodyPr/>
                    <a:lstStyle/>
                    <a:p>
                      <a:pPr lvl="0">
                        <a:buNone/>
                      </a:pPr>
                      <a:r>
                        <a:rPr lang="en-US" sz="1600"/>
                        <a:t>19</a:t>
                      </a:r>
                    </a:p>
                  </a:txBody>
                  <a:tcPr/>
                </a:tc>
                <a:tc>
                  <a:txBody>
                    <a:bodyPr/>
                    <a:lstStyle/>
                    <a:p>
                      <a:pPr lvl="0">
                        <a:buNone/>
                      </a:pPr>
                      <a:r>
                        <a:rPr lang="en-US" sz="1600"/>
                        <a:t>22, 36, 30, 38, 24, 34, 44, 57,…</a:t>
                      </a:r>
                    </a:p>
                  </a:txBody>
                  <a:tcPr/>
                </a:tc>
                <a:tc>
                  <a:txBody>
                    <a:bodyPr/>
                    <a:lstStyle/>
                    <a:p>
                      <a:pPr lvl="0">
                        <a:buNone/>
                      </a:pPr>
                      <a:r>
                        <a:rPr lang="en-US" sz="1600"/>
                        <a:t>4, 2, 7, 6, 3, 6, 9, 12, ...</a:t>
                      </a:r>
                    </a:p>
                  </a:txBody>
                  <a:tcPr/>
                </a:tc>
                <a:extLst>
                  <a:ext uri="{0D108BD9-81ED-4DB2-BD59-A6C34878D82A}">
                    <a16:rowId xmlns:a16="http://schemas.microsoft.com/office/drawing/2014/main" val="2294435352"/>
                  </a:ext>
                </a:extLst>
              </a:tr>
            </a:tbl>
          </a:graphicData>
        </a:graphic>
      </p:graphicFrame>
    </p:spTree>
    <p:extLst>
      <p:ext uri="{BB962C8B-B14F-4D97-AF65-F5344CB8AC3E}">
        <p14:creationId xmlns:p14="http://schemas.microsoft.com/office/powerpoint/2010/main" val="1109619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69BB9F-0923-C40F-83F4-41FFAE72834B}"/>
              </a:ext>
            </a:extLst>
          </p:cNvPr>
          <p:cNvSpPr>
            <a:spLocks noGrp="1"/>
          </p:cNvSpPr>
          <p:nvPr>
            <p:ph type="title"/>
          </p:nvPr>
        </p:nvSpPr>
        <p:spPr>
          <a:xfrm>
            <a:off x="306889" y="2212"/>
            <a:ext cx="11880100" cy="1234440"/>
          </a:xfrm>
        </p:spPr>
        <p:txBody>
          <a:bodyPr/>
          <a:lstStyle/>
          <a:p>
            <a:r>
              <a:rPr lang="en-US"/>
              <a:t>Community Detection: </a:t>
            </a:r>
            <a:r>
              <a:rPr lang="en-US" sz="2800" b="0"/>
              <a:t>Graphical </a:t>
            </a:r>
            <a:r>
              <a:rPr lang="en-US" sz="2800" b="0" err="1"/>
              <a:t>resutls</a:t>
            </a:r>
            <a:endParaRPr lang="en-US" err="1"/>
          </a:p>
        </p:txBody>
      </p:sp>
      <p:pic>
        <p:nvPicPr>
          <p:cNvPr id="4" name="Picture 3" descr="A diagram of a network&#10;&#10;Description automatically generated">
            <a:extLst>
              <a:ext uri="{FF2B5EF4-FFF2-40B4-BE49-F238E27FC236}">
                <a16:creationId xmlns:a16="http://schemas.microsoft.com/office/drawing/2014/main" id="{1E969D31-9D25-B2C2-E75A-12F430E591E8}"/>
              </a:ext>
            </a:extLst>
          </p:cNvPr>
          <p:cNvPicPr>
            <a:picLocks noChangeAspect="1"/>
          </p:cNvPicPr>
          <p:nvPr/>
        </p:nvPicPr>
        <p:blipFill>
          <a:blip r:embed="rId2"/>
          <a:stretch>
            <a:fillRect/>
          </a:stretch>
        </p:blipFill>
        <p:spPr>
          <a:xfrm>
            <a:off x="364147" y="2298089"/>
            <a:ext cx="2636227" cy="2085975"/>
          </a:xfrm>
          <a:prstGeom prst="rect">
            <a:avLst/>
          </a:prstGeom>
          <a:ln>
            <a:solidFill>
              <a:schemeClr val="tx1"/>
            </a:solidFill>
          </a:ln>
        </p:spPr>
      </p:pic>
      <p:pic>
        <p:nvPicPr>
          <p:cNvPr id="7" name="Picture 6" descr="A diagram of a network&#10;&#10;Description automatically generated">
            <a:extLst>
              <a:ext uri="{FF2B5EF4-FFF2-40B4-BE49-F238E27FC236}">
                <a16:creationId xmlns:a16="http://schemas.microsoft.com/office/drawing/2014/main" id="{520C5514-1B5B-6B7A-4C62-FA1D68EF2D59}"/>
              </a:ext>
            </a:extLst>
          </p:cNvPr>
          <p:cNvPicPr>
            <a:picLocks noChangeAspect="1"/>
          </p:cNvPicPr>
          <p:nvPr/>
        </p:nvPicPr>
        <p:blipFill>
          <a:blip r:embed="rId3"/>
          <a:stretch>
            <a:fillRect/>
          </a:stretch>
        </p:blipFill>
        <p:spPr>
          <a:xfrm>
            <a:off x="3189409" y="2300653"/>
            <a:ext cx="2730013" cy="2080847"/>
          </a:xfrm>
          <a:prstGeom prst="rect">
            <a:avLst/>
          </a:prstGeom>
          <a:ln>
            <a:solidFill>
              <a:schemeClr val="tx1"/>
            </a:solidFill>
          </a:ln>
        </p:spPr>
      </p:pic>
      <p:pic>
        <p:nvPicPr>
          <p:cNvPr id="10" name="Picture 9" descr="A diagram of a diagram&#10;&#10;Description automatically generated">
            <a:extLst>
              <a:ext uri="{FF2B5EF4-FFF2-40B4-BE49-F238E27FC236}">
                <a16:creationId xmlns:a16="http://schemas.microsoft.com/office/drawing/2014/main" id="{59AFF84F-E15E-52C6-3228-10D514FEF11C}"/>
              </a:ext>
            </a:extLst>
          </p:cNvPr>
          <p:cNvPicPr>
            <a:picLocks noChangeAspect="1"/>
          </p:cNvPicPr>
          <p:nvPr/>
        </p:nvPicPr>
        <p:blipFill>
          <a:blip r:embed="rId4"/>
          <a:stretch>
            <a:fillRect/>
          </a:stretch>
        </p:blipFill>
        <p:spPr>
          <a:xfrm>
            <a:off x="6270380" y="2293326"/>
            <a:ext cx="2652347" cy="2095500"/>
          </a:xfrm>
          <a:prstGeom prst="rect">
            <a:avLst/>
          </a:prstGeom>
          <a:ln>
            <a:solidFill>
              <a:schemeClr val="tx1"/>
            </a:solidFill>
          </a:ln>
        </p:spPr>
      </p:pic>
      <p:pic>
        <p:nvPicPr>
          <p:cNvPr id="15" name="Picture 14" descr="A diagram of a network&#10;&#10;Description automatically generated">
            <a:extLst>
              <a:ext uri="{FF2B5EF4-FFF2-40B4-BE49-F238E27FC236}">
                <a16:creationId xmlns:a16="http://schemas.microsoft.com/office/drawing/2014/main" id="{D7ECB753-9421-3514-5BB5-651B09A6B65C}"/>
              </a:ext>
            </a:extLst>
          </p:cNvPr>
          <p:cNvPicPr>
            <a:picLocks noChangeAspect="1"/>
          </p:cNvPicPr>
          <p:nvPr/>
        </p:nvPicPr>
        <p:blipFill>
          <a:blip r:embed="rId5"/>
          <a:stretch>
            <a:fillRect/>
          </a:stretch>
        </p:blipFill>
        <p:spPr>
          <a:xfrm>
            <a:off x="9248774" y="2305782"/>
            <a:ext cx="2580543" cy="2094034"/>
          </a:xfrm>
          <a:prstGeom prst="rect">
            <a:avLst/>
          </a:prstGeom>
          <a:ln>
            <a:solidFill>
              <a:schemeClr val="tx1"/>
            </a:solidFill>
          </a:ln>
        </p:spPr>
      </p:pic>
      <p:pic>
        <p:nvPicPr>
          <p:cNvPr id="2" name="Picture 1" descr="A diagram of a network&#10;&#10;Description automatically generated">
            <a:extLst>
              <a:ext uri="{FF2B5EF4-FFF2-40B4-BE49-F238E27FC236}">
                <a16:creationId xmlns:a16="http://schemas.microsoft.com/office/drawing/2014/main" id="{7625A6D9-CD67-9BDE-51E2-409DCAE91963}"/>
              </a:ext>
            </a:extLst>
          </p:cNvPr>
          <p:cNvPicPr>
            <a:picLocks noChangeAspect="1"/>
          </p:cNvPicPr>
          <p:nvPr/>
        </p:nvPicPr>
        <p:blipFill>
          <a:blip r:embed="rId2"/>
          <a:stretch>
            <a:fillRect/>
          </a:stretch>
        </p:blipFill>
        <p:spPr>
          <a:xfrm>
            <a:off x="362683" y="2309079"/>
            <a:ext cx="2636227" cy="2085975"/>
          </a:xfrm>
          <a:prstGeom prst="rect">
            <a:avLst/>
          </a:prstGeom>
          <a:ln>
            <a:solidFill>
              <a:schemeClr val="tx1"/>
            </a:solidFill>
          </a:ln>
        </p:spPr>
      </p:pic>
      <p:pic>
        <p:nvPicPr>
          <p:cNvPr id="3" name="Picture 2" descr="A diagram of a network&#10;&#10;Description automatically generated">
            <a:extLst>
              <a:ext uri="{FF2B5EF4-FFF2-40B4-BE49-F238E27FC236}">
                <a16:creationId xmlns:a16="http://schemas.microsoft.com/office/drawing/2014/main" id="{4E11E7D9-D554-00EF-E205-6083F2ACF62A}"/>
              </a:ext>
            </a:extLst>
          </p:cNvPr>
          <p:cNvPicPr>
            <a:picLocks noChangeAspect="1"/>
          </p:cNvPicPr>
          <p:nvPr/>
        </p:nvPicPr>
        <p:blipFill>
          <a:blip r:embed="rId3"/>
          <a:stretch>
            <a:fillRect/>
          </a:stretch>
        </p:blipFill>
        <p:spPr>
          <a:xfrm>
            <a:off x="3187945" y="2311643"/>
            <a:ext cx="2730013" cy="2080847"/>
          </a:xfrm>
          <a:prstGeom prst="rect">
            <a:avLst/>
          </a:prstGeom>
          <a:ln>
            <a:solidFill>
              <a:schemeClr val="tx1"/>
            </a:solidFill>
          </a:ln>
        </p:spPr>
      </p:pic>
      <p:pic>
        <p:nvPicPr>
          <p:cNvPr id="6" name="Picture 5" descr="A diagram of a diagram&#10;&#10;Description automatically generated">
            <a:extLst>
              <a:ext uri="{FF2B5EF4-FFF2-40B4-BE49-F238E27FC236}">
                <a16:creationId xmlns:a16="http://schemas.microsoft.com/office/drawing/2014/main" id="{08CE6D4B-19A8-7934-5438-C562BF3E72C5}"/>
              </a:ext>
            </a:extLst>
          </p:cNvPr>
          <p:cNvPicPr>
            <a:picLocks noChangeAspect="1"/>
          </p:cNvPicPr>
          <p:nvPr/>
        </p:nvPicPr>
        <p:blipFill>
          <a:blip r:embed="rId4"/>
          <a:stretch>
            <a:fillRect/>
          </a:stretch>
        </p:blipFill>
        <p:spPr>
          <a:xfrm>
            <a:off x="6268916" y="2304316"/>
            <a:ext cx="2652347" cy="2095500"/>
          </a:xfrm>
          <a:prstGeom prst="rect">
            <a:avLst/>
          </a:prstGeom>
          <a:ln>
            <a:solidFill>
              <a:schemeClr val="tx1"/>
            </a:solidFill>
          </a:ln>
        </p:spPr>
      </p:pic>
    </p:spTree>
    <p:extLst>
      <p:ext uri="{BB962C8B-B14F-4D97-AF65-F5344CB8AC3E}">
        <p14:creationId xmlns:p14="http://schemas.microsoft.com/office/powerpoint/2010/main" val="168586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lstStyle/>
          <a:p>
            <a:r>
              <a:rPr lang="en-US"/>
              <a:t>Community Detection: </a:t>
            </a:r>
            <a:r>
              <a:rPr lang="en-US" sz="2800" b="0"/>
              <a:t>Spectral Clustering for diversity</a:t>
            </a:r>
          </a:p>
        </p:txBody>
      </p:sp>
      <p:sp>
        <p:nvSpPr>
          <p:cNvPr id="5" name="TextBox 4">
            <a:extLst>
              <a:ext uri="{FF2B5EF4-FFF2-40B4-BE49-F238E27FC236}">
                <a16:creationId xmlns:a16="http://schemas.microsoft.com/office/drawing/2014/main" id="{10280C82-51CB-25F4-3203-11E74E562C2B}"/>
              </a:ext>
            </a:extLst>
          </p:cNvPr>
          <p:cNvSpPr txBox="1"/>
          <p:nvPr/>
        </p:nvSpPr>
        <p:spPr>
          <a:xfrm>
            <a:off x="1272333" y="1926591"/>
            <a:ext cx="882747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F1F1F"/>
                </a:solidFill>
                <a:ea typeface="+mn-lt"/>
                <a:cs typeface="+mn-lt"/>
              </a:rPr>
              <a:t>'Based on their analysis of expert opinions, illegally traded wildlife has the most distinct and diverse attributes compared to the other illicit networks.' </a:t>
            </a:r>
            <a:r>
              <a:rPr lang="en-US" sz="2000" dirty="0">
                <a:solidFill>
                  <a:srgbClr val="1F1F1F"/>
                </a:solidFill>
                <a:ea typeface="+mn-lt"/>
                <a:cs typeface="+mn-lt"/>
              </a:rPr>
              <a:t>-- B.K. Keskin</a:t>
            </a:r>
            <a:endParaRPr lang="en-US" sz="2000" dirty="0">
              <a:solidFill>
                <a:srgbClr val="000000"/>
              </a:solidFill>
              <a:ea typeface="+mn-lt"/>
              <a:cs typeface="+mn-lt"/>
            </a:endParaRPr>
          </a:p>
          <a:p>
            <a:endParaRPr lang="en-US" sz="2000" dirty="0">
              <a:solidFill>
                <a:srgbClr val="1F1F1F"/>
              </a:solidFill>
            </a:endParaRPr>
          </a:p>
          <a:p>
            <a:r>
              <a:rPr lang="en-US" sz="2000" dirty="0">
                <a:solidFill>
                  <a:srgbClr val="1F1F1F"/>
                </a:solidFill>
              </a:rPr>
              <a:t>From </a:t>
            </a:r>
            <a:r>
              <a:rPr lang="en-US" sz="2000" i="1" dirty="0">
                <a:solidFill>
                  <a:srgbClr val="1F1F1F"/>
                </a:solidFill>
              </a:rPr>
              <a:t>Quantitative Investigation of Wildlife Trafficking Supply Chains</a:t>
            </a:r>
            <a:r>
              <a:rPr lang="en-US" sz="2000" dirty="0">
                <a:solidFill>
                  <a:srgbClr val="1F1F1F"/>
                </a:solidFill>
              </a:rPr>
              <a:t>:</a:t>
            </a:r>
            <a:r>
              <a:rPr lang="en-US" sz="2000" i="1" dirty="0">
                <a:solidFill>
                  <a:srgbClr val="1F1F1F"/>
                </a:solidFill>
              </a:rPr>
              <a:t> A Review</a:t>
            </a:r>
            <a:endParaRPr lang="en-US" sz="2000" dirty="0">
              <a:solidFill>
                <a:srgbClr val="1F1F1F"/>
              </a:solidFill>
            </a:endParaRPr>
          </a:p>
        </p:txBody>
      </p:sp>
    </p:spTree>
    <p:extLst>
      <p:ext uri="{BB962C8B-B14F-4D97-AF65-F5344CB8AC3E}">
        <p14:creationId xmlns:p14="http://schemas.microsoft.com/office/powerpoint/2010/main" val="1235314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normAutofit fontScale="90000"/>
          </a:bodyPr>
          <a:lstStyle/>
          <a:p>
            <a:r>
              <a:rPr lang="en-US"/>
              <a:t>Community Detection: </a:t>
            </a:r>
            <a:r>
              <a:rPr lang="en-US" sz="2800" b="0"/>
              <a:t>Spectral Clustering for diversity with connectivity constraints</a:t>
            </a:r>
          </a:p>
        </p:txBody>
      </p:sp>
      <p:sp>
        <p:nvSpPr>
          <p:cNvPr id="4" name="Content Placeholder 2">
            <a:extLst>
              <a:ext uri="{FF2B5EF4-FFF2-40B4-BE49-F238E27FC236}">
                <a16:creationId xmlns:a16="http://schemas.microsoft.com/office/drawing/2014/main" id="{407923A5-2976-6F02-B6AB-9E74EB430681}"/>
              </a:ext>
            </a:extLst>
          </p:cNvPr>
          <p:cNvSpPr>
            <a:spLocks noGrp="1"/>
          </p:cNvSpPr>
          <p:nvPr>
            <p:ph idx="1"/>
          </p:nvPr>
        </p:nvSpPr>
        <p:spPr>
          <a:xfrm>
            <a:off x="870559" y="1412893"/>
            <a:ext cx="10241280" cy="2873121"/>
          </a:xfrm>
        </p:spPr>
        <p:txBody>
          <a:bodyPr vert="horz" lIns="0" tIns="0" rIns="0" bIns="0" rtlCol="0" anchor="t">
            <a:normAutofit fontScale="92500" lnSpcReduction="20000"/>
          </a:bodyPr>
          <a:lstStyle/>
          <a:p>
            <a:pPr marL="0" indent="0">
              <a:buNone/>
            </a:pPr>
            <a:r>
              <a:rPr lang="en-US" b="1" dirty="0"/>
              <a:t>Approach</a:t>
            </a:r>
          </a:p>
          <a:p>
            <a:pPr marL="342900" indent="-342900"/>
            <a:r>
              <a:rPr lang="en-US" dirty="0">
                <a:latin typeface="Gill Sans Nova"/>
                <a:cs typeface="Segoe UI"/>
              </a:rPr>
              <a:t>Use Louvain modularity maximization to make multi-scale partitions</a:t>
            </a:r>
          </a:p>
          <a:p>
            <a:pPr marL="342900" indent="-342900"/>
            <a:r>
              <a:rPr lang="en-US" dirty="0">
                <a:latin typeface="Gill Sans Nova"/>
                <a:cs typeface="Segoe UI"/>
              </a:rPr>
              <a:t>Use spectral clustering with an </a:t>
            </a:r>
            <a:r>
              <a:rPr lang="en-US" u="sng" dirty="0">
                <a:latin typeface="Gill Sans Nova"/>
                <a:cs typeface="Segoe UI"/>
              </a:rPr>
              <a:t>attribute dissimilarity</a:t>
            </a:r>
            <a:r>
              <a:rPr lang="en-US" dirty="0">
                <a:latin typeface="Gill Sans Nova"/>
                <a:cs typeface="Segoe UI"/>
              </a:rPr>
              <a:t> matrix</a:t>
            </a:r>
          </a:p>
          <a:p>
            <a:pPr marL="800100" lvl="1" indent="-342900">
              <a:buFont typeface="Courier New" panose="020B0604020202020204" pitchFamily="34" charset="0"/>
              <a:buChar char="o"/>
            </a:pPr>
            <a:r>
              <a:rPr lang="en-US" sz="1800" dirty="0">
                <a:latin typeface="Gill Sans Nova"/>
                <a:cs typeface="Segoe UI"/>
              </a:rPr>
              <a:t>Compute pairwise attribute dissimilarity</a:t>
            </a:r>
          </a:p>
          <a:p>
            <a:pPr marL="800100" lvl="1" indent="-342900">
              <a:buFont typeface="Courier New" panose="020B0604020202020204" pitchFamily="34" charset="0"/>
              <a:buChar char="o"/>
            </a:pPr>
            <a:r>
              <a:rPr lang="en-US" sz="1800" dirty="0">
                <a:latin typeface="Gill Sans Nova"/>
                <a:cs typeface="Segoe UI"/>
              </a:rPr>
              <a:t>Transform into similarity matrix</a:t>
            </a:r>
          </a:p>
          <a:p>
            <a:pPr marL="342900" indent="-342900"/>
            <a:r>
              <a:rPr lang="en-US" sz="2100" dirty="0">
                <a:latin typeface="Gill Sans Nova"/>
                <a:cs typeface="Segoe UI"/>
              </a:rPr>
              <a:t>Get resulting clusters and ensure connectivity</a:t>
            </a:r>
          </a:p>
          <a:p>
            <a:pPr marL="800100" lvl="1" indent="-342900">
              <a:buFont typeface="Courier New" panose="020B0604020202020204" pitchFamily="34" charset="0"/>
              <a:buChar char="o"/>
            </a:pPr>
            <a:r>
              <a:rPr lang="en-US" sz="1800" dirty="0">
                <a:latin typeface="Gill Sans Nova"/>
                <a:cs typeface="Segoe UI"/>
              </a:rPr>
              <a:t>Go through each cluster and post-processes to ensure connectivity</a:t>
            </a:r>
          </a:p>
          <a:p>
            <a:pPr marL="800100" lvl="1" indent="-342900">
              <a:buFont typeface="Courier New" panose="020B0604020202020204" pitchFamily="34" charset="0"/>
              <a:buChar char="o"/>
            </a:pPr>
            <a:r>
              <a:rPr lang="en-US" sz="1800" dirty="0">
                <a:latin typeface="Gill Sans Nova"/>
                <a:cs typeface="Segoe UI"/>
              </a:rPr>
              <a:t>Keep connected components as clusters</a:t>
            </a:r>
          </a:p>
          <a:p>
            <a:pPr marL="342900" indent="-342900"/>
            <a:endParaRPr lang="en-US" sz="1800">
              <a:latin typeface="Gill Sans Nova"/>
              <a:cs typeface="Segoe UI"/>
            </a:endParaRPr>
          </a:p>
          <a:p>
            <a:pPr marL="457200" lvl="1" indent="0">
              <a:buNone/>
            </a:pPr>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sp>
        <p:nvSpPr>
          <p:cNvPr id="8" name="Content Placeholder 2">
            <a:extLst>
              <a:ext uri="{FF2B5EF4-FFF2-40B4-BE49-F238E27FC236}">
                <a16:creationId xmlns:a16="http://schemas.microsoft.com/office/drawing/2014/main" id="{39D79EAC-9FF0-9305-0F40-C457D0D3503F}"/>
              </a:ext>
            </a:extLst>
          </p:cNvPr>
          <p:cNvSpPr txBox="1">
            <a:spLocks/>
          </p:cNvSpPr>
          <p:nvPr/>
        </p:nvSpPr>
        <p:spPr>
          <a:xfrm>
            <a:off x="870559" y="4542955"/>
            <a:ext cx="10241280" cy="1524968"/>
          </a:xfrm>
          <a:prstGeom prst="rect">
            <a:avLst/>
          </a:prstGeom>
        </p:spPr>
        <p:txBody>
          <a:bodyPr vert="horz" lIns="0" tIns="0" rIns="0" bIns="0" rtlCol="0" anchor="t">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Resulting Partitions</a:t>
            </a:r>
          </a:p>
          <a:p>
            <a:pPr marL="342900" indent="-342900"/>
            <a:r>
              <a:rPr lang="en-US" dirty="0">
                <a:latin typeface="Gill Sans Nova"/>
                <a:cs typeface="Segoe UI"/>
              </a:rPr>
              <a:t>10 regional/global modules </a:t>
            </a:r>
          </a:p>
          <a:p>
            <a:pPr marL="342900" indent="-342900"/>
            <a:r>
              <a:rPr lang="en-US" dirty="0">
                <a:latin typeface="Gill Sans Nova"/>
                <a:cs typeface="Segoe UI"/>
              </a:rPr>
              <a:t>~ 550 clusters</a:t>
            </a:r>
          </a:p>
          <a:p>
            <a:pPr marL="342900" indent="-342900"/>
            <a:r>
              <a:rPr lang="en-US" dirty="0">
                <a:latin typeface="Gill Sans Nova"/>
                <a:cs typeface="Segoe UI"/>
              </a:rPr>
              <a:t>Use GNN to predict on nodes: </a:t>
            </a:r>
            <a:r>
              <a:rPr lang="en-US" b="1" dirty="0">
                <a:latin typeface="Gill Sans Nova"/>
                <a:cs typeface="Segoe UI"/>
              </a:rPr>
              <a:t>50 predicted main actors</a:t>
            </a:r>
          </a:p>
          <a:p>
            <a:pPr marL="342900" indent="-342900">
              <a:buFont typeface="Arial" panose="020B0604020202020204" pitchFamily="34" charset="0"/>
              <a:buChar char="•"/>
            </a:pPr>
            <a:endParaRPr lang="en-US">
              <a:latin typeface="Gill Sans Nova"/>
              <a:cs typeface="Segoe UI"/>
            </a:endParaRPr>
          </a:p>
          <a:p>
            <a:pPr marL="342900" indent="-342900"/>
            <a:endParaRPr lang="en-US">
              <a:latin typeface="Gill Sans Nova"/>
              <a:cs typeface="Segoe UI"/>
            </a:endParaRPr>
          </a:p>
          <a:p>
            <a:pPr marL="342900" indent="-342900"/>
            <a:endParaRPr lang="en-US" sz="1800">
              <a:latin typeface="Gill Sans Nova"/>
              <a:cs typeface="Segoe UI"/>
            </a:endParaRPr>
          </a:p>
          <a:p>
            <a:pPr marL="457200" lvl="1" indent="0">
              <a:buNone/>
            </a:pPr>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pic>
        <p:nvPicPr>
          <p:cNvPr id="2" name="Picture 1" descr="A black and white math equation&#10;&#10;Description automatically generated">
            <a:extLst>
              <a:ext uri="{FF2B5EF4-FFF2-40B4-BE49-F238E27FC236}">
                <a16:creationId xmlns:a16="http://schemas.microsoft.com/office/drawing/2014/main" id="{376EC078-6352-662D-6FF7-62CB2AAAEF3C}"/>
              </a:ext>
            </a:extLst>
          </p:cNvPr>
          <p:cNvPicPr>
            <a:picLocks noChangeAspect="1"/>
          </p:cNvPicPr>
          <p:nvPr/>
        </p:nvPicPr>
        <p:blipFill>
          <a:blip r:embed="rId2"/>
          <a:stretch>
            <a:fillRect/>
          </a:stretch>
        </p:blipFill>
        <p:spPr>
          <a:xfrm>
            <a:off x="6858366" y="2673960"/>
            <a:ext cx="4829175" cy="619125"/>
          </a:xfrm>
          <a:prstGeom prst="rect">
            <a:avLst/>
          </a:prstGeom>
        </p:spPr>
      </p:pic>
    </p:spTree>
    <p:extLst>
      <p:ext uri="{BB962C8B-B14F-4D97-AF65-F5344CB8AC3E}">
        <p14:creationId xmlns:p14="http://schemas.microsoft.com/office/powerpoint/2010/main" val="134934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D9A13E-1CEE-FF52-2818-EE7BB9E1EC1F}"/>
              </a:ext>
            </a:extLst>
          </p:cNvPr>
          <p:cNvSpPr>
            <a:spLocks noGrp="1"/>
          </p:cNvSpPr>
          <p:nvPr>
            <p:ph type="title"/>
          </p:nvPr>
        </p:nvSpPr>
        <p:spPr>
          <a:xfrm>
            <a:off x="306889" y="2212"/>
            <a:ext cx="11880100" cy="1234440"/>
          </a:xfrm>
        </p:spPr>
        <p:txBody>
          <a:bodyPr>
            <a:normAutofit fontScale="90000"/>
          </a:bodyPr>
          <a:lstStyle/>
          <a:p>
            <a:r>
              <a:rPr lang="en-US"/>
              <a:t>Community Detection: </a:t>
            </a:r>
            <a:r>
              <a:rPr lang="en-US" sz="2800" b="0"/>
              <a:t>Spectral Clustering for diversity with connectivity constraints</a:t>
            </a:r>
          </a:p>
        </p:txBody>
      </p:sp>
      <p:sp>
        <p:nvSpPr>
          <p:cNvPr id="4" name="Content Placeholder 2">
            <a:extLst>
              <a:ext uri="{FF2B5EF4-FFF2-40B4-BE49-F238E27FC236}">
                <a16:creationId xmlns:a16="http://schemas.microsoft.com/office/drawing/2014/main" id="{407923A5-2976-6F02-B6AB-9E74EB430681}"/>
              </a:ext>
            </a:extLst>
          </p:cNvPr>
          <p:cNvSpPr>
            <a:spLocks noGrp="1"/>
          </p:cNvSpPr>
          <p:nvPr>
            <p:ph idx="1"/>
          </p:nvPr>
        </p:nvSpPr>
        <p:spPr>
          <a:xfrm>
            <a:off x="870559" y="1412893"/>
            <a:ext cx="10241280" cy="2873121"/>
          </a:xfrm>
        </p:spPr>
        <p:txBody>
          <a:bodyPr vert="horz" lIns="0" tIns="0" rIns="0" bIns="0" rtlCol="0" anchor="t">
            <a:normAutofit/>
          </a:bodyPr>
          <a:lstStyle/>
          <a:p>
            <a:pPr marL="0" indent="0">
              <a:buNone/>
            </a:pPr>
            <a:r>
              <a:rPr lang="en-US" b="1" dirty="0"/>
              <a:t>Results</a:t>
            </a:r>
          </a:p>
          <a:p>
            <a:pPr marL="342900" indent="-342900"/>
            <a:r>
              <a:rPr lang="en-US" dirty="0">
                <a:latin typeface="Gill Sans Nova"/>
                <a:cs typeface="Segoe UI"/>
              </a:rPr>
              <a:t>Filtered on word score</a:t>
            </a:r>
          </a:p>
          <a:p>
            <a:pPr marL="342900" indent="-342900"/>
            <a:r>
              <a:rPr lang="en-US" dirty="0">
                <a:latin typeface="Gill Sans Nova"/>
                <a:cs typeface="Segoe UI"/>
              </a:rPr>
              <a:t>Filtered on wire amount</a:t>
            </a:r>
          </a:p>
          <a:p>
            <a:pPr marL="342900" indent="-342900"/>
            <a:endParaRPr lang="en-US" dirty="0">
              <a:latin typeface="Gill Sans Nova"/>
              <a:cs typeface="Segoe UI"/>
            </a:endParaRPr>
          </a:p>
          <a:p>
            <a:pPr marL="342900" indent="-342900"/>
            <a:endParaRPr lang="en-US" sz="1800">
              <a:latin typeface="Gill Sans Nova"/>
              <a:cs typeface="Segoe UI"/>
            </a:endParaRPr>
          </a:p>
          <a:p>
            <a:pPr marL="457200" lvl="1" indent="0">
              <a:buNone/>
            </a:pPr>
            <a:endParaRPr lang="en-US">
              <a:latin typeface="Gill Sans Nova"/>
              <a:cs typeface="Segoe UI"/>
            </a:endParaRPr>
          </a:p>
          <a:p>
            <a:pPr marL="342900" indent="-342900"/>
            <a:endParaRPr lang="en-US">
              <a:latin typeface="Gill Sans Nova"/>
              <a:cs typeface="Segoe UI"/>
            </a:endParaRPr>
          </a:p>
          <a:p>
            <a:pPr marL="0" indent="0">
              <a:buNone/>
            </a:pPr>
            <a:endParaRPr lang="en-US" b="1">
              <a:latin typeface="Segoe UI"/>
              <a:cs typeface="Segoe UI"/>
            </a:endParaRPr>
          </a:p>
          <a:p>
            <a:pPr marL="0" indent="0">
              <a:buNone/>
            </a:pPr>
            <a:endParaRPr lang="en-US" b="1">
              <a:cs typeface="Segoe UI"/>
            </a:endParaRPr>
          </a:p>
          <a:p>
            <a:endParaRPr lang="en-US"/>
          </a:p>
          <a:p>
            <a:pPr marL="0" indent="0">
              <a:buNone/>
            </a:pPr>
            <a:endParaRPr lang="en-US" b="1"/>
          </a:p>
        </p:txBody>
      </p:sp>
      <p:graphicFrame>
        <p:nvGraphicFramePr>
          <p:cNvPr id="3" name="Table 2">
            <a:extLst>
              <a:ext uri="{FF2B5EF4-FFF2-40B4-BE49-F238E27FC236}">
                <a16:creationId xmlns:a16="http://schemas.microsoft.com/office/drawing/2014/main" id="{BAD6A4C2-BE1B-0407-97CF-A367F060E24D}"/>
              </a:ext>
            </a:extLst>
          </p:cNvPr>
          <p:cNvGraphicFramePr>
            <a:graphicFrameLocks noGrp="1"/>
          </p:cNvGraphicFramePr>
          <p:nvPr>
            <p:extLst>
              <p:ext uri="{D42A27DB-BD31-4B8C-83A1-F6EECF244321}">
                <p14:modId xmlns:p14="http://schemas.microsoft.com/office/powerpoint/2010/main" val="2906878275"/>
              </p:ext>
            </p:extLst>
          </p:nvPr>
        </p:nvGraphicFramePr>
        <p:xfrm>
          <a:off x="304799" y="3305907"/>
          <a:ext cx="11830680" cy="1936458"/>
        </p:xfrm>
        <a:graphic>
          <a:graphicData uri="http://schemas.openxmlformats.org/drawingml/2006/table">
            <a:tbl>
              <a:tblPr firstRow="1" bandRow="1">
                <a:tableStyleId>{5C22544A-7EE6-4342-B048-85BDC9FD1C3A}</a:tableStyleId>
              </a:tblPr>
              <a:tblGrid>
                <a:gridCol w="1314520">
                  <a:extLst>
                    <a:ext uri="{9D8B030D-6E8A-4147-A177-3AD203B41FA5}">
                      <a16:colId xmlns:a16="http://schemas.microsoft.com/office/drawing/2014/main" val="2154590825"/>
                    </a:ext>
                  </a:extLst>
                </a:gridCol>
                <a:gridCol w="1314520">
                  <a:extLst>
                    <a:ext uri="{9D8B030D-6E8A-4147-A177-3AD203B41FA5}">
                      <a16:colId xmlns:a16="http://schemas.microsoft.com/office/drawing/2014/main" val="3700376685"/>
                    </a:ext>
                  </a:extLst>
                </a:gridCol>
                <a:gridCol w="1314520">
                  <a:extLst>
                    <a:ext uri="{9D8B030D-6E8A-4147-A177-3AD203B41FA5}">
                      <a16:colId xmlns:a16="http://schemas.microsoft.com/office/drawing/2014/main" val="1152264946"/>
                    </a:ext>
                  </a:extLst>
                </a:gridCol>
                <a:gridCol w="1314520">
                  <a:extLst>
                    <a:ext uri="{9D8B030D-6E8A-4147-A177-3AD203B41FA5}">
                      <a16:colId xmlns:a16="http://schemas.microsoft.com/office/drawing/2014/main" val="1246542641"/>
                    </a:ext>
                  </a:extLst>
                </a:gridCol>
                <a:gridCol w="1314520">
                  <a:extLst>
                    <a:ext uri="{9D8B030D-6E8A-4147-A177-3AD203B41FA5}">
                      <a16:colId xmlns:a16="http://schemas.microsoft.com/office/drawing/2014/main" val="255122526"/>
                    </a:ext>
                  </a:extLst>
                </a:gridCol>
                <a:gridCol w="1314520">
                  <a:extLst>
                    <a:ext uri="{9D8B030D-6E8A-4147-A177-3AD203B41FA5}">
                      <a16:colId xmlns:a16="http://schemas.microsoft.com/office/drawing/2014/main" val="3719294515"/>
                    </a:ext>
                  </a:extLst>
                </a:gridCol>
                <a:gridCol w="1314520">
                  <a:extLst>
                    <a:ext uri="{9D8B030D-6E8A-4147-A177-3AD203B41FA5}">
                      <a16:colId xmlns:a16="http://schemas.microsoft.com/office/drawing/2014/main" val="1184066511"/>
                    </a:ext>
                  </a:extLst>
                </a:gridCol>
                <a:gridCol w="1314520">
                  <a:extLst>
                    <a:ext uri="{9D8B030D-6E8A-4147-A177-3AD203B41FA5}">
                      <a16:colId xmlns:a16="http://schemas.microsoft.com/office/drawing/2014/main" val="2899237689"/>
                    </a:ext>
                  </a:extLst>
                </a:gridCol>
                <a:gridCol w="1314520">
                  <a:extLst>
                    <a:ext uri="{9D8B030D-6E8A-4147-A177-3AD203B41FA5}">
                      <a16:colId xmlns:a16="http://schemas.microsoft.com/office/drawing/2014/main" val="4247567250"/>
                    </a:ext>
                  </a:extLst>
                </a:gridCol>
              </a:tblGrid>
              <a:tr h="797164">
                <a:tc>
                  <a:txBody>
                    <a:bodyPr/>
                    <a:lstStyle/>
                    <a:p>
                      <a:r>
                        <a:rPr lang="en-US" sz="1600" dirty="0"/>
                        <a:t>Countries</a:t>
                      </a:r>
                    </a:p>
                  </a:txBody>
                  <a:tcPr/>
                </a:tc>
                <a:tc>
                  <a:txBody>
                    <a:bodyPr/>
                    <a:lstStyle/>
                    <a:p>
                      <a:r>
                        <a:rPr lang="en-US" sz="1600" dirty="0"/>
                        <a:t>Max Wire </a:t>
                      </a:r>
                    </a:p>
                  </a:txBody>
                  <a:tcPr/>
                </a:tc>
                <a:tc>
                  <a:txBody>
                    <a:bodyPr/>
                    <a:lstStyle/>
                    <a:p>
                      <a:r>
                        <a:rPr lang="en-US" sz="1600" dirty="0"/>
                        <a:t>Max Msg Score</a:t>
                      </a:r>
                    </a:p>
                  </a:txBody>
                  <a:tcPr/>
                </a:tc>
                <a:tc>
                  <a:txBody>
                    <a:bodyPr/>
                    <a:lstStyle/>
                    <a:p>
                      <a:r>
                        <a:rPr lang="en-US" sz="1600" dirty="0"/>
                        <a:t># domestic </a:t>
                      </a:r>
                      <a:r>
                        <a:rPr lang="en-US" sz="1600" dirty="0" err="1"/>
                        <a:t>trxs</a:t>
                      </a:r>
                    </a:p>
                  </a:txBody>
                  <a:tcPr/>
                </a:tc>
                <a:tc>
                  <a:txBody>
                    <a:bodyPr/>
                    <a:lstStyle/>
                    <a:p>
                      <a:r>
                        <a:rPr lang="en-US" sz="1600" dirty="0"/>
                        <a:t># foreign outbound </a:t>
                      </a:r>
                      <a:r>
                        <a:rPr lang="en-US" sz="1600" dirty="0" err="1"/>
                        <a:t>trxs</a:t>
                      </a:r>
                      <a:endParaRPr lang="en-US" sz="1600" dirty="0"/>
                    </a:p>
                  </a:txBody>
                  <a:tcPr/>
                </a:tc>
                <a:tc>
                  <a:txBody>
                    <a:bodyPr/>
                    <a:lstStyle/>
                    <a:p>
                      <a:r>
                        <a:rPr lang="en-US" sz="1600" dirty="0"/>
                        <a:t># foreign inbound </a:t>
                      </a:r>
                      <a:r>
                        <a:rPr lang="en-US" sz="1600" dirty="0" err="1"/>
                        <a:t>trxs</a:t>
                      </a:r>
                    </a:p>
                  </a:txBody>
                  <a:tcPr/>
                </a:tc>
                <a:tc>
                  <a:txBody>
                    <a:bodyPr/>
                    <a:lstStyle/>
                    <a:p>
                      <a:pPr lvl="0">
                        <a:buNone/>
                      </a:pPr>
                      <a:r>
                        <a:rPr lang="en-US" sz="1600" dirty="0"/>
                        <a:t># unknown </a:t>
                      </a:r>
                      <a:r>
                        <a:rPr lang="en-US" sz="1600" dirty="0" err="1"/>
                        <a:t>trxs</a:t>
                      </a:r>
                      <a:endParaRPr lang="en-US" sz="1600" dirty="0"/>
                    </a:p>
                  </a:txBody>
                  <a:tcPr/>
                </a:tc>
                <a:tc>
                  <a:txBody>
                    <a:bodyPr/>
                    <a:lstStyle/>
                    <a:p>
                      <a:pPr lvl="0">
                        <a:buNone/>
                      </a:pPr>
                      <a:r>
                        <a:rPr lang="en-US" sz="1600" dirty="0"/>
                        <a:t>Ages</a:t>
                      </a:r>
                    </a:p>
                  </a:txBody>
                  <a:tcPr/>
                </a:tc>
                <a:tc>
                  <a:txBody>
                    <a:bodyPr/>
                    <a:lstStyle/>
                    <a:p>
                      <a:pPr lvl="0">
                        <a:buNone/>
                      </a:pPr>
                      <a:r>
                        <a:rPr lang="en-US" sz="1600" dirty="0"/>
                        <a:t>Tenures</a:t>
                      </a:r>
                    </a:p>
                  </a:txBody>
                  <a:tcPr/>
                </a:tc>
                <a:extLst>
                  <a:ext uri="{0D108BD9-81ED-4DB2-BD59-A6C34878D82A}">
                    <a16:rowId xmlns:a16="http://schemas.microsoft.com/office/drawing/2014/main" val="3085786127"/>
                  </a:ext>
                </a:extLst>
              </a:tr>
              <a:tr h="556749">
                <a:tc>
                  <a:txBody>
                    <a:bodyPr/>
                    <a:lstStyle/>
                    <a:p>
                      <a:r>
                        <a:rPr lang="en-US" sz="1600" dirty="0"/>
                        <a:t>CA, US</a:t>
                      </a:r>
                    </a:p>
                  </a:txBody>
                  <a:tcPr/>
                </a:tc>
                <a:tc>
                  <a:txBody>
                    <a:bodyPr/>
                    <a:lstStyle/>
                    <a:p>
                      <a:r>
                        <a:rPr lang="en-US" sz="1600" dirty="0"/>
                        <a:t>~14k</a:t>
                      </a:r>
                    </a:p>
                  </a:txBody>
                  <a:tcPr/>
                </a:tc>
                <a:tc>
                  <a:txBody>
                    <a:bodyPr/>
                    <a:lstStyle/>
                    <a:p>
                      <a:r>
                        <a:rPr lang="en-US" sz="1600" dirty="0"/>
                        <a:t>0.56</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2</a:t>
                      </a:r>
                    </a:p>
                  </a:txBody>
                  <a:tcPr/>
                </a:tc>
                <a:tc>
                  <a:txBody>
                    <a:bodyPr/>
                    <a:lstStyle/>
                    <a:p>
                      <a:pPr lvl="0">
                        <a:buNone/>
                      </a:pPr>
                      <a:r>
                        <a:rPr lang="en-US" sz="1600" dirty="0"/>
                        <a:t>3</a:t>
                      </a:r>
                    </a:p>
                  </a:txBody>
                  <a:tcPr/>
                </a:tc>
                <a:tc>
                  <a:txBody>
                    <a:bodyPr/>
                    <a:lstStyle/>
                    <a:p>
                      <a:pPr lvl="0">
                        <a:buNone/>
                      </a:pPr>
                      <a:r>
                        <a:rPr lang="en-US" sz="1600" dirty="0"/>
                        <a:t>33, 29, 46, 40</a:t>
                      </a:r>
                    </a:p>
                  </a:txBody>
                  <a:tcPr/>
                </a:tc>
                <a:tc>
                  <a:txBody>
                    <a:bodyPr/>
                    <a:lstStyle/>
                    <a:p>
                      <a:pPr lvl="0">
                        <a:buNone/>
                      </a:pPr>
                      <a:r>
                        <a:rPr lang="en-US" sz="1600" dirty="0"/>
                        <a:t>8, 6, 15, 9</a:t>
                      </a:r>
                    </a:p>
                  </a:txBody>
                  <a:tcPr/>
                </a:tc>
                <a:extLst>
                  <a:ext uri="{0D108BD9-81ED-4DB2-BD59-A6C34878D82A}">
                    <a16:rowId xmlns:a16="http://schemas.microsoft.com/office/drawing/2014/main" val="3253465647"/>
                  </a:ext>
                </a:extLst>
              </a:tr>
              <a:tr h="556749">
                <a:tc>
                  <a:txBody>
                    <a:bodyPr/>
                    <a:lstStyle/>
                    <a:p>
                      <a:r>
                        <a:rPr lang="en-US" sz="1600" dirty="0"/>
                        <a:t>IN, US, CA</a:t>
                      </a:r>
                    </a:p>
                  </a:txBody>
                  <a:tcPr/>
                </a:tc>
                <a:tc>
                  <a:txBody>
                    <a:bodyPr/>
                    <a:lstStyle/>
                    <a:p>
                      <a:r>
                        <a:rPr lang="en-US" sz="1600" dirty="0"/>
                        <a:t>~2k</a:t>
                      </a:r>
                    </a:p>
                  </a:txBody>
                  <a:tcPr/>
                </a:tc>
                <a:tc>
                  <a:txBody>
                    <a:bodyPr/>
                    <a:lstStyle/>
                    <a:p>
                      <a:r>
                        <a:rPr lang="en-US" sz="1600"/>
                        <a:t>0</a:t>
                      </a:r>
                      <a:endParaRPr lang="en-US" sz="1600" dirty="0"/>
                    </a:p>
                  </a:txBody>
                  <a:tcPr/>
                </a:tc>
                <a:tc>
                  <a:txBody>
                    <a:bodyPr/>
                    <a:lstStyle/>
                    <a:p>
                      <a:pPr lvl="0">
                        <a:buNone/>
                      </a:pPr>
                      <a:r>
                        <a:rPr lang="en-US" sz="1600" dirty="0"/>
                        <a:t>1</a:t>
                      </a:r>
                    </a:p>
                  </a:txBody>
                  <a:tcPr/>
                </a:tc>
                <a:tc>
                  <a:txBody>
                    <a:bodyPr/>
                    <a:lstStyle/>
                    <a:p>
                      <a:r>
                        <a:rPr lang="en-US" sz="1600" dirty="0"/>
                        <a:t>0</a:t>
                      </a:r>
                    </a:p>
                  </a:txBody>
                  <a:tcPr/>
                </a:tc>
                <a:tc>
                  <a:txBody>
                    <a:bodyPr/>
                    <a:lstStyle/>
                    <a:p>
                      <a:r>
                        <a:rPr lang="en-US" sz="1600"/>
                        <a:t>1</a:t>
                      </a:r>
                      <a:endParaRPr lang="en-US" sz="1600" dirty="0"/>
                    </a:p>
                  </a:txBody>
                  <a:tcPr/>
                </a:tc>
                <a:tc>
                  <a:txBody>
                    <a:bodyPr/>
                    <a:lstStyle/>
                    <a:p>
                      <a:pPr lvl="0">
                        <a:buNone/>
                      </a:pPr>
                      <a:r>
                        <a:rPr lang="en-US" sz="1600" dirty="0"/>
                        <a:t>2</a:t>
                      </a:r>
                    </a:p>
                  </a:txBody>
                  <a:tcPr/>
                </a:tc>
                <a:tc>
                  <a:txBody>
                    <a:bodyPr/>
                    <a:lstStyle/>
                    <a:p>
                      <a:pPr lvl="0">
                        <a:buNone/>
                      </a:pPr>
                      <a:r>
                        <a:rPr lang="en-US" sz="1600" dirty="0"/>
                        <a:t>35, 43, 48, 59</a:t>
                      </a:r>
                    </a:p>
                  </a:txBody>
                  <a:tcPr/>
                </a:tc>
                <a:tc>
                  <a:txBody>
                    <a:bodyPr/>
                    <a:lstStyle/>
                    <a:p>
                      <a:pPr lvl="0">
                        <a:buNone/>
                      </a:pPr>
                      <a:r>
                        <a:rPr lang="en-US" sz="1600" dirty="0"/>
                        <a:t>14, 4, 5, 14</a:t>
                      </a:r>
                    </a:p>
                  </a:txBody>
                  <a:tcPr/>
                </a:tc>
                <a:extLst>
                  <a:ext uri="{0D108BD9-81ED-4DB2-BD59-A6C34878D82A}">
                    <a16:rowId xmlns:a16="http://schemas.microsoft.com/office/drawing/2014/main" val="3720872074"/>
                  </a:ext>
                </a:extLst>
              </a:tr>
            </a:tbl>
          </a:graphicData>
        </a:graphic>
      </p:graphicFrame>
    </p:spTree>
    <p:extLst>
      <p:ext uri="{BB962C8B-B14F-4D97-AF65-F5344CB8AC3E}">
        <p14:creationId xmlns:p14="http://schemas.microsoft.com/office/powerpoint/2010/main" val="3163731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38D-F77C-2CE3-4024-335DDCD4C1F5}"/>
              </a:ext>
            </a:extLst>
          </p:cNvPr>
          <p:cNvSpPr>
            <a:spLocks noGrp="1"/>
          </p:cNvSpPr>
          <p:nvPr>
            <p:ph type="title"/>
          </p:nvPr>
        </p:nvSpPr>
        <p:spPr>
          <a:xfrm>
            <a:off x="3779520" y="2614168"/>
            <a:ext cx="4632960" cy="1143000"/>
          </a:xfrm>
        </p:spPr>
        <p:txBody>
          <a:bodyPr>
            <a:noAutofit/>
          </a:bodyPr>
          <a:lstStyle/>
          <a:p>
            <a:r>
              <a:rPr lang="en-GB" sz="8800"/>
              <a:t>Task 3</a:t>
            </a:r>
          </a:p>
        </p:txBody>
      </p:sp>
    </p:spTree>
    <p:extLst>
      <p:ext uri="{BB962C8B-B14F-4D97-AF65-F5344CB8AC3E}">
        <p14:creationId xmlns:p14="http://schemas.microsoft.com/office/powerpoint/2010/main" val="3268576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BFD7-630F-6684-82BA-332084DAF618}"/>
              </a:ext>
            </a:extLst>
          </p:cNvPr>
          <p:cNvSpPr>
            <a:spLocks noGrp="1"/>
          </p:cNvSpPr>
          <p:nvPr>
            <p:ph type="title"/>
          </p:nvPr>
        </p:nvSpPr>
        <p:spPr>
          <a:xfrm>
            <a:off x="444843" y="342447"/>
            <a:ext cx="10241280" cy="482738"/>
          </a:xfrm>
        </p:spPr>
        <p:txBody>
          <a:bodyPr>
            <a:normAutofit fontScale="90000"/>
          </a:bodyPr>
          <a:lstStyle/>
          <a:p>
            <a:r>
              <a:rPr lang="en-GB" sz="2000" b="0">
                <a:ea typeface="+mj-lt"/>
                <a:cs typeface="+mj-lt"/>
              </a:rPr>
              <a:t>Task 3: RETRIEVAL-AUGMENTED GENERATION (RAG) AND LLM </a:t>
            </a:r>
            <a:endParaRPr lang="en-US"/>
          </a:p>
        </p:txBody>
      </p:sp>
      <p:sp>
        <p:nvSpPr>
          <p:cNvPr id="5" name="TextBox 4">
            <a:extLst>
              <a:ext uri="{FF2B5EF4-FFF2-40B4-BE49-F238E27FC236}">
                <a16:creationId xmlns:a16="http://schemas.microsoft.com/office/drawing/2014/main" id="{B9B1A2CE-EAC6-2788-B55C-C081784758C4}"/>
              </a:ext>
            </a:extLst>
          </p:cNvPr>
          <p:cNvSpPr txBox="1"/>
          <p:nvPr/>
        </p:nvSpPr>
        <p:spPr>
          <a:xfrm>
            <a:off x="589642" y="1258660"/>
            <a:ext cx="10878048"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ea typeface="+mn-lt"/>
                <a:cs typeface="+mn-lt"/>
              </a:rPr>
              <a:t>Objective: </a:t>
            </a:r>
            <a:r>
              <a:rPr lang="en-GB" sz="2000">
                <a:ea typeface="+mn-lt"/>
                <a:cs typeface="+mn-lt"/>
              </a:rPr>
              <a:t>To find known wildlife traffickers from the web as far back as 2012</a:t>
            </a:r>
            <a:endParaRPr lang="en-US">
              <a:ea typeface="+mn-lt"/>
              <a:cs typeface="+mn-lt"/>
            </a:endParaRPr>
          </a:p>
          <a:p>
            <a:endParaRPr lang="en-US" sz="2400" b="1" i="1">
              <a:latin typeface="Segoe UI"/>
              <a:cs typeface="Segoe UI"/>
            </a:endParaRPr>
          </a:p>
          <a:p>
            <a:endParaRPr lang="en-US" sz="2000">
              <a:latin typeface="Arial"/>
              <a:cs typeface="Arial"/>
            </a:endParaRPr>
          </a:p>
          <a:p>
            <a:r>
              <a:rPr lang="en-US" sz="2400" b="1" i="1"/>
              <a:t>Methodology (Final)</a:t>
            </a:r>
            <a:endParaRPr lang="en-US"/>
          </a:p>
          <a:p>
            <a:endParaRPr lang="en-US" sz="2400" b="1" i="1"/>
          </a:p>
          <a:p>
            <a:pPr marL="457200" indent="-457200">
              <a:buFontTx/>
              <a:buAutoNum type="arabicParenR"/>
            </a:pPr>
            <a:r>
              <a:rPr lang="en-US" sz="2000">
                <a:ea typeface="+mn-lt"/>
                <a:cs typeface="+mn-lt"/>
              </a:rPr>
              <a:t>Combine the use of LLM-based agent (deprecated) and RAG</a:t>
            </a:r>
            <a:endParaRPr lang="en-US"/>
          </a:p>
          <a:p>
            <a:pPr marL="457200" indent="-457200">
              <a:buFontTx/>
              <a:buAutoNum type="arabicParenR"/>
            </a:pPr>
            <a:r>
              <a:rPr lang="en-US" sz="2000">
                <a:ea typeface="+mn-lt"/>
                <a:cs typeface="+mn-lt"/>
              </a:rPr>
              <a:t>Web scraping relevant news domain</a:t>
            </a:r>
          </a:p>
          <a:p>
            <a:pPr marL="914400" lvl="1" indent="-457200">
              <a:buFont typeface="Courier New"/>
              <a:buChar char="o"/>
            </a:pPr>
            <a:r>
              <a:rPr lang="en-US" sz="2000">
                <a:ea typeface="+mn-lt"/>
                <a:cs typeface="+mn-lt"/>
              </a:rPr>
              <a:t>justice.gov/news</a:t>
            </a:r>
          </a:p>
          <a:p>
            <a:pPr marL="914400" lvl="1" indent="-457200">
              <a:buFont typeface="Courier New"/>
              <a:buChar char="o"/>
            </a:pPr>
            <a:r>
              <a:rPr lang="en-US" sz="2000">
                <a:ea typeface="+mn-lt"/>
                <a:cs typeface="+mn-lt"/>
              </a:rPr>
              <a:t>Toronto Star</a:t>
            </a:r>
          </a:p>
          <a:p>
            <a:pPr marL="914400" lvl="1" indent="-457200">
              <a:buFont typeface="Courier New"/>
              <a:buChar char="o"/>
            </a:pPr>
            <a:r>
              <a:rPr lang="en-US" sz="2000">
                <a:ea typeface="+mn-lt"/>
                <a:cs typeface="+mn-lt"/>
              </a:rPr>
              <a:t>CTV news</a:t>
            </a:r>
          </a:p>
          <a:p>
            <a:pPr marL="457200" indent="-457200">
              <a:buFontTx/>
              <a:buAutoNum type="arabicParenR"/>
            </a:pPr>
            <a:r>
              <a:rPr lang="en-US" sz="2000">
                <a:ea typeface="+mn-lt"/>
                <a:cs typeface="+mn-lt"/>
              </a:rPr>
              <a:t>Text split and load metadata to vector store</a:t>
            </a:r>
          </a:p>
          <a:p>
            <a:pPr marL="457200" indent="-457200">
              <a:buFontTx/>
              <a:buAutoNum type="arabicParenR"/>
            </a:pPr>
            <a:r>
              <a:rPr lang="en-US" sz="2000">
                <a:ea typeface="+mn-lt"/>
                <a:cs typeface="+mn-lt"/>
              </a:rPr>
              <a:t>Use </a:t>
            </a:r>
            <a:r>
              <a:rPr lang="en-US" sz="2000" err="1">
                <a:ea typeface="+mn-lt"/>
                <a:cs typeface="+mn-lt"/>
              </a:rPr>
              <a:t>LangChain</a:t>
            </a:r>
            <a:r>
              <a:rPr lang="en-US" sz="2000">
                <a:ea typeface="+mn-lt"/>
                <a:cs typeface="+mn-lt"/>
              </a:rPr>
              <a:t> framework to develop a Corrective Retrieval Augmented Generation (CRAG) </a:t>
            </a:r>
            <a:endParaRPr lang="en-US"/>
          </a:p>
          <a:p>
            <a:pPr marL="457200" indent="-457200">
              <a:buAutoNum type="arabicParenR"/>
            </a:pPr>
            <a:endParaRPr lang="en-US" sz="2000"/>
          </a:p>
          <a:p>
            <a:endParaRPr lang="en-US" sz="2000"/>
          </a:p>
          <a:p>
            <a:endParaRPr lang="en-US" sz="2400"/>
          </a:p>
          <a:p>
            <a:endParaRPr lang="en-US" b="1"/>
          </a:p>
          <a:p>
            <a:endParaRPr lang="en-US"/>
          </a:p>
        </p:txBody>
      </p:sp>
    </p:spTree>
    <p:extLst>
      <p:ext uri="{BB962C8B-B14F-4D97-AF65-F5344CB8AC3E}">
        <p14:creationId xmlns:p14="http://schemas.microsoft.com/office/powerpoint/2010/main" val="210069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7D52-460C-6AD1-331C-93CBCAEC6E9A}"/>
              </a:ext>
            </a:extLst>
          </p:cNvPr>
          <p:cNvSpPr>
            <a:spLocks noGrp="1"/>
          </p:cNvSpPr>
          <p:nvPr>
            <p:ph type="title"/>
          </p:nvPr>
        </p:nvSpPr>
        <p:spPr>
          <a:xfrm>
            <a:off x="506627" y="414528"/>
            <a:ext cx="11301901" cy="482738"/>
          </a:xfrm>
        </p:spPr>
        <p:txBody>
          <a:bodyPr>
            <a:normAutofit fontScale="90000"/>
          </a:bodyPr>
          <a:lstStyle/>
          <a:p>
            <a:r>
              <a:rPr lang="en-GB"/>
              <a:t>Deprecated approach-LLM agent</a:t>
            </a:r>
          </a:p>
        </p:txBody>
      </p:sp>
      <p:sp>
        <p:nvSpPr>
          <p:cNvPr id="3" name="Content Placeholder 2">
            <a:extLst>
              <a:ext uri="{FF2B5EF4-FFF2-40B4-BE49-F238E27FC236}">
                <a16:creationId xmlns:a16="http://schemas.microsoft.com/office/drawing/2014/main" id="{44895439-9722-0438-06F1-4748A254006A}"/>
              </a:ext>
            </a:extLst>
          </p:cNvPr>
          <p:cNvSpPr>
            <a:spLocks noGrp="1"/>
          </p:cNvSpPr>
          <p:nvPr>
            <p:ph idx="1"/>
          </p:nvPr>
        </p:nvSpPr>
        <p:spPr>
          <a:xfrm>
            <a:off x="702276" y="1391453"/>
            <a:ext cx="10241280" cy="3959352"/>
          </a:xfrm>
        </p:spPr>
        <p:txBody>
          <a:bodyPr vert="horz" lIns="0" tIns="0" rIns="0" bIns="0" rtlCol="0" anchor="t">
            <a:normAutofit/>
          </a:bodyPr>
          <a:lstStyle/>
          <a:p>
            <a:r>
              <a:rPr lang="en-GB"/>
              <a:t>Give LLM a set of tool and prompt engineer the model to find the answer</a:t>
            </a:r>
          </a:p>
          <a:p>
            <a:r>
              <a:rPr lang="en-GB"/>
              <a:t>Pros: </a:t>
            </a:r>
          </a:p>
          <a:p>
            <a:pPr lvl="2">
              <a:buFont typeface="Wingdings" panose="020B0604020202020204" pitchFamily="34" charset="0"/>
              <a:buChar char="§"/>
            </a:pPr>
            <a:r>
              <a:rPr lang="en-GB"/>
              <a:t>Accessible to different tools</a:t>
            </a:r>
          </a:p>
          <a:p>
            <a:pPr lvl="2">
              <a:buFont typeface="Wingdings" panose="020B0604020202020204" pitchFamily="34" charset="0"/>
              <a:buChar char="§"/>
            </a:pPr>
            <a:r>
              <a:rPr lang="en-GB">
                <a:latin typeface="Gill Sans Nova"/>
                <a:cs typeface="Arial"/>
              </a:rPr>
              <a:t>Logical reasoning and divide a complex problem into simpler sub-problem to solve</a:t>
            </a:r>
          </a:p>
          <a:p>
            <a:r>
              <a:rPr lang="en-GB">
                <a:latin typeface="Arial"/>
                <a:cs typeface="Arial"/>
              </a:rPr>
              <a:t>Cons: </a:t>
            </a:r>
            <a:endParaRPr lang="en-US">
              <a:latin typeface="Arial"/>
              <a:cs typeface="Arial"/>
            </a:endParaRPr>
          </a:p>
          <a:p>
            <a:pPr lvl="2">
              <a:buFont typeface="Wingdings,Sans-Serif" panose="020B0604020202020204" pitchFamily="34" charset="0"/>
              <a:buChar char="§"/>
            </a:pPr>
            <a:r>
              <a:rPr lang="en-GB">
                <a:latin typeface="Arial"/>
                <a:cs typeface="Arial"/>
              </a:rPr>
              <a:t>The output is not stable</a:t>
            </a:r>
            <a:endParaRPr lang="en-US">
              <a:latin typeface="Arial"/>
              <a:cs typeface="Arial"/>
            </a:endParaRPr>
          </a:p>
          <a:p>
            <a:pPr lvl="2">
              <a:buFont typeface="Wingdings,Sans-Serif" panose="020B0604020202020204" pitchFamily="34" charset="0"/>
              <a:buChar char="§"/>
            </a:pPr>
            <a:r>
              <a:rPr lang="en-GB">
                <a:latin typeface="Arial"/>
                <a:cs typeface="Arial"/>
              </a:rPr>
              <a:t>hard to do prompt engineering</a:t>
            </a:r>
            <a:endParaRPr lang="en-GB"/>
          </a:p>
          <a:p>
            <a:pPr marL="0" indent="0">
              <a:buNone/>
            </a:pPr>
            <a:endParaRPr lang="en-GB"/>
          </a:p>
          <a:p>
            <a:endParaRPr lang="en-GB"/>
          </a:p>
        </p:txBody>
      </p:sp>
    </p:spTree>
    <p:extLst>
      <p:ext uri="{BB962C8B-B14F-4D97-AF65-F5344CB8AC3E}">
        <p14:creationId xmlns:p14="http://schemas.microsoft.com/office/powerpoint/2010/main" val="143698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38D-F77C-2CE3-4024-335DDCD4C1F5}"/>
              </a:ext>
            </a:extLst>
          </p:cNvPr>
          <p:cNvSpPr>
            <a:spLocks noGrp="1"/>
          </p:cNvSpPr>
          <p:nvPr>
            <p:ph type="title"/>
          </p:nvPr>
        </p:nvSpPr>
        <p:spPr>
          <a:xfrm>
            <a:off x="3779520" y="2614168"/>
            <a:ext cx="4632960" cy="1143000"/>
          </a:xfrm>
        </p:spPr>
        <p:txBody>
          <a:bodyPr>
            <a:noAutofit/>
          </a:bodyPr>
          <a:lstStyle/>
          <a:p>
            <a:r>
              <a:rPr lang="en-GB" sz="8800"/>
              <a:t>Task 1</a:t>
            </a:r>
          </a:p>
        </p:txBody>
      </p:sp>
    </p:spTree>
    <p:extLst>
      <p:ext uri="{BB962C8B-B14F-4D97-AF65-F5344CB8AC3E}">
        <p14:creationId xmlns:p14="http://schemas.microsoft.com/office/powerpoint/2010/main" val="117438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BFD7-630F-6684-82BA-332084DAF618}"/>
              </a:ext>
            </a:extLst>
          </p:cNvPr>
          <p:cNvSpPr>
            <a:spLocks noGrp="1"/>
          </p:cNvSpPr>
          <p:nvPr>
            <p:ph type="title"/>
          </p:nvPr>
        </p:nvSpPr>
        <p:spPr>
          <a:xfrm>
            <a:off x="607403" y="118927"/>
            <a:ext cx="10241280" cy="1138221"/>
          </a:xfrm>
        </p:spPr>
        <p:txBody>
          <a:bodyPr>
            <a:noAutofit/>
          </a:bodyPr>
          <a:lstStyle/>
          <a:p>
            <a:r>
              <a:rPr lang="en-GB">
                <a:ea typeface="+mj-lt"/>
                <a:cs typeface="+mj-lt"/>
              </a:rPr>
              <a:t>Simple Retrieval-Augmented Generation (RAG) and LLM</a:t>
            </a:r>
            <a:endParaRPr lang="en-US">
              <a:ea typeface="+mj-lt"/>
              <a:cs typeface="+mj-lt"/>
            </a:endParaRPr>
          </a:p>
        </p:txBody>
      </p:sp>
      <p:sp>
        <p:nvSpPr>
          <p:cNvPr id="3" name="Content Placeholder 2">
            <a:extLst>
              <a:ext uri="{FF2B5EF4-FFF2-40B4-BE49-F238E27FC236}">
                <a16:creationId xmlns:a16="http://schemas.microsoft.com/office/drawing/2014/main" id="{A957FF98-B06B-D697-5464-AC914B8F3CDB}"/>
              </a:ext>
            </a:extLst>
          </p:cNvPr>
          <p:cNvSpPr>
            <a:spLocks noGrp="1"/>
          </p:cNvSpPr>
          <p:nvPr>
            <p:ph idx="1"/>
          </p:nvPr>
        </p:nvSpPr>
        <p:spPr>
          <a:xfrm>
            <a:off x="578708" y="1674148"/>
            <a:ext cx="10241280" cy="3959352"/>
          </a:xfrm>
        </p:spPr>
        <p:txBody>
          <a:bodyPr vert="horz" lIns="0" tIns="0" rIns="0" bIns="0" rtlCol="0" anchor="t">
            <a:normAutofit/>
          </a:bodyPr>
          <a:lstStyle/>
          <a:p>
            <a:r>
              <a:rPr lang="en-GB" b="1">
                <a:ea typeface="+mn-lt"/>
                <a:cs typeface="+mn-lt"/>
              </a:rPr>
              <a:t>Tool :</a:t>
            </a:r>
            <a:endParaRPr lang="en-US" b="1"/>
          </a:p>
          <a:p>
            <a:r>
              <a:rPr lang="en-GB" sz="1200"/>
              <a:t>Web Scraping: Use Scrapy lib in python to scrape the </a:t>
            </a:r>
            <a:r>
              <a:rPr lang="en-GB" sz="1200">
                <a:hlinkClick r:id="rId2"/>
              </a:rPr>
              <a:t>http://www.justice.gov/news/</a:t>
            </a:r>
          </a:p>
          <a:p>
            <a:r>
              <a:rPr lang="en-GB" sz="1200"/>
              <a:t>Keyword Search (from the website) : "Animal Poaching"; "Animal Smuggling"; "Animal Trafficking; Smuggling"; "Trafficking"</a:t>
            </a:r>
          </a:p>
          <a:p>
            <a:r>
              <a:rPr lang="en-GB" sz="1200"/>
              <a:t>LLM Model: Llama2 from </a:t>
            </a:r>
            <a:r>
              <a:rPr lang="en-GB" sz="1200" err="1">
                <a:solidFill>
                  <a:srgbClr val="000000"/>
                </a:solidFill>
                <a:ea typeface="+mn-lt"/>
                <a:cs typeface="+mn-lt"/>
              </a:rPr>
              <a:t>huggingface</a:t>
            </a:r>
            <a:r>
              <a:rPr lang="en-GB" sz="1200">
                <a:solidFill>
                  <a:srgbClr val="000000"/>
                </a:solidFill>
                <a:ea typeface="+mn-lt"/>
                <a:cs typeface="+mn-lt"/>
              </a:rPr>
              <a:t> Hub: "meta-llama/Llama-2-13b-chat-hf"</a:t>
            </a:r>
          </a:p>
          <a:p>
            <a:r>
              <a:rPr lang="en-GB" sz="1200"/>
              <a:t>Pinecone </a:t>
            </a:r>
            <a:r>
              <a:rPr lang="en-GB" sz="1200" err="1"/>
              <a:t>vectorstore</a:t>
            </a:r>
            <a:r>
              <a:rPr lang="en-GB" sz="1200"/>
              <a:t> (50k record): Embedding the text </a:t>
            </a:r>
            <a:r>
              <a:rPr lang="en-GB" sz="1200" err="1"/>
              <a:t>chunk:"sentence-transformers</a:t>
            </a:r>
            <a:r>
              <a:rPr lang="en-GB" sz="1200"/>
              <a:t>/all-MiniLM-L12-v1"</a:t>
            </a:r>
          </a:p>
          <a:p>
            <a:r>
              <a:rPr lang="en-GB" sz="1200" err="1"/>
              <a:t>LangChain</a:t>
            </a:r>
            <a:r>
              <a:rPr lang="en-GB" sz="1200">
                <a:ea typeface="+mn-lt"/>
                <a:cs typeface="+mn-lt"/>
              </a:rPr>
              <a:t> </a:t>
            </a:r>
            <a:r>
              <a:rPr lang="en-GB" sz="1200" err="1">
                <a:ea typeface="+mn-lt"/>
                <a:cs typeface="+mn-lt"/>
              </a:rPr>
              <a:t>RetrievalQA</a:t>
            </a:r>
            <a:r>
              <a:rPr lang="en-GB" sz="1200">
                <a:ea typeface="+mn-lt"/>
                <a:cs typeface="+mn-lt"/>
              </a:rPr>
              <a:t> pipeline</a:t>
            </a:r>
            <a:endParaRPr lang="en-GB" sz="1200"/>
          </a:p>
          <a:p>
            <a:endParaRPr lang="en-GB"/>
          </a:p>
          <a:p>
            <a:endParaRPr lang="en-GB"/>
          </a:p>
          <a:p>
            <a:pPr marL="0" indent="0">
              <a:buNone/>
            </a:pPr>
            <a:endParaRPr lang="en-GB"/>
          </a:p>
        </p:txBody>
      </p:sp>
      <p:pic>
        <p:nvPicPr>
          <p:cNvPr id="5" name="Picture 4" descr="A screenshot of a computer&#10;&#10;Description automatically generated">
            <a:extLst>
              <a:ext uri="{FF2B5EF4-FFF2-40B4-BE49-F238E27FC236}">
                <a16:creationId xmlns:a16="http://schemas.microsoft.com/office/drawing/2014/main" id="{DBCDD743-2568-E249-28C0-30EE5A353055}"/>
              </a:ext>
            </a:extLst>
          </p:cNvPr>
          <p:cNvPicPr>
            <a:picLocks noChangeAspect="1"/>
          </p:cNvPicPr>
          <p:nvPr/>
        </p:nvPicPr>
        <p:blipFill>
          <a:blip r:embed="rId3"/>
          <a:stretch>
            <a:fillRect/>
          </a:stretch>
        </p:blipFill>
        <p:spPr>
          <a:xfrm>
            <a:off x="524193" y="3847148"/>
            <a:ext cx="6043295" cy="2181225"/>
          </a:xfrm>
          <a:prstGeom prst="rect">
            <a:avLst/>
          </a:prstGeom>
        </p:spPr>
      </p:pic>
      <p:pic>
        <p:nvPicPr>
          <p:cNvPr id="9" name="Picture 8" descr="A screenshot of a web page&#10;&#10;Description automatically generated">
            <a:extLst>
              <a:ext uri="{FF2B5EF4-FFF2-40B4-BE49-F238E27FC236}">
                <a16:creationId xmlns:a16="http://schemas.microsoft.com/office/drawing/2014/main" id="{EA6C1A3A-E02A-EBA3-EC7D-3ADC35A6375D}"/>
              </a:ext>
            </a:extLst>
          </p:cNvPr>
          <p:cNvPicPr>
            <a:picLocks noChangeAspect="1"/>
          </p:cNvPicPr>
          <p:nvPr/>
        </p:nvPicPr>
        <p:blipFill>
          <a:blip r:embed="rId4"/>
          <a:stretch>
            <a:fillRect/>
          </a:stretch>
        </p:blipFill>
        <p:spPr>
          <a:xfrm>
            <a:off x="7564120" y="2864485"/>
            <a:ext cx="4023360" cy="3161030"/>
          </a:xfrm>
          <a:prstGeom prst="rect">
            <a:avLst/>
          </a:prstGeom>
        </p:spPr>
      </p:pic>
      <p:sp>
        <p:nvSpPr>
          <p:cNvPr id="10" name="Oval 9">
            <a:extLst>
              <a:ext uri="{FF2B5EF4-FFF2-40B4-BE49-F238E27FC236}">
                <a16:creationId xmlns:a16="http://schemas.microsoft.com/office/drawing/2014/main" id="{7D00CC29-B1D0-8160-F766-4F6582056EDA}"/>
              </a:ext>
            </a:extLst>
          </p:cNvPr>
          <p:cNvSpPr/>
          <p:nvPr/>
        </p:nvSpPr>
        <p:spPr>
          <a:xfrm>
            <a:off x="2082800" y="5394960"/>
            <a:ext cx="640080" cy="29464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1" name="Oval 10">
            <a:extLst>
              <a:ext uri="{FF2B5EF4-FFF2-40B4-BE49-F238E27FC236}">
                <a16:creationId xmlns:a16="http://schemas.microsoft.com/office/drawing/2014/main" id="{7D00CC29-B1D0-8160-F766-4F6582056EDA}"/>
              </a:ext>
            </a:extLst>
          </p:cNvPr>
          <p:cNvSpPr/>
          <p:nvPr/>
        </p:nvSpPr>
        <p:spPr>
          <a:xfrm>
            <a:off x="8220075" y="4714875"/>
            <a:ext cx="640080" cy="29464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381083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434-A954-9424-637C-355036319C80}"/>
              </a:ext>
            </a:extLst>
          </p:cNvPr>
          <p:cNvSpPr>
            <a:spLocks noGrp="1"/>
          </p:cNvSpPr>
          <p:nvPr>
            <p:ph type="title"/>
          </p:nvPr>
        </p:nvSpPr>
        <p:spPr>
          <a:xfrm>
            <a:off x="751668" y="253087"/>
            <a:ext cx="10241280" cy="846983"/>
          </a:xfrm>
        </p:spPr>
        <p:txBody>
          <a:bodyPr>
            <a:normAutofit/>
          </a:bodyPr>
          <a:lstStyle/>
          <a:p>
            <a:r>
              <a:rPr lang="en-GB">
                <a:ea typeface="+mj-lt"/>
                <a:cs typeface="+mj-lt"/>
              </a:rPr>
              <a:t>LLM MODEL with rag</a:t>
            </a:r>
            <a:endParaRPr lang="en-US"/>
          </a:p>
        </p:txBody>
      </p:sp>
      <p:pic>
        <p:nvPicPr>
          <p:cNvPr id="13" name="Content Placeholder 12" descr="Network with solid fill">
            <a:extLst>
              <a:ext uri="{FF2B5EF4-FFF2-40B4-BE49-F238E27FC236}">
                <a16:creationId xmlns:a16="http://schemas.microsoft.com/office/drawing/2014/main" id="{1D961BAF-555C-52CA-9630-38B85294E03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495207" y="2702307"/>
            <a:ext cx="1456840" cy="1456840"/>
          </a:xfrm>
        </p:spPr>
      </p:pic>
      <p:pic>
        <p:nvPicPr>
          <p:cNvPr id="14" name="Graphic 13" descr="Arrow Right with solid fill">
            <a:extLst>
              <a:ext uri="{FF2B5EF4-FFF2-40B4-BE49-F238E27FC236}">
                <a16:creationId xmlns:a16="http://schemas.microsoft.com/office/drawing/2014/main" id="{9F2F1E03-77C3-DCF7-7CF5-251C9320F4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2946" y="3127890"/>
            <a:ext cx="914400" cy="914400"/>
          </a:xfrm>
          <a:prstGeom prst="rect">
            <a:avLst/>
          </a:prstGeom>
        </p:spPr>
      </p:pic>
      <p:cxnSp>
        <p:nvCxnSpPr>
          <p:cNvPr id="16" name="Connector: Elbow 15">
            <a:extLst>
              <a:ext uri="{FF2B5EF4-FFF2-40B4-BE49-F238E27FC236}">
                <a16:creationId xmlns:a16="http://schemas.microsoft.com/office/drawing/2014/main" id="{713B2495-5EDD-CFA6-3945-DDC70B91235D}"/>
              </a:ext>
            </a:extLst>
          </p:cNvPr>
          <p:cNvCxnSpPr/>
          <p:nvPr/>
        </p:nvCxnSpPr>
        <p:spPr>
          <a:xfrm>
            <a:off x="7087658" y="3386195"/>
            <a:ext cx="1839132" cy="9144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11D1934-6801-BA83-D9B4-D34AB29334B5}"/>
              </a:ext>
            </a:extLst>
          </p:cNvPr>
          <p:cNvCxnSpPr>
            <a:cxnSpLocks/>
          </p:cNvCxnSpPr>
          <p:nvPr/>
        </p:nvCxnSpPr>
        <p:spPr>
          <a:xfrm flipV="1">
            <a:off x="7087658" y="2466628"/>
            <a:ext cx="1839132" cy="919566"/>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B126FB-191A-F783-B15C-7790DD41224F}"/>
              </a:ext>
            </a:extLst>
          </p:cNvPr>
          <p:cNvCxnSpPr/>
          <p:nvPr/>
        </p:nvCxnSpPr>
        <p:spPr>
          <a:xfrm flipV="1">
            <a:off x="7682382" y="3369474"/>
            <a:ext cx="1250195" cy="154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6A3DF2BC-0A1D-5C05-F0F7-5DE73FB9F2A1}"/>
              </a:ext>
            </a:extLst>
          </p:cNvPr>
          <p:cNvSpPr/>
          <p:nvPr/>
        </p:nvSpPr>
        <p:spPr>
          <a:xfrm>
            <a:off x="9025684" y="2264227"/>
            <a:ext cx="413657" cy="41365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A1FA3904-EC82-C4BC-C737-5C4E9AB6EA0A}"/>
              </a:ext>
            </a:extLst>
          </p:cNvPr>
          <p:cNvSpPr/>
          <p:nvPr/>
        </p:nvSpPr>
        <p:spPr>
          <a:xfrm>
            <a:off x="9047454" y="3167741"/>
            <a:ext cx="413657" cy="41365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9688C01F-FC8B-1F69-EB32-C3ED91296A1C}"/>
              </a:ext>
            </a:extLst>
          </p:cNvPr>
          <p:cNvSpPr/>
          <p:nvPr/>
        </p:nvSpPr>
        <p:spPr>
          <a:xfrm>
            <a:off x="9047454" y="4093026"/>
            <a:ext cx="413657" cy="41365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FC1A2293-A1F4-E4F3-A182-91BB4F90444D}"/>
              </a:ext>
            </a:extLst>
          </p:cNvPr>
          <p:cNvCxnSpPr/>
          <p:nvPr/>
        </p:nvCxnSpPr>
        <p:spPr>
          <a:xfrm>
            <a:off x="9529150" y="2462892"/>
            <a:ext cx="1186542" cy="914400"/>
          </a:xfrm>
          <a:prstGeom prst="bentConnector3">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D475534-3987-08F2-5DBC-E93F28AEB1C5}"/>
              </a:ext>
            </a:extLst>
          </p:cNvPr>
          <p:cNvCxnSpPr>
            <a:cxnSpLocks/>
          </p:cNvCxnSpPr>
          <p:nvPr/>
        </p:nvCxnSpPr>
        <p:spPr>
          <a:xfrm flipV="1">
            <a:off x="9529150" y="3377293"/>
            <a:ext cx="1186542" cy="914399"/>
          </a:xfrm>
          <a:prstGeom prst="bentConnector3">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96069C0-A09A-7B05-AB36-55CEF7FCCAAB}"/>
              </a:ext>
            </a:extLst>
          </p:cNvPr>
          <p:cNvCxnSpPr/>
          <p:nvPr/>
        </p:nvCxnSpPr>
        <p:spPr>
          <a:xfrm>
            <a:off x="10706166" y="3378652"/>
            <a:ext cx="10886" cy="2079172"/>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537C54-E4E1-4B1B-E429-CFA9200128C3}"/>
              </a:ext>
            </a:extLst>
          </p:cNvPr>
          <p:cNvCxnSpPr/>
          <p:nvPr/>
        </p:nvCxnSpPr>
        <p:spPr>
          <a:xfrm>
            <a:off x="1998957" y="5448300"/>
            <a:ext cx="8730341" cy="1088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CD7DE9D-CB38-0833-1FD4-7168DC50A842}"/>
              </a:ext>
            </a:extLst>
          </p:cNvPr>
          <p:cNvSpPr/>
          <p:nvPr/>
        </p:nvSpPr>
        <p:spPr>
          <a:xfrm>
            <a:off x="4660513" y="5682342"/>
            <a:ext cx="3124200" cy="903514"/>
          </a:xfrm>
          <a:prstGeom prst="rect">
            <a:avLst/>
          </a:prstGeom>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t>Llama 2 Model</a:t>
            </a:r>
          </a:p>
        </p:txBody>
      </p:sp>
      <p:cxnSp>
        <p:nvCxnSpPr>
          <p:cNvPr id="29" name="Straight Arrow Connector 28">
            <a:extLst>
              <a:ext uri="{FF2B5EF4-FFF2-40B4-BE49-F238E27FC236}">
                <a16:creationId xmlns:a16="http://schemas.microsoft.com/office/drawing/2014/main" id="{7E23A4A0-C6D8-A040-24DC-F05B76F8A46F}"/>
              </a:ext>
            </a:extLst>
          </p:cNvPr>
          <p:cNvCxnSpPr>
            <a:cxnSpLocks/>
          </p:cNvCxnSpPr>
          <p:nvPr/>
        </p:nvCxnSpPr>
        <p:spPr>
          <a:xfrm>
            <a:off x="2019365" y="2192110"/>
            <a:ext cx="10886" cy="3265714"/>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C36450-64D3-E7C8-B9AC-30B2A4764C40}"/>
              </a:ext>
            </a:extLst>
          </p:cNvPr>
          <p:cNvCxnSpPr/>
          <p:nvPr/>
        </p:nvCxnSpPr>
        <p:spPr>
          <a:xfrm flipV="1">
            <a:off x="2003039" y="2197554"/>
            <a:ext cx="1600200" cy="10885"/>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13625BE-EC60-461D-CFA3-96DDAEEF3354}"/>
              </a:ext>
            </a:extLst>
          </p:cNvPr>
          <p:cNvSpPr/>
          <p:nvPr/>
        </p:nvSpPr>
        <p:spPr>
          <a:xfrm>
            <a:off x="2755513" y="2928257"/>
            <a:ext cx="1687285" cy="1121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Embedding Model</a:t>
            </a:r>
          </a:p>
        </p:txBody>
      </p:sp>
      <p:cxnSp>
        <p:nvCxnSpPr>
          <p:cNvPr id="32" name="Straight Arrow Connector 31">
            <a:extLst>
              <a:ext uri="{FF2B5EF4-FFF2-40B4-BE49-F238E27FC236}">
                <a16:creationId xmlns:a16="http://schemas.microsoft.com/office/drawing/2014/main" id="{DF37973E-F4D1-DA47-9184-EC0C56C3B115}"/>
              </a:ext>
            </a:extLst>
          </p:cNvPr>
          <p:cNvCxnSpPr/>
          <p:nvPr/>
        </p:nvCxnSpPr>
        <p:spPr>
          <a:xfrm flipH="1">
            <a:off x="3620537" y="1813425"/>
            <a:ext cx="10885" cy="10450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8F6A7D3-C0EA-EDE7-F33B-281F876E2D1D}"/>
              </a:ext>
            </a:extLst>
          </p:cNvPr>
          <p:cNvCxnSpPr>
            <a:cxnSpLocks/>
          </p:cNvCxnSpPr>
          <p:nvPr/>
        </p:nvCxnSpPr>
        <p:spPr>
          <a:xfrm>
            <a:off x="6222223" y="5449254"/>
            <a:ext cx="10886" cy="2830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E117D28-2481-1C9A-4138-05E7CAE494E5}"/>
              </a:ext>
            </a:extLst>
          </p:cNvPr>
          <p:cNvSpPr txBox="1"/>
          <p:nvPr/>
        </p:nvSpPr>
        <p:spPr>
          <a:xfrm>
            <a:off x="1895540" y="1393372"/>
            <a:ext cx="40930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Bahnschrift"/>
              </a:rPr>
              <a:t>" Is someone an animal trafficker? "</a:t>
            </a:r>
          </a:p>
        </p:txBody>
      </p:sp>
      <p:sp>
        <p:nvSpPr>
          <p:cNvPr id="35" name="TextBox 34">
            <a:extLst>
              <a:ext uri="{FF2B5EF4-FFF2-40B4-BE49-F238E27FC236}">
                <a16:creationId xmlns:a16="http://schemas.microsoft.com/office/drawing/2014/main" id="{10F82082-E635-1EA7-BC23-A0C38D8E0379}"/>
              </a:ext>
            </a:extLst>
          </p:cNvPr>
          <p:cNvSpPr txBox="1"/>
          <p:nvPr/>
        </p:nvSpPr>
        <p:spPr>
          <a:xfrm>
            <a:off x="5585798" y="2264228"/>
            <a:ext cx="15022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Pinecone Vector store</a:t>
            </a:r>
          </a:p>
        </p:txBody>
      </p:sp>
      <p:sp>
        <p:nvSpPr>
          <p:cNvPr id="36" name="TextBox 35">
            <a:extLst>
              <a:ext uri="{FF2B5EF4-FFF2-40B4-BE49-F238E27FC236}">
                <a16:creationId xmlns:a16="http://schemas.microsoft.com/office/drawing/2014/main" id="{54552275-ADAF-DE1C-4DC8-D2FFB4389F42}"/>
              </a:ext>
            </a:extLst>
          </p:cNvPr>
          <p:cNvSpPr txBox="1"/>
          <p:nvPr/>
        </p:nvSpPr>
        <p:spPr>
          <a:xfrm>
            <a:off x="8470513" y="1719943"/>
            <a:ext cx="1556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News articles</a:t>
            </a:r>
          </a:p>
        </p:txBody>
      </p:sp>
      <p:sp>
        <p:nvSpPr>
          <p:cNvPr id="37" name="TextBox 36">
            <a:extLst>
              <a:ext uri="{FF2B5EF4-FFF2-40B4-BE49-F238E27FC236}">
                <a16:creationId xmlns:a16="http://schemas.microsoft.com/office/drawing/2014/main" id="{BDE62F48-1B90-22E8-FE42-FA08542914C5}"/>
              </a:ext>
            </a:extLst>
          </p:cNvPr>
          <p:cNvSpPr txBox="1"/>
          <p:nvPr/>
        </p:nvSpPr>
        <p:spPr>
          <a:xfrm>
            <a:off x="112426" y="5733737"/>
            <a:ext cx="39599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Retrieval Augmented Generation (RAG) </a:t>
            </a:r>
          </a:p>
        </p:txBody>
      </p:sp>
    </p:spTree>
    <p:extLst>
      <p:ext uri="{BB962C8B-B14F-4D97-AF65-F5344CB8AC3E}">
        <p14:creationId xmlns:p14="http://schemas.microsoft.com/office/powerpoint/2010/main" val="3042353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434-A954-9424-637C-355036319C80}"/>
              </a:ext>
            </a:extLst>
          </p:cNvPr>
          <p:cNvSpPr>
            <a:spLocks noGrp="1"/>
          </p:cNvSpPr>
          <p:nvPr>
            <p:ph type="title"/>
          </p:nvPr>
        </p:nvSpPr>
        <p:spPr>
          <a:xfrm>
            <a:off x="751668" y="100687"/>
            <a:ext cx="10932160" cy="1487063"/>
          </a:xfrm>
        </p:spPr>
        <p:txBody>
          <a:bodyPr>
            <a:normAutofit fontScale="90000"/>
          </a:bodyPr>
          <a:lstStyle/>
          <a:p>
            <a:r>
              <a:rPr lang="en-US">
                <a:ea typeface="+mj-lt"/>
                <a:cs typeface="+mj-lt"/>
              </a:rPr>
              <a:t>FINAL Method Corrective Retrieval Augmented Generation (CRAG) </a:t>
            </a:r>
            <a:endParaRPr lang="en-US"/>
          </a:p>
        </p:txBody>
      </p:sp>
      <p:sp>
        <p:nvSpPr>
          <p:cNvPr id="3" name="Content Placeholder 2">
            <a:extLst>
              <a:ext uri="{FF2B5EF4-FFF2-40B4-BE49-F238E27FC236}">
                <a16:creationId xmlns:a16="http://schemas.microsoft.com/office/drawing/2014/main" id="{4437BBDA-5E2D-F09F-715F-2371C055F255}"/>
              </a:ext>
            </a:extLst>
          </p:cNvPr>
          <p:cNvSpPr>
            <a:spLocks noGrp="1"/>
          </p:cNvSpPr>
          <p:nvPr>
            <p:ph idx="1"/>
          </p:nvPr>
        </p:nvSpPr>
        <p:spPr>
          <a:xfrm>
            <a:off x="7518228" y="41346"/>
            <a:ext cx="9428480" cy="3959352"/>
          </a:xfrm>
        </p:spPr>
        <p:txBody>
          <a:bodyPr vert="horz" lIns="0" tIns="0" rIns="0" bIns="0" rtlCol="0" anchor="t">
            <a:normAutofit/>
          </a:bodyPr>
          <a:lstStyle/>
          <a:p>
            <a:r>
              <a:rPr lang="en-GB"/>
              <a:t> </a:t>
            </a:r>
            <a:endParaRPr lang="en-US"/>
          </a:p>
        </p:txBody>
      </p:sp>
      <p:cxnSp>
        <p:nvCxnSpPr>
          <p:cNvPr id="9" name="Connector: Elbow 8">
            <a:extLst>
              <a:ext uri="{FF2B5EF4-FFF2-40B4-BE49-F238E27FC236}">
                <a16:creationId xmlns:a16="http://schemas.microsoft.com/office/drawing/2014/main" id="{2B6831C7-F369-F34F-CE45-03E176B7BBFC}"/>
              </a:ext>
            </a:extLst>
          </p:cNvPr>
          <p:cNvCxnSpPr/>
          <p:nvPr/>
        </p:nvCxnSpPr>
        <p:spPr>
          <a:xfrm>
            <a:off x="5888778" y="3508115"/>
            <a:ext cx="1839132" cy="9144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5A5AA59-1060-7739-0BC2-0606C49A532F}"/>
              </a:ext>
            </a:extLst>
          </p:cNvPr>
          <p:cNvCxnSpPr>
            <a:cxnSpLocks/>
          </p:cNvCxnSpPr>
          <p:nvPr/>
        </p:nvCxnSpPr>
        <p:spPr>
          <a:xfrm flipV="1">
            <a:off x="5888778" y="2558068"/>
            <a:ext cx="1839132" cy="919566"/>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812E56-7EF8-7208-D712-9B223574ABD3}"/>
              </a:ext>
            </a:extLst>
          </p:cNvPr>
          <p:cNvCxnSpPr/>
          <p:nvPr/>
        </p:nvCxnSpPr>
        <p:spPr>
          <a:xfrm flipV="1">
            <a:off x="9053982" y="4487074"/>
            <a:ext cx="1250195" cy="154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Connector 16">
            <a:extLst>
              <a:ext uri="{FF2B5EF4-FFF2-40B4-BE49-F238E27FC236}">
                <a16:creationId xmlns:a16="http://schemas.microsoft.com/office/drawing/2014/main" id="{85D5B8FC-3E32-ACB2-47FC-A3006D3AE75A}"/>
              </a:ext>
            </a:extLst>
          </p:cNvPr>
          <p:cNvSpPr/>
          <p:nvPr/>
        </p:nvSpPr>
        <p:spPr>
          <a:xfrm>
            <a:off x="2758414" y="3198221"/>
            <a:ext cx="972457" cy="647337"/>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t>Grading</a:t>
            </a:r>
          </a:p>
        </p:txBody>
      </p:sp>
      <p:sp>
        <p:nvSpPr>
          <p:cNvPr id="19" name="Flowchart: Connector 18">
            <a:extLst>
              <a:ext uri="{FF2B5EF4-FFF2-40B4-BE49-F238E27FC236}">
                <a16:creationId xmlns:a16="http://schemas.microsoft.com/office/drawing/2014/main" id="{C30F6DBD-18C6-CBD7-857D-A6AFA72D560B}"/>
              </a:ext>
            </a:extLst>
          </p:cNvPr>
          <p:cNvSpPr/>
          <p:nvPr/>
        </p:nvSpPr>
        <p:spPr>
          <a:xfrm>
            <a:off x="7787614" y="4062546"/>
            <a:ext cx="1267097" cy="789577"/>
          </a:xfrm>
          <a:prstGeom prst="flowChartConnector">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t>Transform Query</a:t>
            </a:r>
          </a:p>
        </p:txBody>
      </p:sp>
      <p:sp>
        <p:nvSpPr>
          <p:cNvPr id="29" name="Rectangle 28">
            <a:extLst>
              <a:ext uri="{FF2B5EF4-FFF2-40B4-BE49-F238E27FC236}">
                <a16:creationId xmlns:a16="http://schemas.microsoft.com/office/drawing/2014/main" id="{081CCA78-7787-E834-D0CF-B54D82B03D7D}"/>
              </a:ext>
            </a:extLst>
          </p:cNvPr>
          <p:cNvSpPr/>
          <p:nvPr/>
        </p:nvSpPr>
        <p:spPr>
          <a:xfrm>
            <a:off x="1195953" y="2187302"/>
            <a:ext cx="1803400" cy="730794"/>
          </a:xfrm>
          <a:prstGeom prst="rect">
            <a:avLst/>
          </a:prstGeom>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a:t>Mistral Model</a:t>
            </a:r>
          </a:p>
        </p:txBody>
      </p:sp>
      <p:cxnSp>
        <p:nvCxnSpPr>
          <p:cNvPr id="37" name="Straight Arrow Connector 36">
            <a:extLst>
              <a:ext uri="{FF2B5EF4-FFF2-40B4-BE49-F238E27FC236}">
                <a16:creationId xmlns:a16="http://schemas.microsoft.com/office/drawing/2014/main" id="{EC88E286-5A05-1C37-1BE8-22F8CB329FCC}"/>
              </a:ext>
            </a:extLst>
          </p:cNvPr>
          <p:cNvCxnSpPr/>
          <p:nvPr/>
        </p:nvCxnSpPr>
        <p:spPr>
          <a:xfrm flipV="1">
            <a:off x="1193022" y="3508693"/>
            <a:ext cx="446315" cy="14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0567972-9E20-71EF-8F46-68AD7AD80127}"/>
              </a:ext>
            </a:extLst>
          </p:cNvPr>
          <p:cNvSpPr txBox="1"/>
          <p:nvPr/>
        </p:nvSpPr>
        <p:spPr>
          <a:xfrm>
            <a:off x="107380" y="3323772"/>
            <a:ext cx="1166949" cy="379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Bahnschrift"/>
              </a:rPr>
              <a:t>" Query "</a:t>
            </a:r>
            <a:endParaRPr lang="en-US"/>
          </a:p>
        </p:txBody>
      </p:sp>
      <p:sp>
        <p:nvSpPr>
          <p:cNvPr id="45" name="TextBox 44">
            <a:extLst>
              <a:ext uri="{FF2B5EF4-FFF2-40B4-BE49-F238E27FC236}">
                <a16:creationId xmlns:a16="http://schemas.microsoft.com/office/drawing/2014/main" id="{F178E868-94B9-E543-0584-95631577B46C}"/>
              </a:ext>
            </a:extLst>
          </p:cNvPr>
          <p:cNvSpPr txBox="1"/>
          <p:nvPr/>
        </p:nvSpPr>
        <p:spPr>
          <a:xfrm>
            <a:off x="6956673" y="2177143"/>
            <a:ext cx="510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No</a:t>
            </a:r>
            <a:endParaRPr lang="en-US"/>
          </a:p>
        </p:txBody>
      </p:sp>
      <p:sp>
        <p:nvSpPr>
          <p:cNvPr id="47" name="TextBox 46">
            <a:extLst>
              <a:ext uri="{FF2B5EF4-FFF2-40B4-BE49-F238E27FC236}">
                <a16:creationId xmlns:a16="http://schemas.microsoft.com/office/drawing/2014/main" id="{90D2809A-2500-D65A-DB3C-E529041C1326}"/>
              </a:ext>
            </a:extLst>
          </p:cNvPr>
          <p:cNvSpPr txBox="1"/>
          <p:nvPr/>
        </p:nvSpPr>
        <p:spPr>
          <a:xfrm>
            <a:off x="1138586" y="5428937"/>
            <a:ext cx="3959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Corrective Retrieval Augmented Generation (CRAG) Flow Diagram</a:t>
            </a:r>
          </a:p>
          <a:p>
            <a:r>
              <a:rPr lang="en-GB" sz="1200" i="1"/>
              <a:t>Source: Corrective Retrieval Augmented Generation </a:t>
            </a:r>
            <a:r>
              <a:rPr lang="en-GB" sz="1200" i="1">
                <a:ea typeface="+mn-lt"/>
                <a:cs typeface="+mn-lt"/>
              </a:rPr>
              <a:t>Shi-Qi  et.al.</a:t>
            </a:r>
          </a:p>
        </p:txBody>
      </p:sp>
      <p:cxnSp>
        <p:nvCxnSpPr>
          <p:cNvPr id="48" name="Straight Arrow Connector 47">
            <a:extLst>
              <a:ext uri="{FF2B5EF4-FFF2-40B4-BE49-F238E27FC236}">
                <a16:creationId xmlns:a16="http://schemas.microsoft.com/office/drawing/2014/main" id="{4A71F7CF-FB8A-A2B0-BC85-BEBDC901FB86}"/>
              </a:ext>
            </a:extLst>
          </p:cNvPr>
          <p:cNvCxnSpPr>
            <a:cxnSpLocks/>
          </p:cNvCxnSpPr>
          <p:nvPr/>
        </p:nvCxnSpPr>
        <p:spPr>
          <a:xfrm flipV="1">
            <a:off x="2310622" y="3508693"/>
            <a:ext cx="446315" cy="14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C67D0BBB-108D-ECD5-75BC-5008526F6CE4}"/>
              </a:ext>
            </a:extLst>
          </p:cNvPr>
          <p:cNvSpPr/>
          <p:nvPr/>
        </p:nvSpPr>
        <p:spPr>
          <a:xfrm>
            <a:off x="4206240" y="3108960"/>
            <a:ext cx="1798320" cy="802640"/>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Any Irrelevant?</a:t>
            </a:r>
          </a:p>
        </p:txBody>
      </p:sp>
      <p:cxnSp>
        <p:nvCxnSpPr>
          <p:cNvPr id="50" name="Straight Arrow Connector 49">
            <a:extLst>
              <a:ext uri="{FF2B5EF4-FFF2-40B4-BE49-F238E27FC236}">
                <a16:creationId xmlns:a16="http://schemas.microsoft.com/office/drawing/2014/main" id="{4FB36454-5883-F5E8-221F-13E42B9661AF}"/>
              </a:ext>
            </a:extLst>
          </p:cNvPr>
          <p:cNvCxnSpPr>
            <a:cxnSpLocks/>
          </p:cNvCxnSpPr>
          <p:nvPr/>
        </p:nvCxnSpPr>
        <p:spPr>
          <a:xfrm flipV="1">
            <a:off x="3763502" y="3518853"/>
            <a:ext cx="446315" cy="14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Content Placeholder 12" descr="Network with solid fill">
            <a:extLst>
              <a:ext uri="{FF2B5EF4-FFF2-40B4-BE49-F238E27FC236}">
                <a16:creationId xmlns:a16="http://schemas.microsoft.com/office/drawing/2014/main" id="{A1C8A4CD-7867-FBD1-536D-049937DA8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3607" y="3108707"/>
            <a:ext cx="826920" cy="816760"/>
          </a:xfrm>
          <a:prstGeom prst="rect">
            <a:avLst/>
          </a:prstGeom>
        </p:spPr>
      </p:pic>
      <p:sp>
        <p:nvSpPr>
          <p:cNvPr id="54" name="TextBox 53">
            <a:extLst>
              <a:ext uri="{FF2B5EF4-FFF2-40B4-BE49-F238E27FC236}">
                <a16:creationId xmlns:a16="http://schemas.microsoft.com/office/drawing/2014/main" id="{B520D0E8-606F-9E54-FEDB-3B79425B832C}"/>
              </a:ext>
            </a:extLst>
          </p:cNvPr>
          <p:cNvSpPr txBox="1"/>
          <p:nvPr/>
        </p:nvSpPr>
        <p:spPr>
          <a:xfrm>
            <a:off x="6956673" y="3995783"/>
            <a:ext cx="510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Yes</a:t>
            </a:r>
          </a:p>
        </p:txBody>
      </p:sp>
      <p:sp>
        <p:nvSpPr>
          <p:cNvPr id="55" name="Flowchart: Connector 54">
            <a:extLst>
              <a:ext uri="{FF2B5EF4-FFF2-40B4-BE49-F238E27FC236}">
                <a16:creationId xmlns:a16="http://schemas.microsoft.com/office/drawing/2014/main" id="{589E3FC7-3547-8B80-7429-C6D03D4C2DA2}"/>
              </a:ext>
            </a:extLst>
          </p:cNvPr>
          <p:cNvSpPr/>
          <p:nvPr/>
        </p:nvSpPr>
        <p:spPr>
          <a:xfrm>
            <a:off x="10307292" y="4032066"/>
            <a:ext cx="850537" cy="779417"/>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solidFill>
                  <a:schemeClr val="tx1"/>
                </a:solidFill>
              </a:rPr>
              <a:t>Web search</a:t>
            </a:r>
          </a:p>
        </p:txBody>
      </p:sp>
      <p:cxnSp>
        <p:nvCxnSpPr>
          <p:cNvPr id="56" name="Straight Arrow Connector 55">
            <a:extLst>
              <a:ext uri="{FF2B5EF4-FFF2-40B4-BE49-F238E27FC236}">
                <a16:creationId xmlns:a16="http://schemas.microsoft.com/office/drawing/2014/main" id="{8F6AA0CD-A87B-FA9B-C0B1-7E428B2332E2}"/>
              </a:ext>
            </a:extLst>
          </p:cNvPr>
          <p:cNvCxnSpPr>
            <a:cxnSpLocks/>
          </p:cNvCxnSpPr>
          <p:nvPr/>
        </p:nvCxnSpPr>
        <p:spPr>
          <a:xfrm flipV="1">
            <a:off x="7641741" y="2546513"/>
            <a:ext cx="2347475" cy="53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6828B0-9523-817F-4836-65040DA6E293}"/>
              </a:ext>
            </a:extLst>
          </p:cNvPr>
          <p:cNvCxnSpPr>
            <a:cxnSpLocks/>
          </p:cNvCxnSpPr>
          <p:nvPr/>
        </p:nvCxnSpPr>
        <p:spPr>
          <a:xfrm flipH="1" flipV="1">
            <a:off x="10671577" y="2980373"/>
            <a:ext cx="31205" cy="10072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E7F0A0C-5364-54ED-700A-6B8F5D2151D3}"/>
              </a:ext>
            </a:extLst>
          </p:cNvPr>
          <p:cNvSpPr txBox="1"/>
          <p:nvPr/>
        </p:nvSpPr>
        <p:spPr>
          <a:xfrm>
            <a:off x="10177393" y="2370183"/>
            <a:ext cx="1272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Answer!</a:t>
            </a:r>
            <a:endParaRPr lang="en-US"/>
          </a:p>
        </p:txBody>
      </p:sp>
    </p:spTree>
    <p:extLst>
      <p:ext uri="{BB962C8B-B14F-4D97-AF65-F5344CB8AC3E}">
        <p14:creationId xmlns:p14="http://schemas.microsoft.com/office/powerpoint/2010/main" val="1370641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434-A954-9424-637C-355036319C80}"/>
              </a:ext>
            </a:extLst>
          </p:cNvPr>
          <p:cNvSpPr>
            <a:spLocks noGrp="1"/>
          </p:cNvSpPr>
          <p:nvPr>
            <p:ph type="title"/>
          </p:nvPr>
        </p:nvSpPr>
        <p:spPr>
          <a:xfrm>
            <a:off x="792308" y="202287"/>
            <a:ext cx="10241280" cy="1070503"/>
          </a:xfrm>
        </p:spPr>
        <p:txBody>
          <a:bodyPr>
            <a:normAutofit/>
          </a:bodyPr>
          <a:lstStyle/>
          <a:p>
            <a:r>
              <a:rPr lang="en-GB"/>
              <a:t>CRAG Pseudocode</a:t>
            </a:r>
          </a:p>
        </p:txBody>
      </p:sp>
      <p:sp>
        <p:nvSpPr>
          <p:cNvPr id="3" name="Content Placeholder 2">
            <a:extLst>
              <a:ext uri="{FF2B5EF4-FFF2-40B4-BE49-F238E27FC236}">
                <a16:creationId xmlns:a16="http://schemas.microsoft.com/office/drawing/2014/main" id="{4437BBDA-5E2D-F09F-715F-2371C055F255}"/>
              </a:ext>
            </a:extLst>
          </p:cNvPr>
          <p:cNvSpPr>
            <a:spLocks noGrp="1"/>
          </p:cNvSpPr>
          <p:nvPr>
            <p:ph idx="1"/>
          </p:nvPr>
        </p:nvSpPr>
        <p:spPr>
          <a:xfrm>
            <a:off x="751668" y="1453586"/>
            <a:ext cx="10241280" cy="4792472"/>
          </a:xfrm>
        </p:spPr>
        <p:txBody>
          <a:bodyPr vert="horz" lIns="0" tIns="0" rIns="0" bIns="0" rtlCol="0" anchor="t">
            <a:normAutofit fontScale="92500" lnSpcReduction="20000"/>
          </a:bodyPr>
          <a:lstStyle/>
          <a:p>
            <a:r>
              <a:rPr lang="en-GB">
                <a:ea typeface="+mn-lt"/>
                <a:cs typeface="+mn-lt"/>
              </a:rPr>
              <a:t>1. Query the LLM to retrieve information from the </a:t>
            </a:r>
            <a:r>
              <a:rPr lang="en-GB" err="1">
                <a:ea typeface="+mn-lt"/>
                <a:cs typeface="+mn-lt"/>
              </a:rPr>
              <a:t>Vectorstore</a:t>
            </a:r>
            <a:r>
              <a:rPr lang="en-GB">
                <a:ea typeface="+mn-lt"/>
                <a:cs typeface="+mn-lt"/>
              </a:rPr>
              <a:t>.</a:t>
            </a:r>
            <a:endParaRPr lang="en-US"/>
          </a:p>
          <a:p>
            <a:r>
              <a:rPr lang="en-GB">
                <a:ea typeface="+mn-lt"/>
                <a:cs typeface="+mn-lt"/>
              </a:rPr>
              <a:t>2. Grading Prompt:</a:t>
            </a:r>
          </a:p>
          <a:p>
            <a:r>
              <a:rPr lang="en-GB">
                <a:ea typeface="+mn-lt"/>
                <a:cs typeface="+mn-lt"/>
              </a:rPr>
              <a:t>   a. Instruct the LLM agent to </a:t>
            </a:r>
            <a:r>
              <a:rPr lang="en-GB" b="1">
                <a:ea typeface="+mn-lt"/>
                <a:cs typeface="+mn-lt"/>
              </a:rPr>
              <a:t>grade</a:t>
            </a:r>
            <a:r>
              <a:rPr lang="en-GB">
                <a:ea typeface="+mn-lt"/>
                <a:cs typeface="+mn-lt"/>
              </a:rPr>
              <a:t> the relevance of the top 5 documents obtained through similarity search to the given question or query.</a:t>
            </a:r>
          </a:p>
          <a:p>
            <a:r>
              <a:rPr lang="en-GB">
                <a:ea typeface="+mn-lt"/>
                <a:cs typeface="+mn-lt"/>
              </a:rPr>
              <a:t>   b. If all 5 documents are deemed relevant:</a:t>
            </a:r>
            <a:endParaRPr lang="en-GB"/>
          </a:p>
          <a:p>
            <a:r>
              <a:rPr lang="en-GB">
                <a:ea typeface="+mn-lt"/>
                <a:cs typeface="+mn-lt"/>
              </a:rPr>
              <a:t>      - The agent will </a:t>
            </a:r>
            <a:r>
              <a:rPr lang="en-GB" b="1">
                <a:ea typeface="+mn-lt"/>
                <a:cs typeface="+mn-lt"/>
              </a:rPr>
              <a:t>formulate a decision </a:t>
            </a:r>
            <a:r>
              <a:rPr lang="en-GB">
                <a:ea typeface="+mn-lt"/>
                <a:cs typeface="+mn-lt"/>
              </a:rPr>
              <a:t>based on the information extracted from these documents.</a:t>
            </a:r>
          </a:p>
          <a:p>
            <a:r>
              <a:rPr lang="en-GB">
                <a:ea typeface="+mn-lt"/>
                <a:cs typeface="+mn-lt"/>
              </a:rPr>
              <a:t>   c. If any one of the documents is deemed irrelevant:</a:t>
            </a:r>
            <a:endParaRPr lang="en-GB"/>
          </a:p>
          <a:p>
            <a:r>
              <a:rPr lang="en-GB">
                <a:ea typeface="+mn-lt"/>
                <a:cs typeface="+mn-lt"/>
              </a:rPr>
              <a:t>      - Instruct the agent to utilize the DuckDuckGo </a:t>
            </a:r>
            <a:r>
              <a:rPr lang="en-GB" b="1">
                <a:ea typeface="+mn-lt"/>
                <a:cs typeface="+mn-lt"/>
              </a:rPr>
              <a:t>search tool</a:t>
            </a:r>
            <a:r>
              <a:rPr lang="en-GB">
                <a:ea typeface="+mn-lt"/>
                <a:cs typeface="+mn-lt"/>
              </a:rPr>
              <a:t> to obtain more pertinent results.</a:t>
            </a:r>
            <a:endParaRPr lang="en-GB"/>
          </a:p>
          <a:p>
            <a:r>
              <a:rPr lang="en-GB">
                <a:ea typeface="+mn-lt"/>
                <a:cs typeface="+mn-lt"/>
              </a:rPr>
              <a:t>      - Evaluate the new set of documents retrieved from the search tool.</a:t>
            </a:r>
            <a:endParaRPr lang="en-GB"/>
          </a:p>
          <a:p>
            <a:r>
              <a:rPr lang="en-GB">
                <a:ea typeface="+mn-lt"/>
                <a:cs typeface="+mn-lt"/>
              </a:rPr>
              <a:t>      - Formulate a decision based on the combined information extracted from both the original documents and the additional search results.</a:t>
            </a:r>
          </a:p>
          <a:p>
            <a:endParaRPr lang="en-GB"/>
          </a:p>
          <a:p>
            <a:endParaRPr lang="en-GB"/>
          </a:p>
        </p:txBody>
      </p:sp>
    </p:spTree>
    <p:extLst>
      <p:ext uri="{BB962C8B-B14F-4D97-AF65-F5344CB8AC3E}">
        <p14:creationId xmlns:p14="http://schemas.microsoft.com/office/powerpoint/2010/main" val="3734589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434-A954-9424-637C-355036319C80}"/>
              </a:ext>
            </a:extLst>
          </p:cNvPr>
          <p:cNvSpPr>
            <a:spLocks noGrp="1"/>
          </p:cNvSpPr>
          <p:nvPr>
            <p:ph type="title"/>
          </p:nvPr>
        </p:nvSpPr>
        <p:spPr>
          <a:xfrm>
            <a:off x="751668" y="253087"/>
            <a:ext cx="10241280" cy="846983"/>
          </a:xfrm>
        </p:spPr>
        <p:txBody>
          <a:bodyPr>
            <a:normAutofit/>
          </a:bodyPr>
          <a:lstStyle/>
          <a:p>
            <a:r>
              <a:rPr lang="en-GB">
                <a:ea typeface="+mj-lt"/>
                <a:cs typeface="+mj-lt"/>
              </a:rPr>
              <a:t>Task 3-Result</a:t>
            </a:r>
            <a:endParaRPr lang="en-GB"/>
          </a:p>
        </p:txBody>
      </p:sp>
      <p:sp>
        <p:nvSpPr>
          <p:cNvPr id="3" name="Content Placeholder 2">
            <a:extLst>
              <a:ext uri="{FF2B5EF4-FFF2-40B4-BE49-F238E27FC236}">
                <a16:creationId xmlns:a16="http://schemas.microsoft.com/office/drawing/2014/main" id="{4437BBDA-5E2D-F09F-715F-2371C055F255}"/>
              </a:ext>
            </a:extLst>
          </p:cNvPr>
          <p:cNvSpPr>
            <a:spLocks noGrp="1"/>
          </p:cNvSpPr>
          <p:nvPr>
            <p:ph idx="1"/>
          </p:nvPr>
        </p:nvSpPr>
        <p:spPr>
          <a:xfrm>
            <a:off x="751668" y="1453586"/>
            <a:ext cx="10241280" cy="4792472"/>
          </a:xfrm>
        </p:spPr>
        <p:txBody>
          <a:bodyPr vert="horz" lIns="0" tIns="0" rIns="0" bIns="0" rtlCol="0" anchor="t">
            <a:normAutofit/>
          </a:bodyPr>
          <a:lstStyle/>
          <a:p>
            <a:pPr marL="0" indent="0">
              <a:buNone/>
            </a:pPr>
            <a:endParaRPr lang="en-GB" sz="2400">
              <a:latin typeface="Times New Roman"/>
              <a:cs typeface="Times New Roman"/>
            </a:endParaRPr>
          </a:p>
          <a:p>
            <a:pPr marL="0" indent="0">
              <a:buNone/>
            </a:pPr>
            <a:endParaRPr lang="en-GB" sz="2400">
              <a:latin typeface="Times New Roman"/>
              <a:cs typeface="Times New Roman"/>
            </a:endParaRPr>
          </a:p>
          <a:p>
            <a:endParaRPr lang="en-GB" sz="1100"/>
          </a:p>
          <a:p>
            <a:endParaRPr lang="en-GB"/>
          </a:p>
          <a:p>
            <a:endParaRPr lang="en-GB"/>
          </a:p>
          <a:p>
            <a:endParaRPr lang="en-GB"/>
          </a:p>
        </p:txBody>
      </p:sp>
      <p:sp>
        <p:nvSpPr>
          <p:cNvPr id="5" name="TextBox 4">
            <a:extLst>
              <a:ext uri="{FF2B5EF4-FFF2-40B4-BE49-F238E27FC236}">
                <a16:creationId xmlns:a16="http://schemas.microsoft.com/office/drawing/2014/main" id="{59CA7852-26E6-BA9A-704E-0B30B42FF0C3}"/>
              </a:ext>
            </a:extLst>
          </p:cNvPr>
          <p:cNvSpPr txBox="1"/>
          <p:nvPr/>
        </p:nvSpPr>
        <p:spPr>
          <a:xfrm>
            <a:off x="751840" y="1219200"/>
            <a:ext cx="100482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t>Increase the accuracy and reduce </a:t>
            </a:r>
            <a:r>
              <a:rPr lang="en-GB">
                <a:ea typeface="+mn-lt"/>
                <a:cs typeface="+mn-lt"/>
              </a:rPr>
              <a:t>LLM hallucination</a:t>
            </a:r>
          </a:p>
          <a:p>
            <a:pPr marL="285750" indent="-285750">
              <a:buFont typeface="Arial"/>
              <a:buChar char="•"/>
            </a:pPr>
            <a:r>
              <a:rPr lang="en-GB">
                <a:ea typeface="+mn-lt"/>
                <a:cs typeface="+mn-lt"/>
              </a:rPr>
              <a:t>how to detect and correct the wrong knowledge more accurately and effectively still requires further study. [Shi-Qi 2024]</a:t>
            </a:r>
          </a:p>
          <a:p>
            <a:pPr marL="285750" indent="-285750">
              <a:buFont typeface="Arial"/>
              <a:buChar char="•"/>
            </a:pPr>
            <a:endParaRPr lang="en-GB"/>
          </a:p>
        </p:txBody>
      </p:sp>
      <p:graphicFrame>
        <p:nvGraphicFramePr>
          <p:cNvPr id="6" name="Table 5">
            <a:extLst>
              <a:ext uri="{FF2B5EF4-FFF2-40B4-BE49-F238E27FC236}">
                <a16:creationId xmlns:a16="http://schemas.microsoft.com/office/drawing/2014/main" id="{8A34C1BB-313C-1CF2-95D1-83F8F2AD3065}"/>
              </a:ext>
            </a:extLst>
          </p:cNvPr>
          <p:cNvGraphicFramePr>
            <a:graphicFrameLocks noGrp="1"/>
          </p:cNvGraphicFramePr>
          <p:nvPr>
            <p:extLst>
              <p:ext uri="{D42A27DB-BD31-4B8C-83A1-F6EECF244321}">
                <p14:modId xmlns:p14="http://schemas.microsoft.com/office/powerpoint/2010/main" val="2775460863"/>
              </p:ext>
            </p:extLst>
          </p:nvPr>
        </p:nvGraphicFramePr>
        <p:xfrm>
          <a:off x="965200" y="2418080"/>
          <a:ext cx="11187712" cy="2581275"/>
        </p:xfrm>
        <a:graphic>
          <a:graphicData uri="http://schemas.openxmlformats.org/drawingml/2006/table">
            <a:tbl>
              <a:tblPr bandRow="1">
                <a:tableStyleId>{5C22544A-7EE6-4342-B048-85BDC9FD1C3A}</a:tableStyleId>
              </a:tblPr>
              <a:tblGrid>
                <a:gridCol w="674538">
                  <a:extLst>
                    <a:ext uri="{9D8B030D-6E8A-4147-A177-3AD203B41FA5}">
                      <a16:colId xmlns:a16="http://schemas.microsoft.com/office/drawing/2014/main" val="1980455652"/>
                    </a:ext>
                  </a:extLst>
                </a:gridCol>
                <a:gridCol w="524856">
                  <a:extLst>
                    <a:ext uri="{9D8B030D-6E8A-4147-A177-3AD203B41FA5}">
                      <a16:colId xmlns:a16="http://schemas.microsoft.com/office/drawing/2014/main" val="1425700123"/>
                    </a:ext>
                  </a:extLst>
                </a:gridCol>
                <a:gridCol w="524856">
                  <a:extLst>
                    <a:ext uri="{9D8B030D-6E8A-4147-A177-3AD203B41FA5}">
                      <a16:colId xmlns:a16="http://schemas.microsoft.com/office/drawing/2014/main" val="3380253440"/>
                    </a:ext>
                  </a:extLst>
                </a:gridCol>
                <a:gridCol w="524856">
                  <a:extLst>
                    <a:ext uri="{9D8B030D-6E8A-4147-A177-3AD203B41FA5}">
                      <a16:colId xmlns:a16="http://schemas.microsoft.com/office/drawing/2014/main" val="3321401923"/>
                    </a:ext>
                  </a:extLst>
                </a:gridCol>
                <a:gridCol w="524856">
                  <a:extLst>
                    <a:ext uri="{9D8B030D-6E8A-4147-A177-3AD203B41FA5}">
                      <a16:colId xmlns:a16="http://schemas.microsoft.com/office/drawing/2014/main" val="175595456"/>
                    </a:ext>
                  </a:extLst>
                </a:gridCol>
                <a:gridCol w="791173">
                  <a:extLst>
                    <a:ext uri="{9D8B030D-6E8A-4147-A177-3AD203B41FA5}">
                      <a16:colId xmlns:a16="http://schemas.microsoft.com/office/drawing/2014/main" val="2929595298"/>
                    </a:ext>
                  </a:extLst>
                </a:gridCol>
                <a:gridCol w="524856">
                  <a:extLst>
                    <a:ext uri="{9D8B030D-6E8A-4147-A177-3AD203B41FA5}">
                      <a16:colId xmlns:a16="http://schemas.microsoft.com/office/drawing/2014/main" val="3770468822"/>
                    </a:ext>
                  </a:extLst>
                </a:gridCol>
                <a:gridCol w="7097721">
                  <a:extLst>
                    <a:ext uri="{9D8B030D-6E8A-4147-A177-3AD203B41FA5}">
                      <a16:colId xmlns:a16="http://schemas.microsoft.com/office/drawing/2014/main" val="1191399524"/>
                    </a:ext>
                  </a:extLst>
                </a:gridCol>
              </a:tblGrid>
              <a:tr h="190500">
                <a:tc>
                  <a:txBody>
                    <a:bodyPr/>
                    <a:lstStyle/>
                    <a:p>
                      <a:pPr algn="l" fontAlgn="ctr"/>
                      <a:r>
                        <a:rPr lang="en-GB" sz="1100" b="0" i="0" u="none" strike="noStrike">
                          <a:solidFill>
                            <a:srgbClr val="000000"/>
                          </a:solidFill>
                          <a:effectLst/>
                          <a:latin typeface="Calibri" panose="020F0502020204030204" pitchFamily="34" charset="0"/>
                        </a:rPr>
                        <a:t>Name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Gender</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Occupation</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Age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Tenure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cust_id</a:t>
                      </a:r>
                    </a:p>
                  </a:txBody>
                  <a:tcPr marL="9525" marR="9525" marT="9525" marB="0" anchor="ctr">
                    <a:lnL>
                      <a:noFill/>
                    </a:lnL>
                    <a:lnR>
                      <a:noFill/>
                    </a:lnR>
                    <a:lnT>
                      <a:noFill/>
                    </a:lnT>
                    <a:lnB>
                      <a:noFill/>
                    </a:lnB>
                    <a:noFill/>
                  </a:tcPr>
                </a:tc>
                <a:tc>
                  <a:txBody>
                    <a:bodyPr/>
                    <a:lstStyle/>
                    <a:p>
                      <a:pPr lvl="0" algn="l">
                        <a:buNone/>
                      </a:pPr>
                      <a:r>
                        <a:rPr lang="en-GB" sz="1100" b="0" i="0" u="none" strike="noStrike">
                          <a:solidFill>
                            <a:srgbClr val="000000"/>
                          </a:solidFill>
                          <a:effectLst/>
                          <a:latin typeface="Calibri"/>
                        </a:rPr>
                        <a:t>Response</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website</a:t>
                      </a:r>
                    </a:p>
                  </a:txBody>
                  <a:tcPr marL="9525" marR="9525" marT="9525" marB="0" anchor="ctr">
                    <a:lnL>
                      <a:noFill/>
                    </a:lnL>
                    <a:lnR>
                      <a:noFill/>
                    </a:lnR>
                    <a:lnT>
                      <a:noFill/>
                    </a:lnT>
                    <a:lnB>
                      <a:noFill/>
                    </a:lnB>
                    <a:noFill/>
                  </a:tcPr>
                </a:tc>
                <a:extLst>
                  <a:ext uri="{0D108BD9-81ED-4DB2-BD59-A6C34878D82A}">
                    <a16:rowId xmlns:a16="http://schemas.microsoft.com/office/drawing/2014/main" val="2657388237"/>
                  </a:ext>
                </a:extLst>
              </a:tr>
              <a:tr h="190500">
                <a:tc>
                  <a:txBody>
                    <a:bodyPr/>
                    <a:lstStyle/>
                    <a:p>
                      <a:pPr algn="l" fontAlgn="ctr"/>
                      <a:r>
                        <a:rPr lang="en-GB" sz="1100" b="0" i="0" u="none" strike="noStrike">
                          <a:solidFill>
                            <a:srgbClr val="000000"/>
                          </a:solidFill>
                          <a:effectLst/>
                          <a:latin typeface="Calibri" panose="020F0502020204030204" pitchFamily="34" charset="0"/>
                        </a:rPr>
                        <a:t>TONY GUAN</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Antiques Dealer</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48</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CUST32365345</a:t>
                      </a:r>
                    </a:p>
                  </a:txBody>
                  <a:tcPr marL="9525" marR="9525" marT="9525" marB="0" anchor="ctr">
                    <a:lnL>
                      <a:noFill/>
                    </a:lnL>
                    <a:lnR>
                      <a:noFill/>
                    </a:lnR>
                    <a:lnT>
                      <a:noFill/>
                    </a:lnT>
                    <a:lnB>
                      <a:noFill/>
                    </a:lnB>
                    <a:noFill/>
                  </a:tcPr>
                </a:tc>
                <a:tc>
                  <a:txBody>
                    <a:bodyPr/>
                    <a:lstStyle/>
                    <a:p>
                      <a:pPr lvl="0" algn="r">
                        <a:buNone/>
                      </a:pPr>
                      <a:r>
                        <a:rPr lang="en-GB" sz="1100" b="0" i="0" u="none" strike="noStrike">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sng" strike="noStrike">
                          <a:solidFill>
                            <a:srgbClr val="467886"/>
                          </a:solidFill>
                          <a:effectLst/>
                          <a:latin typeface="Aptos Narrow" panose="020B0004020202020204" pitchFamily="34" charset="0"/>
                          <a:hlinkClick r:id="rId2"/>
                        </a:rPr>
                        <a:t>https://www.justice.gov/opa/pr/canadian-antiques-dealer-sentenced-30-months-prison-smuggling-rhinoceros-horns-elephant-ivory</a:t>
                      </a:r>
                      <a:endParaRPr lang="en-GB" sz="1100" b="0" i="0" u="sng" strike="noStrike">
                        <a:solidFill>
                          <a:srgbClr val="467886"/>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054622278"/>
                  </a:ext>
                </a:extLst>
              </a:tr>
              <a:tr h="190500">
                <a:tc>
                  <a:txBody>
                    <a:bodyPr/>
                    <a:lstStyle/>
                    <a:p>
                      <a:pPr algn="l" fontAlgn="ctr"/>
                      <a:r>
                        <a:rPr lang="en-GB" sz="1100" b="0" i="0" u="none" strike="noStrike">
                          <a:solidFill>
                            <a:srgbClr val="000000"/>
                          </a:solidFill>
                          <a:effectLst/>
                          <a:latin typeface="Calibri" panose="020F0502020204030204" pitchFamily="34" charset="0"/>
                        </a:rPr>
                        <a:t>GREGORY LOGAN</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Unemployed</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8</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CUST14701697</a:t>
                      </a:r>
                    </a:p>
                  </a:txBody>
                  <a:tcPr marL="9525" marR="9525" marT="9525" marB="0" anchor="ctr">
                    <a:lnL>
                      <a:noFill/>
                    </a:lnL>
                    <a:lnR>
                      <a:noFill/>
                    </a:lnR>
                    <a:lnT>
                      <a:noFill/>
                    </a:lnT>
                    <a:lnB>
                      <a:noFill/>
                    </a:lnB>
                    <a:noFill/>
                  </a:tcPr>
                </a:tc>
                <a:tc>
                  <a:txBody>
                    <a:bodyPr/>
                    <a:lstStyle/>
                    <a:p>
                      <a:pPr lvl="0" algn="r">
                        <a:buNone/>
                      </a:pPr>
                      <a:r>
                        <a:rPr lang="en-GB" sz="1100" b="0" i="0" u="none" strike="noStrike" noProof="0">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sng" strike="noStrike">
                          <a:solidFill>
                            <a:srgbClr val="467886"/>
                          </a:solidFill>
                          <a:effectLst/>
                          <a:latin typeface="Aptos Narrow" panose="020B0004020202020204" pitchFamily="34" charset="0"/>
                          <a:hlinkClick r:id="rId3"/>
                        </a:rPr>
                        <a:t>https://www.justice.gov/opa/pr/canadian-man-detained-money-laundering-charges-stemming-conspiracy-smuggle-narwhal-tusks</a:t>
                      </a:r>
                      <a:endParaRPr lang="en-GB" sz="1100" b="0" i="0" u="sng" strike="noStrike">
                        <a:solidFill>
                          <a:srgbClr val="467886"/>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080472920"/>
                  </a:ext>
                </a:extLst>
              </a:tr>
              <a:tr h="190500">
                <a:tc>
                  <a:txBody>
                    <a:bodyPr/>
                    <a:lstStyle/>
                    <a:p>
                      <a:pPr algn="l" fontAlgn="ctr"/>
                      <a:r>
                        <a:rPr lang="en-GB" sz="1100" b="0" i="0" u="none" strike="noStrike">
                          <a:solidFill>
                            <a:srgbClr val="000000"/>
                          </a:solidFill>
                          <a:effectLst/>
                          <a:latin typeface="Calibri" panose="020F0502020204030204" pitchFamily="34" charset="0"/>
                        </a:rPr>
                        <a:t>RANDALL WEHRKAMP</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Unknown</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6</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CUST72930228</a:t>
                      </a:r>
                    </a:p>
                  </a:txBody>
                  <a:tcPr marL="9525" marR="9525" marT="9525" marB="0" anchor="ctr">
                    <a:lnL>
                      <a:noFill/>
                    </a:lnL>
                    <a:lnR>
                      <a:noFill/>
                    </a:lnR>
                    <a:lnT>
                      <a:noFill/>
                    </a:lnT>
                    <a:lnB>
                      <a:noFill/>
                    </a:lnB>
                    <a:noFill/>
                  </a:tcPr>
                </a:tc>
                <a:tc>
                  <a:txBody>
                    <a:bodyPr/>
                    <a:lstStyle/>
                    <a:p>
                      <a:pPr lvl="0" algn="r">
                        <a:buNone/>
                      </a:pPr>
                      <a:r>
                        <a:rPr lang="en-GB" sz="1100" b="0" i="0" u="none" strike="noStrike" noProof="0">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none" strike="noStrike">
                          <a:solidFill>
                            <a:srgbClr val="000000"/>
                          </a:solidFill>
                          <a:effectLst/>
                          <a:latin typeface="Aptos Narrow" panose="020B0004020202020204" pitchFamily="34" charset="0"/>
                        </a:rPr>
                        <a:t>https://globalnews.ca/news/6530671/gronlid-saskatchewan-illegal-wildlife-trafficking-randall-wehrkamp/</a:t>
                      </a:r>
                    </a:p>
                  </a:txBody>
                  <a:tcPr marL="9525" marR="9525" marT="9525" marB="0" anchor="b">
                    <a:lnL>
                      <a:noFill/>
                    </a:lnL>
                    <a:lnR>
                      <a:noFill/>
                    </a:lnR>
                    <a:lnT>
                      <a:noFill/>
                    </a:lnT>
                    <a:lnB>
                      <a:noFill/>
                    </a:lnB>
                    <a:noFill/>
                  </a:tcPr>
                </a:tc>
                <a:extLst>
                  <a:ext uri="{0D108BD9-81ED-4DB2-BD59-A6C34878D82A}">
                    <a16:rowId xmlns:a16="http://schemas.microsoft.com/office/drawing/2014/main" val="1989878361"/>
                  </a:ext>
                </a:extLst>
              </a:tr>
              <a:tr h="190500">
                <a:tc>
                  <a:txBody>
                    <a:bodyPr/>
                    <a:lstStyle/>
                    <a:p>
                      <a:pPr algn="l" fontAlgn="ctr"/>
                      <a:r>
                        <a:rPr lang="en-GB" sz="1100" b="0" i="0" u="none" strike="noStrike">
                          <a:solidFill>
                            <a:srgbClr val="000000"/>
                          </a:solidFill>
                          <a:effectLst/>
                          <a:latin typeface="Calibri" panose="020F0502020204030204" pitchFamily="34" charset="0"/>
                        </a:rPr>
                        <a:t>GRIGORI ZAHAROV</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Other</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28</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7</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CUST12136191</a:t>
                      </a:r>
                    </a:p>
                  </a:txBody>
                  <a:tcPr marL="9525" marR="9525" marT="9525" marB="0" anchor="ctr">
                    <a:lnL>
                      <a:noFill/>
                    </a:lnL>
                    <a:lnR>
                      <a:noFill/>
                    </a:lnR>
                    <a:lnT>
                      <a:noFill/>
                    </a:lnT>
                    <a:lnB>
                      <a:noFill/>
                    </a:lnB>
                    <a:noFill/>
                  </a:tcPr>
                </a:tc>
                <a:tc>
                  <a:txBody>
                    <a:bodyPr/>
                    <a:lstStyle/>
                    <a:p>
                      <a:pPr lvl="0" algn="r">
                        <a:buNone/>
                      </a:pPr>
                      <a:r>
                        <a:rPr lang="en-GB" sz="1100" b="0" i="0" u="none" strike="noStrike" noProof="0">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sng" strike="noStrike">
                          <a:solidFill>
                            <a:srgbClr val="467886"/>
                          </a:solidFill>
                          <a:effectLst/>
                          <a:latin typeface="Aptos Narrow" panose="020B0004020202020204" pitchFamily="34" charset="0"/>
                          <a:hlinkClick r:id="rId4"/>
                        </a:rPr>
                        <a:t>https://globalnews.ca/news/3515547/ontario-man-gets-3-months-in-jail-for-illegally-trafficking-wildlife/</a:t>
                      </a:r>
                      <a:endParaRPr lang="en-GB" sz="1100" b="0" i="0" u="sng" strike="noStrike">
                        <a:solidFill>
                          <a:srgbClr val="467886"/>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352891422"/>
                  </a:ext>
                </a:extLst>
              </a:tr>
              <a:tr h="190500">
                <a:tc>
                  <a:txBody>
                    <a:bodyPr/>
                    <a:lstStyle/>
                    <a:p>
                      <a:pPr algn="l" fontAlgn="ctr"/>
                      <a:r>
                        <a:rPr lang="en-GB" sz="1100" b="0" i="0" u="none" strike="noStrike">
                          <a:solidFill>
                            <a:srgbClr val="000000"/>
                          </a:solidFill>
                          <a:effectLst/>
                          <a:latin typeface="Calibri" panose="020F0502020204030204" pitchFamily="34" charset="0"/>
                        </a:rPr>
                        <a:t>DONG YAN</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female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CUST62788134</a:t>
                      </a:r>
                    </a:p>
                  </a:txBody>
                  <a:tcPr marL="9525" marR="9525" marT="9525" marB="0" anchor="ctr">
                    <a:lnL>
                      <a:noFill/>
                    </a:lnL>
                    <a:lnR>
                      <a:noFill/>
                    </a:lnR>
                    <a:lnT>
                      <a:noFill/>
                    </a:lnT>
                    <a:lnB>
                      <a:noFill/>
                    </a:lnB>
                    <a:noFill/>
                  </a:tcPr>
                </a:tc>
                <a:tc>
                  <a:txBody>
                    <a:bodyPr/>
                    <a:lstStyle/>
                    <a:p>
                      <a:pPr lvl="0" algn="r">
                        <a:buNone/>
                      </a:pPr>
                      <a:r>
                        <a:rPr lang="en-GB" sz="1100" b="0" i="0" u="none" strike="noStrike" noProof="0">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none" strike="noStrike">
                          <a:solidFill>
                            <a:srgbClr val="000000"/>
                          </a:solidFill>
                          <a:effectLst/>
                          <a:latin typeface="Aptos Narrow" panose="020B0004020202020204" pitchFamily="34" charset="0"/>
                        </a:rPr>
                        <a:t>https://www.ctvnews.ca/canada/ont-man-fined-for-smuggling-nearly-40-live-turtles-in-his-pants-1.2792723</a:t>
                      </a:r>
                    </a:p>
                  </a:txBody>
                  <a:tcPr marL="9525" marR="9525" marT="9525" marB="0" anchor="b">
                    <a:lnL>
                      <a:noFill/>
                    </a:lnL>
                    <a:lnR>
                      <a:noFill/>
                    </a:lnR>
                    <a:lnT>
                      <a:noFill/>
                    </a:lnT>
                    <a:lnB>
                      <a:noFill/>
                    </a:lnB>
                    <a:noFill/>
                  </a:tcPr>
                </a:tc>
                <a:extLst>
                  <a:ext uri="{0D108BD9-81ED-4DB2-BD59-A6C34878D82A}">
                    <a16:rowId xmlns:a16="http://schemas.microsoft.com/office/drawing/2014/main" val="978319600"/>
                  </a:ext>
                </a:extLst>
              </a:tr>
              <a:tr h="190500">
                <a:tc>
                  <a:txBody>
                    <a:bodyPr/>
                    <a:lstStyle/>
                    <a:p>
                      <a:pPr algn="l" fontAlgn="ctr"/>
                      <a:r>
                        <a:rPr lang="en-GB" sz="1100" b="0" i="0" u="none" strike="noStrike">
                          <a:solidFill>
                            <a:srgbClr val="000000"/>
                          </a:solidFill>
                          <a:effectLst/>
                          <a:latin typeface="Calibri" panose="020F0502020204030204" pitchFamily="34" charset="0"/>
                        </a:rPr>
                        <a:t>KAI XU</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male</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Other</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34</a:t>
                      </a:r>
                    </a:p>
                  </a:txBody>
                  <a:tcPr marL="9525" marR="9525" marT="9525" marB="0" anchor="ctr">
                    <a:lnL>
                      <a:noFill/>
                    </a:lnL>
                    <a:lnR>
                      <a:noFill/>
                    </a:lnR>
                    <a:lnT>
                      <a:noFill/>
                    </a:lnT>
                    <a:lnB>
                      <a:noFill/>
                    </a:lnB>
                    <a:noFill/>
                  </a:tcPr>
                </a:tc>
                <a:tc>
                  <a:txBody>
                    <a:bodyPr/>
                    <a:lstStyle/>
                    <a:p>
                      <a:pPr algn="r" fontAlgn="ctr"/>
                      <a:r>
                        <a:rPr lang="en-GB"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noFill/>
                  </a:tcPr>
                </a:tc>
                <a:tc>
                  <a:txBody>
                    <a:bodyPr/>
                    <a:lstStyle/>
                    <a:p>
                      <a:pPr algn="l" fontAlgn="ctr"/>
                      <a:r>
                        <a:rPr lang="en-GB" sz="1100" b="0" i="0" u="none" strike="noStrike">
                          <a:solidFill>
                            <a:srgbClr val="000000"/>
                          </a:solidFill>
                          <a:effectLst/>
                          <a:latin typeface="Calibri" panose="020F0502020204030204" pitchFamily="34" charset="0"/>
                        </a:rPr>
                        <a:t>CUST30572335</a:t>
                      </a:r>
                    </a:p>
                  </a:txBody>
                  <a:tcPr marL="9525" marR="9525" marT="9525" marB="0" anchor="ctr">
                    <a:lnL>
                      <a:noFill/>
                    </a:lnL>
                    <a:lnR>
                      <a:noFill/>
                    </a:lnR>
                    <a:lnT>
                      <a:noFill/>
                    </a:lnT>
                    <a:lnB>
                      <a:noFill/>
                    </a:lnB>
                    <a:noFill/>
                  </a:tcPr>
                </a:tc>
                <a:tc>
                  <a:txBody>
                    <a:bodyPr/>
                    <a:lstStyle/>
                    <a:p>
                      <a:pPr lvl="0" algn="r">
                        <a:buNone/>
                      </a:pPr>
                      <a:r>
                        <a:rPr lang="en-GB" sz="1100" b="0" i="0" u="none" strike="noStrike" noProof="0">
                          <a:solidFill>
                            <a:srgbClr val="000000"/>
                          </a:solidFill>
                          <a:effectLst/>
                          <a:latin typeface="Calibri"/>
                        </a:rPr>
                        <a:t>YES</a:t>
                      </a:r>
                      <a:endParaRPr lang="en-GB"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r>
                        <a:rPr lang="en-GB" sz="1100" b="0" i="0" u="none" strike="noStrike">
                          <a:solidFill>
                            <a:srgbClr val="000000"/>
                          </a:solidFill>
                          <a:effectLst/>
                          <a:latin typeface="Aptos Narrow" panose="020B0004020202020204" pitchFamily="34" charset="0"/>
                        </a:rPr>
                        <a:t>https://www.ctvnews.ca/canada/ont-man-fined-for-smuggling-nearly-40-live-turtles-in-his-pants-1.2792723</a:t>
                      </a:r>
                    </a:p>
                  </a:txBody>
                  <a:tcPr marL="9525" marR="9525" marT="9525" marB="0" anchor="b">
                    <a:lnL>
                      <a:noFill/>
                    </a:lnL>
                    <a:lnR>
                      <a:noFill/>
                    </a:lnR>
                    <a:lnT>
                      <a:noFill/>
                    </a:lnT>
                    <a:lnB>
                      <a:noFill/>
                    </a:lnB>
                    <a:noFill/>
                  </a:tcPr>
                </a:tc>
                <a:extLst>
                  <a:ext uri="{0D108BD9-81ED-4DB2-BD59-A6C34878D82A}">
                    <a16:rowId xmlns:a16="http://schemas.microsoft.com/office/drawing/2014/main" val="3472588303"/>
                  </a:ext>
                </a:extLst>
              </a:tr>
            </a:tbl>
          </a:graphicData>
        </a:graphic>
      </p:graphicFrame>
    </p:spTree>
    <p:extLst>
      <p:ext uri="{BB962C8B-B14F-4D97-AF65-F5344CB8AC3E}">
        <p14:creationId xmlns:p14="http://schemas.microsoft.com/office/powerpoint/2010/main" val="2097455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434-A954-9424-637C-355036319C80}"/>
              </a:ext>
            </a:extLst>
          </p:cNvPr>
          <p:cNvSpPr>
            <a:spLocks noGrp="1"/>
          </p:cNvSpPr>
          <p:nvPr>
            <p:ph type="title"/>
          </p:nvPr>
        </p:nvSpPr>
        <p:spPr>
          <a:xfrm>
            <a:off x="751668" y="253087"/>
            <a:ext cx="10241280" cy="846983"/>
          </a:xfrm>
        </p:spPr>
        <p:txBody>
          <a:bodyPr>
            <a:normAutofit/>
          </a:bodyPr>
          <a:lstStyle/>
          <a:p>
            <a:r>
              <a:rPr lang="en-GB" err="1">
                <a:ea typeface="+mj-lt"/>
                <a:cs typeface="+mj-lt"/>
              </a:rPr>
              <a:t>COnclusion</a:t>
            </a:r>
            <a:endParaRPr lang="en-GB" err="1"/>
          </a:p>
        </p:txBody>
      </p:sp>
      <p:sp>
        <p:nvSpPr>
          <p:cNvPr id="5" name="TextBox 4">
            <a:extLst>
              <a:ext uri="{FF2B5EF4-FFF2-40B4-BE49-F238E27FC236}">
                <a16:creationId xmlns:a16="http://schemas.microsoft.com/office/drawing/2014/main" id="{59CA7852-26E6-BA9A-704E-0B30B42FF0C3}"/>
              </a:ext>
            </a:extLst>
          </p:cNvPr>
          <p:cNvSpPr txBox="1"/>
          <p:nvPr/>
        </p:nvSpPr>
        <p:spPr>
          <a:xfrm>
            <a:off x="751840" y="1219200"/>
            <a:ext cx="10048240"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latin typeface="Times New Roman"/>
              <a:cs typeface="Segoe UI"/>
            </a:endParaRPr>
          </a:p>
          <a:p>
            <a:r>
              <a:rPr lang="en-GB" sz="2000" b="1">
                <a:latin typeface="Times New Roman"/>
                <a:cs typeface="Times New Roman"/>
              </a:rPr>
              <a:t>Task 1</a:t>
            </a:r>
          </a:p>
          <a:p>
            <a:pPr marL="285750" indent="-285750">
              <a:buFont typeface="Arial"/>
              <a:buChar char="•"/>
            </a:pPr>
            <a:r>
              <a:rPr lang="en-GB" sz="1600">
                <a:latin typeface="Times New Roman"/>
                <a:cs typeface="Times New Roman"/>
              </a:rPr>
              <a:t>Achieved 0.8 F1 score for the MLP classifier with descent feature engineering</a:t>
            </a:r>
          </a:p>
          <a:p>
            <a:endParaRPr lang="en-GB" sz="2000">
              <a:latin typeface="Times New Roman"/>
              <a:cs typeface="Segoe UI"/>
            </a:endParaRPr>
          </a:p>
          <a:p>
            <a:r>
              <a:rPr lang="en-GB" sz="2000" b="1">
                <a:latin typeface="Times New Roman"/>
                <a:cs typeface="Segoe UI"/>
              </a:rPr>
              <a:t>Task 2</a:t>
            </a:r>
          </a:p>
          <a:p>
            <a:pPr marL="285750" indent="-285750">
              <a:buFont typeface="Arial"/>
              <a:buChar char="•"/>
            </a:pPr>
            <a:r>
              <a:rPr lang="en-GB" sz="1600">
                <a:latin typeface="Times New Roman"/>
                <a:cs typeface="Arial"/>
              </a:rPr>
              <a:t>Achieve desired result from a GCN network followed by community detection</a:t>
            </a:r>
            <a:endParaRPr lang="en-GB" sz="2000">
              <a:latin typeface="Times New Roman"/>
              <a:cs typeface="Arial"/>
            </a:endParaRPr>
          </a:p>
          <a:p>
            <a:pPr marL="285750" indent="-285750">
              <a:buFont typeface="Arial"/>
              <a:buChar char="•"/>
            </a:pPr>
            <a:r>
              <a:rPr lang="en-GB" sz="1600">
                <a:latin typeface="Times New Roman"/>
                <a:cs typeface="Arial"/>
              </a:rPr>
              <a:t>Narrow down to a reasonable detection of positive trafficking label from 10,850 to 984.</a:t>
            </a:r>
            <a:endParaRPr lang="en-GB" sz="1600">
              <a:latin typeface="Times New Roman"/>
              <a:ea typeface="+mn-lt"/>
              <a:cs typeface="Arial"/>
            </a:endParaRPr>
          </a:p>
          <a:p>
            <a:pPr marL="285750" indent="-285750">
              <a:buFont typeface="Arial"/>
              <a:buChar char="•"/>
            </a:pPr>
            <a:endParaRPr lang="en-GB" sz="2000">
              <a:latin typeface="Times New Roman"/>
              <a:cs typeface="Arial"/>
            </a:endParaRPr>
          </a:p>
          <a:p>
            <a:r>
              <a:rPr lang="en-GB" sz="2000" b="1">
                <a:latin typeface="Times New Roman"/>
                <a:cs typeface="Times New Roman"/>
              </a:rPr>
              <a:t>Task 3</a:t>
            </a:r>
          </a:p>
          <a:p>
            <a:pPr marL="342900" indent="-342900">
              <a:buFont typeface="Arial"/>
              <a:buChar char="•"/>
            </a:pPr>
            <a:r>
              <a:rPr lang="en-GB" sz="1400">
                <a:latin typeface="Times New Roman"/>
                <a:cs typeface="Times New Roman"/>
              </a:rPr>
              <a:t>Built a RAG pipeline to identify person related to wildlife crime with limitation.</a:t>
            </a:r>
          </a:p>
          <a:p>
            <a:r>
              <a:rPr lang="en-GB" sz="1400" b="1">
                <a:latin typeface="Times New Roman"/>
                <a:cs typeface="Times New Roman"/>
              </a:rPr>
              <a:t>Future work:</a:t>
            </a:r>
          </a:p>
          <a:p>
            <a:pPr marL="285750" indent="-285750">
              <a:buFont typeface="Arial"/>
              <a:buChar char="•"/>
            </a:pPr>
            <a:r>
              <a:rPr lang="en-GB" sz="1400">
                <a:latin typeface="Times New Roman"/>
                <a:cs typeface="Times New Roman"/>
              </a:rPr>
              <a:t>More clean datasets for the embedding model and LLM model to learn</a:t>
            </a:r>
          </a:p>
          <a:p>
            <a:pPr marL="285750" indent="-285750">
              <a:buFont typeface="Arial"/>
              <a:buChar char="•"/>
            </a:pPr>
            <a:r>
              <a:rPr lang="en-GB" sz="1400">
                <a:latin typeface="Times New Roman"/>
                <a:cs typeface="Times New Roman"/>
              </a:rPr>
              <a:t>More precise prompt for the model to generate the answer we want:</a:t>
            </a:r>
          </a:p>
          <a:p>
            <a:pPr marL="742950" lvl="1" indent="-285750">
              <a:buFont typeface="Courier New"/>
              <a:buChar char="o"/>
            </a:pPr>
            <a:r>
              <a:rPr lang="en-GB" sz="1400">
                <a:latin typeface="Times New Roman"/>
                <a:cs typeface="Times New Roman"/>
              </a:rPr>
              <a:t>i.e. "Animal Trafficking" and "Wild Trafficking" have different meaning and different results from the model.</a:t>
            </a:r>
          </a:p>
          <a:p>
            <a:endParaRPr lang="en-GB"/>
          </a:p>
        </p:txBody>
      </p:sp>
    </p:spTree>
    <p:extLst>
      <p:ext uri="{BB962C8B-B14F-4D97-AF65-F5344CB8AC3E}">
        <p14:creationId xmlns:p14="http://schemas.microsoft.com/office/powerpoint/2010/main" val="1581703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B6C9-130F-71D0-27B1-FB66B3D27868}"/>
              </a:ext>
            </a:extLst>
          </p:cNvPr>
          <p:cNvSpPr>
            <a:spLocks noGrp="1"/>
          </p:cNvSpPr>
          <p:nvPr>
            <p:ph type="title"/>
          </p:nvPr>
        </p:nvSpPr>
        <p:spPr>
          <a:xfrm>
            <a:off x="1229360" y="2604008"/>
            <a:ext cx="10241280" cy="624840"/>
          </a:xfrm>
        </p:spPr>
        <p:txBody>
          <a:bodyPr/>
          <a:lstStyle/>
          <a:p>
            <a:r>
              <a:rPr lang="en-GB"/>
              <a:t>Thank you</a:t>
            </a:r>
          </a:p>
        </p:txBody>
      </p:sp>
    </p:spTree>
    <p:extLst>
      <p:ext uri="{BB962C8B-B14F-4D97-AF65-F5344CB8AC3E}">
        <p14:creationId xmlns:p14="http://schemas.microsoft.com/office/powerpoint/2010/main" val="256879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BFD7-630F-6684-82BA-332084DAF618}"/>
              </a:ext>
            </a:extLst>
          </p:cNvPr>
          <p:cNvSpPr>
            <a:spLocks noGrp="1"/>
          </p:cNvSpPr>
          <p:nvPr>
            <p:ph type="title"/>
          </p:nvPr>
        </p:nvSpPr>
        <p:spPr>
          <a:xfrm>
            <a:off x="444843" y="342447"/>
            <a:ext cx="10241280" cy="482738"/>
          </a:xfrm>
        </p:spPr>
        <p:txBody>
          <a:bodyPr/>
          <a:lstStyle/>
          <a:p>
            <a:r>
              <a:rPr lang="en-GB" sz="2000">
                <a:latin typeface="Times New Roman"/>
                <a:ea typeface="+mj-lt"/>
                <a:cs typeface="+mj-lt"/>
              </a:rPr>
              <a:t>Task 1: Supervised Learning</a:t>
            </a:r>
            <a:endParaRPr lang="en-US">
              <a:latin typeface="Times New Roman"/>
              <a:cs typeface="Times New Roman"/>
            </a:endParaRPr>
          </a:p>
        </p:txBody>
      </p:sp>
      <p:sp>
        <p:nvSpPr>
          <p:cNvPr id="4" name="TextBox 3">
            <a:extLst>
              <a:ext uri="{FF2B5EF4-FFF2-40B4-BE49-F238E27FC236}">
                <a16:creationId xmlns:a16="http://schemas.microsoft.com/office/drawing/2014/main" id="{F4B511DD-995A-4DE1-F3CE-2231D31A43E5}"/>
              </a:ext>
            </a:extLst>
          </p:cNvPr>
          <p:cNvSpPr txBox="1"/>
          <p:nvPr/>
        </p:nvSpPr>
        <p:spPr>
          <a:xfrm>
            <a:off x="589642" y="1258660"/>
            <a:ext cx="7504928"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t>Methodology</a:t>
            </a:r>
          </a:p>
          <a:p>
            <a:endParaRPr lang="en-US" sz="2400" b="1" i="1"/>
          </a:p>
          <a:p>
            <a:pPr marL="457200" indent="-457200">
              <a:buAutoNum type="arabicParenR"/>
            </a:pPr>
            <a:r>
              <a:rPr lang="en-US" sz="2000">
                <a:ea typeface="+mn-lt"/>
                <a:cs typeface="+mn-lt"/>
              </a:rPr>
              <a:t>Feature Engineering</a:t>
            </a:r>
            <a:endParaRPr lang="en-US" sz="2000"/>
          </a:p>
          <a:p>
            <a:pPr marL="457200" indent="-457200">
              <a:buAutoNum type="arabicParenR"/>
            </a:pPr>
            <a:r>
              <a:rPr lang="en-US" sz="2000"/>
              <a:t>Pre-processing and Normalization</a:t>
            </a:r>
          </a:p>
          <a:p>
            <a:pPr marL="457200" indent="-457200">
              <a:buAutoNum type="arabicParenR"/>
            </a:pPr>
            <a:r>
              <a:rPr lang="en-US" sz="2000"/>
              <a:t>Imbalance Investigation</a:t>
            </a:r>
          </a:p>
          <a:p>
            <a:pPr marL="457200" indent="-457200">
              <a:buAutoNum type="arabicParenR"/>
            </a:pPr>
            <a:r>
              <a:rPr lang="en-US" sz="2000"/>
              <a:t>Algorithmic Training and Evaluation</a:t>
            </a:r>
          </a:p>
          <a:p>
            <a:pPr marL="457200" indent="-457200">
              <a:buAutoNum type="arabicParenR"/>
            </a:pPr>
            <a:endParaRPr lang="en-US" sz="2000"/>
          </a:p>
          <a:p>
            <a:endParaRPr lang="en-US" sz="2000"/>
          </a:p>
          <a:p>
            <a:endParaRPr lang="en-US" sz="2400"/>
          </a:p>
          <a:p>
            <a:endParaRPr lang="en-US" b="1"/>
          </a:p>
          <a:p>
            <a:endParaRPr lang="en-US"/>
          </a:p>
        </p:txBody>
      </p:sp>
    </p:spTree>
    <p:extLst>
      <p:ext uri="{BB962C8B-B14F-4D97-AF65-F5344CB8AC3E}">
        <p14:creationId xmlns:p14="http://schemas.microsoft.com/office/powerpoint/2010/main" val="395184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82EC-59BD-0344-F5AD-FBF7DA00A2C0}"/>
              </a:ext>
            </a:extLst>
          </p:cNvPr>
          <p:cNvSpPr>
            <a:spLocks noGrp="1"/>
          </p:cNvSpPr>
          <p:nvPr>
            <p:ph type="title"/>
          </p:nvPr>
        </p:nvSpPr>
        <p:spPr>
          <a:xfrm>
            <a:off x="254697" y="-467514"/>
            <a:ext cx="11880100" cy="1234440"/>
          </a:xfrm>
        </p:spPr>
        <p:txBody>
          <a:bodyPr/>
          <a:lstStyle/>
          <a:p>
            <a:r>
              <a:rPr lang="en-US"/>
              <a:t>Process Data: </a:t>
            </a:r>
            <a:r>
              <a:rPr lang="en-US" sz="2800" b="0"/>
              <a:t>Feature Engineering</a:t>
            </a:r>
          </a:p>
        </p:txBody>
      </p:sp>
      <p:sp>
        <p:nvSpPr>
          <p:cNvPr id="3" name="Content Placeholder 2">
            <a:extLst>
              <a:ext uri="{FF2B5EF4-FFF2-40B4-BE49-F238E27FC236}">
                <a16:creationId xmlns:a16="http://schemas.microsoft.com/office/drawing/2014/main" id="{75F73948-5B10-DD31-1E7C-B1818114DE3A}"/>
              </a:ext>
            </a:extLst>
          </p:cNvPr>
          <p:cNvSpPr>
            <a:spLocks noGrp="1"/>
          </p:cNvSpPr>
          <p:nvPr>
            <p:ph idx="1"/>
          </p:nvPr>
        </p:nvSpPr>
        <p:spPr>
          <a:xfrm>
            <a:off x="870559" y="1141496"/>
            <a:ext cx="10241280" cy="4575215"/>
          </a:xfrm>
        </p:spPr>
        <p:txBody>
          <a:bodyPr vert="horz" lIns="0" tIns="0" rIns="0" bIns="0" rtlCol="0" anchor="t">
            <a:normAutofit fontScale="70000" lnSpcReduction="20000"/>
          </a:bodyPr>
          <a:lstStyle/>
          <a:p>
            <a:pPr marL="0" indent="0">
              <a:buNone/>
            </a:pPr>
            <a:r>
              <a:rPr lang="en-US" b="1"/>
              <a:t>KYC </a:t>
            </a:r>
            <a:r>
              <a:rPr lang="en-US" b="1" err="1"/>
              <a:t>DataFrame</a:t>
            </a:r>
            <a:endParaRPr lang="en-US" err="1"/>
          </a:p>
          <a:p>
            <a:r>
              <a:rPr lang="en-US"/>
              <a:t>Binarized Gender (-1 'other')</a:t>
            </a:r>
          </a:p>
          <a:p>
            <a:r>
              <a:rPr lang="en-US"/>
              <a:t>One-hot encode Occupation</a:t>
            </a:r>
          </a:p>
          <a:p>
            <a:pPr marL="0" indent="0">
              <a:buNone/>
            </a:pPr>
            <a:r>
              <a:rPr lang="en-US" b="1"/>
              <a:t>Cash </a:t>
            </a:r>
            <a:r>
              <a:rPr lang="en-US" b="1" err="1"/>
              <a:t>DataFrame</a:t>
            </a:r>
            <a:endParaRPr lang="en-US" b="1"/>
          </a:p>
          <a:p>
            <a:r>
              <a:rPr lang="en-US"/>
              <a:t>Number of deposits by customer id</a:t>
            </a:r>
          </a:p>
          <a:p>
            <a:r>
              <a:rPr lang="en-US"/>
              <a:t>Number of withdrawals by customer id</a:t>
            </a:r>
          </a:p>
          <a:p>
            <a:r>
              <a:rPr lang="en-US"/>
              <a:t>$ Amount of all transactions</a:t>
            </a:r>
          </a:p>
          <a:p>
            <a:pPr marL="0" indent="0">
              <a:buNone/>
            </a:pPr>
            <a:r>
              <a:rPr lang="en-US" b="1"/>
              <a:t>EMT </a:t>
            </a:r>
            <a:r>
              <a:rPr lang="en-US" b="1" err="1"/>
              <a:t>DataFrame</a:t>
            </a:r>
            <a:endParaRPr lang="en-US" b="1"/>
          </a:p>
          <a:p>
            <a:r>
              <a:rPr lang="en-US"/>
              <a:t>Total wire amount sent by customer id</a:t>
            </a:r>
          </a:p>
          <a:p>
            <a:r>
              <a:rPr lang="en-US"/>
              <a:t>Total wire amount received by customer id</a:t>
            </a:r>
          </a:p>
          <a:p>
            <a:pPr marL="0" indent="0">
              <a:buNone/>
            </a:pPr>
            <a:r>
              <a:rPr lang="en-US" sz="2100" b="1"/>
              <a:t>Wire </a:t>
            </a:r>
            <a:r>
              <a:rPr lang="en-US" sz="2100" b="1" err="1"/>
              <a:t>DataFrame</a:t>
            </a:r>
            <a:endParaRPr lang="en-US" sz="2100" b="1"/>
          </a:p>
          <a:p>
            <a:r>
              <a:rPr lang="en-US"/>
              <a:t>Wire amount sent by customer id</a:t>
            </a:r>
          </a:p>
          <a:p>
            <a:r>
              <a:rPr lang="en-US"/>
              <a:t>Wire amount received by customer id</a:t>
            </a:r>
          </a:p>
          <a:p>
            <a:pPr marL="0" indent="0">
              <a:buNone/>
            </a:pPr>
            <a:endParaRPr lang="en-US" sz="2100" b="1"/>
          </a:p>
          <a:p>
            <a:pPr marL="0" indent="0">
              <a:buNone/>
            </a:pPr>
            <a:endParaRPr lang="en-US" sz="2100" b="1"/>
          </a:p>
          <a:p>
            <a:endParaRPr lang="en-US"/>
          </a:p>
          <a:p>
            <a:pPr marL="0" indent="0">
              <a:buNone/>
            </a:pPr>
            <a:endParaRPr lang="en-US" b="1"/>
          </a:p>
        </p:txBody>
      </p:sp>
    </p:spTree>
    <p:extLst>
      <p:ext uri="{BB962C8B-B14F-4D97-AF65-F5344CB8AC3E}">
        <p14:creationId xmlns:p14="http://schemas.microsoft.com/office/powerpoint/2010/main" val="224547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01980B-5596-8DFC-6EC8-423D9D0DD2CC}"/>
              </a:ext>
            </a:extLst>
          </p:cNvPr>
          <p:cNvSpPr>
            <a:spLocks noGrp="1"/>
          </p:cNvSpPr>
          <p:nvPr>
            <p:ph type="title"/>
          </p:nvPr>
        </p:nvSpPr>
        <p:spPr>
          <a:xfrm>
            <a:off x="254697" y="-467514"/>
            <a:ext cx="11880100" cy="1234440"/>
          </a:xfrm>
        </p:spPr>
        <p:txBody>
          <a:bodyPr/>
          <a:lstStyle/>
          <a:p>
            <a:r>
              <a:rPr lang="en-US"/>
              <a:t>Process Data: </a:t>
            </a:r>
            <a:r>
              <a:rPr lang="en-US" sz="2800" b="0"/>
              <a:t>Pre-processing</a:t>
            </a:r>
            <a:endParaRPr lang="en-US"/>
          </a:p>
        </p:txBody>
      </p:sp>
      <p:sp>
        <p:nvSpPr>
          <p:cNvPr id="7" name="Content Placeholder 2">
            <a:extLst>
              <a:ext uri="{FF2B5EF4-FFF2-40B4-BE49-F238E27FC236}">
                <a16:creationId xmlns:a16="http://schemas.microsoft.com/office/drawing/2014/main" id="{91FD0BE1-A6E9-6DC7-DB45-70FCBA3195E1}"/>
              </a:ext>
            </a:extLst>
          </p:cNvPr>
          <p:cNvSpPr>
            <a:spLocks noGrp="1"/>
          </p:cNvSpPr>
          <p:nvPr>
            <p:ph idx="1"/>
          </p:nvPr>
        </p:nvSpPr>
        <p:spPr>
          <a:xfrm>
            <a:off x="870559" y="1141496"/>
            <a:ext cx="10241280" cy="4575215"/>
          </a:xfrm>
        </p:spPr>
        <p:txBody>
          <a:bodyPr vert="horz" lIns="0" tIns="0" rIns="0" bIns="0" rtlCol="0" anchor="t">
            <a:normAutofit fontScale="85000" lnSpcReduction="20000"/>
          </a:bodyPr>
          <a:lstStyle/>
          <a:p>
            <a:pPr marL="0" indent="0">
              <a:buNone/>
            </a:pPr>
            <a:r>
              <a:rPr lang="en-US" b="1"/>
              <a:t>Outlier Detection</a:t>
            </a:r>
          </a:p>
          <a:p>
            <a:r>
              <a:rPr lang="en-US"/>
              <a:t>3-sigma outlier filtering</a:t>
            </a:r>
          </a:p>
          <a:p>
            <a:pPr marL="0" indent="0">
              <a:buNone/>
            </a:pPr>
            <a:r>
              <a:rPr lang="en-US" b="1"/>
              <a:t>Train-Test Split</a:t>
            </a:r>
          </a:p>
          <a:p>
            <a:r>
              <a:rPr lang="en-US"/>
              <a:t>Train 75%</a:t>
            </a:r>
          </a:p>
          <a:p>
            <a:r>
              <a:rPr lang="en-US"/>
              <a:t>Val 15 %</a:t>
            </a:r>
          </a:p>
          <a:p>
            <a:r>
              <a:rPr lang="en-US"/>
              <a:t>Test 15%</a:t>
            </a:r>
          </a:p>
          <a:p>
            <a:pPr marL="0" indent="0">
              <a:buNone/>
            </a:pPr>
            <a:r>
              <a:rPr lang="en-US" b="1"/>
              <a:t>Normalized Input Features</a:t>
            </a:r>
          </a:p>
          <a:p>
            <a:r>
              <a:rPr lang="en-US" err="1"/>
              <a:t>StandardScalar</a:t>
            </a:r>
            <a:endParaRPr lang="en-US"/>
          </a:p>
          <a:p>
            <a:pPr marL="0" indent="0">
              <a:buNone/>
            </a:pPr>
            <a:r>
              <a:rPr lang="en-US" sz="2100" b="1"/>
              <a:t>Imbalance investigation</a:t>
            </a:r>
          </a:p>
          <a:p>
            <a:r>
              <a:rPr lang="en-US"/>
              <a:t>Non-target labels = 123719 (majority class)</a:t>
            </a:r>
          </a:p>
          <a:p>
            <a:r>
              <a:rPr lang="en-US"/>
              <a:t>Target labels = 3543 (minority class)</a:t>
            </a:r>
          </a:p>
          <a:p>
            <a:r>
              <a:rPr lang="en-US"/>
              <a:t>~34x imbalance</a:t>
            </a:r>
          </a:p>
          <a:p>
            <a:pPr marL="0" indent="0">
              <a:buNone/>
            </a:pPr>
            <a:endParaRPr lang="en-US" sz="2100" b="1"/>
          </a:p>
          <a:p>
            <a:pPr marL="0" indent="0">
              <a:buNone/>
            </a:pPr>
            <a:endParaRPr lang="en-US" sz="2100" b="1"/>
          </a:p>
          <a:p>
            <a:endParaRPr lang="en-US"/>
          </a:p>
          <a:p>
            <a:pPr marL="0" indent="0">
              <a:buNone/>
            </a:pPr>
            <a:endParaRPr lang="en-US" b="1"/>
          </a:p>
        </p:txBody>
      </p:sp>
    </p:spTree>
    <p:extLst>
      <p:ext uri="{BB962C8B-B14F-4D97-AF65-F5344CB8AC3E}">
        <p14:creationId xmlns:p14="http://schemas.microsoft.com/office/powerpoint/2010/main" val="82125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686711-609E-9B0C-F239-C61441261B10}"/>
              </a:ext>
            </a:extLst>
          </p:cNvPr>
          <p:cNvSpPr>
            <a:spLocks noGrp="1"/>
          </p:cNvSpPr>
          <p:nvPr>
            <p:ph type="title"/>
          </p:nvPr>
        </p:nvSpPr>
        <p:spPr>
          <a:xfrm>
            <a:off x="254697" y="-467514"/>
            <a:ext cx="11880100" cy="1234440"/>
          </a:xfrm>
        </p:spPr>
        <p:txBody>
          <a:bodyPr/>
          <a:lstStyle/>
          <a:p>
            <a:r>
              <a:rPr lang="en-US"/>
              <a:t>Training: </a:t>
            </a:r>
            <a:r>
              <a:rPr lang="en-US" sz="2800" b="0"/>
              <a:t>Initial approach</a:t>
            </a:r>
            <a:endParaRPr lang="en-US"/>
          </a:p>
        </p:txBody>
      </p:sp>
      <p:sp>
        <p:nvSpPr>
          <p:cNvPr id="7" name="Content Placeholder 2">
            <a:extLst>
              <a:ext uri="{FF2B5EF4-FFF2-40B4-BE49-F238E27FC236}">
                <a16:creationId xmlns:a16="http://schemas.microsoft.com/office/drawing/2014/main" id="{07ACE35A-5847-6E2F-1D2A-3FDC0E487419}"/>
              </a:ext>
            </a:extLst>
          </p:cNvPr>
          <p:cNvSpPr>
            <a:spLocks noGrp="1"/>
          </p:cNvSpPr>
          <p:nvPr>
            <p:ph idx="1"/>
          </p:nvPr>
        </p:nvSpPr>
        <p:spPr>
          <a:xfrm>
            <a:off x="870559" y="1141496"/>
            <a:ext cx="10241280" cy="4575215"/>
          </a:xfrm>
        </p:spPr>
        <p:txBody>
          <a:bodyPr vert="horz" lIns="0" tIns="0" rIns="0" bIns="0" rtlCol="0" anchor="t">
            <a:normAutofit lnSpcReduction="10000"/>
          </a:bodyPr>
          <a:lstStyle/>
          <a:p>
            <a:pPr marL="0" indent="0">
              <a:buNone/>
            </a:pPr>
            <a:r>
              <a:rPr lang="en-US" b="1"/>
              <a:t>Standard </a:t>
            </a:r>
            <a:r>
              <a:rPr lang="en-US" b="1" err="1"/>
              <a:t>Upsampling</a:t>
            </a:r>
            <a:r>
              <a:rPr lang="en-US" b="1"/>
              <a:t> / </a:t>
            </a:r>
            <a:r>
              <a:rPr lang="en-US" b="1" err="1"/>
              <a:t>Downsampling</a:t>
            </a:r>
            <a:endParaRPr lang="en-US" b="1"/>
          </a:p>
          <a:p>
            <a:pPr marL="342900" indent="-342900"/>
            <a:r>
              <a:rPr lang="en-US">
                <a:solidFill>
                  <a:srgbClr val="000000"/>
                </a:solidFill>
              </a:rPr>
              <a:t>Random Forest, for interpretability and quick experimentation</a:t>
            </a:r>
          </a:p>
          <a:p>
            <a:pPr marL="342900" indent="-342900"/>
            <a:r>
              <a:rPr lang="en-US"/>
              <a:t>Default parameters</a:t>
            </a:r>
          </a:p>
          <a:p>
            <a:pPr marL="0" indent="0">
              <a:buNone/>
            </a:pPr>
            <a:r>
              <a:rPr lang="en-US" b="1" err="1"/>
              <a:t>Downsampling</a:t>
            </a:r>
            <a:endParaRPr lang="en-US" b="1"/>
          </a:p>
          <a:p>
            <a:pPr marL="342900" indent="-342900"/>
            <a:r>
              <a:rPr lang="en-US"/>
              <a:t>F1 = 0.18</a:t>
            </a:r>
            <a:endParaRPr lang="en-US" b="1"/>
          </a:p>
          <a:p>
            <a:pPr marL="342900" indent="-342900"/>
            <a:r>
              <a:rPr lang="en-US"/>
              <a:t>(high-recall)</a:t>
            </a:r>
          </a:p>
          <a:p>
            <a:pPr marL="0" indent="0">
              <a:buNone/>
            </a:pPr>
            <a:endParaRPr lang="en-US" sz="2100" b="1"/>
          </a:p>
          <a:p>
            <a:pPr marL="0" indent="0">
              <a:buNone/>
            </a:pPr>
            <a:r>
              <a:rPr lang="en-US" sz="2100" b="1" err="1"/>
              <a:t>Upsampling</a:t>
            </a:r>
            <a:endParaRPr lang="en-US" sz="2100" b="1"/>
          </a:p>
          <a:p>
            <a:pPr marL="342900" indent="-342900"/>
            <a:r>
              <a:rPr lang="en-US" sz="2100"/>
              <a:t>F1 = 0.66</a:t>
            </a:r>
          </a:p>
          <a:p>
            <a:pPr marL="342900" indent="-342900"/>
            <a:r>
              <a:rPr lang="en-US" sz="2100"/>
              <a:t>(high-precision)</a:t>
            </a:r>
          </a:p>
          <a:p>
            <a:endParaRPr lang="en-US"/>
          </a:p>
          <a:p>
            <a:pPr marL="0" indent="0">
              <a:buNone/>
            </a:pPr>
            <a:endParaRPr lang="en-US" b="1"/>
          </a:p>
        </p:txBody>
      </p:sp>
      <p:pic>
        <p:nvPicPr>
          <p:cNvPr id="9" name="Picture 8" descr="A screenshot of a black screen&#10;&#10;Description automatically generated">
            <a:extLst>
              <a:ext uri="{FF2B5EF4-FFF2-40B4-BE49-F238E27FC236}">
                <a16:creationId xmlns:a16="http://schemas.microsoft.com/office/drawing/2014/main" id="{7749CB35-C094-1230-2569-B1E81D68E53F}"/>
              </a:ext>
            </a:extLst>
          </p:cNvPr>
          <p:cNvPicPr>
            <a:picLocks noChangeAspect="1"/>
          </p:cNvPicPr>
          <p:nvPr/>
        </p:nvPicPr>
        <p:blipFill>
          <a:blip r:embed="rId2"/>
          <a:stretch>
            <a:fillRect/>
          </a:stretch>
        </p:blipFill>
        <p:spPr>
          <a:xfrm>
            <a:off x="3374460" y="4774048"/>
            <a:ext cx="3271903" cy="1172097"/>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27486848-4226-FBD5-63B9-13B27AC1F60D}"/>
              </a:ext>
            </a:extLst>
          </p:cNvPr>
          <p:cNvPicPr>
            <a:picLocks noChangeAspect="1"/>
          </p:cNvPicPr>
          <p:nvPr/>
        </p:nvPicPr>
        <p:blipFill>
          <a:blip r:embed="rId3"/>
          <a:stretch>
            <a:fillRect/>
          </a:stretch>
        </p:blipFill>
        <p:spPr>
          <a:xfrm>
            <a:off x="3415104" y="2780126"/>
            <a:ext cx="3232368" cy="1193366"/>
          </a:xfrm>
          <a:prstGeom prst="rect">
            <a:avLst/>
          </a:prstGeom>
        </p:spPr>
      </p:pic>
    </p:spTree>
    <p:extLst>
      <p:ext uri="{BB962C8B-B14F-4D97-AF65-F5344CB8AC3E}">
        <p14:creationId xmlns:p14="http://schemas.microsoft.com/office/powerpoint/2010/main" val="273375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F7C325-3805-0327-AEFB-51D425A107F1}"/>
              </a:ext>
            </a:extLst>
          </p:cNvPr>
          <p:cNvSpPr>
            <a:spLocks noGrp="1"/>
          </p:cNvSpPr>
          <p:nvPr>
            <p:ph type="title"/>
          </p:nvPr>
        </p:nvSpPr>
        <p:spPr>
          <a:xfrm>
            <a:off x="254697" y="-467514"/>
            <a:ext cx="11880100" cy="1234440"/>
          </a:xfrm>
        </p:spPr>
        <p:txBody>
          <a:bodyPr/>
          <a:lstStyle/>
          <a:p>
            <a:r>
              <a:rPr lang="en-US"/>
              <a:t>Training: </a:t>
            </a:r>
            <a:r>
              <a:rPr lang="en-US" sz="2800" b="0"/>
              <a:t>Cluster-based resampling</a:t>
            </a:r>
            <a:endParaRPr lang="en-US"/>
          </a:p>
        </p:txBody>
      </p:sp>
      <p:sp>
        <p:nvSpPr>
          <p:cNvPr id="7" name="Content Placeholder 2">
            <a:extLst>
              <a:ext uri="{FF2B5EF4-FFF2-40B4-BE49-F238E27FC236}">
                <a16:creationId xmlns:a16="http://schemas.microsoft.com/office/drawing/2014/main" id="{EA629424-DD34-B7E8-57BF-0A3093316331}"/>
              </a:ext>
            </a:extLst>
          </p:cNvPr>
          <p:cNvSpPr>
            <a:spLocks noGrp="1"/>
          </p:cNvSpPr>
          <p:nvPr>
            <p:ph idx="1"/>
          </p:nvPr>
        </p:nvSpPr>
        <p:spPr>
          <a:xfrm>
            <a:off x="870559" y="1141496"/>
            <a:ext cx="10241280" cy="4575215"/>
          </a:xfrm>
        </p:spPr>
        <p:txBody>
          <a:bodyPr vert="horz" lIns="0" tIns="0" rIns="0" bIns="0" rtlCol="0" anchor="t">
            <a:normAutofit/>
          </a:bodyPr>
          <a:lstStyle/>
          <a:p>
            <a:pPr marL="0" indent="0">
              <a:buNone/>
            </a:pPr>
            <a:r>
              <a:rPr lang="en-US" b="1"/>
              <a:t>Approach</a:t>
            </a:r>
          </a:p>
          <a:p>
            <a:pPr marL="342900" indent="-342900"/>
            <a:r>
              <a:rPr lang="en-US"/>
              <a:t>Majority class is ~36x larger than minority class. We divided the majority class into 36 distinct agglomerative clusters. We paired each cluster with the entire minority class dataset and trained 36 random forest classifiers and ensembled in multi-voting scheme.</a:t>
            </a:r>
          </a:p>
          <a:p>
            <a:pPr marL="0" indent="0">
              <a:buNone/>
            </a:pPr>
            <a:r>
              <a:rPr lang="en-US" b="1"/>
              <a:t>Performance</a:t>
            </a:r>
          </a:p>
          <a:p>
            <a:pPr marL="342900" indent="-342900"/>
            <a:r>
              <a:rPr lang="en-US"/>
              <a:t>F1-score = 0.03 (</a:t>
            </a:r>
          </a:p>
          <a:p>
            <a:pPr marL="342900" indent="-342900"/>
            <a:r>
              <a:rPr lang="en-US"/>
              <a:t>Worse performance that standard </a:t>
            </a:r>
            <a:r>
              <a:rPr lang="en-US" err="1"/>
              <a:t>downsampling</a:t>
            </a:r>
            <a:endParaRPr lang="en-US"/>
          </a:p>
          <a:p>
            <a:pPr marL="342900" indent="-342900"/>
            <a:r>
              <a:rPr lang="en-US" err="1"/>
              <a:t>Downsampling</a:t>
            </a:r>
            <a:r>
              <a:rPr lang="en-US"/>
              <a:t> procedures lead to high recall models</a:t>
            </a:r>
          </a:p>
          <a:p>
            <a:endParaRPr lang="en-US"/>
          </a:p>
          <a:p>
            <a:pPr marL="0" indent="0">
              <a:buNone/>
            </a:pPr>
            <a:endParaRPr lang="en-US" b="1"/>
          </a:p>
        </p:txBody>
      </p:sp>
      <p:pic>
        <p:nvPicPr>
          <p:cNvPr id="8" name="Picture 7" descr="A screenshot of a computer&#10;&#10;Description automatically generated">
            <a:extLst>
              <a:ext uri="{FF2B5EF4-FFF2-40B4-BE49-F238E27FC236}">
                <a16:creationId xmlns:a16="http://schemas.microsoft.com/office/drawing/2014/main" id="{1F0D9FB0-0017-63EE-E7EA-B6D8A3DE77C3}"/>
              </a:ext>
            </a:extLst>
          </p:cNvPr>
          <p:cNvPicPr>
            <a:picLocks noChangeAspect="1"/>
          </p:cNvPicPr>
          <p:nvPr/>
        </p:nvPicPr>
        <p:blipFill>
          <a:blip r:embed="rId2"/>
          <a:stretch>
            <a:fillRect/>
          </a:stretch>
        </p:blipFill>
        <p:spPr>
          <a:xfrm>
            <a:off x="6978629" y="2986153"/>
            <a:ext cx="3652251" cy="1355421"/>
          </a:xfrm>
          <a:prstGeom prst="rect">
            <a:avLst/>
          </a:prstGeom>
        </p:spPr>
      </p:pic>
    </p:spTree>
    <p:extLst>
      <p:ext uri="{BB962C8B-B14F-4D97-AF65-F5344CB8AC3E}">
        <p14:creationId xmlns:p14="http://schemas.microsoft.com/office/powerpoint/2010/main" val="413907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C00A5C-471F-1BCB-67A0-FA4D572D6B43}"/>
              </a:ext>
            </a:extLst>
          </p:cNvPr>
          <p:cNvSpPr>
            <a:spLocks noGrp="1"/>
          </p:cNvSpPr>
          <p:nvPr>
            <p:ph type="title"/>
          </p:nvPr>
        </p:nvSpPr>
        <p:spPr>
          <a:xfrm>
            <a:off x="254697" y="-467514"/>
            <a:ext cx="11880100" cy="1234440"/>
          </a:xfrm>
        </p:spPr>
        <p:txBody>
          <a:bodyPr/>
          <a:lstStyle/>
          <a:p>
            <a:r>
              <a:rPr lang="en-US"/>
              <a:t>Training: </a:t>
            </a:r>
            <a:r>
              <a:rPr lang="en-US" sz="2800" b="0"/>
              <a:t>Random up/down sampling</a:t>
            </a:r>
            <a:endParaRPr lang="en-US"/>
          </a:p>
        </p:txBody>
      </p:sp>
      <p:sp>
        <p:nvSpPr>
          <p:cNvPr id="7" name="Content Placeholder 2">
            <a:extLst>
              <a:ext uri="{FF2B5EF4-FFF2-40B4-BE49-F238E27FC236}">
                <a16:creationId xmlns:a16="http://schemas.microsoft.com/office/drawing/2014/main" id="{3C82994A-2B96-9777-1627-087BB14C5F63}"/>
              </a:ext>
            </a:extLst>
          </p:cNvPr>
          <p:cNvSpPr>
            <a:spLocks noGrp="1"/>
          </p:cNvSpPr>
          <p:nvPr>
            <p:ph idx="1"/>
          </p:nvPr>
        </p:nvSpPr>
        <p:spPr>
          <a:xfrm>
            <a:off x="861488" y="814925"/>
            <a:ext cx="10241280" cy="2618522"/>
          </a:xfrm>
        </p:spPr>
        <p:txBody>
          <a:bodyPr vert="horz" lIns="0" tIns="0" rIns="0" bIns="0" rtlCol="0" anchor="t">
            <a:normAutofit fontScale="77500" lnSpcReduction="20000"/>
          </a:bodyPr>
          <a:lstStyle/>
          <a:p>
            <a:pPr marL="0" indent="0">
              <a:buNone/>
            </a:pPr>
            <a:r>
              <a:rPr lang="en-US" b="1"/>
              <a:t>Approach</a:t>
            </a:r>
          </a:p>
          <a:p>
            <a:pPr marL="342900" indent="-342900"/>
            <a:r>
              <a:rPr lang="en-US" err="1"/>
              <a:t>Upsampling</a:t>
            </a:r>
            <a:r>
              <a:rPr lang="en-US"/>
              <a:t> seems to lead to high-precision models, while </a:t>
            </a:r>
            <a:r>
              <a:rPr lang="en-US" err="1"/>
              <a:t>downsampling</a:t>
            </a:r>
            <a:r>
              <a:rPr lang="en-US"/>
              <a:t> leads to high-recall models. Randomly up and </a:t>
            </a:r>
            <a:r>
              <a:rPr lang="en-US" err="1"/>
              <a:t>downsample</a:t>
            </a:r>
            <a:r>
              <a:rPr lang="en-US"/>
              <a:t> and ensemble models on random </a:t>
            </a:r>
            <a:r>
              <a:rPr lang="en-US" err="1"/>
              <a:t>resamplings</a:t>
            </a:r>
            <a:r>
              <a:rPr lang="en-US"/>
              <a:t>. How many models?</a:t>
            </a:r>
          </a:p>
          <a:p>
            <a:pPr marL="0" indent="0">
              <a:buNone/>
            </a:pPr>
            <a:r>
              <a:rPr lang="en-US" b="1"/>
              <a:t>How many models?</a:t>
            </a:r>
          </a:p>
          <a:p>
            <a:pPr marL="342900" indent="-342900"/>
            <a:r>
              <a:rPr lang="en-US"/>
              <a:t>When we randomly </a:t>
            </a:r>
            <a:r>
              <a:rPr lang="en-US" err="1"/>
              <a:t>downsample</a:t>
            </a:r>
            <a:r>
              <a:rPr lang="en-US"/>
              <a:t>, we lose information in the feature space distributions.</a:t>
            </a:r>
          </a:p>
          <a:p>
            <a:pPr marL="342900" indent="-342900"/>
            <a:r>
              <a:rPr lang="en-US"/>
              <a:t>Must ensure that the number of random </a:t>
            </a:r>
            <a:r>
              <a:rPr lang="en-US" err="1"/>
              <a:t>downsamplings</a:t>
            </a:r>
            <a:r>
              <a:rPr lang="en-US"/>
              <a:t> approximates the majority class population parameters.</a:t>
            </a:r>
          </a:p>
          <a:p>
            <a:pPr marL="342900" indent="-342900"/>
            <a:r>
              <a:rPr lang="en-US"/>
              <a:t>Perform 123719-choose-3543 n number of times until the resampling error (Z-score based SE) diminishes. We can perform this on two feature (Age, Tenure). When error is mostly reduced, this will give us 'n' models.</a:t>
            </a:r>
          </a:p>
          <a:p>
            <a:pPr marL="342900" indent="-342900"/>
            <a:endParaRPr lang="en-US"/>
          </a:p>
          <a:p>
            <a:pPr marL="0" indent="0">
              <a:buNone/>
            </a:pPr>
            <a:endParaRPr lang="en-US"/>
          </a:p>
          <a:p>
            <a:pPr marL="0" indent="0">
              <a:buNone/>
            </a:pPr>
            <a:endParaRPr lang="en-US" b="1"/>
          </a:p>
        </p:txBody>
      </p:sp>
      <p:pic>
        <p:nvPicPr>
          <p:cNvPr id="8" name="Picture 7">
            <a:extLst>
              <a:ext uri="{FF2B5EF4-FFF2-40B4-BE49-F238E27FC236}">
                <a16:creationId xmlns:a16="http://schemas.microsoft.com/office/drawing/2014/main" id="{A61473A0-25C1-3309-9ACB-88858BC1583C}"/>
              </a:ext>
            </a:extLst>
          </p:cNvPr>
          <p:cNvPicPr>
            <a:picLocks noChangeAspect="1"/>
          </p:cNvPicPr>
          <p:nvPr/>
        </p:nvPicPr>
        <p:blipFill>
          <a:blip r:embed="rId2"/>
          <a:stretch>
            <a:fillRect/>
          </a:stretch>
        </p:blipFill>
        <p:spPr>
          <a:xfrm>
            <a:off x="3276603" y="3586308"/>
            <a:ext cx="4842744" cy="2270864"/>
          </a:xfrm>
          <a:prstGeom prst="rect">
            <a:avLst/>
          </a:prstGeom>
          <a:ln w="6350">
            <a:solidFill>
              <a:schemeClr val="tx1"/>
            </a:solidFill>
          </a:ln>
        </p:spPr>
      </p:pic>
      <p:sp>
        <p:nvSpPr>
          <p:cNvPr id="9" name="TextBox 8">
            <a:extLst>
              <a:ext uri="{FF2B5EF4-FFF2-40B4-BE49-F238E27FC236}">
                <a16:creationId xmlns:a16="http://schemas.microsoft.com/office/drawing/2014/main" id="{310C71C8-E4CB-1E3F-1EA1-EC762C03F420}"/>
              </a:ext>
            </a:extLst>
          </p:cNvPr>
          <p:cNvSpPr txBox="1"/>
          <p:nvPr/>
        </p:nvSpPr>
        <p:spPr>
          <a:xfrm rot="-5400000">
            <a:off x="2345322" y="4493485"/>
            <a:ext cx="13382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Sampling Error</a:t>
            </a:r>
          </a:p>
        </p:txBody>
      </p:sp>
      <p:sp>
        <p:nvSpPr>
          <p:cNvPr id="10" name="TextBox 9">
            <a:extLst>
              <a:ext uri="{FF2B5EF4-FFF2-40B4-BE49-F238E27FC236}">
                <a16:creationId xmlns:a16="http://schemas.microsoft.com/office/drawing/2014/main" id="{E6D739A5-487B-99D2-ED79-0CEFD5288CEE}"/>
              </a:ext>
            </a:extLst>
          </p:cNvPr>
          <p:cNvSpPr txBox="1"/>
          <p:nvPr/>
        </p:nvSpPr>
        <p:spPr>
          <a:xfrm>
            <a:off x="4948821" y="5963056"/>
            <a:ext cx="13382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Sampling Error</a:t>
            </a:r>
          </a:p>
        </p:txBody>
      </p:sp>
      <p:cxnSp>
        <p:nvCxnSpPr>
          <p:cNvPr id="11" name="Straight Arrow Connector 10">
            <a:extLst>
              <a:ext uri="{FF2B5EF4-FFF2-40B4-BE49-F238E27FC236}">
                <a16:creationId xmlns:a16="http://schemas.microsoft.com/office/drawing/2014/main" id="{5613D891-1F46-335C-AC57-A2A1A5471B95}"/>
              </a:ext>
            </a:extLst>
          </p:cNvPr>
          <p:cNvCxnSpPr/>
          <p:nvPr/>
        </p:nvCxnSpPr>
        <p:spPr>
          <a:xfrm>
            <a:off x="7484079" y="4067627"/>
            <a:ext cx="10280" cy="1631042"/>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EB4F9F-8C60-3710-556F-15D47CB993F2}"/>
              </a:ext>
            </a:extLst>
          </p:cNvPr>
          <p:cNvSpPr txBox="1"/>
          <p:nvPr/>
        </p:nvSpPr>
        <p:spPr>
          <a:xfrm>
            <a:off x="8241296" y="3912460"/>
            <a:ext cx="13382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~30 models</a:t>
            </a:r>
          </a:p>
        </p:txBody>
      </p:sp>
      <p:cxnSp>
        <p:nvCxnSpPr>
          <p:cNvPr id="13" name="Connector: Curved 12">
            <a:extLst>
              <a:ext uri="{FF2B5EF4-FFF2-40B4-BE49-F238E27FC236}">
                <a16:creationId xmlns:a16="http://schemas.microsoft.com/office/drawing/2014/main" id="{762D2DEB-1AD2-78EE-DBC7-4BEFAF638C54}"/>
              </a:ext>
            </a:extLst>
          </p:cNvPr>
          <p:cNvCxnSpPr/>
          <p:nvPr/>
        </p:nvCxnSpPr>
        <p:spPr>
          <a:xfrm flipV="1">
            <a:off x="7600950" y="4076700"/>
            <a:ext cx="638175" cy="123825"/>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28604"/>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242C"/>
      </a:dk2>
      <a:lt2>
        <a:srgbClr val="E2E8E6"/>
      </a:lt2>
      <a:accent1>
        <a:srgbClr val="C696A2"/>
      </a:accent1>
      <a:accent2>
        <a:srgbClr val="BA887F"/>
      </a:accent2>
      <a:accent3>
        <a:srgbClr val="B9A07D"/>
      </a:accent3>
      <a:accent4>
        <a:srgbClr val="A7A672"/>
      </a:accent4>
      <a:accent5>
        <a:srgbClr val="98A980"/>
      </a:accent5>
      <a:accent6>
        <a:srgbClr val="80AE77"/>
      </a:accent6>
      <a:hlink>
        <a:srgbClr val="568F80"/>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2325</Words>
  <Application>Microsoft Office PowerPoint</Application>
  <PresentationFormat>Widescreen</PresentationFormat>
  <Paragraphs>529</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Aptos Narrow</vt:lpstr>
      <vt:lpstr>Arial</vt:lpstr>
      <vt:lpstr>Bahnschrift</vt:lpstr>
      <vt:lpstr>Calibri</vt:lpstr>
      <vt:lpstr>Courier New</vt:lpstr>
      <vt:lpstr>Gill Sans Nova</vt:lpstr>
      <vt:lpstr>Segoe UI</vt:lpstr>
      <vt:lpstr>Times New Roman</vt:lpstr>
      <vt:lpstr>Wingdings</vt:lpstr>
      <vt:lpstr>Wingdings,Sans-Serif</vt:lpstr>
      <vt:lpstr>GradientRiseVTI</vt:lpstr>
      <vt:lpstr>2023-2024 IMI BIGDataAIHUB Case Competition</vt:lpstr>
      <vt:lpstr>Agenda</vt:lpstr>
      <vt:lpstr>Task 1</vt:lpstr>
      <vt:lpstr>Task 1: Supervised Learning</vt:lpstr>
      <vt:lpstr>Process Data: Feature Engineering</vt:lpstr>
      <vt:lpstr>Process Data: Pre-processing</vt:lpstr>
      <vt:lpstr>Training: Initial approach</vt:lpstr>
      <vt:lpstr>Training: Cluster-based resampling</vt:lpstr>
      <vt:lpstr>Training: Random up/down sampling</vt:lpstr>
      <vt:lpstr>Training: Feature permutation importance</vt:lpstr>
      <vt:lpstr>Evaluation: Random up/down sampling</vt:lpstr>
      <vt:lpstr>Evaluation: Random up/down sampling</vt:lpstr>
      <vt:lpstr>Task 2</vt:lpstr>
      <vt:lpstr>Task 2: Unsupervised Learning GCN </vt:lpstr>
      <vt:lpstr>Build Graph Data: Feature Engineering</vt:lpstr>
      <vt:lpstr>Build Graph Data: Graph labels and Mask</vt:lpstr>
      <vt:lpstr>Graph Convolutional Neural Network: Training </vt:lpstr>
      <vt:lpstr>Suspicious Pathways: Cliques and Betweeness</vt:lpstr>
      <vt:lpstr>Suspicious Pathways: Results</vt:lpstr>
      <vt:lpstr>Community Detection: Modularity</vt:lpstr>
      <vt:lpstr>Community Detection: Neighbourhood subgraph</vt:lpstr>
      <vt:lpstr>Community Detection: Iterative Louvain Modularity &amp; Results</vt:lpstr>
      <vt:lpstr>Community Detection: Graphical resutls</vt:lpstr>
      <vt:lpstr>Community Detection: Spectral Clustering for diversity</vt:lpstr>
      <vt:lpstr>Community Detection: Spectral Clustering for diversity with connectivity constraints</vt:lpstr>
      <vt:lpstr>Community Detection: Spectral Clustering for diversity with connectivity constraints</vt:lpstr>
      <vt:lpstr>Task 3</vt:lpstr>
      <vt:lpstr>Task 3: RETRIEVAL-AUGMENTED GENERATION (RAG) AND LLM </vt:lpstr>
      <vt:lpstr>Deprecated approach-LLM agent</vt:lpstr>
      <vt:lpstr>Simple Retrieval-Augmented Generation (RAG) and LLM</vt:lpstr>
      <vt:lpstr>LLM MODEL with rag</vt:lpstr>
      <vt:lpstr>FINAL Method Corrective Retrieval Augmented Generation (CRAG) </vt:lpstr>
      <vt:lpstr>CRAG Pseudocode</vt:lpstr>
      <vt:lpstr>Task 3-Result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stefano scaini</cp:lastModifiedBy>
  <cp:revision>117</cp:revision>
  <dcterms:created xsi:type="dcterms:W3CDTF">2024-02-25T19:21:20Z</dcterms:created>
  <dcterms:modified xsi:type="dcterms:W3CDTF">2024-04-02T00:07:27Z</dcterms:modified>
</cp:coreProperties>
</file>