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D07AB-24D1-409B-8BAB-9D2390A4E15F}" type="datetimeFigureOut">
              <a:rPr lang="it-IT" smtClean="0"/>
              <a:t>20/02/17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BF863-92F1-4753-B86B-6FD89468344A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12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TEAM   INDIFFERENTE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SOFTWARE ENGINEERING</a:t>
            </a:r>
            <a:endParaRPr lang="it-IT" dirty="0"/>
          </a:p>
          <a:p>
            <a:r>
              <a:rPr lang="it-IT" dirty="0" smtClean="0"/>
              <a:t>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4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07" y="118929"/>
            <a:ext cx="7506748" cy="375337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405307" y="4065373"/>
            <a:ext cx="7506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err="1" smtClean="0"/>
              <a:t>Comunication</a:t>
            </a:r>
            <a:r>
              <a:rPr lang="it-IT" sz="3200" dirty="0" smtClean="0"/>
              <a:t> Database: sottosistema che </a:t>
            </a:r>
            <a:r>
              <a:rPr lang="it-IT" sz="3200" dirty="0" smtClean="0"/>
              <a:t>interroga </a:t>
            </a:r>
            <a:r>
              <a:rPr lang="it-IT" sz="3200" dirty="0" smtClean="0"/>
              <a:t>il DB;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Gestore Concorrenza: gestore della multiutenza, permette l’utilizzo del sistema in parallelo;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0550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62" y="359368"/>
            <a:ext cx="2591162" cy="3791479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016843" y="359368"/>
            <a:ext cx="66479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Architettura DB:</a:t>
            </a:r>
          </a:p>
          <a:p>
            <a:r>
              <a:rPr lang="it-IT" sz="3200" dirty="0" smtClean="0"/>
              <a:t>-Il DBMS gestisce e recupera le richieste;</a:t>
            </a:r>
          </a:p>
          <a:p>
            <a:r>
              <a:rPr lang="it-IT" sz="3200" dirty="0" smtClean="0"/>
              <a:t>-Operazioni fatte su DB (</a:t>
            </a:r>
            <a:r>
              <a:rPr lang="it-IT" sz="3200" dirty="0" err="1" smtClean="0"/>
              <a:t>Mongo</a:t>
            </a:r>
            <a:r>
              <a:rPr lang="it-IT" sz="3200" dirty="0" smtClean="0"/>
              <a:t>):</a:t>
            </a:r>
          </a:p>
          <a:p>
            <a:r>
              <a:rPr lang="it-IT" sz="3200" dirty="0"/>
              <a:t>	</a:t>
            </a:r>
            <a:r>
              <a:rPr lang="it-IT" sz="3200" dirty="0" smtClean="0"/>
              <a:t>-Creazione(*);</a:t>
            </a:r>
          </a:p>
          <a:p>
            <a:r>
              <a:rPr lang="it-IT" sz="3200" dirty="0" smtClean="0"/>
              <a:t>	- Selezione / Lista;</a:t>
            </a:r>
          </a:p>
          <a:p>
            <a:r>
              <a:rPr lang="it-IT" sz="3200" dirty="0"/>
              <a:t>	</a:t>
            </a:r>
            <a:r>
              <a:rPr lang="it-IT" sz="3200" dirty="0" smtClean="0"/>
              <a:t>-Cancellazione;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201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266552" y="1362484"/>
            <a:ext cx="90990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 requisiti richiesti dal cliente, sono stati tutti soddisfatti. Il requisito dei 100 clienti contemporanei, è stato da noi testato, e soddisfatto. I tempi per la creazione di 100 alberi contemporanei (in </a:t>
            </a:r>
            <a:r>
              <a:rPr lang="it-IT" sz="3200" dirty="0" err="1" smtClean="0"/>
              <a:t>localhost</a:t>
            </a:r>
            <a:r>
              <a:rPr lang="it-IT" sz="3200" dirty="0" smtClean="0"/>
              <a:t>), si aggirano sui 5-6 minuti. </a:t>
            </a:r>
            <a:endParaRPr lang="it-IT" sz="3200" dirty="0"/>
          </a:p>
          <a:p>
            <a:pPr algn="ctr"/>
            <a:r>
              <a:rPr lang="it-IT" sz="3200" dirty="0" smtClean="0"/>
              <a:t>La gestione degli errori di inserimento, è stata gestita con funzioni </a:t>
            </a:r>
            <a:r>
              <a:rPr lang="it-IT" sz="3200" dirty="0" err="1" smtClean="0"/>
              <a:t>Javascript</a:t>
            </a:r>
            <a:r>
              <a:rPr lang="it-IT" sz="3200" dirty="0" smtClean="0"/>
              <a:t>.</a:t>
            </a:r>
          </a:p>
          <a:p>
            <a:pPr algn="ctr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0667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18151" y="164892"/>
            <a:ext cx="9158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TEMPI DI CREAZIONE:</a:t>
            </a:r>
          </a:p>
          <a:p>
            <a:endParaRPr lang="it-IT" sz="3200" dirty="0" smtClean="0"/>
          </a:p>
          <a:p>
            <a:pPr marL="457200" indent="-457200">
              <a:buFontTx/>
              <a:buChar char="-"/>
            </a:pPr>
            <a:r>
              <a:rPr lang="it-IT" sz="3200" dirty="0" smtClean="0"/>
              <a:t>Albero con 2097151 nodi, con 3 attributi sui nodi, e 3 attributi sugli archi : 20,71 secondi;</a:t>
            </a:r>
          </a:p>
          <a:p>
            <a:pPr marL="457200" indent="-457200">
              <a:buFontTx/>
              <a:buChar char="-"/>
            </a:pPr>
            <a:endParaRPr lang="it-IT" sz="3200" dirty="0"/>
          </a:p>
          <a:p>
            <a:pPr marL="457200" indent="-457200">
              <a:buFontTx/>
              <a:buChar char="-"/>
            </a:pPr>
            <a:r>
              <a:rPr lang="it-IT" sz="3200" dirty="0" smtClean="0"/>
              <a:t>Albero con 1048575 nodi, con 3 attributi sui nodi, e 3 attributi sugli archi: 10,38 secondi;</a:t>
            </a:r>
            <a:endParaRPr lang="it-IT" sz="32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18151" y="4272197"/>
            <a:ext cx="9158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TEMPI DI CALCOLO:</a:t>
            </a:r>
          </a:p>
          <a:p>
            <a:endParaRPr lang="it-IT" sz="3200" dirty="0"/>
          </a:p>
          <a:p>
            <a:r>
              <a:rPr lang="it-IT" sz="3200" dirty="0" smtClean="0"/>
              <a:t>Vengono forniti dall’apposita funzionalità, ma risultano istantanei.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0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96065" y="1804087"/>
            <a:ext cx="84374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Il sistema, garantisce la creazione di alberi da 2000000 di nodi, come richiesto dal cliente, ma da prove fatte dal team possiamo garantire che il sistema riesce a creare anche alberi da 400000000 (400 milioni) di nodi, impiegando un tempo di circa 52 minuti, occupando una memoria di 94 GB.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870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78308" y="1543987"/>
            <a:ext cx="8709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VI RINGRAZIAMO PER L’ASCOLTO.</a:t>
            </a:r>
          </a:p>
          <a:p>
            <a:pPr algn="ctr"/>
            <a:endParaRPr lang="it-IT" sz="3200" dirty="0"/>
          </a:p>
          <a:p>
            <a:pPr algn="ctr"/>
            <a:endParaRPr lang="it-IT" sz="3200" dirty="0" smtClean="0"/>
          </a:p>
          <a:p>
            <a:pPr algn="ctr"/>
            <a:endParaRPr lang="it-IT" sz="3200" dirty="0"/>
          </a:p>
          <a:p>
            <a:pPr algn="ctr"/>
            <a:r>
              <a:rPr lang="it-IT" sz="3200" dirty="0" smtClean="0"/>
              <a:t>TEAM INDIFFERENTE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21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108751" y="2512676"/>
            <a:ext cx="2458995" cy="135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05522" y="2514094"/>
            <a:ext cx="2458995" cy="13592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SERVER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5" name="Cilindro 4"/>
          <p:cNvSpPr/>
          <p:nvPr/>
        </p:nvSpPr>
        <p:spPr>
          <a:xfrm>
            <a:off x="10298214" y="2401464"/>
            <a:ext cx="1643448" cy="158166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it-IT" dirty="0"/>
          </a:p>
        </p:txBody>
      </p:sp>
      <p:sp>
        <p:nvSpPr>
          <p:cNvPr id="6" name="Freccia bidirezionale orizzontale 5"/>
          <p:cNvSpPr/>
          <p:nvPr/>
        </p:nvSpPr>
        <p:spPr>
          <a:xfrm>
            <a:off x="5009180" y="3192297"/>
            <a:ext cx="654908" cy="271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bidirezionale orizzontale 6"/>
          <p:cNvSpPr/>
          <p:nvPr/>
        </p:nvSpPr>
        <p:spPr>
          <a:xfrm>
            <a:off x="9005951" y="3192297"/>
            <a:ext cx="654908" cy="271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8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993692" y="344774"/>
            <a:ext cx="1858780" cy="124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CLIENT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377128" y="344773"/>
            <a:ext cx="7814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	- html 5;</a:t>
            </a:r>
          </a:p>
          <a:p>
            <a:r>
              <a:rPr lang="it-IT" sz="3200" dirty="0" smtClean="0"/>
              <a:t>	- facilità di utilizzo;</a:t>
            </a:r>
          </a:p>
          <a:p>
            <a:r>
              <a:rPr lang="it-IT" sz="3200" dirty="0" smtClean="0"/>
              <a:t>	- pagine statiche HTML;</a:t>
            </a:r>
          </a:p>
          <a:p>
            <a:r>
              <a:rPr lang="it-IT" sz="3200" dirty="0"/>
              <a:t>	</a:t>
            </a:r>
            <a:r>
              <a:rPr lang="it-IT" sz="3200" dirty="0" smtClean="0"/>
              <a:t>- funzionalità </a:t>
            </a:r>
            <a:r>
              <a:rPr lang="it-IT" sz="3200" smtClean="0"/>
              <a:t>principali</a:t>
            </a:r>
            <a:r>
              <a:rPr lang="it-IT" sz="3200" smtClean="0"/>
              <a:t>:</a:t>
            </a:r>
            <a:endParaRPr lang="it-IT" sz="3200" dirty="0" smtClean="0"/>
          </a:p>
          <a:p>
            <a:r>
              <a:rPr lang="it-IT" sz="3200" dirty="0" smtClean="0"/>
              <a:t>			- creazione di un albero;</a:t>
            </a:r>
          </a:p>
          <a:p>
            <a:r>
              <a:rPr lang="it-IT" sz="3200" dirty="0" smtClean="0"/>
              <a:t>			- caricamento di un albero;</a:t>
            </a:r>
          </a:p>
          <a:p>
            <a:r>
              <a:rPr lang="it-IT" sz="3200" dirty="0" smtClean="0"/>
              <a:t>			- calcolo somma;</a:t>
            </a:r>
          </a:p>
          <a:p>
            <a:r>
              <a:rPr lang="it-IT" sz="3200" dirty="0" smtClean="0"/>
              <a:t>			- cancellazione di un albero dal DB;</a:t>
            </a:r>
          </a:p>
          <a:p>
            <a:endParaRPr lang="it-IT" dirty="0"/>
          </a:p>
          <a:p>
            <a:r>
              <a:rPr lang="it-IT" dirty="0" smtClean="0"/>
              <a:t>	</a:t>
            </a:r>
            <a:r>
              <a:rPr lang="it-IT" sz="3200" dirty="0" smtClean="0"/>
              <a:t>- </a:t>
            </a:r>
            <a:r>
              <a:rPr lang="it-IT" sz="3200" dirty="0"/>
              <a:t>contenuti dinamici JSP;</a:t>
            </a:r>
          </a:p>
          <a:p>
            <a:r>
              <a:rPr lang="it-IT" dirty="0" smtClean="0"/>
              <a:t>	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5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218544" y="359764"/>
            <a:ext cx="2143594" cy="125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SERVER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96655" y="359764"/>
            <a:ext cx="6790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smtClean="0">
                <a:solidFill>
                  <a:sysClr val="windowText" lastClr="000000"/>
                </a:solidFill>
              </a:rPr>
              <a:t>Connessioni gestite tramite Web         Server;</a:t>
            </a:r>
          </a:p>
          <a:p>
            <a:pPr marL="457200" indent="-457200">
              <a:buFontTx/>
              <a:buChar char="-"/>
            </a:pPr>
            <a:r>
              <a:rPr lang="it-IT" sz="3200" dirty="0" smtClean="0">
                <a:solidFill>
                  <a:sysClr val="windowText" lastClr="000000"/>
                </a:solidFill>
              </a:rPr>
              <a:t>Scambio di informazioni con il CLIENT tramite l’utilizzo delle </a:t>
            </a:r>
            <a:r>
              <a:rPr lang="it-IT" sz="3200" dirty="0" err="1" smtClean="0">
                <a:solidFill>
                  <a:sysClr val="windowText" lastClr="000000"/>
                </a:solidFill>
              </a:rPr>
              <a:t>Servlet</a:t>
            </a:r>
            <a:r>
              <a:rPr lang="it-IT" sz="3200" dirty="0" smtClean="0">
                <a:solidFill>
                  <a:sysClr val="windowText" lastClr="000000"/>
                </a:solidFill>
              </a:rPr>
              <a:t>;</a:t>
            </a:r>
            <a:endParaRPr lang="it-IT" sz="3200" dirty="0">
              <a:solidFill>
                <a:sysClr val="windowText" lastClr="0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43200" y="3028014"/>
            <a:ext cx="8979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smtClean="0"/>
              <a:t>Non viene utilizzata una struttura dati, i dati vengono memorizzati a </a:t>
            </a:r>
            <a:r>
              <a:rPr lang="it-IT" sz="3200" dirty="0" err="1" smtClean="0"/>
              <a:t>run</a:t>
            </a:r>
            <a:r>
              <a:rPr lang="it-IT" sz="3200" dirty="0" smtClean="0"/>
              <a:t>-time;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Operazioni sul Server: calcolo della somma;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Gestione della concorrenza gestita con l’utilizzo dei semafori ( </a:t>
            </a:r>
            <a:r>
              <a:rPr lang="it-IT" sz="3200" dirty="0" err="1" smtClean="0"/>
              <a:t>ArrayList</a:t>
            </a:r>
            <a:r>
              <a:rPr lang="it-IT" sz="3200" dirty="0" smtClean="0"/>
              <a:t>);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 (mutua esclusione);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Lock su semafori acquisito dal bottone </a:t>
            </a:r>
          </a:p>
          <a:p>
            <a:pPr marL="457200" indent="-457200">
              <a:buFontTx/>
              <a:buChar char="-"/>
            </a:pPr>
            <a:endParaRPr lang="it-IT" sz="3200" dirty="0" smtClean="0"/>
          </a:p>
          <a:p>
            <a:pPr marL="457200" indent="-457200">
              <a:buFontTx/>
              <a:buChar char="-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0893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30777" y="515007"/>
            <a:ext cx="2143594" cy="125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SERVER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76538" y="359764"/>
            <a:ext cx="6610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smtClean="0"/>
              <a:t>Linguaggio di programmazione utilizzato: JAVA;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Passaggio da PHP a JAVA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218544" y="2143593"/>
            <a:ext cx="9773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smtClean="0"/>
              <a:t>Classe arco non creata, ma vista come un attributo di nodo;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Calcolo del </a:t>
            </a:r>
            <a:r>
              <a:rPr lang="it-IT" sz="3200" dirty="0" err="1" smtClean="0"/>
              <a:t>path</a:t>
            </a:r>
            <a:r>
              <a:rPr lang="it-IT" sz="32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Calcolo della somma;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Calcolo del tempo impiegato dal sistema nell’ eseguire la funzione del Calcolo della somma;</a:t>
            </a:r>
          </a:p>
          <a:p>
            <a:pPr marL="457200" indent="-457200">
              <a:buFontTx/>
              <a:buChar char="-"/>
            </a:pPr>
            <a:endParaRPr lang="it-IT" sz="3200" dirty="0" smtClean="0"/>
          </a:p>
          <a:p>
            <a:pPr marL="457200" indent="-457200">
              <a:buFontTx/>
              <a:buChar char="-"/>
            </a:pPr>
            <a:endParaRPr lang="it-IT" sz="3200" dirty="0" smtClean="0"/>
          </a:p>
          <a:p>
            <a:pPr marL="457200" indent="-457200">
              <a:buFontTx/>
              <a:buChar char="-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209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520176" y="601142"/>
            <a:ext cx="2143594" cy="12591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SERVER</a:t>
            </a:r>
            <a:endParaRPr lang="it-IT" dirty="0">
              <a:solidFill>
                <a:sysClr val="windowText" lastClr="00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928839" y="456691"/>
            <a:ext cx="6244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-Soluzione ottimale non adottata:</a:t>
            </a:r>
          </a:p>
          <a:p>
            <a:r>
              <a:rPr lang="it-IT" sz="3200" dirty="0"/>
              <a:t> </a:t>
            </a:r>
            <a:r>
              <a:rPr lang="it-IT" sz="3200" dirty="0" smtClean="0"/>
              <a:t>    -Mantenere in memoria   </a:t>
            </a:r>
          </a:p>
          <a:p>
            <a:r>
              <a:rPr lang="it-IT" sz="3200" dirty="0"/>
              <a:t> </a:t>
            </a:r>
            <a:r>
              <a:rPr lang="it-IT" sz="3200" dirty="0" smtClean="0"/>
              <a:t>      principale albero </a:t>
            </a:r>
          </a:p>
          <a:p>
            <a:r>
              <a:rPr lang="it-IT" sz="3200" dirty="0" smtClean="0"/>
              <a:t>      -</a:t>
            </a:r>
            <a:r>
              <a:rPr lang="it-IT" sz="3200" dirty="0" smtClean="0"/>
              <a:t>Dividere attraverso </a:t>
            </a:r>
            <a:r>
              <a:rPr lang="it-IT" sz="3200" dirty="0" err="1" smtClean="0"/>
              <a:t>thread</a:t>
            </a:r>
            <a:r>
              <a:rPr lang="it-IT" sz="3200" dirty="0" smtClean="0"/>
              <a:t> il </a:t>
            </a:r>
            <a:endParaRPr lang="it-IT" sz="3200" dirty="0" smtClean="0"/>
          </a:p>
          <a:p>
            <a:r>
              <a:rPr lang="it-IT" sz="3200" dirty="0"/>
              <a:t> </a:t>
            </a:r>
            <a:r>
              <a:rPr lang="it-IT" sz="3200" dirty="0" smtClean="0"/>
              <a:t>       </a:t>
            </a:r>
            <a:r>
              <a:rPr lang="it-IT" sz="3200" dirty="0" smtClean="0"/>
              <a:t>lavoro</a:t>
            </a:r>
            <a:r>
              <a:rPr lang="it-IT" sz="3200" dirty="0" smtClean="0"/>
              <a:t>:</a:t>
            </a:r>
          </a:p>
          <a:p>
            <a:r>
              <a:rPr lang="it-IT" sz="3200" dirty="0"/>
              <a:t> </a:t>
            </a:r>
            <a:r>
              <a:rPr lang="it-IT" sz="3200" dirty="0" smtClean="0"/>
              <a:t>            -calcolo &amp; inserimento in </a:t>
            </a:r>
            <a:r>
              <a:rPr lang="it-IT" sz="3200" dirty="0" err="1" smtClean="0"/>
              <a:t>db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20176" y="3334215"/>
            <a:ext cx="9511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NOTA: </a:t>
            </a:r>
          </a:p>
          <a:p>
            <a:r>
              <a:rPr lang="it-IT" sz="3200" dirty="0" smtClean="0"/>
              <a:t>tempi di creazione minimi (&lt;5 sec)  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179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/>
          <p:cNvSpPr/>
          <p:nvPr/>
        </p:nvSpPr>
        <p:spPr>
          <a:xfrm>
            <a:off x="9657110" y="176641"/>
            <a:ext cx="1643448" cy="158166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68840" y="176641"/>
            <a:ext cx="727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err="1" smtClean="0"/>
              <a:t>MongoDB</a:t>
            </a:r>
            <a:r>
              <a:rPr lang="it-IT" sz="32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Passaggio da </a:t>
            </a:r>
            <a:r>
              <a:rPr lang="it-IT" sz="3200" dirty="0" err="1" smtClean="0"/>
              <a:t>MySQL</a:t>
            </a:r>
            <a:r>
              <a:rPr lang="it-IT" sz="3200" dirty="0" smtClean="0"/>
              <a:t> </a:t>
            </a:r>
            <a:r>
              <a:rPr lang="it-IT" sz="3200" dirty="0" smtClean="0"/>
              <a:t>a </a:t>
            </a:r>
            <a:r>
              <a:rPr lang="it-IT" sz="3200" dirty="0" err="1" smtClean="0"/>
              <a:t>MongoDB</a:t>
            </a:r>
            <a:r>
              <a:rPr lang="it-IT" sz="32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Gestione grandi quantità di dati, scalabilità orizzontale, miglioramenti sui tempi di creazione;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68840" y="2923082"/>
            <a:ext cx="10238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3200" dirty="0" smtClean="0"/>
              <a:t>Collection principale </a:t>
            </a:r>
            <a:r>
              <a:rPr lang="it-IT" sz="3200" dirty="0" err="1" smtClean="0"/>
              <a:t>ListaAlberi</a:t>
            </a:r>
            <a:r>
              <a:rPr lang="it-IT" sz="32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Vengono gestite la Creazione, il Caricamento, la Selezione e la Cancellazione di un albero;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Collection create a </a:t>
            </a:r>
            <a:r>
              <a:rPr lang="it-IT" sz="3200" dirty="0" err="1" smtClean="0"/>
              <a:t>run</a:t>
            </a:r>
            <a:r>
              <a:rPr lang="it-IT" sz="3200" dirty="0" smtClean="0"/>
              <a:t>-time per ogni albero presente (chiave-valore);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Possibilità di inserire attributi sul nodo radice;</a:t>
            </a:r>
          </a:p>
          <a:p>
            <a:pPr marL="457200" indent="-457200">
              <a:buFontTx/>
              <a:buChar char="-"/>
            </a:pPr>
            <a:endParaRPr lang="it-IT" sz="3200" dirty="0" smtClean="0"/>
          </a:p>
        </p:txBody>
      </p:sp>
    </p:spTree>
    <p:extLst>
      <p:ext uri="{BB962C8B-B14F-4D97-AF65-F5344CB8AC3E}">
        <p14:creationId xmlns:p14="http://schemas.microsoft.com/office/powerpoint/2010/main" val="7451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6" y="1523734"/>
            <a:ext cx="2972215" cy="38105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488723" y="284205"/>
            <a:ext cx="691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ARCHITETTURA:</a:t>
            </a:r>
            <a:endParaRPr lang="it-IT" sz="4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86400" y="1523735"/>
            <a:ext cx="6326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Architettura client:</a:t>
            </a:r>
          </a:p>
          <a:p>
            <a:pPr marL="457200" indent="-457200">
              <a:buFontTx/>
              <a:buChar char="-"/>
            </a:pPr>
            <a:r>
              <a:rPr lang="it-IT" sz="3200" dirty="0" err="1" smtClean="0"/>
              <a:t>Main</a:t>
            </a:r>
            <a:r>
              <a:rPr lang="it-IT" sz="3200" dirty="0" smtClean="0"/>
              <a:t>: pagine statiche Html 5;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Collezione parametri: pagine JSP </a:t>
            </a:r>
          </a:p>
          <a:p>
            <a:pPr marL="457200" indent="-457200">
              <a:buFontTx/>
              <a:buChar char="-"/>
            </a:pPr>
            <a:endParaRPr lang="it-IT" sz="3200" dirty="0"/>
          </a:p>
          <a:p>
            <a:pPr marL="457200" indent="-457200">
              <a:buFontTx/>
              <a:buChar char="-"/>
            </a:pPr>
            <a:endParaRPr lang="it-IT" sz="3200" dirty="0" smtClean="0"/>
          </a:p>
          <a:p>
            <a:r>
              <a:rPr lang="it-IT" sz="3200" dirty="0" smtClean="0"/>
              <a:t>La </a:t>
            </a:r>
            <a:r>
              <a:rPr lang="it-IT" sz="3200" dirty="0" err="1" smtClean="0"/>
              <a:t>user</a:t>
            </a:r>
            <a:r>
              <a:rPr lang="it-IT" sz="3200" dirty="0" smtClean="0"/>
              <a:t> </a:t>
            </a:r>
            <a:r>
              <a:rPr lang="it-IT" sz="3200" dirty="0" err="1" smtClean="0"/>
              <a:t>interface</a:t>
            </a:r>
            <a:r>
              <a:rPr lang="it-IT" sz="3200" dirty="0" smtClean="0"/>
              <a:t> interagirà con il server tramite l’utilizzo delle </a:t>
            </a:r>
            <a:r>
              <a:rPr lang="it-IT" sz="3200" dirty="0" err="1" smtClean="0"/>
              <a:t>Servlet</a:t>
            </a:r>
            <a:r>
              <a:rPr lang="it-IT" sz="3200" dirty="0" smtClean="0"/>
              <a:t>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350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07" y="118929"/>
            <a:ext cx="7506748" cy="3753374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405307" y="4102443"/>
            <a:ext cx="8259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Architettura Server:</a:t>
            </a:r>
          </a:p>
          <a:p>
            <a:r>
              <a:rPr lang="it-IT" sz="3200" dirty="0" smtClean="0"/>
              <a:t> gestore delle richieste della U.I.</a:t>
            </a:r>
          </a:p>
          <a:p>
            <a:pPr marL="457200" indent="-457200">
              <a:buFontTx/>
              <a:buChar char="-"/>
            </a:pPr>
            <a:r>
              <a:rPr lang="it-IT" sz="3200" dirty="0" smtClean="0"/>
              <a:t>Operazioni: </a:t>
            </a:r>
          </a:p>
          <a:p>
            <a:pPr lvl="2"/>
            <a:r>
              <a:rPr lang="it-IT" sz="3200" dirty="0" smtClean="0"/>
              <a:t>-Calcolo </a:t>
            </a:r>
          </a:p>
          <a:p>
            <a:pPr lvl="2"/>
            <a:r>
              <a:rPr lang="it-IT" sz="3200" dirty="0" smtClean="0"/>
              <a:t>-Web container: interagisce con le </a:t>
            </a:r>
            <a:r>
              <a:rPr lang="it-IT" sz="3200" dirty="0" err="1" smtClean="0"/>
              <a:t>Servlet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73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512</TotalTime>
  <Words>502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Calibri</vt:lpstr>
      <vt:lpstr>Corbel</vt:lpstr>
      <vt:lpstr>Arial</vt:lpstr>
      <vt:lpstr>Parallasse</vt:lpstr>
      <vt:lpstr>TEAM   INDIFFERENTE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 INDIFFERENTE</dc:title>
  <dc:creator>Luca D'orazio</dc:creator>
  <cp:lastModifiedBy>Utente di Microsoft Office</cp:lastModifiedBy>
  <cp:revision>23</cp:revision>
  <dcterms:created xsi:type="dcterms:W3CDTF">2017-02-04T09:26:33Z</dcterms:created>
  <dcterms:modified xsi:type="dcterms:W3CDTF">2017-02-20T16:01:30Z</dcterms:modified>
</cp:coreProperties>
</file>