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94FB51-C622-43F4-CE30-64C8D16E7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560457-ED56-B95E-85BD-8610B66E6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44200C-0DA3-4E42-C373-C73E183B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75C3B-35BD-11A7-3F6C-6B053667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2A0749-DF0D-CC92-F3A5-946FCCF4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58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1D24B-F483-BF3F-AF81-F935BABE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BD09A4-DD90-BBE1-3380-E0513BF77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2BA84-C143-F362-1899-8876F269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2C435F-44DE-2075-7829-82407938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B67C1D-C91C-758F-872C-4940353A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425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668F5D3-B13E-A38B-281B-90F588609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3F8044D-F7B2-C9B5-9466-57915ED92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A7B469-23D3-52F4-A9AE-99AECCD6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C60F0E-2FC3-41A7-4C90-29F1264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83FF5-7281-6AA0-0B96-50A8C3B7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0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A6ED61-E73F-C4E5-913C-667C2989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065834-FCAB-FCF5-E507-F4536EF4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B49E97-75B2-395E-BFB8-5195018E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0F43D8-90BC-9C65-8865-A9219B02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761BD5-95D5-9153-8616-1598E459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72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F35E8-BE39-1D7D-3010-10BA31E9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177F28-4327-7AAA-A532-B147AD993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3AC304-D4DA-B702-7F81-86387763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2FC2A36-D0B4-B2E0-6526-53CC34CB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C5C991-4263-1CFE-74B0-D6BCF76B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058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524E08-C8E0-CD71-8016-68B5521C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B686BF-F620-F7E6-57AE-C17C77218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D07250-E99B-EF9B-009A-02D0DD5A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EE0CC0-28F8-F817-A157-2EAFB6BD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C9A263-C602-806F-702B-4836DEE4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CDB301-425D-CA80-0F0A-9AE9E6E8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037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908701-5A53-870F-5195-AE958C40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F3EF0D-993C-2935-0E21-9AE0CE20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F6D6E3-8C41-A3BD-E4FC-79F1FE22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32D290-2D4B-B760-3E26-CCFAF155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F80E26C-BBB3-B74D-ED65-BFBC23EA1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75EC2E4-A179-DB8F-41C1-D0F10D04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4C2559E-8E4C-8807-E298-474D657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F29DFA4-2928-622F-A321-81F632BC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61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B53E4-130E-2FC8-162C-4D81AEF3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77B1F2-D93C-BDCB-7F9B-94E4DF43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DF6944D-C8D0-24C1-DAB9-730195B4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F8B27D4-C14A-5D9C-5EB7-2F363AE5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254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0432DB4-BE59-A314-6456-90692B7B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B9490A-110A-064D-3636-A81CB8E2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55AD46-2666-05E8-D47F-DEA09F4F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83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461394-70D6-B5FA-2E33-165DC217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B4D80E-6CD4-0EC4-E4C1-260C01E10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FACBB1D-AD2B-87EF-EB8E-B18679AF7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1F36E-A3C9-8F6B-1850-FF3A7550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08C3DC-F2C1-6075-22F7-92A51D2A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62C21E-7EEC-AF40-48D1-EC375485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647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A05A59-797D-B644-D804-487ECC471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958A83-49DA-7F51-11A2-8BC61ECC4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66F67A-B153-6B5B-FCBC-BFCE268D5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2192B4-2D75-9ADF-CDA1-7B6EA73A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6F3630C-8443-DAEF-645B-C6F24F6D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544C50-C556-3C00-82AD-F7816370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32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49AEB59-34FE-7264-26D8-63E1FFBB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BF1BAE-B594-0C62-E382-A87D6390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94006-8BE0-24A6-419F-D6F161E1D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107C5-40E0-4832-BE56-71A5F8589231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9E20D8-8A02-AC6C-CEB4-5F4ADC014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8EA699-0BBD-BEE4-774A-1D00E9523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C2B66-7A96-492B-B2D1-D4ACA76BB9A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67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795152-7946-ABC9-36F4-E9080610359E}"/>
              </a:ext>
            </a:extLst>
          </p:cNvPr>
          <p:cNvSpPr txBox="1"/>
          <p:nvPr/>
        </p:nvSpPr>
        <p:spPr>
          <a:xfrm>
            <a:off x="345440" y="386080"/>
            <a:ext cx="10647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/>
              <a:t>Project 1</a:t>
            </a:r>
            <a:endParaRPr lang="it-IT" dirty="0"/>
          </a:p>
          <a:p>
            <a:r>
              <a:rPr lang="en-US" dirty="0"/>
              <a:t>Based on a list of DE miRNAs in different colorectal cancer cell lines, further investigate their biological significance by: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Filtering </a:t>
            </a:r>
            <a:r>
              <a:rPr lang="it-IT" dirty="0" err="1"/>
              <a:t>statistically</a:t>
            </a:r>
            <a:r>
              <a:rPr lang="it-IT" dirty="0"/>
              <a:t> </a:t>
            </a:r>
            <a:r>
              <a:rPr lang="it-IT" dirty="0" err="1"/>
              <a:t>significant</a:t>
            </a:r>
            <a:r>
              <a:rPr lang="it-IT" dirty="0"/>
              <a:t> DE </a:t>
            </a:r>
            <a:r>
              <a:rPr lang="it-IT" dirty="0" err="1"/>
              <a:t>miRNAs</a:t>
            </a:r>
            <a:r>
              <a:rPr lang="en-US" dirty="0"/>
              <a:t>(RQ&gt;2 and p-value≤0.05 for up-regulated miRNAs; RQ&lt;0.5 and p-value≤0.05 for down-regulated miRNAs)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8265B43-AF2B-9853-C402-B750FA874955}"/>
              </a:ext>
            </a:extLst>
          </p:cNvPr>
          <p:cNvSpPr txBox="1"/>
          <p:nvPr/>
        </p:nvSpPr>
        <p:spPr>
          <a:xfrm>
            <a:off x="467360" y="3429000"/>
            <a:ext cx="10647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endParaRPr lang="it-IT" dirty="0"/>
          </a:p>
          <a:p>
            <a:pPr algn="ctr"/>
            <a:endParaRPr lang="it-IT" b="1" dirty="0"/>
          </a:p>
          <a:p>
            <a:pPr marL="342900" indent="-342900" algn="ctr">
              <a:buFont typeface="+mj-lt"/>
              <a:buAutoNum type="arabicPeriod"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428DB6F-5E44-D537-102C-3CCD6AE1A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71696"/>
              </p:ext>
            </p:extLst>
          </p:nvPr>
        </p:nvGraphicFramePr>
        <p:xfrm>
          <a:off x="284480" y="2441665"/>
          <a:ext cx="11490960" cy="175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4480">
                  <a:extLst>
                    <a:ext uri="{9D8B030D-6E8A-4147-A177-3AD203B41FA5}">
                      <a16:colId xmlns:a16="http://schemas.microsoft.com/office/drawing/2014/main" val="3845571580"/>
                    </a:ext>
                  </a:extLst>
                </a:gridCol>
                <a:gridCol w="6126480">
                  <a:extLst>
                    <a:ext uri="{9D8B030D-6E8A-4147-A177-3AD203B41FA5}">
                      <a16:colId xmlns:a16="http://schemas.microsoft.com/office/drawing/2014/main" val="3893738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Possible</a:t>
                      </a:r>
                      <a:r>
                        <a:rPr lang="it-IT" b="1" dirty="0"/>
                        <a:t> </a:t>
                      </a:r>
                      <a:r>
                        <a:rPr lang="it-IT" b="1" dirty="0" err="1"/>
                        <a:t>Comparisons</a:t>
                      </a:r>
                      <a:r>
                        <a:rPr lang="it-IT" b="1" dirty="0"/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3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SW48 vs CACO2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HCT116 -HT29- SW48 (</a:t>
                      </a:r>
                      <a:r>
                        <a:rPr lang="it-IT" b="1" dirty="0" err="1"/>
                        <a:t>Biological</a:t>
                      </a:r>
                      <a:r>
                        <a:rPr lang="it-IT" b="1" dirty="0"/>
                        <a:t> group 1) vs Caco2-LS174T (</a:t>
                      </a:r>
                      <a:r>
                        <a:rPr lang="it-IT" b="1" dirty="0" err="1"/>
                        <a:t>Biological</a:t>
                      </a:r>
                      <a:r>
                        <a:rPr lang="it-IT" b="1" dirty="0"/>
                        <a:t> group 2</a:t>
                      </a:r>
                      <a:r>
                        <a:rPr lang="it-IT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5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Up-reg </a:t>
                      </a:r>
                      <a:r>
                        <a:rPr lang="it-IT" sz="1600" dirty="0" err="1"/>
                        <a:t>miRNAs</a:t>
                      </a:r>
                      <a:r>
                        <a:rPr lang="it-IT" sz="1600" dirty="0"/>
                        <a:t> n=49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Up-reg </a:t>
                      </a:r>
                      <a:r>
                        <a:rPr lang="it-IT" sz="1600" dirty="0" err="1"/>
                        <a:t>miRNAs</a:t>
                      </a:r>
                      <a:r>
                        <a:rPr lang="it-IT" sz="1600" dirty="0"/>
                        <a:t> n=26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59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Down-reg </a:t>
                      </a:r>
                      <a:r>
                        <a:rPr lang="it-IT" sz="1600" dirty="0" err="1"/>
                        <a:t>miRNAs</a:t>
                      </a:r>
                      <a:r>
                        <a:rPr lang="it-IT" sz="1600" dirty="0"/>
                        <a:t>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Down-reg </a:t>
                      </a:r>
                      <a:r>
                        <a:rPr lang="it-IT" sz="1600" dirty="0" err="1"/>
                        <a:t>miRNAs</a:t>
                      </a:r>
                      <a:r>
                        <a:rPr lang="it-IT" sz="1600" dirty="0"/>
                        <a:t> n=14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9693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F00200-560B-232B-D809-7335E22B0EA2}"/>
              </a:ext>
            </a:extLst>
          </p:cNvPr>
          <p:cNvSpPr txBox="1"/>
          <p:nvPr/>
        </p:nvSpPr>
        <p:spPr>
          <a:xfrm>
            <a:off x="767080" y="4740364"/>
            <a:ext cx="1064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Analysis of target </a:t>
            </a:r>
            <a:r>
              <a:rPr lang="it-IT" dirty="0" err="1"/>
              <a:t>mRNAs</a:t>
            </a:r>
            <a:r>
              <a:rPr lang="it-IT" dirty="0"/>
              <a:t> (es. </a:t>
            </a:r>
            <a:r>
              <a:rPr lang="it-IT" dirty="0" err="1"/>
              <a:t>TarBase</a:t>
            </a:r>
            <a:r>
              <a:rPr lang="it-IT" dirty="0"/>
              <a:t>, https://diana.e-ce.uth.gr/tools)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Pathway analysis and functional enrichment analysis (es. </a:t>
            </a:r>
            <a:r>
              <a:rPr lang="en-US" dirty="0" err="1"/>
              <a:t>mirPath</a:t>
            </a:r>
            <a:r>
              <a:rPr lang="en-US" dirty="0"/>
              <a:t>, https://diana.e-ce.uth.gr/tools)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Analysis of interaction networks (</a:t>
            </a:r>
            <a:r>
              <a:rPr lang="it-IT" u="sng" dirty="0"/>
              <a:t>focus on Sonic-</a:t>
            </a:r>
            <a:r>
              <a:rPr lang="it-IT" u="sng" dirty="0" err="1"/>
              <a:t>Hedgehog</a:t>
            </a:r>
            <a:r>
              <a:rPr lang="it-IT" u="sng" dirty="0"/>
              <a:t> (</a:t>
            </a:r>
            <a:r>
              <a:rPr lang="it-IT" u="sng" dirty="0" err="1"/>
              <a:t>Hh</a:t>
            </a:r>
            <a:r>
              <a:rPr lang="it-IT" u="sng" dirty="0"/>
              <a:t>) pathway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.......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32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C33AC-A285-4796-4772-6E7C09D62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400866-AFF0-4BF5-0200-BF6EDF68726B}"/>
              </a:ext>
            </a:extLst>
          </p:cNvPr>
          <p:cNvSpPr txBox="1"/>
          <p:nvPr/>
        </p:nvSpPr>
        <p:spPr>
          <a:xfrm>
            <a:off x="334922" y="41176"/>
            <a:ext cx="115221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Sonic-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Hedgehog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Hh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pathway 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plays a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crucial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role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embryonic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development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tissue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differentiation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staminality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Altered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Hh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signaling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involved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different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cancer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types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Gli1/2/3,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final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Hh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effectors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are the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most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studied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factors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t-IT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oncogenes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it-IT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KCASH1/2/3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overexpression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was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demonstrated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suppress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Hh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pathway and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tumor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cell</a:t>
            </a:r>
            <a:r>
              <a:rPr lang="it-IT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proliferation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tumor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suppressor</a:t>
            </a:r>
            <a:r>
              <a:rPr lang="it-IT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it-IT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genes</a:t>
            </a:r>
            <a:r>
              <a:rPr lang="it-IT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7D50C8-96D9-967B-8C35-80957A2A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24" y="1717040"/>
            <a:ext cx="3718935" cy="413301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D4AEAE6B-D86A-04CC-2FBA-A032988725B3}"/>
              </a:ext>
            </a:extLst>
          </p:cNvPr>
          <p:cNvSpPr/>
          <p:nvPr/>
        </p:nvSpPr>
        <p:spPr>
          <a:xfrm>
            <a:off x="1605280" y="3783547"/>
            <a:ext cx="2743200" cy="22210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08C183-986C-DB6E-2CA2-1F1BE9F74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6"/>
          <a:stretch/>
        </p:blipFill>
        <p:spPr>
          <a:xfrm>
            <a:off x="5519672" y="2043849"/>
            <a:ext cx="5493009" cy="363686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2D956BD-026E-C08A-43C0-090BAE0C0161}"/>
              </a:ext>
            </a:extLst>
          </p:cNvPr>
          <p:cNvSpPr txBox="1"/>
          <p:nvPr/>
        </p:nvSpPr>
        <p:spPr>
          <a:xfrm>
            <a:off x="9467549" y="5850054"/>
            <a:ext cx="25216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De </a:t>
            </a:r>
            <a:r>
              <a:rPr lang="it-IT" sz="1200" dirty="0" err="1"/>
              <a:t>Smaele</a:t>
            </a:r>
            <a:r>
              <a:rPr lang="it-IT" sz="1200" dirty="0"/>
              <a:t>, Neoplasia 2011</a:t>
            </a:r>
          </a:p>
        </p:txBody>
      </p:sp>
    </p:spTree>
    <p:extLst>
      <p:ext uri="{BB962C8B-B14F-4D97-AF65-F5344CB8AC3E}">
        <p14:creationId xmlns:p14="http://schemas.microsoft.com/office/powerpoint/2010/main" val="16281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1B7E54D2-17D8-F3E4-67EE-E16DAC3C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081205"/>
              </p:ext>
            </p:extLst>
          </p:nvPr>
        </p:nvGraphicFramePr>
        <p:xfrm>
          <a:off x="487680" y="635218"/>
          <a:ext cx="11135360" cy="4790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8470">
                  <a:extLst>
                    <a:ext uri="{9D8B030D-6E8A-4147-A177-3AD203B41FA5}">
                      <a16:colId xmlns:a16="http://schemas.microsoft.com/office/drawing/2014/main" val="3845571580"/>
                    </a:ext>
                  </a:extLst>
                </a:gridCol>
                <a:gridCol w="5936890">
                  <a:extLst>
                    <a:ext uri="{9D8B030D-6E8A-4147-A177-3AD203B41FA5}">
                      <a16:colId xmlns:a16="http://schemas.microsoft.com/office/drawing/2014/main" val="3893738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/>
                        <a:t>Comparison</a:t>
                      </a:r>
                      <a:r>
                        <a:rPr lang="it-IT" b="1" dirty="0"/>
                        <a:t> 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93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SW48 vs CACO2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HCT116 -HT29- SW48 (</a:t>
                      </a:r>
                      <a:r>
                        <a:rPr lang="it-IT" b="1" dirty="0" err="1"/>
                        <a:t>Biological</a:t>
                      </a:r>
                      <a:r>
                        <a:rPr lang="it-IT" b="1" dirty="0"/>
                        <a:t> group 1) vs Caco2-LS174T (</a:t>
                      </a:r>
                      <a:r>
                        <a:rPr lang="it-IT" b="1" dirty="0" err="1"/>
                        <a:t>Biological</a:t>
                      </a:r>
                      <a:r>
                        <a:rPr lang="it-IT" b="1" dirty="0"/>
                        <a:t> group 2</a:t>
                      </a:r>
                      <a:r>
                        <a:rPr lang="it-IT" dirty="0"/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51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Up-reg </a:t>
                      </a:r>
                      <a:r>
                        <a:rPr lang="it-IT" dirty="0" err="1"/>
                        <a:t>miRNAs</a:t>
                      </a:r>
                      <a:r>
                        <a:rPr lang="it-IT" dirty="0"/>
                        <a:t> n=49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Up-reg </a:t>
                      </a:r>
                      <a:r>
                        <a:rPr lang="it-IT" dirty="0" err="1"/>
                        <a:t>miRNAs</a:t>
                      </a:r>
                      <a:r>
                        <a:rPr lang="it-IT" dirty="0"/>
                        <a:t> n=26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5759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Down-reg </a:t>
                      </a:r>
                      <a:r>
                        <a:rPr lang="it-IT" dirty="0" err="1"/>
                        <a:t>miRNAs</a:t>
                      </a:r>
                      <a:r>
                        <a:rPr lang="it-IT" dirty="0"/>
                        <a:t> n=3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Down-reg </a:t>
                      </a:r>
                      <a:r>
                        <a:rPr lang="it-IT" dirty="0" err="1"/>
                        <a:t>miRNAs</a:t>
                      </a:r>
                      <a:r>
                        <a:rPr lang="it-IT" dirty="0"/>
                        <a:t> n=14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9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4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86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12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Based</a:t>
                      </a:r>
                      <a:r>
                        <a:rPr lang="it-IT" dirty="0"/>
                        <a:t> on the </a:t>
                      </a:r>
                      <a:r>
                        <a:rPr lang="it-IT" dirty="0" err="1"/>
                        <a:t>activation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Hh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signaling</a:t>
                      </a:r>
                      <a:r>
                        <a:rPr lang="it-IT" dirty="0"/>
                        <a:t> pathway KCASH2-mediated: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Based</a:t>
                      </a:r>
                      <a:r>
                        <a:rPr lang="it-IT" dirty="0"/>
                        <a:t> on the </a:t>
                      </a:r>
                      <a:r>
                        <a:rPr lang="it-IT" dirty="0" err="1"/>
                        <a:t>specific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expression</a:t>
                      </a:r>
                      <a:r>
                        <a:rPr lang="it-IT" dirty="0"/>
                        <a:t> of KCASH2 gene: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1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it-IT" b="1" dirty="0"/>
                        <a:t>SW48 (</a:t>
                      </a:r>
                      <a:r>
                        <a:rPr lang="it-IT" b="1" dirty="0" err="1"/>
                        <a:t>Hh-dependent</a:t>
                      </a:r>
                      <a:r>
                        <a:rPr lang="it-IT" b="1" dirty="0"/>
                        <a:t>)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b="1" dirty="0"/>
                        <a:t>vs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b="1" dirty="0"/>
                        <a:t>CACO2 (</a:t>
                      </a:r>
                      <a:r>
                        <a:rPr lang="it-IT" b="1" dirty="0" err="1"/>
                        <a:t>Hh-independent</a:t>
                      </a:r>
                      <a:r>
                        <a:rPr lang="it-IT" b="1" dirty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it-IT" b="1" dirty="0"/>
                        <a:t>HCT116 -HT29- SW48 (KCASH2 down)       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it-IT" b="1" dirty="0"/>
                        <a:t>vs           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/>
                        <a:t>Caco2-LS174T (KCASH2 up)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22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14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Veronica Zelli</dc:creator>
  <cp:lastModifiedBy>Veronica Zelli</cp:lastModifiedBy>
  <cp:revision>9</cp:revision>
  <dcterms:created xsi:type="dcterms:W3CDTF">2025-05-26T12:36:31Z</dcterms:created>
  <dcterms:modified xsi:type="dcterms:W3CDTF">2025-05-28T10:49:22Z</dcterms:modified>
</cp:coreProperties>
</file>