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28.png" ContentType="image/png"/>
  <Override PartName="/ppt/media/image3.png" ContentType="image/png"/>
  <Override PartName="/ppt/media/image4.png" ContentType="image/png"/>
  <Override PartName="/ppt/media/image21.png" ContentType="image/png"/>
  <Override PartName="/ppt/media/image23.png" ContentType="image/png"/>
  <Override PartName="/ppt/media/image10.jpeg" ContentType="image/jpeg"/>
  <Override PartName="/ppt/media/image6.jpeg" ContentType="image/jpeg"/>
  <Override PartName="/ppt/media/image7.png" ContentType="image/png"/>
  <Override PartName="/ppt/media/image9.png" ContentType="image/png"/>
  <Override PartName="/ppt/media/image5.png" ContentType="image/png"/>
  <Override PartName="/ppt/media/image13.png" ContentType="image/png"/>
  <Override PartName="/ppt/media/image30.png" ContentType="image/png"/>
  <Override PartName="/ppt/media/image8.jpeg" ContentType="image/jpeg"/>
  <Override PartName="/ppt/media/image25.png" ContentType="image/png"/>
  <Override PartName="/ppt/media/image17.png" ContentType="image/png"/>
  <Override PartName="/ppt/media/image12.jpeg" ContentType="image/jpeg"/>
  <Override PartName="/ppt/media/image2.png" ContentType="image/png"/>
  <Override PartName="/ppt/media/image1.png" ContentType="image/png"/>
  <Override PartName="/ppt/media/image22.jpeg" ContentType="image/jpeg"/>
  <Override PartName="/ppt/media/image14.jpeg" ContentType="image/jpeg"/>
  <Override PartName="/ppt/media/image29.png" ContentType="image/png"/>
  <Override PartName="/ppt/media/image31.jpeg" ContentType="image/jpeg"/>
  <Override PartName="/ppt/media/image15.jpeg" ContentType="image/jpeg"/>
  <Override PartName="/ppt/media/image16.png" ContentType="image/png"/>
  <Override PartName="/ppt/media/image24.png" ContentType="image/png"/>
  <Override PartName="/ppt/media/image18.jpeg" ContentType="image/jpeg"/>
  <Override PartName="/ppt/media/image11.png" ContentType="image/png"/>
  <Override PartName="/ppt/media/image26.jpeg" ContentType="image/jpeg"/>
  <Override PartName="/ppt/media/image19.png" ContentType="image/png"/>
  <Override PartName="/ppt/media/image27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5B3AAA-2BBD-45D8-82B8-B804320D09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12D524-E0E0-4B40-AEC0-E2B5135898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6AEF12-30F0-44B8-8C40-3DF89DA821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837392-9046-4AF6-B82B-DC34E1DB35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772729-A97A-4E5F-BEC4-1CFE8BF28F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84DC79-BB25-46A3-AFA1-EAD017E1E2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DB3BF2-2A53-4FE7-8F5D-5D76C9A71E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18BC88-AFF1-4E3F-8222-7AEA5678A1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CEB493-4A5F-43A7-9022-8A53655A82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480" cy="79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EAF4AC-2A3B-4EE6-8EDA-1C89FCAB29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4FFEDD-DD70-43B1-84FC-E3922E090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D2D83-EB78-4897-B5D2-6406A5F022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FBFEEC-4C92-42CC-8858-34E69F6D55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0DFE25-9DD6-471E-BEFA-C5F5257DFC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540F3A-CA0E-4D8C-8C16-53B8B24498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7F39DD-06CA-4D7C-A6C2-8A3F664155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B33567-FCC8-4B2A-98CD-6B6A83309B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76D262-21D9-4A80-8286-9AF350C720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2D1B23-4590-4261-ABEE-09866A5B32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28B2D-AB80-492B-BCD9-5E600AE175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480" cy="79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68A21E-C68D-4A67-A972-C6BE65EE95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013E55-DE91-496F-ABC8-D3D549CF3B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8B0FE7-C4C7-4069-9679-9D27152F43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EC5BF2-2A7F-42DE-ACAA-E8F8938BFE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3397D3-5A26-4351-8DB7-EC7DA5FADFA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1B5F0F-1240-4218-946A-C0C22C09764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jpeg"/><Relationship Id="rId11" Type="http://schemas.openxmlformats.org/officeDocument/2006/relationships/image" Target="../media/image19.png"/><Relationship Id="rId1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2"/>
          <p:cNvSpPr/>
          <p:nvPr/>
        </p:nvSpPr>
        <p:spPr>
          <a:xfrm flipV="1" rot="5400000">
            <a:off x="-85320" y="-458640"/>
            <a:ext cx="12231360" cy="14871960"/>
          </a:xfrm>
          <a:custGeom>
            <a:avLst/>
            <a:gdLst>
              <a:gd name="textAreaLeft" fmla="*/ 0 w 12231360"/>
              <a:gd name="textAreaRight" fmla="*/ 12232080 w 12231360"/>
              <a:gd name="textAreaTop" fmla="*/ 360 h 14871960"/>
              <a:gd name="textAreaBottom" fmla="*/ 14873040 h 14871960"/>
            </a:gdLst>
            <a:ahLst/>
            <a:rect l="textAreaLeft" t="textAreaTop" r="textAreaRight" b="textAreaBottom"/>
            <a:pathLst>
              <a:path w="12232178" h="14872844">
                <a:moveTo>
                  <a:pt x="0" y="14872845"/>
                </a:moveTo>
                <a:lnTo>
                  <a:pt x="12232178" y="14872845"/>
                </a:lnTo>
                <a:lnTo>
                  <a:pt x="12232178" y="0"/>
                </a:lnTo>
                <a:lnTo>
                  <a:pt x="0" y="0"/>
                </a:lnTo>
                <a:lnTo>
                  <a:pt x="0" y="14872845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Freeform 3"/>
          <p:cNvSpPr/>
          <p:nvPr/>
        </p:nvSpPr>
        <p:spPr>
          <a:xfrm>
            <a:off x="8287560" y="1306440"/>
            <a:ext cx="11112840" cy="10197000"/>
          </a:xfrm>
          <a:custGeom>
            <a:avLst/>
            <a:gdLst>
              <a:gd name="textAreaLeft" fmla="*/ 0 w 11112840"/>
              <a:gd name="textAreaRight" fmla="*/ 11113560 w 11112840"/>
              <a:gd name="textAreaTop" fmla="*/ 0 h 10197000"/>
              <a:gd name="textAreaBottom" fmla="*/ 10197720 h 10197000"/>
            </a:gdLst>
            <a:ahLst/>
            <a:rect l="textAreaLeft" t="textAreaTop" r="textAreaRight" b="textAreaBottom"/>
            <a:pathLst>
              <a:path w="11113567" h="10197587">
                <a:moveTo>
                  <a:pt x="0" y="0"/>
                </a:moveTo>
                <a:lnTo>
                  <a:pt x="11113567" y="0"/>
                </a:lnTo>
                <a:lnTo>
                  <a:pt x="11113567" y="10197587"/>
                </a:lnTo>
                <a:lnTo>
                  <a:pt x="0" y="101975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4" name="Group 4"/>
          <p:cNvGrpSpPr/>
          <p:nvPr/>
        </p:nvGrpSpPr>
        <p:grpSpPr>
          <a:xfrm>
            <a:off x="8070840" y="1109160"/>
            <a:ext cx="9126000" cy="8148600"/>
            <a:chOff x="8070840" y="1109160"/>
            <a:chExt cx="9126000" cy="8148600"/>
          </a:xfrm>
        </p:grpSpPr>
        <p:sp>
          <p:nvSpPr>
            <p:cNvPr id="85" name="Freeform 5"/>
            <p:cNvSpPr/>
            <p:nvPr/>
          </p:nvSpPr>
          <p:spPr>
            <a:xfrm>
              <a:off x="8070840" y="1144440"/>
              <a:ext cx="9126000" cy="8113320"/>
            </a:xfrm>
            <a:custGeom>
              <a:avLst/>
              <a:gdLst>
                <a:gd name="textAreaLeft" fmla="*/ 0 w 9126000"/>
                <a:gd name="textAreaRight" fmla="*/ 9126720 w 9126000"/>
                <a:gd name="textAreaTop" fmla="*/ 0 h 8113320"/>
                <a:gd name="textAreaBottom" fmla="*/ 8114040 h 8113320"/>
              </a:gdLst>
              <a:ahLst/>
              <a:rect l="textAreaLeft" t="textAreaTop" r="textAreaRight" b="textAreaBottom"/>
              <a:pathLst>
                <a:path w="2473308" h="2198818">
                  <a:moveTo>
                    <a:pt x="0" y="0"/>
                  </a:moveTo>
                  <a:lnTo>
                    <a:pt x="2473308" y="0"/>
                  </a:lnTo>
                  <a:lnTo>
                    <a:pt x="2473308" y="2198818"/>
                  </a:lnTo>
                  <a:lnTo>
                    <a:pt x="0" y="219881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TextBox 6"/>
            <p:cNvSpPr/>
            <p:nvPr/>
          </p:nvSpPr>
          <p:spPr>
            <a:xfrm>
              <a:off x="8070840" y="1109160"/>
              <a:ext cx="2998440" cy="30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237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87" name="Group 7"/>
          <p:cNvGrpSpPr/>
          <p:nvPr/>
        </p:nvGrpSpPr>
        <p:grpSpPr>
          <a:xfrm>
            <a:off x="4065120" y="993600"/>
            <a:ext cx="13007160" cy="8148600"/>
            <a:chOff x="4065120" y="993600"/>
            <a:chExt cx="13007160" cy="8148600"/>
          </a:xfrm>
        </p:grpSpPr>
        <p:sp>
          <p:nvSpPr>
            <p:cNvPr id="88" name="Freeform 8"/>
            <p:cNvSpPr/>
            <p:nvPr/>
          </p:nvSpPr>
          <p:spPr>
            <a:xfrm>
              <a:off x="4065120" y="1028880"/>
              <a:ext cx="13007160" cy="8113320"/>
            </a:xfrm>
            <a:custGeom>
              <a:avLst/>
              <a:gdLst>
                <a:gd name="textAreaLeft" fmla="*/ 0 w 13007160"/>
                <a:gd name="textAreaRight" fmla="*/ 13007880 w 13007160"/>
                <a:gd name="textAreaTop" fmla="*/ 0 h 8113320"/>
                <a:gd name="textAreaBottom" fmla="*/ 8114040 h 8113320"/>
              </a:gdLst>
              <a:ahLst/>
              <a:rect l="textAreaLeft" t="textAreaTop" r="textAreaRight" b="textAreaBottom"/>
              <a:pathLst>
                <a:path w="3525101" h="2198818">
                  <a:moveTo>
                    <a:pt x="0" y="0"/>
                  </a:moveTo>
                  <a:lnTo>
                    <a:pt x="3525101" y="0"/>
                  </a:lnTo>
                  <a:lnTo>
                    <a:pt x="3525101" y="2198818"/>
                  </a:lnTo>
                  <a:lnTo>
                    <a:pt x="0" y="219881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TextBox 9"/>
            <p:cNvSpPr/>
            <p:nvPr/>
          </p:nvSpPr>
          <p:spPr>
            <a:xfrm>
              <a:off x="4065120" y="993600"/>
              <a:ext cx="2998440" cy="30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237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90" name="TextBox 10"/>
          <p:cNvSpPr/>
          <p:nvPr/>
        </p:nvSpPr>
        <p:spPr>
          <a:xfrm>
            <a:off x="9452160" y="5695560"/>
            <a:ext cx="7510680" cy="15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12373"/>
              </a:lnSpc>
            </a:pPr>
            <a:r>
              <a:rPr b="0" lang="en-US" sz="12500" spc="-1" strike="noStrike">
                <a:solidFill>
                  <a:srgbClr val="ffffff"/>
                </a:solidFill>
                <a:latin typeface="Klein Heavy"/>
                <a:ea typeface="DejaVu Sans"/>
              </a:rPr>
              <a:t>PYTHON </a:t>
            </a:r>
            <a:endParaRPr b="0" lang="en-US" sz="1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Freeform 11"/>
          <p:cNvSpPr/>
          <p:nvPr/>
        </p:nvSpPr>
        <p:spPr>
          <a:xfrm>
            <a:off x="16304040" y="1363320"/>
            <a:ext cx="355320" cy="354240"/>
          </a:xfrm>
          <a:custGeom>
            <a:avLst/>
            <a:gdLst>
              <a:gd name="textAreaLeft" fmla="*/ 0 w 355320"/>
              <a:gd name="textAreaRight" fmla="*/ 356040 w 355320"/>
              <a:gd name="textAreaTop" fmla="*/ 0 h 354240"/>
              <a:gd name="textAreaBottom" fmla="*/ 354960 h 354240"/>
            </a:gdLst>
            <a:ahLst/>
            <a:rect l="textAreaLeft" t="textAreaTop" r="textAreaRight" b="textAreaBottom"/>
            <a:pathLst>
              <a:path w="356176" h="354881">
                <a:moveTo>
                  <a:pt x="0" y="0"/>
                </a:moveTo>
                <a:lnTo>
                  <a:pt x="356176" y="0"/>
                </a:lnTo>
                <a:lnTo>
                  <a:pt x="356176" y="354881"/>
                </a:lnTo>
                <a:lnTo>
                  <a:pt x="0" y="3548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TextBox 12"/>
          <p:cNvSpPr/>
          <p:nvPr/>
        </p:nvSpPr>
        <p:spPr>
          <a:xfrm>
            <a:off x="8404560" y="7742160"/>
            <a:ext cx="818820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4201"/>
              </a:lnSpc>
            </a:pPr>
            <a:r>
              <a:rPr b="0" lang="en-US" sz="3000" spc="-1" strike="noStrike">
                <a:solidFill>
                  <a:srgbClr val="40ffc9"/>
                </a:solidFill>
                <a:latin typeface="Klein"/>
                <a:ea typeface="DejaVu Sans"/>
              </a:rPr>
              <a:t>Investigación sobre el lenguaje más utilizado a nivel global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13"/>
          <p:cNvSpPr/>
          <p:nvPr/>
        </p:nvSpPr>
        <p:spPr>
          <a:xfrm>
            <a:off x="4627080" y="1535040"/>
            <a:ext cx="1053288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201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Klein"/>
                <a:ea typeface="DejaVu Sans"/>
              </a:rPr>
              <a:t>Trabajo de investigación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3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71" name="Rectangle 17"/>
          <p:cNvSpPr/>
          <p:nvPr/>
        </p:nvSpPr>
        <p:spPr>
          <a:xfrm flipH="1" rot="16200000">
            <a:off x="4000320" y="-3998880"/>
            <a:ext cx="10286640" cy="18286560"/>
          </a:xfrm>
          <a:prstGeom prst="rect">
            <a:avLst/>
          </a:prstGeom>
          <a:gradFill rotWithShape="0">
            <a:gsLst>
              <a:gs pos="8000">
                <a:srgbClr val="4f81bd"/>
              </a:gs>
              <a:gs pos="100000">
                <a:srgbClr val="254061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72" name="Rectangle 18"/>
          <p:cNvSpPr/>
          <p:nvPr/>
        </p:nvSpPr>
        <p:spPr>
          <a:xfrm flipH="1" rot="10800000">
            <a:off x="-2880" y="360"/>
            <a:ext cx="13605840" cy="1028592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f81bd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73" name="Rectangle 16"/>
          <p:cNvSpPr/>
          <p:nvPr/>
        </p:nvSpPr>
        <p:spPr>
          <a:xfrm flipH="1" rot="16200000">
            <a:off x="5473800" y="-2528280"/>
            <a:ext cx="7341480" cy="18289800"/>
          </a:xfrm>
          <a:prstGeom prst="rect">
            <a:avLst/>
          </a:prstGeom>
          <a:gradFill rotWithShape="0">
            <a:gsLst>
              <a:gs pos="0">
                <a:srgbClr val="93cddd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74" name="Picture 5" descr=""/>
          <p:cNvPicPr/>
          <p:nvPr/>
        </p:nvPicPr>
        <p:blipFill>
          <a:blip r:embed="rId1"/>
          <a:stretch/>
        </p:blipFill>
        <p:spPr>
          <a:xfrm>
            <a:off x="2402280" y="124920"/>
            <a:ext cx="13439520" cy="1003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 3"/>
          <p:cNvGraphicFramePr/>
          <p:nvPr/>
        </p:nvGraphicFramePr>
        <p:xfrm>
          <a:off x="965160" y="1000080"/>
          <a:ext cx="16357320" cy="8286480"/>
        </p:xfrm>
        <a:graphic>
          <a:graphicData uri="http://schemas.openxmlformats.org/drawingml/2006/table">
            <a:tbl>
              <a:tblPr/>
              <a:tblGrid>
                <a:gridCol w="3168720"/>
                <a:gridCol w="6566760"/>
                <a:gridCol w="6621840"/>
              </a:tblGrid>
              <a:tr h="67536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Cant elem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Java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Python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7536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13571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9059.90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7536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15488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11682.51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7536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100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18774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57458.87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7536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1k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26253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454187.39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105804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10k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382739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0.000382 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65132856.36 Nanoseg 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0.065 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105804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100k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2431181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0.00243 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180355787.27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0.18 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105804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1M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85546787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0.0855 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593830823.89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0.59 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105804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10M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399142354 Nanoseg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0.399 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9901055812.83 Nanoseg 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9.901 Seg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75360"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100M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Se ejecuta correctamente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13760" rIns="113760" tIns="113760" bIns="1137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El contenedor se cae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13760" marR="113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4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77" name="Rectangle 15"/>
          <p:cNvSpPr/>
          <p:nvPr/>
        </p:nvSpPr>
        <p:spPr>
          <a:xfrm flipH="1" rot="5400000">
            <a:off x="-2126880" y="2126520"/>
            <a:ext cx="10313280" cy="606060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376092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78" name="Rectangle 16"/>
          <p:cNvSpPr/>
          <p:nvPr/>
        </p:nvSpPr>
        <p:spPr>
          <a:xfrm rot="16200000">
            <a:off x="-239040" y="3989520"/>
            <a:ext cx="6532920" cy="6060600"/>
          </a:xfrm>
          <a:prstGeom prst="rect">
            <a:avLst/>
          </a:prstGeom>
          <a:gradFill rotWithShape="0">
            <a:gsLst>
              <a:gs pos="0">
                <a:srgbClr val="4f81bd">
                  <a:alpha val="50196"/>
                </a:srgbClr>
              </a:gs>
              <a:gs pos="100000">
                <a:srgbClr val="254061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79" name="Picture 17" descr="Fórmulas en un fondo"/>
          <p:cNvPicPr/>
          <p:nvPr/>
        </p:nvPicPr>
        <p:blipFill>
          <a:blip r:embed="rId1"/>
          <a:srcRect l="0" t="0" r="10997" b="5"/>
          <a:stretch/>
        </p:blipFill>
        <p:spPr>
          <a:xfrm>
            <a:off x="6057720" y="0"/>
            <a:ext cx="12239640" cy="10313280"/>
          </a:xfrm>
          <a:prstGeom prst="rect">
            <a:avLst/>
          </a:prstGeom>
          <a:ln w="0">
            <a:noFill/>
          </a:ln>
        </p:spPr>
      </p:pic>
      <p:sp>
        <p:nvSpPr>
          <p:cNvPr id="180" name="Freeform: Shape 13"/>
          <p:cNvSpPr/>
          <p:nvPr/>
        </p:nvSpPr>
        <p:spPr>
          <a:xfrm rot="6097800">
            <a:off x="-1120320" y="1801800"/>
            <a:ext cx="7212240" cy="6132600"/>
          </a:xfrm>
          <a:custGeom>
            <a:avLst/>
            <a:gdLst>
              <a:gd name="textAreaLeft" fmla="*/ 0 w 7212240"/>
              <a:gd name="textAreaRight" fmla="*/ 7212600 w 7212240"/>
              <a:gd name="textAreaTop" fmla="*/ 0 h 6132600"/>
              <a:gd name="textAreaBottom" fmla="*/ 6132960 h 6132600"/>
            </a:gdLst>
            <a:ahLst/>
            <a:rect l="textAreaLeft" t="textAreaTop" r="textAreaRight" b="textAreaBottom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 rotWithShape="0">
            <a:gsLst>
              <a:gs pos="39000">
                <a:srgbClr val="95b3d7">
                  <a:alpha val="0"/>
                </a:srgbClr>
              </a:gs>
              <a:gs pos="100000">
                <a:srgbClr val="376092">
                  <a:alpha val="26274"/>
                </a:srgbClr>
              </a:gs>
            </a:gsLst>
            <a:lin ang="129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01720" y="4425480"/>
            <a:ext cx="4578120" cy="529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Fibonacci recursivo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8"/>
          <p:cNvSpPr/>
          <p:nvPr/>
        </p:nvSpPr>
        <p:spPr>
          <a:xfrm>
            <a:off x="1373760" y="8528040"/>
            <a:ext cx="845676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32360">
              <a:lnSpc>
                <a:spcPts val="519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https://qrco.de/beJ4OF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TextBox 10"/>
          <p:cNvSpPr/>
          <p:nvPr/>
        </p:nvSpPr>
        <p:spPr>
          <a:xfrm>
            <a:off x="9504000" y="8528040"/>
            <a:ext cx="845676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32360">
              <a:lnSpc>
                <a:spcPts val="519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https://qrco.de/beJ4Om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4" name="Picture 1" descr=""/>
          <p:cNvPicPr/>
          <p:nvPr/>
        </p:nvPicPr>
        <p:blipFill>
          <a:blip r:embed="rId1"/>
          <a:stretch/>
        </p:blipFill>
        <p:spPr>
          <a:xfrm>
            <a:off x="1367280" y="832320"/>
            <a:ext cx="6559920" cy="735012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2" descr=""/>
          <p:cNvPicPr/>
          <p:nvPr/>
        </p:nvPicPr>
        <p:blipFill>
          <a:blip r:embed="rId2"/>
          <a:stretch/>
        </p:blipFill>
        <p:spPr>
          <a:xfrm>
            <a:off x="9281880" y="918360"/>
            <a:ext cx="6559920" cy="726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37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87" name="Rectangle 38"/>
          <p:cNvSpPr/>
          <p:nvPr/>
        </p:nvSpPr>
        <p:spPr>
          <a:xfrm>
            <a:off x="715680" y="720000"/>
            <a:ext cx="16856640" cy="8846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88" name="Picture 1" descr=""/>
          <p:cNvPicPr/>
          <p:nvPr/>
        </p:nvPicPr>
        <p:blipFill>
          <a:blip r:embed="rId1"/>
          <a:stretch/>
        </p:blipFill>
        <p:spPr>
          <a:xfrm>
            <a:off x="3573000" y="965160"/>
            <a:ext cx="11141640" cy="83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Table 4"/>
          <p:cNvGraphicFramePr/>
          <p:nvPr/>
        </p:nvGraphicFramePr>
        <p:xfrm>
          <a:off x="1523880" y="965160"/>
          <a:ext cx="15239880" cy="8356320"/>
        </p:xfrm>
        <a:graphic>
          <a:graphicData uri="http://schemas.openxmlformats.org/drawingml/2006/table">
            <a:tbl>
              <a:tblPr/>
              <a:tblGrid>
                <a:gridCol w="2181600"/>
                <a:gridCol w="3915360"/>
                <a:gridCol w="9142920"/>
              </a:tblGrid>
              <a:tr h="78084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Cant elem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Java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9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Python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78084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2093517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19073.48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78084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579629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33378.60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78084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962046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93460.08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78084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563629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112295.15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122292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9414003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0.00941 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1818656.92 Nanoseg 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0.0018 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122292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315397323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0.315 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11625167846.67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11.62 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122292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35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618232404 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0.618232404 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37324287176.13Nanoseg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37.32 Seg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780840"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Sigue ejecutando.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31400" rIns="131400" tIns="131400" bIns="131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9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El contenedor no puede procesar el cálculo y se cae.</a:t>
                      </a:r>
                      <a:endParaRPr b="0" lang="en-US" sz="2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31400" marR="131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22"/>
          <p:cNvSpPr/>
          <p:nvPr/>
        </p:nvSpPr>
        <p:spPr>
          <a:xfrm>
            <a:off x="2160" y="0"/>
            <a:ext cx="18282960" cy="10286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91" name="Picture 5" descr="Which is Better Java or Python - Javatpoint"/>
          <p:cNvPicPr/>
          <p:nvPr/>
        </p:nvPicPr>
        <p:blipFill>
          <a:blip r:embed="rId1"/>
          <a:srcRect l="0" t="3401" r="0" b="0"/>
          <a:stretch/>
        </p:blipFill>
        <p:spPr>
          <a:xfrm>
            <a:off x="295200" y="260280"/>
            <a:ext cx="17697240" cy="97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7"/>
          <p:cNvSpPr/>
          <p:nvPr/>
        </p:nvSpPr>
        <p:spPr>
          <a:xfrm>
            <a:off x="0" y="0"/>
            <a:ext cx="18282960" cy="10286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93" name="Picture 4" descr="Burbujas de conversación vacías"/>
          <p:cNvPicPr/>
          <p:nvPr/>
        </p:nvPicPr>
        <p:blipFill>
          <a:blip r:embed="rId1">
            <a:alphaModFix amt="50000"/>
          </a:blip>
          <a:srcRect l="0" t="5610" r="2" b="1010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286000" y="1683720"/>
            <a:ext cx="13715640" cy="459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9900" spc="-1" strike="noStrike">
                <a:solidFill>
                  <a:srgbClr val="ffffff"/>
                </a:solidFill>
                <a:latin typeface="Arial"/>
                <a:ea typeface="DejaVu Sans"/>
              </a:rPr>
              <a:t>Gracias por escuchar</a:t>
            </a:r>
            <a:endParaRPr b="0" lang="en-US" sz="9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sketchy line"/>
          <p:cNvSpPr/>
          <p:nvPr/>
        </p:nvSpPr>
        <p:spPr>
          <a:xfrm>
            <a:off x="5961240" y="6553080"/>
            <a:ext cx="6365160" cy="27000"/>
          </a:xfrm>
          <a:custGeom>
            <a:avLst/>
            <a:gdLst>
              <a:gd name="textAreaLeft" fmla="*/ 0 w 6365160"/>
              <a:gd name="textAreaRight" fmla="*/ 6365520 w 6365160"/>
              <a:gd name="textAreaTop" fmla="*/ 0 h 27000"/>
              <a:gd name="textAreaBottom" fmla="*/ 27360 h 27000"/>
            </a:gdLst>
            <a:ahLst/>
            <a:rect l="textAreaLeft" t="textAreaTop" r="textAreaRight" b="textAreaBottom"/>
            <a:pathLst>
              <a:path fill="none" w="4243589" h="18288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stroke="0" w="4243589" h="18288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cap="rnd" w="44450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7640" bIns="-17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8354880" y="5034240"/>
            <a:ext cx="11112840" cy="6580080"/>
          </a:xfrm>
          <a:custGeom>
            <a:avLst/>
            <a:gdLst>
              <a:gd name="textAreaLeft" fmla="*/ 0 w 11112840"/>
              <a:gd name="textAreaRight" fmla="*/ 11113560 w 11112840"/>
              <a:gd name="textAreaTop" fmla="*/ 0 h 6580080"/>
              <a:gd name="textAreaBottom" fmla="*/ 6580800 h 6580080"/>
            </a:gdLst>
            <a:ahLst/>
            <a:rect l="textAreaLeft" t="textAreaTop" r="textAreaRight" b="textAreaBottom"/>
            <a:pathLst>
              <a:path w="11113567" h="6580952">
                <a:moveTo>
                  <a:pt x="0" y="0"/>
                </a:moveTo>
                <a:lnTo>
                  <a:pt x="11113567" y="0"/>
                </a:lnTo>
                <a:lnTo>
                  <a:pt x="11113567" y="6580951"/>
                </a:lnTo>
                <a:lnTo>
                  <a:pt x="0" y="65809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alphaModFix amt="5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5" name="Group 3"/>
          <p:cNvGrpSpPr/>
          <p:nvPr/>
        </p:nvGrpSpPr>
        <p:grpSpPr>
          <a:xfrm>
            <a:off x="10025280" y="1886400"/>
            <a:ext cx="2998440" cy="5418360"/>
            <a:chOff x="10025280" y="1886400"/>
            <a:chExt cx="2998440" cy="5418360"/>
          </a:xfrm>
        </p:grpSpPr>
        <p:sp>
          <p:nvSpPr>
            <p:cNvPr id="96" name="Freeform 4"/>
            <p:cNvSpPr/>
            <p:nvPr/>
          </p:nvSpPr>
          <p:spPr>
            <a:xfrm>
              <a:off x="10025280" y="1921680"/>
              <a:ext cx="1263600" cy="5383080"/>
            </a:xfrm>
            <a:custGeom>
              <a:avLst/>
              <a:gdLst>
                <a:gd name="textAreaLeft" fmla="*/ 0 w 1263600"/>
                <a:gd name="textAreaRight" fmla="*/ 1264320 w 1263600"/>
                <a:gd name="textAreaTop" fmla="*/ 0 h 5383080"/>
                <a:gd name="textAreaBottom" fmla="*/ 5383800 h 5383080"/>
              </a:gdLst>
              <a:ahLst/>
              <a:rect l="textAreaLeft" t="textAreaTop" r="textAreaRight" b="textAreaBottom"/>
              <a:pathLst>
                <a:path w="342591" h="1458940">
                  <a:moveTo>
                    <a:pt x="0" y="0"/>
                  </a:moveTo>
                  <a:lnTo>
                    <a:pt x="342591" y="0"/>
                  </a:lnTo>
                  <a:lnTo>
                    <a:pt x="342591" y="1458940"/>
                  </a:lnTo>
                  <a:lnTo>
                    <a:pt x="0" y="1458940"/>
                  </a:lnTo>
                  <a:lnTo>
                    <a:pt x="0" y="0"/>
                  </a:lnTo>
                </a:path>
              </a:pathLst>
            </a:custGeom>
            <a:solidFill>
              <a:srgbClr val="40ffc9">
                <a:alpha val="5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TextBox 5"/>
            <p:cNvSpPr/>
            <p:nvPr/>
          </p:nvSpPr>
          <p:spPr>
            <a:xfrm>
              <a:off x="10025280" y="1886400"/>
              <a:ext cx="2998440" cy="30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237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98" name="TextBox 6"/>
          <p:cNvSpPr/>
          <p:nvPr/>
        </p:nvSpPr>
        <p:spPr>
          <a:xfrm>
            <a:off x="-1494000" y="1708560"/>
            <a:ext cx="716472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863640" indent="-431640" algn="r">
              <a:lnSpc>
                <a:spcPts val="51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Yeseva One"/>
                <a:ea typeface="DejaVu Sans"/>
              </a:rPr>
              <a:t>Comienza en 1989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Freeform 7"/>
          <p:cNvSpPr/>
          <p:nvPr/>
        </p:nvSpPr>
        <p:spPr>
          <a:xfrm flipV="1" rot="5400000">
            <a:off x="-4098240" y="7245360"/>
            <a:ext cx="10091880" cy="8061120"/>
          </a:xfrm>
          <a:custGeom>
            <a:avLst/>
            <a:gdLst>
              <a:gd name="textAreaLeft" fmla="*/ 0 w 10091880"/>
              <a:gd name="textAreaRight" fmla="*/ 10092600 w 10091880"/>
              <a:gd name="textAreaTop" fmla="*/ -360 h 8061120"/>
              <a:gd name="textAreaBottom" fmla="*/ 8061480 h 8061120"/>
            </a:gdLst>
            <a:ahLst/>
            <a:rect l="textAreaLeft" t="textAreaTop" r="textAreaRight" b="textAreaBottom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Freeform 8"/>
          <p:cNvSpPr/>
          <p:nvPr/>
        </p:nvSpPr>
        <p:spPr>
          <a:xfrm>
            <a:off x="17049600" y="819720"/>
            <a:ext cx="418680" cy="417240"/>
          </a:xfrm>
          <a:custGeom>
            <a:avLst/>
            <a:gdLst>
              <a:gd name="textAreaLeft" fmla="*/ 0 w 418680"/>
              <a:gd name="textAreaRight" fmla="*/ 419400 w 418680"/>
              <a:gd name="textAreaTop" fmla="*/ 0 h 417240"/>
              <a:gd name="textAreaBottom" fmla="*/ 417960 h 417240"/>
            </a:gdLst>
            <a:ahLst/>
            <a:rect l="textAreaLeft" t="textAreaTop" r="textAreaRight" b="textAreaBottom"/>
            <a:pathLst>
              <a:path w="419537" h="418012">
                <a:moveTo>
                  <a:pt x="0" y="0"/>
                </a:moveTo>
                <a:lnTo>
                  <a:pt x="419538" y="0"/>
                </a:lnTo>
                <a:lnTo>
                  <a:pt x="419538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Freeform 9"/>
          <p:cNvSpPr/>
          <p:nvPr/>
        </p:nvSpPr>
        <p:spPr>
          <a:xfrm>
            <a:off x="12319920" y="2706480"/>
            <a:ext cx="4487400" cy="5261400"/>
          </a:xfrm>
          <a:custGeom>
            <a:avLst/>
            <a:gdLst>
              <a:gd name="textAreaLeft" fmla="*/ 0 w 4487400"/>
              <a:gd name="textAreaRight" fmla="*/ 4488120 w 4487400"/>
              <a:gd name="textAreaTop" fmla="*/ 0 h 5261400"/>
              <a:gd name="textAreaBottom" fmla="*/ 5262120 h 5261400"/>
            </a:gdLst>
            <a:ahLst/>
            <a:rect l="textAreaLeft" t="textAreaTop" r="textAreaRight" b="textAreaBottom"/>
            <a:pathLst>
              <a:path w="4488139" h="5261956">
                <a:moveTo>
                  <a:pt x="0" y="0"/>
                </a:moveTo>
                <a:lnTo>
                  <a:pt x="4488139" y="0"/>
                </a:lnTo>
                <a:lnTo>
                  <a:pt x="4488139" y="5261956"/>
                </a:lnTo>
                <a:lnTo>
                  <a:pt x="0" y="52619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TextBox 10"/>
          <p:cNvSpPr/>
          <p:nvPr/>
        </p:nvSpPr>
        <p:spPr>
          <a:xfrm>
            <a:off x="-48960" y="2998080"/>
            <a:ext cx="841716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863640" indent="-431640" algn="r">
              <a:lnSpc>
                <a:spcPts val="51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Yeseva One"/>
                <a:ea typeface="DejaVu Sans"/>
              </a:rPr>
              <a:t>Basada en la iniciativa “ABC”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1"/>
          <p:cNvSpPr/>
          <p:nvPr/>
        </p:nvSpPr>
        <p:spPr>
          <a:xfrm>
            <a:off x="80280" y="4470480"/>
            <a:ext cx="928656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863640" indent="-431640" algn="just">
              <a:lnSpc>
                <a:spcPts val="51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Yeseva One"/>
                <a:ea typeface="DejaVu Sans"/>
              </a:rPr>
              <a:t>Objetivo claro: crear un lenguaje fácil de escribir y de aprender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Box 12"/>
          <p:cNvSpPr/>
          <p:nvPr/>
        </p:nvSpPr>
        <p:spPr>
          <a:xfrm>
            <a:off x="13216320" y="8116560"/>
            <a:ext cx="269460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3251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Ruda"/>
                <a:ea typeface="DejaVu Sans"/>
              </a:rPr>
              <a:t>Guido Van Rossum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6"/>
          <p:cNvSpPr/>
          <p:nvPr/>
        </p:nvSpPr>
        <p:spPr>
          <a:xfrm>
            <a:off x="-1394640" y="5315040"/>
            <a:ext cx="10052640" cy="6319800"/>
          </a:xfrm>
          <a:custGeom>
            <a:avLst/>
            <a:gdLst>
              <a:gd name="textAreaLeft" fmla="*/ 0 w 10052640"/>
              <a:gd name="textAreaRight" fmla="*/ 10053360 w 10052640"/>
              <a:gd name="textAreaTop" fmla="*/ 0 h 6319800"/>
              <a:gd name="textAreaBottom" fmla="*/ 6320520 h 6319800"/>
            </a:gdLst>
            <a:ahLst/>
            <a:rect l="textAreaLeft" t="textAreaTop" r="textAreaRight" b="textAreaBottom"/>
            <a:pathLst>
              <a:path w="10053404" h="6320549">
                <a:moveTo>
                  <a:pt x="0" y="0"/>
                </a:moveTo>
                <a:lnTo>
                  <a:pt x="10053404" y="0"/>
                </a:lnTo>
                <a:lnTo>
                  <a:pt x="10053404" y="6320549"/>
                </a:lnTo>
                <a:lnTo>
                  <a:pt x="0" y="63205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6" name="Group 8"/>
          <p:cNvGrpSpPr/>
          <p:nvPr/>
        </p:nvGrpSpPr>
        <p:grpSpPr>
          <a:xfrm>
            <a:off x="937440" y="3826080"/>
            <a:ext cx="6719400" cy="5477760"/>
            <a:chOff x="937440" y="3826080"/>
            <a:chExt cx="6719400" cy="5477760"/>
          </a:xfrm>
        </p:grpSpPr>
        <p:sp>
          <p:nvSpPr>
            <p:cNvPr id="107" name="Freeform 10"/>
            <p:cNvSpPr/>
            <p:nvPr/>
          </p:nvSpPr>
          <p:spPr>
            <a:xfrm>
              <a:off x="937440" y="3861720"/>
              <a:ext cx="6719400" cy="5442120"/>
            </a:xfrm>
            <a:custGeom>
              <a:avLst/>
              <a:gdLst>
                <a:gd name="textAreaLeft" fmla="*/ 0 w 6719400"/>
                <a:gd name="textAreaRight" fmla="*/ 6720120 w 6719400"/>
                <a:gd name="textAreaTop" fmla="*/ 0 h 5442120"/>
                <a:gd name="textAreaBottom" fmla="*/ 5442840 h 5442120"/>
              </a:gdLst>
              <a:ahLst/>
              <a:rect l="textAreaLeft" t="textAreaTop" r="textAreaRight" b="textAreaBottom"/>
              <a:pathLst>
                <a:path w="1799530" h="1457456">
                  <a:moveTo>
                    <a:pt x="0" y="0"/>
                  </a:moveTo>
                  <a:lnTo>
                    <a:pt x="1799530" y="0"/>
                  </a:lnTo>
                  <a:lnTo>
                    <a:pt x="1799530" y="1457456"/>
                  </a:lnTo>
                  <a:lnTo>
                    <a:pt x="0" y="145745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TextBox 17"/>
            <p:cNvSpPr/>
            <p:nvPr/>
          </p:nvSpPr>
          <p:spPr>
            <a:xfrm>
              <a:off x="937440" y="3826080"/>
              <a:ext cx="3034800" cy="307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09" name="Group 11"/>
          <p:cNvGrpSpPr/>
          <p:nvPr/>
        </p:nvGrpSpPr>
        <p:grpSpPr>
          <a:xfrm>
            <a:off x="1028880" y="3861720"/>
            <a:ext cx="6510240" cy="5299920"/>
            <a:chOff x="1028880" y="3861720"/>
            <a:chExt cx="6510240" cy="5299920"/>
          </a:xfrm>
        </p:grpSpPr>
        <p:pic>
          <p:nvPicPr>
            <p:cNvPr id="110" name="Picture 2" descr=""/>
            <p:cNvPicPr/>
            <p:nvPr/>
          </p:nvPicPr>
          <p:blipFill>
            <a:blip r:embed="rId2"/>
            <a:srcRect l="11961" t="0" r="11961" b="0"/>
            <a:stretch/>
          </p:blipFill>
          <p:spPr>
            <a:xfrm>
              <a:off x="1028880" y="3861720"/>
              <a:ext cx="6510240" cy="5299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1" name="AutoShape 2"/>
          <p:cNvSpPr/>
          <p:nvPr/>
        </p:nvSpPr>
        <p:spPr>
          <a:xfrm>
            <a:off x="397080" y="9818280"/>
            <a:ext cx="1826208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Freeform 12"/>
          <p:cNvSpPr/>
          <p:nvPr/>
        </p:nvSpPr>
        <p:spPr>
          <a:xfrm rot="3097800">
            <a:off x="14184360" y="-1438560"/>
            <a:ext cx="8949600" cy="4933440"/>
          </a:xfrm>
          <a:custGeom>
            <a:avLst/>
            <a:gdLst>
              <a:gd name="textAreaLeft" fmla="*/ 0 w 8949600"/>
              <a:gd name="textAreaRight" fmla="*/ 8950320 w 8949600"/>
              <a:gd name="textAreaTop" fmla="*/ 0 h 4933440"/>
              <a:gd name="textAreaBottom" fmla="*/ 4934160 h 4933440"/>
            </a:gdLst>
            <a:ahLst/>
            <a:rect l="textAreaLeft" t="textAreaTop" r="textAreaRight" b="textAreaBottom"/>
            <a:pathLst>
              <a:path w="8950336" h="4934066">
                <a:moveTo>
                  <a:pt x="0" y="0"/>
                </a:moveTo>
                <a:lnTo>
                  <a:pt x="8950336" y="0"/>
                </a:lnTo>
                <a:lnTo>
                  <a:pt x="8950336" y="4934066"/>
                </a:lnTo>
                <a:lnTo>
                  <a:pt x="0" y="49340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Box 23"/>
          <p:cNvSpPr/>
          <p:nvPr/>
        </p:nvSpPr>
        <p:spPr>
          <a:xfrm>
            <a:off x="1028880" y="1019160"/>
            <a:ext cx="8338320" cy="15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1999"/>
              </a:lnSpc>
            </a:pPr>
            <a:r>
              <a:rPr b="0" lang="en-US" sz="10000" spc="-1" strike="noStrike">
                <a:solidFill>
                  <a:srgbClr val="ffffff"/>
                </a:solidFill>
                <a:latin typeface="Klein Heavy"/>
                <a:ea typeface="DejaVu Sans"/>
              </a:rPr>
              <a:t>Versiones</a:t>
            </a:r>
            <a:endParaRPr b="0" lang="en-US" sz="10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Box 24"/>
          <p:cNvSpPr/>
          <p:nvPr/>
        </p:nvSpPr>
        <p:spPr>
          <a:xfrm>
            <a:off x="9897120" y="7389000"/>
            <a:ext cx="6507360" cy="18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74840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Klein"/>
                <a:ea typeface="DejaVu Sans"/>
              </a:rPr>
              <a:t>Lanzada el 3 de diciembre de 2008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74840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Klein"/>
                <a:ea typeface="DejaVu Sans"/>
              </a:rPr>
              <a:t>Importantes cambios introducidos en el lenguaje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74840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Klein"/>
                <a:ea typeface="DejaVu Sans"/>
              </a:rPr>
              <a:t>Los errores más comunes e incluir la función de impresión, etc.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TextBox 25"/>
          <p:cNvSpPr/>
          <p:nvPr/>
        </p:nvSpPr>
        <p:spPr>
          <a:xfrm>
            <a:off x="9891360" y="2146680"/>
            <a:ext cx="6507360" cy="145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74840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Klein"/>
                <a:ea typeface="DejaVu Sans"/>
              </a:rPr>
              <a:t>Lanzada en 1994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74840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Klein"/>
                <a:ea typeface="DejaVu Sans"/>
              </a:rPr>
              <a:t>Nuevas funciones para procesar fácilmente listas de datos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74840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Klein"/>
                <a:ea typeface="DejaVu Sans"/>
              </a:rPr>
              <a:t>Triunfó entre el público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Box 26"/>
          <p:cNvSpPr/>
          <p:nvPr/>
        </p:nvSpPr>
        <p:spPr>
          <a:xfrm>
            <a:off x="9891360" y="4925160"/>
            <a:ext cx="6507360" cy="10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74840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Klein"/>
                <a:ea typeface="DejaVu Sans"/>
              </a:rPr>
              <a:t>Lanzada el 16 de octubre del 2000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74840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Klein"/>
                <a:ea typeface="DejaVu Sans"/>
              </a:rPr>
              <a:t>Incorporó características que resultaban útiles para los programadores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Box 33"/>
          <p:cNvSpPr/>
          <p:nvPr/>
        </p:nvSpPr>
        <p:spPr>
          <a:xfrm>
            <a:off x="-3191400" y="3049560"/>
            <a:ext cx="307260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029"/>
              </a:lnSpc>
            </a:pPr>
            <a:endParaRPr b="0" lang="en-US" sz="3850" spc="-1" strike="noStrike">
              <a:solidFill>
                <a:srgbClr val="000000"/>
              </a:solidFill>
              <a:latin typeface="Klein"/>
              <a:ea typeface="DejaVu Sans"/>
            </a:endParaRPr>
          </a:p>
        </p:txBody>
      </p:sp>
      <p:sp>
        <p:nvSpPr>
          <p:cNvPr id="118" name="TextBox 1"/>
          <p:cNvSpPr/>
          <p:nvPr/>
        </p:nvSpPr>
        <p:spPr>
          <a:xfrm>
            <a:off x="9893520" y="1017720"/>
            <a:ext cx="409968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Calibri"/>
              <a:buChar char="-"/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Versión 1.0 :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Box 2"/>
          <p:cNvSpPr/>
          <p:nvPr/>
        </p:nvSpPr>
        <p:spPr>
          <a:xfrm>
            <a:off x="10066320" y="3993840"/>
            <a:ext cx="409968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Calibri"/>
              <a:buChar char="-"/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Versión 2.0 :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Box 3"/>
          <p:cNvSpPr/>
          <p:nvPr/>
        </p:nvSpPr>
        <p:spPr>
          <a:xfrm>
            <a:off x="10195560" y="6387840"/>
            <a:ext cx="409968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Calibri"/>
              <a:buChar char="-"/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Versión 3.0 :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2"/>
          <p:cNvSpPr/>
          <p:nvPr/>
        </p:nvSpPr>
        <p:spPr>
          <a:xfrm rot="5400000">
            <a:off x="10882080" y="2043720"/>
            <a:ext cx="10091880" cy="8061120"/>
          </a:xfrm>
          <a:custGeom>
            <a:avLst/>
            <a:gdLst>
              <a:gd name="textAreaLeft" fmla="*/ 0 w 10091880"/>
              <a:gd name="textAreaRight" fmla="*/ 10092600 w 10091880"/>
              <a:gd name="textAreaTop" fmla="*/ 0 h 8061120"/>
              <a:gd name="textAreaBottom" fmla="*/ 8061840 h 8061120"/>
            </a:gdLst>
            <a:ahLst/>
            <a:rect l="textAreaLeft" t="textAreaTop" r="textAreaRight" b="textAreaBottom"/>
            <a:pathLst>
              <a:path w="10092758" h="8061837">
                <a:moveTo>
                  <a:pt x="0" y="0"/>
                </a:moveTo>
                <a:lnTo>
                  <a:pt x="10092758" y="0"/>
                </a:lnTo>
                <a:lnTo>
                  <a:pt x="10092758" y="8061838"/>
                </a:lnTo>
                <a:lnTo>
                  <a:pt x="0" y="80618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Freeform 3"/>
          <p:cNvSpPr/>
          <p:nvPr/>
        </p:nvSpPr>
        <p:spPr>
          <a:xfrm>
            <a:off x="7934400" y="6235200"/>
            <a:ext cx="4995000" cy="3746160"/>
          </a:xfrm>
          <a:custGeom>
            <a:avLst/>
            <a:gdLst>
              <a:gd name="textAreaLeft" fmla="*/ 0 w 4995000"/>
              <a:gd name="textAreaRight" fmla="*/ 4995720 w 4995000"/>
              <a:gd name="textAreaTop" fmla="*/ 0 h 3746160"/>
              <a:gd name="textAreaBottom" fmla="*/ 3746880 h 3746160"/>
            </a:gdLst>
            <a:ahLst/>
            <a:rect l="textAreaLeft" t="textAreaTop" r="textAreaRight" b="textAreaBottom"/>
            <a:pathLst>
              <a:path w="4995895" h="3746921">
                <a:moveTo>
                  <a:pt x="0" y="0"/>
                </a:moveTo>
                <a:lnTo>
                  <a:pt x="4995896" y="0"/>
                </a:lnTo>
                <a:lnTo>
                  <a:pt x="4995896" y="3746921"/>
                </a:lnTo>
                <a:lnTo>
                  <a:pt x="0" y="374692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TextBox 4"/>
          <p:cNvSpPr/>
          <p:nvPr/>
        </p:nvSpPr>
        <p:spPr>
          <a:xfrm>
            <a:off x="412560" y="3292200"/>
            <a:ext cx="12339720" cy="7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1014840" indent="-507240">
              <a:lnSpc>
                <a:spcPts val="5641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700" spc="-1" strike="noStrike">
                <a:solidFill>
                  <a:srgbClr val="ffffff"/>
                </a:solidFill>
                <a:latin typeface="Klein Bold"/>
                <a:ea typeface="DejaVu Sans"/>
              </a:rPr>
              <a:t>Incluía funcionamiento modular</a:t>
            </a:r>
            <a:endParaRPr b="0" lang="en-US" sz="4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5"/>
          <p:cNvSpPr/>
          <p:nvPr/>
        </p:nvSpPr>
        <p:spPr>
          <a:xfrm>
            <a:off x="412560" y="1373760"/>
            <a:ext cx="11249640" cy="14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1014840" indent="-507240">
              <a:lnSpc>
                <a:spcPts val="5641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700" spc="-1" strike="noStrike">
                <a:solidFill>
                  <a:srgbClr val="ffffff"/>
                </a:solidFill>
                <a:latin typeface="Klein Bold"/>
                <a:ea typeface="DejaVu Sans"/>
              </a:rPr>
              <a:t>En 1991, se lanza la primer versión publica, la 0.9.0</a:t>
            </a:r>
            <a:endParaRPr b="0" lang="en-US" sz="4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Box 6"/>
          <p:cNvSpPr/>
          <p:nvPr/>
        </p:nvSpPr>
        <p:spPr>
          <a:xfrm>
            <a:off x="412560" y="4492440"/>
            <a:ext cx="12339720" cy="21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1014840" indent="-507240">
              <a:lnSpc>
                <a:spcPts val="5641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700" spc="-1" strike="noStrike">
                <a:solidFill>
                  <a:srgbClr val="ffffff"/>
                </a:solidFill>
                <a:latin typeface="Klein Bold"/>
                <a:ea typeface="DejaVu Sans"/>
              </a:rPr>
              <a:t>Lenguaje ‘limpio’ y accesible para personas con poco conocimiento en la programación </a:t>
            </a:r>
            <a:endParaRPr b="0" lang="en-US" sz="4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24"/>
          <p:cNvSpPr/>
          <p:nvPr/>
        </p:nvSpPr>
        <p:spPr>
          <a:xfrm flipV="1" rot="5400000">
            <a:off x="-8603640" y="-4082040"/>
            <a:ext cx="12231360" cy="14871960"/>
          </a:xfrm>
          <a:custGeom>
            <a:avLst/>
            <a:gdLst>
              <a:gd name="textAreaLeft" fmla="*/ 0 w 12231360"/>
              <a:gd name="textAreaRight" fmla="*/ 12232080 w 12231360"/>
              <a:gd name="textAreaTop" fmla="*/ 360 h 14871960"/>
              <a:gd name="textAreaBottom" fmla="*/ 14873040 h 14871960"/>
            </a:gdLst>
            <a:ahLst/>
            <a:rect l="textAreaLeft" t="textAreaTop" r="textAreaRight" b="textAreaBottom"/>
            <a:pathLst>
              <a:path w="12232178" h="14872844">
                <a:moveTo>
                  <a:pt x="0" y="14872845"/>
                </a:moveTo>
                <a:lnTo>
                  <a:pt x="12232178" y="14872845"/>
                </a:lnTo>
                <a:lnTo>
                  <a:pt x="12232178" y="0"/>
                </a:lnTo>
                <a:lnTo>
                  <a:pt x="0" y="0"/>
                </a:lnTo>
                <a:lnTo>
                  <a:pt x="0" y="14872845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Freeform 24"/>
          <p:cNvSpPr/>
          <p:nvPr/>
        </p:nvSpPr>
        <p:spPr>
          <a:xfrm flipV="1" rot="5400000">
            <a:off x="6599880" y="-2011680"/>
            <a:ext cx="12231360" cy="14871960"/>
          </a:xfrm>
          <a:custGeom>
            <a:avLst/>
            <a:gdLst>
              <a:gd name="textAreaLeft" fmla="*/ 0 w 12231360"/>
              <a:gd name="textAreaRight" fmla="*/ 12232080 w 12231360"/>
              <a:gd name="textAreaTop" fmla="*/ 360 h 14871960"/>
              <a:gd name="textAreaBottom" fmla="*/ 14873040 h 14871960"/>
            </a:gdLst>
            <a:ahLst/>
            <a:rect l="textAreaLeft" t="textAreaTop" r="textAreaRight" b="textAreaBottom"/>
            <a:pathLst>
              <a:path w="12232178" h="14872844">
                <a:moveTo>
                  <a:pt x="0" y="14872845"/>
                </a:moveTo>
                <a:lnTo>
                  <a:pt x="12232178" y="14872845"/>
                </a:lnTo>
                <a:lnTo>
                  <a:pt x="12232178" y="0"/>
                </a:lnTo>
                <a:lnTo>
                  <a:pt x="0" y="0"/>
                </a:lnTo>
                <a:lnTo>
                  <a:pt x="0" y="1487284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28" name="Group 10"/>
          <p:cNvGrpSpPr/>
          <p:nvPr/>
        </p:nvGrpSpPr>
        <p:grpSpPr>
          <a:xfrm>
            <a:off x="894960" y="540720"/>
            <a:ext cx="16177320" cy="9140760"/>
            <a:chOff x="894960" y="540720"/>
            <a:chExt cx="16177320" cy="9140760"/>
          </a:xfrm>
        </p:grpSpPr>
        <p:sp>
          <p:nvSpPr>
            <p:cNvPr id="129" name="Freeform 27"/>
            <p:cNvSpPr/>
            <p:nvPr/>
          </p:nvSpPr>
          <p:spPr>
            <a:xfrm>
              <a:off x="894960" y="580320"/>
              <a:ext cx="16177320" cy="9101160"/>
            </a:xfrm>
            <a:custGeom>
              <a:avLst/>
              <a:gdLst>
                <a:gd name="textAreaLeft" fmla="*/ 0 w 16177320"/>
                <a:gd name="textAreaRight" fmla="*/ 16178040 w 16177320"/>
                <a:gd name="textAreaTop" fmla="*/ 0 h 9101160"/>
                <a:gd name="textAreaBottom" fmla="*/ 9101880 h 9101160"/>
              </a:gdLst>
              <a:ahLst/>
              <a:rect l="textAreaLeft" t="textAreaTop" r="textAreaRight" b="textAreaBottom"/>
              <a:pathLst>
                <a:path w="3525101" h="2198818">
                  <a:moveTo>
                    <a:pt x="0" y="0"/>
                  </a:moveTo>
                  <a:lnTo>
                    <a:pt x="3525101" y="0"/>
                  </a:lnTo>
                  <a:lnTo>
                    <a:pt x="3525101" y="2198818"/>
                  </a:lnTo>
                  <a:lnTo>
                    <a:pt x="0" y="219881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TextBox 29"/>
            <p:cNvSpPr/>
            <p:nvPr/>
          </p:nvSpPr>
          <p:spPr>
            <a:xfrm>
              <a:off x="894960" y="540720"/>
              <a:ext cx="3729240" cy="340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131" name="Picture 1" descr="Minecraft: Java Edition 1.12.2 Pre-release | Minecraft"/>
          <p:cNvPicPr/>
          <p:nvPr/>
        </p:nvPicPr>
        <p:blipFill>
          <a:blip r:embed="rId3"/>
          <a:stretch/>
        </p:blipFill>
        <p:spPr>
          <a:xfrm>
            <a:off x="1928160" y="7058880"/>
            <a:ext cx="4597560" cy="196992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2" descr="Java básico, introducción para Android | OpenWebinars"/>
          <p:cNvPicPr/>
          <p:nvPr/>
        </p:nvPicPr>
        <p:blipFill>
          <a:blip r:embed="rId4"/>
          <a:stretch/>
        </p:blipFill>
        <p:spPr>
          <a:xfrm>
            <a:off x="1561320" y="4953960"/>
            <a:ext cx="2742840" cy="14569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3" descr="Ghidra - Wikipedia"/>
          <p:cNvPicPr/>
          <p:nvPr/>
        </p:nvPicPr>
        <p:blipFill>
          <a:blip r:embed="rId5"/>
          <a:stretch/>
        </p:blipFill>
        <p:spPr>
          <a:xfrm>
            <a:off x="1753560" y="191520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4" descr="Opportunity - Wikipedia, la enciclopedia libre"/>
          <p:cNvPicPr/>
          <p:nvPr/>
        </p:nvPicPr>
        <p:blipFill>
          <a:blip r:embed="rId6"/>
          <a:stretch/>
        </p:blipFill>
        <p:spPr>
          <a:xfrm>
            <a:off x="4947120" y="811440"/>
            <a:ext cx="2742840" cy="219420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5" descr="La Nación / Wikipedia cumple 20 años"/>
          <p:cNvPicPr/>
          <p:nvPr/>
        </p:nvPicPr>
        <p:blipFill>
          <a:blip r:embed="rId7"/>
          <a:stretch/>
        </p:blipFill>
        <p:spPr>
          <a:xfrm>
            <a:off x="7794000" y="7347960"/>
            <a:ext cx="3324960" cy="18662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6" descr="CÓMO USAR NetBeans desde cero | CONOCER las PARTES NetBeans"/>
          <p:cNvPicPr/>
          <p:nvPr/>
        </p:nvPicPr>
        <p:blipFill>
          <a:blip r:embed="rId8"/>
          <a:stretch/>
        </p:blipFill>
        <p:spPr>
          <a:xfrm>
            <a:off x="8440920" y="846360"/>
            <a:ext cx="4015080" cy="15850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7" descr="Archivo:Jenkins logo with title.svg - Wikipedia, la enciclopedia libre"/>
          <p:cNvPicPr/>
          <p:nvPr/>
        </p:nvPicPr>
        <p:blipFill>
          <a:blip r:embed="rId9"/>
          <a:stretch/>
        </p:blipFill>
        <p:spPr>
          <a:xfrm>
            <a:off x="13034520" y="1447200"/>
            <a:ext cx="3324960" cy="137556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8" descr="VisibleTesla"/>
          <p:cNvPicPr/>
          <p:nvPr/>
        </p:nvPicPr>
        <p:blipFill>
          <a:blip r:embed="rId10"/>
          <a:stretch/>
        </p:blipFill>
        <p:spPr>
          <a:xfrm>
            <a:off x="11697480" y="7679520"/>
            <a:ext cx="5373720" cy="96588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9" descr="SmartThings - Apps en Google Play"/>
          <p:cNvPicPr/>
          <p:nvPr/>
        </p:nvPicPr>
        <p:blipFill>
          <a:blip r:embed="rId11"/>
          <a:stretch/>
        </p:blipFill>
        <p:spPr>
          <a:xfrm>
            <a:off x="13746240" y="4052160"/>
            <a:ext cx="2742840" cy="2742840"/>
          </a:xfrm>
          <a:prstGeom prst="rect">
            <a:avLst/>
          </a:prstGeom>
          <a:ln w="0">
            <a:noFill/>
          </a:ln>
        </p:spPr>
      </p:pic>
      <p:sp>
        <p:nvSpPr>
          <p:cNvPr id="140" name="TextBox 11"/>
          <p:cNvSpPr/>
          <p:nvPr/>
        </p:nvSpPr>
        <p:spPr>
          <a:xfrm>
            <a:off x="6535440" y="4317480"/>
            <a:ext cx="735444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Open Sauce"/>
                <a:ea typeface="DejaVu Sans"/>
              </a:rPr>
              <a:t>J A V A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4"/>
          <p:cNvSpPr/>
          <p:nvPr/>
        </p:nvSpPr>
        <p:spPr>
          <a:xfrm>
            <a:off x="8354880" y="5034240"/>
            <a:ext cx="11112840" cy="6580080"/>
          </a:xfrm>
          <a:custGeom>
            <a:avLst/>
            <a:gdLst>
              <a:gd name="textAreaLeft" fmla="*/ 0 w 11112840"/>
              <a:gd name="textAreaRight" fmla="*/ 11113560 w 11112840"/>
              <a:gd name="textAreaTop" fmla="*/ 0 h 6580080"/>
              <a:gd name="textAreaBottom" fmla="*/ 6580800 h 6580080"/>
            </a:gdLst>
            <a:ahLst/>
            <a:rect l="textAreaLeft" t="textAreaTop" r="textAreaRight" b="textAreaBottom"/>
            <a:pathLst>
              <a:path w="11113567" h="6580952">
                <a:moveTo>
                  <a:pt x="0" y="0"/>
                </a:moveTo>
                <a:lnTo>
                  <a:pt x="11113567" y="0"/>
                </a:lnTo>
                <a:lnTo>
                  <a:pt x="11113567" y="6580951"/>
                </a:lnTo>
                <a:lnTo>
                  <a:pt x="0" y="65809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alphaModFix amt="5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42" name="Group 5"/>
          <p:cNvGrpSpPr/>
          <p:nvPr/>
        </p:nvGrpSpPr>
        <p:grpSpPr>
          <a:xfrm>
            <a:off x="10025280" y="1886400"/>
            <a:ext cx="2998440" cy="5418360"/>
            <a:chOff x="10025280" y="1886400"/>
            <a:chExt cx="2998440" cy="5418360"/>
          </a:xfrm>
        </p:grpSpPr>
        <p:sp>
          <p:nvSpPr>
            <p:cNvPr id="143" name="Freeform 15"/>
            <p:cNvSpPr/>
            <p:nvPr/>
          </p:nvSpPr>
          <p:spPr>
            <a:xfrm>
              <a:off x="10025280" y="1921680"/>
              <a:ext cx="1263600" cy="5383080"/>
            </a:xfrm>
            <a:custGeom>
              <a:avLst/>
              <a:gdLst>
                <a:gd name="textAreaLeft" fmla="*/ 0 w 1263600"/>
                <a:gd name="textAreaRight" fmla="*/ 1264320 w 1263600"/>
                <a:gd name="textAreaTop" fmla="*/ 0 h 5383080"/>
                <a:gd name="textAreaBottom" fmla="*/ 5383800 h 5383080"/>
              </a:gdLst>
              <a:ahLst/>
              <a:rect l="textAreaLeft" t="textAreaTop" r="textAreaRight" b="textAreaBottom"/>
              <a:pathLst>
                <a:path w="342591" h="1458940">
                  <a:moveTo>
                    <a:pt x="0" y="0"/>
                  </a:moveTo>
                  <a:lnTo>
                    <a:pt x="342591" y="0"/>
                  </a:lnTo>
                  <a:lnTo>
                    <a:pt x="342591" y="1458940"/>
                  </a:lnTo>
                  <a:lnTo>
                    <a:pt x="0" y="1458940"/>
                  </a:lnTo>
                  <a:lnTo>
                    <a:pt x="0" y="0"/>
                  </a:lnTo>
                </a:path>
              </a:pathLst>
            </a:custGeom>
            <a:solidFill>
              <a:srgbClr val="40ffc9">
                <a:alpha val="5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TextBox 18"/>
            <p:cNvSpPr/>
            <p:nvPr/>
          </p:nvSpPr>
          <p:spPr>
            <a:xfrm>
              <a:off x="10025280" y="1886400"/>
              <a:ext cx="2998440" cy="30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145" name="Freeform 16"/>
          <p:cNvSpPr/>
          <p:nvPr/>
        </p:nvSpPr>
        <p:spPr>
          <a:xfrm flipV="1" rot="5400000">
            <a:off x="-1784520" y="6748920"/>
            <a:ext cx="9257760" cy="7543440"/>
          </a:xfrm>
          <a:custGeom>
            <a:avLst/>
            <a:gdLst>
              <a:gd name="textAreaLeft" fmla="*/ 0 w 9257760"/>
              <a:gd name="textAreaRight" fmla="*/ 9258480 w 9257760"/>
              <a:gd name="textAreaTop" fmla="*/ -360 h 7543440"/>
              <a:gd name="textAreaBottom" fmla="*/ 7543800 h 7543440"/>
            </a:gdLst>
            <a:ahLst/>
            <a:rect l="textAreaLeft" t="textAreaTop" r="textAreaRight" b="textAreaBottom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Freeform 17"/>
          <p:cNvSpPr/>
          <p:nvPr/>
        </p:nvSpPr>
        <p:spPr>
          <a:xfrm>
            <a:off x="17049600" y="819720"/>
            <a:ext cx="418680" cy="417240"/>
          </a:xfrm>
          <a:custGeom>
            <a:avLst/>
            <a:gdLst>
              <a:gd name="textAreaLeft" fmla="*/ 0 w 418680"/>
              <a:gd name="textAreaRight" fmla="*/ 419400 w 418680"/>
              <a:gd name="textAreaTop" fmla="*/ 0 h 417240"/>
              <a:gd name="textAreaBottom" fmla="*/ 417960 h 417240"/>
            </a:gdLst>
            <a:ahLst/>
            <a:rect l="textAreaLeft" t="textAreaTop" r="textAreaRight" b="textAreaBottom"/>
            <a:pathLst>
              <a:path w="419537" h="418012">
                <a:moveTo>
                  <a:pt x="0" y="0"/>
                </a:moveTo>
                <a:lnTo>
                  <a:pt x="419538" y="0"/>
                </a:lnTo>
                <a:lnTo>
                  <a:pt x="419538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TextBox 20"/>
          <p:cNvSpPr/>
          <p:nvPr/>
        </p:nvSpPr>
        <p:spPr>
          <a:xfrm>
            <a:off x="2431080" y="3450960"/>
            <a:ext cx="8417160" cy="65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5199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8" name="TextBox 22"/>
          <p:cNvSpPr/>
          <p:nvPr/>
        </p:nvSpPr>
        <p:spPr>
          <a:xfrm>
            <a:off x="13216320" y="8116560"/>
            <a:ext cx="269460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3251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Ruda"/>
                <a:ea typeface="DejaVu Sans"/>
              </a:rPr>
              <a:t>James Gosling (Google)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9" name="Picture 117" descr=""/>
          <p:cNvPicPr/>
          <p:nvPr/>
        </p:nvPicPr>
        <p:blipFill>
          <a:blip r:embed="rId4"/>
          <a:stretch/>
        </p:blipFill>
        <p:spPr>
          <a:xfrm>
            <a:off x="11289240" y="2282400"/>
            <a:ext cx="6588000" cy="5489640"/>
          </a:xfrm>
          <a:prstGeom prst="rect">
            <a:avLst/>
          </a:prstGeom>
          <a:ln w="0">
            <a:noFill/>
          </a:ln>
        </p:spPr>
      </p:pic>
      <p:sp>
        <p:nvSpPr>
          <p:cNvPr id="150" name="TextBox 1"/>
          <p:cNvSpPr/>
          <p:nvPr/>
        </p:nvSpPr>
        <p:spPr>
          <a:xfrm>
            <a:off x="79560" y="2446200"/>
            <a:ext cx="845676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571680" indent="-5716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Objetivo inicial: crear aplicaciones para pequeños dipositivos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Box 2"/>
          <p:cNvSpPr/>
          <p:nvPr/>
        </p:nvSpPr>
        <p:spPr>
          <a:xfrm>
            <a:off x="-265320" y="828720"/>
            <a:ext cx="8456760" cy="14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lvl="1" marL="863640" indent="-431280">
              <a:lnSpc>
                <a:spcPts val="5199"/>
              </a:lnSpc>
              <a:buClr>
                <a:srgbClr val="ffffff"/>
              </a:buClr>
              <a:buFont typeface="Arial,Sans-Serif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Sun Microsistems comienza el desarrollo en 1994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TextBox 5"/>
          <p:cNvSpPr/>
          <p:nvPr/>
        </p:nvSpPr>
        <p:spPr>
          <a:xfrm>
            <a:off x="-6480" y="4193280"/>
            <a:ext cx="845676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571680" indent="-5716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Objetivo final: crear programas multiplataforma.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23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grpSp>
        <p:nvGrpSpPr>
          <p:cNvPr id="154" name="Group 24"/>
          <p:cNvGrpSpPr/>
          <p:nvPr/>
        </p:nvGrpSpPr>
        <p:grpSpPr>
          <a:xfrm>
            <a:off x="16112160" y="-682200"/>
            <a:ext cx="3484800" cy="3485160"/>
            <a:chOff x="16112160" y="-682200"/>
            <a:chExt cx="3484800" cy="3485160"/>
          </a:xfrm>
        </p:grpSpPr>
        <p:sp>
          <p:nvSpPr>
            <p:cNvPr id="155" name="Freeform: Shape 25"/>
            <p:cNvSpPr/>
            <p:nvPr/>
          </p:nvSpPr>
          <p:spPr>
            <a:xfrm flipH="1" rot="18900000">
              <a:off x="16797240" y="-346680"/>
              <a:ext cx="2113920" cy="2814480"/>
            </a:xfrm>
            <a:custGeom>
              <a:avLst/>
              <a:gdLst>
                <a:gd name="textAreaLeft" fmla="*/ 360 w 2113920"/>
                <a:gd name="textAreaRight" fmla="*/ 2114640 w 2113920"/>
                <a:gd name="textAreaTop" fmla="*/ 0 h 2814480"/>
                <a:gd name="textAreaBottom" fmla="*/ 2814840 h 2814480"/>
              </a:gdLst>
              <a:ahLst/>
              <a:rect l="textAreaLeft" t="textAreaTop" r="textAreaRight" b="textAreaBottom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Rectangle 26"/>
            <p:cNvSpPr/>
            <p:nvPr/>
          </p:nvSpPr>
          <p:spPr>
            <a:xfrm flipH="1" rot="18900000">
              <a:off x="17108640" y="1923840"/>
              <a:ext cx="727920" cy="72792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7" name="Rectangle 28"/>
          <p:cNvSpPr/>
          <p:nvPr/>
        </p:nvSpPr>
        <p:spPr>
          <a:xfrm rot="2700000">
            <a:off x="4106160" y="9050040"/>
            <a:ext cx="967680" cy="96768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58" name="Isosceles Triangle 19"/>
          <p:cNvSpPr/>
          <p:nvPr/>
        </p:nvSpPr>
        <p:spPr>
          <a:xfrm>
            <a:off x="2015280" y="8581680"/>
            <a:ext cx="3392640" cy="170496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59" name="Picture 6" descr=""/>
          <p:cNvPicPr/>
          <p:nvPr/>
        </p:nvPicPr>
        <p:blipFill>
          <a:blip r:embed="rId1"/>
          <a:stretch/>
        </p:blipFill>
        <p:spPr>
          <a:xfrm>
            <a:off x="124200" y="3649680"/>
            <a:ext cx="18060840" cy="3396960"/>
          </a:xfrm>
          <a:prstGeom prst="rect">
            <a:avLst/>
          </a:prstGeom>
          <a:ln w="0">
            <a:noFill/>
          </a:ln>
        </p:spPr>
      </p:pic>
      <p:sp>
        <p:nvSpPr>
          <p:cNvPr id="160" name="TextBox 7"/>
          <p:cNvSpPr/>
          <p:nvPr/>
        </p:nvSpPr>
        <p:spPr>
          <a:xfrm>
            <a:off x="1021320" y="583560"/>
            <a:ext cx="123055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Java: Un </a:t>
            </a: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Viaje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a través de su </a:t>
            </a: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Historia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37"/>
          <p:cNvSpPr/>
          <p:nvPr/>
        </p:nvSpPr>
        <p:spPr>
          <a:xfrm>
            <a:off x="0" y="0"/>
            <a:ext cx="18282960" cy="10286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62" name="Picture 124" descr="CPU con números binarios y placa base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163" name="Rectangle 138"/>
          <p:cNvSpPr/>
          <p:nvPr/>
        </p:nvSpPr>
        <p:spPr>
          <a:xfrm rot="16200000">
            <a:off x="-1654920" y="1650600"/>
            <a:ext cx="10286640" cy="6985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5098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64" name="TextBox 1"/>
          <p:cNvSpPr/>
          <p:nvPr/>
        </p:nvSpPr>
        <p:spPr>
          <a:xfrm>
            <a:off x="965160" y="965160"/>
            <a:ext cx="8178480" cy="53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7800" spc="-1" strike="noStrike">
                <a:solidFill>
                  <a:srgbClr val="ffffff"/>
                </a:solidFill>
                <a:latin typeface="Arial"/>
                <a:ea typeface="DejaVu Sans"/>
              </a:rPr>
              <a:t>Búsqueda binaria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ctangle 136"/>
          <p:cNvSpPr/>
          <p:nvPr/>
        </p:nvSpPr>
        <p:spPr>
          <a:xfrm rot="5400000">
            <a:off x="11310480" y="3309120"/>
            <a:ext cx="10286640" cy="3668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5098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6" descr=""/>
          <p:cNvPicPr/>
          <p:nvPr/>
        </p:nvPicPr>
        <p:blipFill>
          <a:blip r:embed="rId1"/>
          <a:stretch/>
        </p:blipFill>
        <p:spPr>
          <a:xfrm>
            <a:off x="1928160" y="605160"/>
            <a:ext cx="6107040" cy="79120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1373760" y="8528040"/>
            <a:ext cx="845676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32360">
              <a:lnSpc>
                <a:spcPts val="519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https://qrco.de/beJ4BT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Picture 9" descr=""/>
          <p:cNvPicPr/>
          <p:nvPr/>
        </p:nvPicPr>
        <p:blipFill>
          <a:blip r:embed="rId2"/>
          <a:stretch/>
        </p:blipFill>
        <p:spPr>
          <a:xfrm>
            <a:off x="9605520" y="605160"/>
            <a:ext cx="6107040" cy="7696440"/>
          </a:xfrm>
          <a:prstGeom prst="rect">
            <a:avLst/>
          </a:prstGeom>
          <a:ln w="0">
            <a:noFill/>
          </a:ln>
        </p:spPr>
      </p:pic>
      <p:sp>
        <p:nvSpPr>
          <p:cNvPr id="169" name="TextBox 10"/>
          <p:cNvSpPr/>
          <p:nvPr/>
        </p:nvSpPr>
        <p:spPr>
          <a:xfrm>
            <a:off x="9504000" y="8528040"/>
            <a:ext cx="845676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32360">
              <a:lnSpc>
                <a:spcPts val="519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https://qrco.de/beJ4D6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DAFsN1yTqFQ</dc:identifier>
  <dc:language>en-US</dc:language>
  <cp:lastModifiedBy/>
  <dcterms:modified xsi:type="dcterms:W3CDTF">2023-09-02T00:25:42Z</dcterms:modified>
  <cp:revision>167</cp:revision>
  <dc:subject/>
  <dc:title>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17</vt:i4>
  </property>
</Properties>
</file>