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8288000" cy="10287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AC7A6-A744-47DD-AA9D-D42674FE2C3B}" v="110" dt="2023-09-02T03:20:54.551"/>
    <p1510:client id="{39F1F11E-CC6E-4E28-8F98-B26001DD1E79}" v="437" dt="2023-09-02T02:56:01.690"/>
    <p1510:client id="{70B561BC-93D0-4D5E-B608-27E1B3E451D4}" v="526" dt="2023-09-02T01:06:32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F9741F-23A5-446B-BD7D-BE7AD051C2B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1E00B5-9A88-4763-B6DE-E7C0FE0F26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035139-A0D5-4F56-985C-58931469E6B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01F234-2F08-4664-8E9B-4E12C9A77F8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E3B897-FA29-423C-8FAF-A4E9A18230C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97FD51-AD45-45E8-A2C6-2C4D35CB2CF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554FDA-D929-4AA4-93AB-80A6D654DE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4B5A4A5-1DD3-4570-9398-2B19F31D77E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D9328D-2B9F-4530-A2DA-965A8F4DF0A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F7681D-38FF-4FF3-B746-23BC3CE24A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54E7F5-82D0-4B2E-AFC0-5B35BEE2CA6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45B027-E6ED-4A36-859C-4841D893ADA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FD1E0E-B322-47D8-99C0-E530246608E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 rot="5400000" flipV="1">
            <a:off x="-85320" y="-459360"/>
            <a:ext cx="12231720" cy="14872320"/>
          </a:xfrm>
          <a:custGeom>
            <a:avLst/>
            <a:gdLst>
              <a:gd name="textAreaLeft" fmla="*/ 0 w 12231720"/>
              <a:gd name="textAreaRight" fmla="*/ 12232080 w 12231720"/>
              <a:gd name="textAreaTop" fmla="*/ 360 h 14872320"/>
              <a:gd name="textAreaBottom" fmla="*/ 14873040 h 14872320"/>
            </a:gdLst>
            <a:ahLst/>
            <a:cxnLst/>
            <a:rect l="textAreaLeft" t="textAreaTop" r="textAreaRight" b="textAreaBottom"/>
            <a:pathLst>
              <a:path w="12232178" h="14872844">
                <a:moveTo>
                  <a:pt x="0" y="14872845"/>
                </a:moveTo>
                <a:lnTo>
                  <a:pt x="12232178" y="14872845"/>
                </a:lnTo>
                <a:lnTo>
                  <a:pt x="12232178" y="0"/>
                </a:lnTo>
                <a:lnTo>
                  <a:pt x="0" y="0"/>
                </a:lnTo>
                <a:lnTo>
                  <a:pt x="0" y="1487284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8287560" y="1306440"/>
            <a:ext cx="11113200" cy="10197360"/>
          </a:xfrm>
          <a:custGeom>
            <a:avLst/>
            <a:gdLst>
              <a:gd name="textAreaLeft" fmla="*/ 0 w 11113200"/>
              <a:gd name="textAreaRight" fmla="*/ 11113560 w 11113200"/>
              <a:gd name="textAreaTop" fmla="*/ 0 h 10197360"/>
              <a:gd name="textAreaBottom" fmla="*/ 10197720 h 10197360"/>
            </a:gdLst>
            <a:ahLst/>
            <a:cxnLst/>
            <a:rect l="textAreaLeft" t="textAreaTop" r="textAreaRight" b="textAreaBottom"/>
            <a:pathLst>
              <a:path w="11113567" h="10197587">
                <a:moveTo>
                  <a:pt x="0" y="0"/>
                </a:moveTo>
                <a:lnTo>
                  <a:pt x="11113567" y="0"/>
                </a:lnTo>
                <a:lnTo>
                  <a:pt x="11113567" y="10197587"/>
                </a:lnTo>
                <a:lnTo>
                  <a:pt x="0" y="101975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" name="Group 4"/>
          <p:cNvGrpSpPr/>
          <p:nvPr/>
        </p:nvGrpSpPr>
        <p:grpSpPr>
          <a:xfrm>
            <a:off x="8070840" y="1109160"/>
            <a:ext cx="9126360" cy="8148960"/>
            <a:chOff x="8070840" y="1109160"/>
            <a:chExt cx="9126360" cy="8148960"/>
          </a:xfrm>
        </p:grpSpPr>
        <p:sp>
          <p:nvSpPr>
            <p:cNvPr id="44" name="Freeform 5"/>
            <p:cNvSpPr/>
            <p:nvPr/>
          </p:nvSpPr>
          <p:spPr>
            <a:xfrm>
              <a:off x="8070840" y="1144440"/>
              <a:ext cx="9126360" cy="8113680"/>
            </a:xfrm>
            <a:custGeom>
              <a:avLst/>
              <a:gdLst>
                <a:gd name="textAreaLeft" fmla="*/ 0 w 9126360"/>
                <a:gd name="textAreaRight" fmla="*/ 9126720 w 9126360"/>
                <a:gd name="textAreaTop" fmla="*/ 0 h 8113680"/>
                <a:gd name="textAreaBottom" fmla="*/ 8114040 h 8113680"/>
              </a:gdLst>
              <a:ahLst/>
              <a:cxnLst/>
              <a:rect l="textAreaLeft" t="textAreaTop" r="textAreaRight" b="textAreaBottom"/>
              <a:pathLst>
                <a:path w="2473308" h="2198818">
                  <a:moveTo>
                    <a:pt x="0" y="0"/>
                  </a:moveTo>
                  <a:lnTo>
                    <a:pt x="2473308" y="0"/>
                  </a:lnTo>
                  <a:lnTo>
                    <a:pt x="2473308" y="2198818"/>
                  </a:lnTo>
                  <a:lnTo>
                    <a:pt x="0" y="219881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TextBox 6"/>
            <p:cNvSpPr/>
            <p:nvPr/>
          </p:nvSpPr>
          <p:spPr>
            <a:xfrm>
              <a:off x="8070840" y="1109160"/>
              <a:ext cx="2998800" cy="303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37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46" name="Group 7"/>
          <p:cNvGrpSpPr/>
          <p:nvPr/>
        </p:nvGrpSpPr>
        <p:grpSpPr>
          <a:xfrm>
            <a:off x="4065120" y="993600"/>
            <a:ext cx="13007520" cy="8148960"/>
            <a:chOff x="4065120" y="993600"/>
            <a:chExt cx="13007520" cy="8148960"/>
          </a:xfrm>
        </p:grpSpPr>
        <p:sp>
          <p:nvSpPr>
            <p:cNvPr id="47" name="Freeform 8"/>
            <p:cNvSpPr/>
            <p:nvPr/>
          </p:nvSpPr>
          <p:spPr>
            <a:xfrm>
              <a:off x="4065120" y="1028880"/>
              <a:ext cx="13007520" cy="8113680"/>
            </a:xfrm>
            <a:custGeom>
              <a:avLst/>
              <a:gdLst>
                <a:gd name="textAreaLeft" fmla="*/ 0 w 13007520"/>
                <a:gd name="textAreaRight" fmla="*/ 13007880 w 13007520"/>
                <a:gd name="textAreaTop" fmla="*/ 0 h 8113680"/>
                <a:gd name="textAreaBottom" fmla="*/ 8114040 h 8113680"/>
              </a:gdLst>
              <a:ahLst/>
              <a:cxnLst/>
              <a:rect l="textAreaLeft" t="textAreaTop" r="textAreaRight" b="textAreaBottom"/>
              <a:pathLst>
                <a:path w="3525101" h="2198818">
                  <a:moveTo>
                    <a:pt x="0" y="0"/>
                  </a:moveTo>
                  <a:lnTo>
                    <a:pt x="3525101" y="0"/>
                  </a:lnTo>
                  <a:lnTo>
                    <a:pt x="3525101" y="2198818"/>
                  </a:lnTo>
                  <a:lnTo>
                    <a:pt x="0" y="219881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TextBox 9"/>
            <p:cNvSpPr/>
            <p:nvPr/>
          </p:nvSpPr>
          <p:spPr>
            <a:xfrm>
              <a:off x="4065120" y="993600"/>
              <a:ext cx="2998800" cy="303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37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49" name="TextBox 10"/>
          <p:cNvSpPr/>
          <p:nvPr/>
        </p:nvSpPr>
        <p:spPr>
          <a:xfrm>
            <a:off x="9452160" y="5695560"/>
            <a:ext cx="7511040" cy="157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ts val="12373"/>
              </a:lnSpc>
            </a:pPr>
            <a:r>
              <a:rPr lang="en-US" sz="12500" b="0" strike="noStrike" spc="-1">
                <a:solidFill>
                  <a:srgbClr val="FFFFFF"/>
                </a:solidFill>
                <a:latin typeface="Klein Heavy"/>
              </a:rPr>
              <a:t>PYTHON </a:t>
            </a:r>
            <a:endParaRPr lang="en-US" sz="1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Freeform 11"/>
          <p:cNvSpPr/>
          <p:nvPr/>
        </p:nvSpPr>
        <p:spPr>
          <a:xfrm>
            <a:off x="16304040" y="1363320"/>
            <a:ext cx="355680" cy="354600"/>
          </a:xfrm>
          <a:custGeom>
            <a:avLst/>
            <a:gdLst>
              <a:gd name="textAreaLeft" fmla="*/ 0 w 355680"/>
              <a:gd name="textAreaRight" fmla="*/ 356040 w 355680"/>
              <a:gd name="textAreaTop" fmla="*/ 0 h 354600"/>
              <a:gd name="textAreaBottom" fmla="*/ 354960 h 354600"/>
            </a:gdLst>
            <a:ahLst/>
            <a:cxnLst/>
            <a:rect l="textAreaLeft" t="textAreaTop" r="textAreaRight" b="textAreaBottom"/>
            <a:pathLst>
              <a:path w="356176" h="354881">
                <a:moveTo>
                  <a:pt x="0" y="0"/>
                </a:moveTo>
                <a:lnTo>
                  <a:pt x="356176" y="0"/>
                </a:lnTo>
                <a:lnTo>
                  <a:pt x="356176" y="354881"/>
                </a:lnTo>
                <a:lnTo>
                  <a:pt x="0" y="3548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Box 12"/>
          <p:cNvSpPr/>
          <p:nvPr/>
        </p:nvSpPr>
        <p:spPr>
          <a:xfrm>
            <a:off x="8404560" y="7742160"/>
            <a:ext cx="8188560" cy="106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ts val="4201"/>
              </a:lnSpc>
            </a:pPr>
            <a:r>
              <a:rPr lang="en-US" sz="3000" b="0" strike="noStrike" spc="-1">
                <a:solidFill>
                  <a:srgbClr val="40FFC9"/>
                </a:solidFill>
                <a:latin typeface="Klein"/>
              </a:rPr>
              <a:t>Investigación sobre el lenguaje más utilizado a nivel global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4627080" y="1535040"/>
            <a:ext cx="1053324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ts val="4201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Klein"/>
              </a:rPr>
              <a:t>Trabajo de investigación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999926" y="-3999282"/>
            <a:ext cx="10287000" cy="1828685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466" y="0"/>
            <a:ext cx="13606268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474237" y="-2528760"/>
            <a:ext cx="7341846" cy="18290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EEB5B-C9B1-2B02-3A1F-BBBDDB1A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57" y="125083"/>
            <a:ext cx="13439954" cy="100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657A28-0A83-EC77-CB59-2D66CFB310BE}"/>
              </a:ext>
            </a:extLst>
          </p:cNvPr>
          <p:cNvGraphicFramePr>
            <a:graphicFrameLocks noGrp="1"/>
          </p:cNvGraphicFramePr>
          <p:nvPr/>
        </p:nvGraphicFramePr>
        <p:xfrm>
          <a:off x="965200" y="1000107"/>
          <a:ext cx="16357600" cy="828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751">
                  <a:extLst>
                    <a:ext uri="{9D8B030D-6E8A-4147-A177-3AD203B41FA5}">
                      <a16:colId xmlns:a16="http://schemas.microsoft.com/office/drawing/2014/main" val="3646664147"/>
                    </a:ext>
                  </a:extLst>
                </a:gridCol>
                <a:gridCol w="6566798">
                  <a:extLst>
                    <a:ext uri="{9D8B030D-6E8A-4147-A177-3AD203B41FA5}">
                      <a16:colId xmlns:a16="http://schemas.microsoft.com/office/drawing/2014/main" val="2819567422"/>
                    </a:ext>
                  </a:extLst>
                </a:gridCol>
                <a:gridCol w="6622051">
                  <a:extLst>
                    <a:ext uri="{9D8B030D-6E8A-4147-A177-3AD203B41FA5}">
                      <a16:colId xmlns:a16="http://schemas.microsoft.com/office/drawing/2014/main" val="3662976956"/>
                    </a:ext>
                  </a:extLst>
                </a:gridCol>
              </a:tblGrid>
              <a:tr h="6756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Cant elem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Java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Python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extLst>
                  <a:ext uri="{0D108BD9-81ED-4DB2-BD59-A6C34878D82A}">
                    <a16:rowId xmlns:a16="http://schemas.microsoft.com/office/drawing/2014/main" val="2695151120"/>
                  </a:ext>
                </a:extLst>
              </a:tr>
              <a:tr h="6756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13571 Nanoseg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9059.90 Nanoseg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extLst>
                  <a:ext uri="{0D108BD9-81ED-4DB2-BD59-A6C34878D82A}">
                    <a16:rowId xmlns:a16="http://schemas.microsoft.com/office/drawing/2014/main" val="3661439430"/>
                  </a:ext>
                </a:extLst>
              </a:tr>
              <a:tr h="6756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10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15488 Nanoseg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11682.51 Nanoseg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extLst>
                  <a:ext uri="{0D108BD9-81ED-4DB2-BD59-A6C34878D82A}">
                    <a16:rowId xmlns:a16="http://schemas.microsoft.com/office/drawing/2014/main" val="3871155164"/>
                  </a:ext>
                </a:extLst>
              </a:tr>
              <a:tr h="6756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100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18774 Nanoseg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57458.87 Nanoseg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extLst>
                  <a:ext uri="{0D108BD9-81ED-4DB2-BD59-A6C34878D82A}">
                    <a16:rowId xmlns:a16="http://schemas.microsoft.com/office/drawing/2014/main" val="1381047852"/>
                  </a:ext>
                </a:extLst>
              </a:tr>
              <a:tr h="6756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1k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26253 Nanoseg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454187.39 Nanoseg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extLst>
                  <a:ext uri="{0D108BD9-81ED-4DB2-BD59-A6C34878D82A}">
                    <a16:rowId xmlns:a16="http://schemas.microsoft.com/office/drawing/2014/main" val="250934363"/>
                  </a:ext>
                </a:extLst>
              </a:tr>
              <a:tr h="10581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10k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382739 Nanoseg</a:t>
                      </a:r>
                      <a:endParaRPr lang="en-US" sz="3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0.000382 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65132856.36 Nanoseg </a:t>
                      </a:r>
                      <a:endParaRPr lang="en-US" sz="3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0.065 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extLst>
                  <a:ext uri="{0D108BD9-81ED-4DB2-BD59-A6C34878D82A}">
                    <a16:rowId xmlns:a16="http://schemas.microsoft.com/office/drawing/2014/main" val="4053228716"/>
                  </a:ext>
                </a:extLst>
              </a:tr>
              <a:tr h="10581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100k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2431181 Nanoseg</a:t>
                      </a:r>
                      <a:endParaRPr lang="en-US" sz="3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0.00243 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180355787.27 Nanoseg</a:t>
                      </a:r>
                      <a:endParaRPr lang="en-US" sz="3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0.18 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extLst>
                  <a:ext uri="{0D108BD9-81ED-4DB2-BD59-A6C34878D82A}">
                    <a16:rowId xmlns:a16="http://schemas.microsoft.com/office/drawing/2014/main" val="2227810792"/>
                  </a:ext>
                </a:extLst>
              </a:tr>
              <a:tr h="10581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1M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85546787 Nanoseg</a:t>
                      </a:r>
                      <a:endParaRPr lang="en-US" sz="3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0.0855 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593830823.89 Nanoseg</a:t>
                      </a:r>
                      <a:endParaRPr lang="en-US" sz="3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0.59 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extLst>
                  <a:ext uri="{0D108BD9-81ED-4DB2-BD59-A6C34878D82A}">
                    <a16:rowId xmlns:a16="http://schemas.microsoft.com/office/drawing/2014/main" val="3122399748"/>
                  </a:ext>
                </a:extLst>
              </a:tr>
              <a:tr h="10581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10M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399142354 Nanoseg</a:t>
                      </a:r>
                      <a:endParaRPr lang="en-US" sz="3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0.399 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9901055812.83 Nanoseg </a:t>
                      </a:r>
                      <a:endParaRPr lang="en-US" sz="3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9.901 Seg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extLst>
                  <a:ext uri="{0D108BD9-81ED-4DB2-BD59-A6C34878D82A}">
                    <a16:rowId xmlns:a16="http://schemas.microsoft.com/office/drawing/2014/main" val="2513626378"/>
                  </a:ext>
                </a:extLst>
              </a:tr>
              <a:tr h="6756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100M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Se ejecuta correctamente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u="none" strike="noStrike">
                          <a:effectLst/>
                        </a:rPr>
                        <a:t>El contenedor se cae</a:t>
                      </a:r>
                      <a:endParaRPr lang="en-US" sz="3200">
                        <a:effectLst/>
                      </a:endParaRPr>
                    </a:p>
                  </a:txBody>
                  <a:tcPr marL="113829" marR="113829" marT="113829" marB="113829"/>
                </a:tc>
                <a:extLst>
                  <a:ext uri="{0D108BD9-81ED-4DB2-BD59-A6C34878D82A}">
                    <a16:rowId xmlns:a16="http://schemas.microsoft.com/office/drawing/2014/main" val="379589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25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8288000" cy="10286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26309" y="2126307"/>
            <a:ext cx="10313727" cy="6061116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39348" y="3989106"/>
            <a:ext cx="6533391" cy="606111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ACDE63E2-7456-B231-2E74-2A245E9CA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7" b="5"/>
          <a:stretch/>
        </p:blipFill>
        <p:spPr>
          <a:xfrm>
            <a:off x="6057898" y="10"/>
            <a:ext cx="12240039" cy="103137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21033" y="1801968"/>
            <a:ext cx="7212453" cy="6132999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C0517-2001-9638-9ED9-9360FEB4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09" y="4425580"/>
            <a:ext cx="4578440" cy="52971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Fibonacci recursivo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5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611DDA3-36AF-166B-F1FD-6A9C90BC7D84}"/>
              </a:ext>
            </a:extLst>
          </p:cNvPr>
          <p:cNvSpPr txBox="1"/>
          <p:nvPr/>
        </p:nvSpPr>
        <p:spPr>
          <a:xfrm>
            <a:off x="1373661" y="8527962"/>
            <a:ext cx="8457166" cy="7092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32435" lvl="1">
              <a:lnSpc>
                <a:spcPts val="5199"/>
              </a:lnSpc>
            </a:pP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https://qrco.de/beJ4OF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D6444E-6A53-D844-E444-1788C2DFCF7B}"/>
              </a:ext>
            </a:extLst>
          </p:cNvPr>
          <p:cNvSpPr txBox="1"/>
          <p:nvPr/>
        </p:nvSpPr>
        <p:spPr>
          <a:xfrm>
            <a:off x="9504057" y="8527962"/>
            <a:ext cx="8457166" cy="7092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32435" lvl="1">
              <a:lnSpc>
                <a:spcPts val="5199"/>
              </a:lnSpc>
            </a:pP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https://qrco.de/beJ4Om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1A70BF-116A-E7EE-88EE-3174F9131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87" y="832148"/>
            <a:ext cx="6560388" cy="7350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2FE051-E43F-060A-EAE9-AA5FAE5F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023" y="918412"/>
            <a:ext cx="6560388" cy="72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0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0531F3-2B87-75E4-412F-28A2594D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933" y="965200"/>
            <a:ext cx="11142132" cy="83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3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454055-B903-94A2-38C3-CD75DDB56B67}"/>
              </a:ext>
            </a:extLst>
          </p:cNvPr>
          <p:cNvGraphicFramePr>
            <a:graphicFrameLocks noGrp="1"/>
          </p:cNvGraphicFramePr>
          <p:nvPr/>
        </p:nvGraphicFramePr>
        <p:xfrm>
          <a:off x="1523852" y="965199"/>
          <a:ext cx="15240297" cy="835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91">
                  <a:extLst>
                    <a:ext uri="{9D8B030D-6E8A-4147-A177-3AD203B41FA5}">
                      <a16:colId xmlns:a16="http://schemas.microsoft.com/office/drawing/2014/main" val="2409868460"/>
                    </a:ext>
                  </a:extLst>
                </a:gridCol>
                <a:gridCol w="3915513">
                  <a:extLst>
                    <a:ext uri="{9D8B030D-6E8A-4147-A177-3AD203B41FA5}">
                      <a16:colId xmlns:a16="http://schemas.microsoft.com/office/drawing/2014/main" val="327389186"/>
                    </a:ext>
                  </a:extLst>
                </a:gridCol>
                <a:gridCol w="9142993">
                  <a:extLst>
                    <a:ext uri="{9D8B030D-6E8A-4147-A177-3AD203B41FA5}">
                      <a16:colId xmlns:a16="http://schemas.microsoft.com/office/drawing/2014/main" val="2138147193"/>
                    </a:ext>
                  </a:extLst>
                </a:gridCol>
              </a:tblGrid>
              <a:tr h="7811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Cant elem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Java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Python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extLst>
                  <a:ext uri="{0D108BD9-81ED-4DB2-BD59-A6C34878D82A}">
                    <a16:rowId xmlns:a16="http://schemas.microsoft.com/office/drawing/2014/main" val="534773054"/>
                  </a:ext>
                </a:extLst>
              </a:tr>
              <a:tr h="7811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1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2093517 Nanoseg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19073.48 Nanoseg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extLst>
                  <a:ext uri="{0D108BD9-81ED-4DB2-BD59-A6C34878D82A}">
                    <a16:rowId xmlns:a16="http://schemas.microsoft.com/office/drawing/2014/main" val="2786579139"/>
                  </a:ext>
                </a:extLst>
              </a:tr>
              <a:tr h="7811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2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579629 Nanoseg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33378.60 Nanoseg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extLst>
                  <a:ext uri="{0D108BD9-81ED-4DB2-BD59-A6C34878D82A}">
                    <a16:rowId xmlns:a16="http://schemas.microsoft.com/office/drawing/2014/main" val="2961747681"/>
                  </a:ext>
                </a:extLst>
              </a:tr>
              <a:tr h="7811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4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962046 Nanoseg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93460.08 Nanoseg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extLst>
                  <a:ext uri="{0D108BD9-81ED-4DB2-BD59-A6C34878D82A}">
                    <a16:rowId xmlns:a16="http://schemas.microsoft.com/office/drawing/2014/main" val="1004263272"/>
                  </a:ext>
                </a:extLst>
              </a:tr>
              <a:tr h="7811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8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563629 Nanoseg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112295.15 Nanoseg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extLst>
                  <a:ext uri="{0D108BD9-81ED-4DB2-BD59-A6C34878D82A}">
                    <a16:rowId xmlns:a16="http://schemas.microsoft.com/office/drawing/2014/main" val="3619904518"/>
                  </a:ext>
                </a:extLst>
              </a:tr>
              <a:tr h="12232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16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9414003 Nanoseg</a:t>
                      </a:r>
                      <a:endParaRPr lang="en-US" sz="3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0.00941 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1818656.92 Nanoseg </a:t>
                      </a:r>
                      <a:endParaRPr lang="en-US" sz="3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0.0018 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extLst>
                  <a:ext uri="{0D108BD9-81ED-4DB2-BD59-A6C34878D82A}">
                    <a16:rowId xmlns:a16="http://schemas.microsoft.com/office/drawing/2014/main" val="2845706297"/>
                  </a:ext>
                </a:extLst>
              </a:tr>
              <a:tr h="12232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32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315397323 Nanoseg</a:t>
                      </a:r>
                      <a:endParaRPr lang="en-US" sz="3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0.315 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11625167846.67 Nanoseg</a:t>
                      </a:r>
                      <a:endParaRPr lang="en-US" sz="3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11.62 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extLst>
                  <a:ext uri="{0D108BD9-81ED-4DB2-BD59-A6C34878D82A}">
                    <a16:rowId xmlns:a16="http://schemas.microsoft.com/office/drawing/2014/main" val="2817802924"/>
                  </a:ext>
                </a:extLst>
              </a:tr>
              <a:tr h="12232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35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618232404 Nanoseg</a:t>
                      </a:r>
                      <a:endParaRPr lang="en-US" sz="3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0.618232404 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37324287176.13Nanoseg</a:t>
                      </a:r>
                      <a:endParaRPr lang="en-US" sz="3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37.32 Seg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extLst>
                  <a:ext uri="{0D108BD9-81ED-4DB2-BD59-A6C34878D82A}">
                    <a16:rowId xmlns:a16="http://schemas.microsoft.com/office/drawing/2014/main" val="3448160689"/>
                  </a:ext>
                </a:extLst>
              </a:tr>
              <a:tr h="7811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64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Sigue ejecutando.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u="none" strike="noStrike">
                          <a:effectLst/>
                        </a:rPr>
                        <a:t>El contenedor no puede procesar el cálculo y se cae.</a:t>
                      </a:r>
                      <a:endParaRPr lang="en-US" sz="3700">
                        <a:effectLst/>
                      </a:endParaRPr>
                    </a:p>
                  </a:txBody>
                  <a:tcPr marL="131592" marR="131592" marT="131592" marB="131592"/>
                </a:tc>
                <a:extLst>
                  <a:ext uri="{0D108BD9-81ED-4DB2-BD59-A6C34878D82A}">
                    <a16:rowId xmlns:a16="http://schemas.microsoft.com/office/drawing/2014/main" val="368354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28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Which is Better Java or Python - Javatpoint">
            <a:extLst>
              <a:ext uri="{FF2B5EF4-FFF2-40B4-BE49-F238E27FC236}">
                <a16:creationId xmlns:a16="http://schemas.microsoft.com/office/drawing/2014/main" id="{22396BF0-C2F1-5E46-0B68-806F0F7A7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9" r="-1" b="-1"/>
          <a:stretch/>
        </p:blipFill>
        <p:spPr>
          <a:xfrm>
            <a:off x="295275" y="260277"/>
            <a:ext cx="17697450" cy="9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1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rbujas de conversación vacías">
            <a:extLst>
              <a:ext uri="{FF2B5EF4-FFF2-40B4-BE49-F238E27FC236}">
                <a16:creationId xmlns:a16="http://schemas.microsoft.com/office/drawing/2014/main" id="{BD1C3351-390C-E60F-4DBF-4E604FC87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610" r="1" b="10100"/>
          <a:stretch/>
        </p:blipFill>
        <p:spPr>
          <a:xfrm>
            <a:off x="20" y="-33"/>
            <a:ext cx="18287975" cy="10287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3D79E2-B0D6-1DA7-CAD3-EE1CDDA2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683544"/>
            <a:ext cx="13716000" cy="45948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900">
                <a:solidFill>
                  <a:schemeClr val="bg1"/>
                </a:solidFill>
              </a:rPr>
              <a:t>Gracias por escuchar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1309" y="6552934"/>
            <a:ext cx="6365383" cy="27432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6365383"/>
                      <a:gd name="connsiteY0" fmla="*/ 0 h 27432"/>
                      <a:gd name="connsiteX1" fmla="*/ 636538 w 6365383"/>
                      <a:gd name="connsiteY1" fmla="*/ 0 h 27432"/>
                      <a:gd name="connsiteX2" fmla="*/ 1336730 w 6365383"/>
                      <a:gd name="connsiteY2" fmla="*/ 0 h 27432"/>
                      <a:gd name="connsiteX3" fmla="*/ 1909615 w 6365383"/>
                      <a:gd name="connsiteY3" fmla="*/ 0 h 27432"/>
                      <a:gd name="connsiteX4" fmla="*/ 2418846 w 6365383"/>
                      <a:gd name="connsiteY4" fmla="*/ 0 h 27432"/>
                      <a:gd name="connsiteX5" fmla="*/ 2928076 w 6365383"/>
                      <a:gd name="connsiteY5" fmla="*/ 0 h 27432"/>
                      <a:gd name="connsiteX6" fmla="*/ 3373653 w 6365383"/>
                      <a:gd name="connsiteY6" fmla="*/ 0 h 27432"/>
                      <a:gd name="connsiteX7" fmla="*/ 4137499 w 6365383"/>
                      <a:gd name="connsiteY7" fmla="*/ 0 h 27432"/>
                      <a:gd name="connsiteX8" fmla="*/ 4901345 w 6365383"/>
                      <a:gd name="connsiteY8" fmla="*/ 0 h 27432"/>
                      <a:gd name="connsiteX9" fmla="*/ 5665191 w 6365383"/>
                      <a:gd name="connsiteY9" fmla="*/ 0 h 27432"/>
                      <a:gd name="connsiteX10" fmla="*/ 6365383 w 6365383"/>
                      <a:gd name="connsiteY10" fmla="*/ 0 h 27432"/>
                      <a:gd name="connsiteX11" fmla="*/ 6365383 w 6365383"/>
                      <a:gd name="connsiteY11" fmla="*/ 27432 h 27432"/>
                      <a:gd name="connsiteX12" fmla="*/ 5728845 w 6365383"/>
                      <a:gd name="connsiteY12" fmla="*/ 27432 h 27432"/>
                      <a:gd name="connsiteX13" fmla="*/ 5028653 w 6365383"/>
                      <a:gd name="connsiteY13" fmla="*/ 27432 h 27432"/>
                      <a:gd name="connsiteX14" fmla="*/ 4583076 w 6365383"/>
                      <a:gd name="connsiteY14" fmla="*/ 27432 h 27432"/>
                      <a:gd name="connsiteX15" fmla="*/ 4137499 w 6365383"/>
                      <a:gd name="connsiteY15" fmla="*/ 27432 h 27432"/>
                      <a:gd name="connsiteX16" fmla="*/ 3691922 w 6365383"/>
                      <a:gd name="connsiteY16" fmla="*/ 27432 h 27432"/>
                      <a:gd name="connsiteX17" fmla="*/ 3182692 w 6365383"/>
                      <a:gd name="connsiteY17" fmla="*/ 27432 h 27432"/>
                      <a:gd name="connsiteX18" fmla="*/ 2673461 w 6365383"/>
                      <a:gd name="connsiteY18" fmla="*/ 27432 h 27432"/>
                      <a:gd name="connsiteX19" fmla="*/ 2164230 w 6365383"/>
                      <a:gd name="connsiteY19" fmla="*/ 27432 h 27432"/>
                      <a:gd name="connsiteX20" fmla="*/ 1655000 w 6365383"/>
                      <a:gd name="connsiteY20" fmla="*/ 27432 h 27432"/>
                      <a:gd name="connsiteX21" fmla="*/ 1145769 w 6365383"/>
                      <a:gd name="connsiteY21" fmla="*/ 27432 h 27432"/>
                      <a:gd name="connsiteX22" fmla="*/ 0 w 6365383"/>
                      <a:gd name="connsiteY22" fmla="*/ 27432 h 27432"/>
                      <a:gd name="connsiteX23" fmla="*/ 0 w 6365383"/>
                      <a:gd name="connsiteY23" fmla="*/ 0 h 27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365383" h="27432" fill="none" extrusionOk="0">
                        <a:moveTo>
                          <a:pt x="0" y="0"/>
                        </a:moveTo>
                        <a:cubicBezTo>
                          <a:pt x="164014" y="-28800"/>
                          <a:pt x="392589" y="16597"/>
                          <a:pt x="636538" y="0"/>
                        </a:cubicBezTo>
                        <a:cubicBezTo>
                          <a:pt x="880487" y="-16597"/>
                          <a:pt x="1095224" y="-7871"/>
                          <a:pt x="1336730" y="0"/>
                        </a:cubicBezTo>
                        <a:cubicBezTo>
                          <a:pt x="1578236" y="7871"/>
                          <a:pt x="1649337" y="-22384"/>
                          <a:pt x="1909615" y="0"/>
                        </a:cubicBezTo>
                        <a:cubicBezTo>
                          <a:pt x="2169893" y="22384"/>
                          <a:pt x="2279697" y="7436"/>
                          <a:pt x="2418846" y="0"/>
                        </a:cubicBezTo>
                        <a:cubicBezTo>
                          <a:pt x="2557995" y="-7436"/>
                          <a:pt x="2719158" y="24395"/>
                          <a:pt x="2928076" y="0"/>
                        </a:cubicBezTo>
                        <a:cubicBezTo>
                          <a:pt x="3136994" y="-24395"/>
                          <a:pt x="3236398" y="-16046"/>
                          <a:pt x="3373653" y="0"/>
                        </a:cubicBezTo>
                        <a:cubicBezTo>
                          <a:pt x="3510908" y="16046"/>
                          <a:pt x="3933654" y="-18835"/>
                          <a:pt x="4137499" y="0"/>
                        </a:cubicBezTo>
                        <a:cubicBezTo>
                          <a:pt x="4341344" y="18835"/>
                          <a:pt x="4634949" y="16518"/>
                          <a:pt x="4901345" y="0"/>
                        </a:cubicBezTo>
                        <a:cubicBezTo>
                          <a:pt x="5167741" y="-16518"/>
                          <a:pt x="5482502" y="-23233"/>
                          <a:pt x="5665191" y="0"/>
                        </a:cubicBezTo>
                        <a:cubicBezTo>
                          <a:pt x="5847880" y="23233"/>
                          <a:pt x="6038909" y="-19558"/>
                          <a:pt x="6365383" y="0"/>
                        </a:cubicBezTo>
                        <a:cubicBezTo>
                          <a:pt x="6366317" y="12270"/>
                          <a:pt x="6364320" y="20068"/>
                          <a:pt x="6365383" y="27432"/>
                        </a:cubicBezTo>
                        <a:cubicBezTo>
                          <a:pt x="6160909" y="45028"/>
                          <a:pt x="5918554" y="42323"/>
                          <a:pt x="5728845" y="27432"/>
                        </a:cubicBezTo>
                        <a:cubicBezTo>
                          <a:pt x="5539136" y="12541"/>
                          <a:pt x="5172149" y="23835"/>
                          <a:pt x="5028653" y="27432"/>
                        </a:cubicBezTo>
                        <a:cubicBezTo>
                          <a:pt x="4885157" y="31029"/>
                          <a:pt x="4768966" y="33290"/>
                          <a:pt x="4583076" y="27432"/>
                        </a:cubicBezTo>
                        <a:cubicBezTo>
                          <a:pt x="4397186" y="21574"/>
                          <a:pt x="4295537" y="38724"/>
                          <a:pt x="4137499" y="27432"/>
                        </a:cubicBezTo>
                        <a:cubicBezTo>
                          <a:pt x="3979461" y="16140"/>
                          <a:pt x="3895902" y="23317"/>
                          <a:pt x="3691922" y="27432"/>
                        </a:cubicBezTo>
                        <a:cubicBezTo>
                          <a:pt x="3487942" y="31547"/>
                          <a:pt x="3348597" y="42606"/>
                          <a:pt x="3182692" y="27432"/>
                        </a:cubicBezTo>
                        <a:cubicBezTo>
                          <a:pt x="3016787" y="12259"/>
                          <a:pt x="2922425" y="45987"/>
                          <a:pt x="2673461" y="27432"/>
                        </a:cubicBezTo>
                        <a:cubicBezTo>
                          <a:pt x="2424497" y="8877"/>
                          <a:pt x="2406338" y="46461"/>
                          <a:pt x="2164230" y="27432"/>
                        </a:cubicBezTo>
                        <a:cubicBezTo>
                          <a:pt x="1922122" y="8403"/>
                          <a:pt x="1843534" y="2368"/>
                          <a:pt x="1655000" y="27432"/>
                        </a:cubicBezTo>
                        <a:cubicBezTo>
                          <a:pt x="1466466" y="52497"/>
                          <a:pt x="1384300" y="39658"/>
                          <a:pt x="1145769" y="27432"/>
                        </a:cubicBezTo>
                        <a:cubicBezTo>
                          <a:pt x="907238" y="15206"/>
                          <a:pt x="344177" y="36391"/>
                          <a:pt x="0" y="27432"/>
                        </a:cubicBezTo>
                        <a:cubicBezTo>
                          <a:pt x="-1194" y="21937"/>
                          <a:pt x="1202" y="7917"/>
                          <a:pt x="0" y="0"/>
                        </a:cubicBezTo>
                        <a:close/>
                      </a:path>
                      <a:path w="6365383" h="27432" stroke="0" extrusionOk="0">
                        <a:moveTo>
                          <a:pt x="0" y="0"/>
                        </a:moveTo>
                        <a:cubicBezTo>
                          <a:pt x="152654" y="12967"/>
                          <a:pt x="297359" y="-4977"/>
                          <a:pt x="509231" y="0"/>
                        </a:cubicBezTo>
                        <a:cubicBezTo>
                          <a:pt x="721103" y="4977"/>
                          <a:pt x="792740" y="-12744"/>
                          <a:pt x="954807" y="0"/>
                        </a:cubicBezTo>
                        <a:cubicBezTo>
                          <a:pt x="1116874" y="12744"/>
                          <a:pt x="1322429" y="24743"/>
                          <a:pt x="1464038" y="0"/>
                        </a:cubicBezTo>
                        <a:cubicBezTo>
                          <a:pt x="1605647" y="-24743"/>
                          <a:pt x="1947393" y="-20672"/>
                          <a:pt x="2100576" y="0"/>
                        </a:cubicBezTo>
                        <a:cubicBezTo>
                          <a:pt x="2253759" y="20672"/>
                          <a:pt x="2622231" y="-30966"/>
                          <a:pt x="2800769" y="0"/>
                        </a:cubicBezTo>
                        <a:cubicBezTo>
                          <a:pt x="2979307" y="30966"/>
                          <a:pt x="3356872" y="-13631"/>
                          <a:pt x="3564614" y="0"/>
                        </a:cubicBezTo>
                        <a:cubicBezTo>
                          <a:pt x="3772356" y="13631"/>
                          <a:pt x="4163183" y="-4973"/>
                          <a:pt x="4328460" y="0"/>
                        </a:cubicBezTo>
                        <a:cubicBezTo>
                          <a:pt x="4493737" y="4973"/>
                          <a:pt x="4672761" y="-9287"/>
                          <a:pt x="4901345" y="0"/>
                        </a:cubicBezTo>
                        <a:cubicBezTo>
                          <a:pt x="5129930" y="9287"/>
                          <a:pt x="5395146" y="9436"/>
                          <a:pt x="5601537" y="0"/>
                        </a:cubicBezTo>
                        <a:cubicBezTo>
                          <a:pt x="5807928" y="-9436"/>
                          <a:pt x="5983747" y="-13862"/>
                          <a:pt x="6365383" y="0"/>
                        </a:cubicBezTo>
                        <a:cubicBezTo>
                          <a:pt x="6365699" y="13405"/>
                          <a:pt x="6365869" y="14360"/>
                          <a:pt x="6365383" y="27432"/>
                        </a:cubicBezTo>
                        <a:cubicBezTo>
                          <a:pt x="6195306" y="29393"/>
                          <a:pt x="5872535" y="56613"/>
                          <a:pt x="5728845" y="27432"/>
                        </a:cubicBezTo>
                        <a:cubicBezTo>
                          <a:pt x="5585155" y="-1749"/>
                          <a:pt x="5272464" y="11679"/>
                          <a:pt x="5028653" y="27432"/>
                        </a:cubicBezTo>
                        <a:cubicBezTo>
                          <a:pt x="4784842" y="43185"/>
                          <a:pt x="4688244" y="28658"/>
                          <a:pt x="4455768" y="27432"/>
                        </a:cubicBezTo>
                        <a:cubicBezTo>
                          <a:pt x="4223293" y="26206"/>
                          <a:pt x="4032880" y="15477"/>
                          <a:pt x="3882884" y="27432"/>
                        </a:cubicBezTo>
                        <a:cubicBezTo>
                          <a:pt x="3732888" y="39387"/>
                          <a:pt x="3278726" y="-7170"/>
                          <a:pt x="3119038" y="27432"/>
                        </a:cubicBezTo>
                        <a:cubicBezTo>
                          <a:pt x="2959350" y="62034"/>
                          <a:pt x="2786856" y="40315"/>
                          <a:pt x="2609807" y="27432"/>
                        </a:cubicBezTo>
                        <a:cubicBezTo>
                          <a:pt x="2432758" y="14549"/>
                          <a:pt x="2064373" y="16547"/>
                          <a:pt x="1909615" y="27432"/>
                        </a:cubicBezTo>
                        <a:cubicBezTo>
                          <a:pt x="1754857" y="38317"/>
                          <a:pt x="1663685" y="27374"/>
                          <a:pt x="1464038" y="27432"/>
                        </a:cubicBezTo>
                        <a:cubicBezTo>
                          <a:pt x="1264391" y="27490"/>
                          <a:pt x="1071013" y="1487"/>
                          <a:pt x="827500" y="27432"/>
                        </a:cubicBezTo>
                        <a:cubicBezTo>
                          <a:pt x="583987" y="53377"/>
                          <a:pt x="349818" y="3910"/>
                          <a:pt x="0" y="27432"/>
                        </a:cubicBezTo>
                        <a:cubicBezTo>
                          <a:pt x="-116" y="21844"/>
                          <a:pt x="591" y="65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2"/>
          <p:cNvSpPr/>
          <p:nvPr/>
        </p:nvSpPr>
        <p:spPr>
          <a:xfrm>
            <a:off x="8354880" y="5034240"/>
            <a:ext cx="11113200" cy="6580440"/>
          </a:xfrm>
          <a:custGeom>
            <a:avLst/>
            <a:gdLst>
              <a:gd name="textAreaLeft" fmla="*/ 0 w 11113200"/>
              <a:gd name="textAreaRight" fmla="*/ 11113560 w 11113200"/>
              <a:gd name="textAreaTop" fmla="*/ 0 h 6580440"/>
              <a:gd name="textAreaBottom" fmla="*/ 6580800 h 6580440"/>
            </a:gdLst>
            <a:ahLst/>
            <a:cxnLst/>
            <a:rect l="textAreaLeft" t="textAreaTop" r="textAreaRight" b="textAreaBottom"/>
            <a:pathLst>
              <a:path w="11113567" h="6580952">
                <a:moveTo>
                  <a:pt x="0" y="0"/>
                </a:moveTo>
                <a:lnTo>
                  <a:pt x="11113567" y="0"/>
                </a:lnTo>
                <a:lnTo>
                  <a:pt x="11113567" y="6580951"/>
                </a:lnTo>
                <a:lnTo>
                  <a:pt x="0" y="65809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56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" name="Group 3"/>
          <p:cNvGrpSpPr/>
          <p:nvPr/>
        </p:nvGrpSpPr>
        <p:grpSpPr>
          <a:xfrm>
            <a:off x="10025280" y="1886400"/>
            <a:ext cx="2998800" cy="5418720"/>
            <a:chOff x="10025280" y="1886400"/>
            <a:chExt cx="2998800" cy="5418720"/>
          </a:xfrm>
        </p:grpSpPr>
        <p:sp>
          <p:nvSpPr>
            <p:cNvPr id="55" name="Freeform 4"/>
            <p:cNvSpPr/>
            <p:nvPr/>
          </p:nvSpPr>
          <p:spPr>
            <a:xfrm>
              <a:off x="10025280" y="1921680"/>
              <a:ext cx="1263960" cy="5383440"/>
            </a:xfrm>
            <a:custGeom>
              <a:avLst/>
              <a:gdLst>
                <a:gd name="textAreaLeft" fmla="*/ 0 w 1263960"/>
                <a:gd name="textAreaRight" fmla="*/ 1264320 w 1263960"/>
                <a:gd name="textAreaTop" fmla="*/ 0 h 5383440"/>
                <a:gd name="textAreaBottom" fmla="*/ 5383800 h 5383440"/>
              </a:gdLst>
              <a:ahLst/>
              <a:cxnLst/>
              <a:rect l="textAreaLeft" t="textAreaTop" r="textAreaRight" b="textAreaBottom"/>
              <a:pathLst>
                <a:path w="342591" h="1458940">
                  <a:moveTo>
                    <a:pt x="0" y="0"/>
                  </a:moveTo>
                  <a:lnTo>
                    <a:pt x="342591" y="0"/>
                  </a:lnTo>
                  <a:lnTo>
                    <a:pt x="342591" y="1458940"/>
                  </a:lnTo>
                  <a:lnTo>
                    <a:pt x="0" y="1458940"/>
                  </a:lnTo>
                  <a:lnTo>
                    <a:pt x="0" y="0"/>
                  </a:lnTo>
                </a:path>
              </a:pathLst>
            </a:custGeom>
            <a:solidFill>
              <a:srgbClr val="40FFC9">
                <a:alpha val="5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TextBox 5"/>
            <p:cNvSpPr/>
            <p:nvPr/>
          </p:nvSpPr>
          <p:spPr>
            <a:xfrm>
              <a:off x="10025280" y="1886400"/>
              <a:ext cx="2998800" cy="303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>
                <a:lnSpc>
                  <a:spcPts val="237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TextBox 6"/>
          <p:cNvSpPr/>
          <p:nvPr/>
        </p:nvSpPr>
        <p:spPr>
          <a:xfrm>
            <a:off x="-1493939" y="1708499"/>
            <a:ext cx="7165018" cy="6315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863640" lvl="1" indent="-431640" algn="r">
              <a:lnSpc>
                <a:spcPts val="5199"/>
              </a:lnSpc>
              <a:buClr>
                <a:srgbClr val="FFFFFF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FFFFFF"/>
                </a:solidFill>
                <a:latin typeface="Yeseva One"/>
              </a:rPr>
              <a:t>Comienza en 1989</a:t>
            </a:r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Freeform 7"/>
          <p:cNvSpPr/>
          <p:nvPr/>
        </p:nvSpPr>
        <p:spPr>
          <a:xfrm rot="5400000" flipV="1">
            <a:off x="-4098267" y="7245958"/>
            <a:ext cx="10092240" cy="8061480"/>
          </a:xfrm>
          <a:custGeom>
            <a:avLst/>
            <a:gdLst>
              <a:gd name="textAreaLeft" fmla="*/ 0 w 10092240"/>
              <a:gd name="textAreaRight" fmla="*/ 10092600 w 10092240"/>
              <a:gd name="textAreaTop" fmla="*/ -360 h 8061480"/>
              <a:gd name="textAreaBottom" fmla="*/ 8061480 h 8061480"/>
            </a:gdLst>
            <a:ahLst/>
            <a:cxnLst/>
            <a:rect l="textAreaLeft" t="textAreaTop" r="textAreaRight" b="textAreaBottom"/>
            <a:pathLst>
              <a:path w="10092758" h="8061837">
                <a:moveTo>
                  <a:pt x="0" y="8061837"/>
                </a:moveTo>
                <a:lnTo>
                  <a:pt x="10092758" y="8061837"/>
                </a:lnTo>
                <a:lnTo>
                  <a:pt x="10092758" y="0"/>
                </a:lnTo>
                <a:lnTo>
                  <a:pt x="0" y="0"/>
                </a:lnTo>
                <a:lnTo>
                  <a:pt x="0" y="8061837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Freeform 8"/>
          <p:cNvSpPr/>
          <p:nvPr/>
        </p:nvSpPr>
        <p:spPr>
          <a:xfrm>
            <a:off x="17049600" y="819720"/>
            <a:ext cx="419040" cy="417600"/>
          </a:xfrm>
          <a:custGeom>
            <a:avLst/>
            <a:gdLst>
              <a:gd name="textAreaLeft" fmla="*/ 0 w 419040"/>
              <a:gd name="textAreaRight" fmla="*/ 419400 w 419040"/>
              <a:gd name="textAreaTop" fmla="*/ 0 h 417600"/>
              <a:gd name="textAreaBottom" fmla="*/ 417960 h 417600"/>
            </a:gdLst>
            <a:ahLst/>
            <a:cxnLst/>
            <a:rect l="textAreaLeft" t="textAreaTop" r="textAreaRight" b="textAreaBottom"/>
            <a:pathLst>
              <a:path w="419537" h="418012">
                <a:moveTo>
                  <a:pt x="0" y="0"/>
                </a:moveTo>
                <a:lnTo>
                  <a:pt x="419538" y="0"/>
                </a:lnTo>
                <a:lnTo>
                  <a:pt x="419538" y="418012"/>
                </a:lnTo>
                <a:lnTo>
                  <a:pt x="0" y="4180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Freeform 9"/>
          <p:cNvSpPr/>
          <p:nvPr/>
        </p:nvSpPr>
        <p:spPr>
          <a:xfrm>
            <a:off x="12319920" y="2706480"/>
            <a:ext cx="4487760" cy="5261760"/>
          </a:xfrm>
          <a:custGeom>
            <a:avLst/>
            <a:gdLst>
              <a:gd name="textAreaLeft" fmla="*/ 0 w 4487760"/>
              <a:gd name="textAreaRight" fmla="*/ 4488120 w 4487760"/>
              <a:gd name="textAreaTop" fmla="*/ 0 h 5261760"/>
              <a:gd name="textAreaBottom" fmla="*/ 5262120 h 5261760"/>
            </a:gdLst>
            <a:ahLst/>
            <a:cxnLst/>
            <a:rect l="textAreaLeft" t="textAreaTop" r="textAreaRight" b="textAreaBottom"/>
            <a:pathLst>
              <a:path w="4488139" h="5261956">
                <a:moveTo>
                  <a:pt x="0" y="0"/>
                </a:moveTo>
                <a:lnTo>
                  <a:pt x="4488139" y="0"/>
                </a:lnTo>
                <a:lnTo>
                  <a:pt x="4488139" y="5261956"/>
                </a:lnTo>
                <a:lnTo>
                  <a:pt x="0" y="526195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-49014" y="2998073"/>
            <a:ext cx="8417520" cy="65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863640" lvl="1" indent="-431640" algn="r">
              <a:lnSpc>
                <a:spcPts val="5199"/>
              </a:lnSpc>
              <a:buClr>
                <a:srgbClr val="FFFFFF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FFFFFF"/>
                </a:solidFill>
                <a:latin typeface="Yeseva One"/>
              </a:rPr>
              <a:t>Basada en la iniciativa “ABC”</a:t>
            </a:r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Box 11"/>
          <p:cNvSpPr/>
          <p:nvPr/>
        </p:nvSpPr>
        <p:spPr>
          <a:xfrm>
            <a:off x="80382" y="4470527"/>
            <a:ext cx="9286920" cy="132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863640" lvl="1" indent="-431640" algn="just">
              <a:lnSpc>
                <a:spcPts val="5199"/>
              </a:lnSpc>
              <a:buClr>
                <a:srgbClr val="FFFFFF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FFFFFF"/>
                </a:solidFill>
                <a:latin typeface="Yeseva One"/>
              </a:rPr>
              <a:t>Objetivo claro: crear un lenguaje fácil de escribir y de aprender</a:t>
            </a:r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Box 12"/>
          <p:cNvSpPr/>
          <p:nvPr/>
        </p:nvSpPr>
        <p:spPr>
          <a:xfrm>
            <a:off x="13216320" y="8116560"/>
            <a:ext cx="2694960" cy="82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ts val="3251"/>
              </a:lnSpc>
            </a:pPr>
            <a:r>
              <a:rPr lang="en-US" sz="2500" b="0" strike="noStrike" spc="-1">
                <a:solidFill>
                  <a:srgbClr val="FFFFFF"/>
                </a:solidFill>
                <a:latin typeface="Ruda"/>
              </a:rPr>
              <a:t>Guido Van Rossum</a:t>
            </a:r>
            <a:endParaRPr lang="en-US" sz="25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"/>
          <p:cNvSpPr/>
          <p:nvPr/>
        </p:nvSpPr>
        <p:spPr>
          <a:xfrm>
            <a:off x="-1394640" y="5315040"/>
            <a:ext cx="10053000" cy="6320160"/>
          </a:xfrm>
          <a:custGeom>
            <a:avLst/>
            <a:gdLst>
              <a:gd name="textAreaLeft" fmla="*/ 0 w 10053000"/>
              <a:gd name="textAreaRight" fmla="*/ 10053360 w 10053000"/>
              <a:gd name="textAreaTop" fmla="*/ 0 h 6320160"/>
              <a:gd name="textAreaBottom" fmla="*/ 6320520 h 6320160"/>
            </a:gdLst>
            <a:ahLst/>
            <a:cxnLst/>
            <a:rect l="textAreaLeft" t="textAreaTop" r="textAreaRight" b="textAreaBottom"/>
            <a:pathLst>
              <a:path w="10053404" h="6320549">
                <a:moveTo>
                  <a:pt x="0" y="0"/>
                </a:moveTo>
                <a:lnTo>
                  <a:pt x="10053404" y="0"/>
                </a:lnTo>
                <a:lnTo>
                  <a:pt x="10053404" y="6320549"/>
                </a:lnTo>
                <a:lnTo>
                  <a:pt x="0" y="63205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" name="Group 8"/>
          <p:cNvGrpSpPr/>
          <p:nvPr/>
        </p:nvGrpSpPr>
        <p:grpSpPr>
          <a:xfrm>
            <a:off x="937440" y="3826080"/>
            <a:ext cx="6719760" cy="5478120"/>
            <a:chOff x="937440" y="3826080"/>
            <a:chExt cx="6719760" cy="5478120"/>
          </a:xfrm>
        </p:grpSpPr>
        <p:sp>
          <p:nvSpPr>
            <p:cNvPr id="66" name="Freeform 10"/>
            <p:cNvSpPr/>
            <p:nvPr/>
          </p:nvSpPr>
          <p:spPr>
            <a:xfrm>
              <a:off x="937440" y="3861720"/>
              <a:ext cx="6719760" cy="5442480"/>
            </a:xfrm>
            <a:custGeom>
              <a:avLst/>
              <a:gdLst>
                <a:gd name="textAreaLeft" fmla="*/ 0 w 6719760"/>
                <a:gd name="textAreaRight" fmla="*/ 6720120 w 6719760"/>
                <a:gd name="textAreaTop" fmla="*/ 0 h 5442480"/>
                <a:gd name="textAreaBottom" fmla="*/ 5442840 h 5442480"/>
              </a:gdLst>
              <a:ahLst/>
              <a:cxnLst/>
              <a:rect l="textAreaLeft" t="textAreaTop" r="textAreaRight" b="textAreaBottom"/>
              <a:pathLst>
                <a:path w="1799530" h="1457456">
                  <a:moveTo>
                    <a:pt x="0" y="0"/>
                  </a:moveTo>
                  <a:lnTo>
                    <a:pt x="1799530" y="0"/>
                  </a:lnTo>
                  <a:lnTo>
                    <a:pt x="1799530" y="1457456"/>
                  </a:lnTo>
                  <a:lnTo>
                    <a:pt x="0" y="145745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TextBox 17"/>
            <p:cNvSpPr/>
            <p:nvPr/>
          </p:nvSpPr>
          <p:spPr>
            <a:xfrm>
              <a:off x="937440" y="3826080"/>
              <a:ext cx="3035160" cy="307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68" name="Group 11"/>
          <p:cNvGrpSpPr/>
          <p:nvPr/>
        </p:nvGrpSpPr>
        <p:grpSpPr>
          <a:xfrm>
            <a:off x="1028880" y="3861720"/>
            <a:ext cx="6510600" cy="5300280"/>
            <a:chOff x="1028880" y="3861720"/>
            <a:chExt cx="6510600" cy="5300280"/>
          </a:xfrm>
        </p:grpSpPr>
        <p:pic>
          <p:nvPicPr>
            <p:cNvPr id="69" name="Picture 2"/>
            <p:cNvPicPr/>
            <p:nvPr/>
          </p:nvPicPr>
          <p:blipFill>
            <a:blip r:embed="rId3"/>
            <a:srcRect l="11961" r="11961"/>
            <a:stretch/>
          </p:blipFill>
          <p:spPr>
            <a:xfrm>
              <a:off x="1028880" y="3861720"/>
              <a:ext cx="6510600" cy="5300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0" name="AutoShape 2"/>
          <p:cNvSpPr/>
          <p:nvPr/>
        </p:nvSpPr>
        <p:spPr>
          <a:xfrm>
            <a:off x="397080" y="9818280"/>
            <a:ext cx="18262080" cy="360"/>
          </a:xfrm>
          <a:prstGeom prst="line">
            <a:avLst/>
          </a:prstGeom>
          <a:ln w="381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Freeform 12"/>
          <p:cNvSpPr/>
          <p:nvPr/>
        </p:nvSpPr>
        <p:spPr>
          <a:xfrm rot="3097800">
            <a:off x="14184360" y="-1438560"/>
            <a:ext cx="8949960" cy="4933800"/>
          </a:xfrm>
          <a:custGeom>
            <a:avLst/>
            <a:gdLst>
              <a:gd name="textAreaLeft" fmla="*/ 0 w 8949960"/>
              <a:gd name="textAreaRight" fmla="*/ 8950320 w 8949960"/>
              <a:gd name="textAreaTop" fmla="*/ 0 h 4933800"/>
              <a:gd name="textAreaBottom" fmla="*/ 4934160 h 4933800"/>
            </a:gdLst>
            <a:ahLst/>
            <a:cxnLst/>
            <a:rect l="textAreaLeft" t="textAreaTop" r="textAreaRight" b="textAreaBottom"/>
            <a:pathLst>
              <a:path w="8950336" h="4934066">
                <a:moveTo>
                  <a:pt x="0" y="0"/>
                </a:moveTo>
                <a:lnTo>
                  <a:pt x="8950336" y="0"/>
                </a:lnTo>
                <a:lnTo>
                  <a:pt x="8950336" y="4934066"/>
                </a:lnTo>
                <a:lnTo>
                  <a:pt x="0" y="49340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23"/>
          <p:cNvSpPr/>
          <p:nvPr/>
        </p:nvSpPr>
        <p:spPr>
          <a:xfrm>
            <a:off x="1028880" y="1019160"/>
            <a:ext cx="8338680" cy="152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1999"/>
              </a:lnSpc>
            </a:pPr>
            <a:r>
              <a:rPr lang="en-US" sz="10000" b="0" strike="noStrike" spc="-1">
                <a:solidFill>
                  <a:srgbClr val="FFFFFF"/>
                </a:solidFill>
                <a:latin typeface="Klein Heavy"/>
              </a:rPr>
              <a:t>Versiones</a:t>
            </a:r>
            <a:endParaRPr lang="en-US" sz="10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TextBox 24"/>
          <p:cNvSpPr/>
          <p:nvPr/>
        </p:nvSpPr>
        <p:spPr>
          <a:xfrm>
            <a:off x="9897120" y="7389000"/>
            <a:ext cx="6507720" cy="181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474840" lvl="1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Klein"/>
              </a:rPr>
              <a:t>Lanzada el 3 de diciembre de 2008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74840" lvl="1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Klein"/>
              </a:rPr>
              <a:t>Importantes cambios introducidos en el lenguaje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74840" lvl="1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Klein"/>
              </a:rPr>
              <a:t>Los errores más comunes e incluir la función de impresión, etc.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TextBox 25"/>
          <p:cNvSpPr/>
          <p:nvPr/>
        </p:nvSpPr>
        <p:spPr>
          <a:xfrm>
            <a:off x="9891360" y="2146680"/>
            <a:ext cx="6507720" cy="145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474840" lvl="1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Klein"/>
              </a:rPr>
              <a:t>Lanzada en 1994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74840" lvl="1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Klein"/>
              </a:rPr>
              <a:t>Nuevas funciones para procesar fácilmente listas de datos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74840" lvl="1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Klein"/>
              </a:rPr>
              <a:t>Triunfó entre el público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Box 26"/>
          <p:cNvSpPr/>
          <p:nvPr/>
        </p:nvSpPr>
        <p:spPr>
          <a:xfrm>
            <a:off x="9891360" y="4925160"/>
            <a:ext cx="6507720" cy="108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474840" lvl="1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Klein"/>
              </a:rPr>
              <a:t>Lanzada el 16 de octubre del 2000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474840" lvl="1" indent="-237600">
              <a:lnSpc>
                <a:spcPts val="286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Klein"/>
              </a:rPr>
              <a:t>Incorporó características que resultaban útiles para los programadores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33"/>
          <p:cNvSpPr/>
          <p:nvPr/>
        </p:nvSpPr>
        <p:spPr>
          <a:xfrm>
            <a:off x="-3191393" y="3049682"/>
            <a:ext cx="3072960" cy="607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5029"/>
              </a:lnSpc>
            </a:pPr>
            <a:endParaRPr lang="en-US" sz="3850" b="0" strike="noStrike" spc="-1">
              <a:solidFill>
                <a:srgbClr val="000000"/>
              </a:solidFill>
              <a:latin typeface="Kle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5D19F-AAC1-D9AB-A8FA-ECFE06FE6406}"/>
              </a:ext>
            </a:extLst>
          </p:cNvPr>
          <p:cNvSpPr txBox="1"/>
          <p:nvPr/>
        </p:nvSpPr>
        <p:spPr>
          <a:xfrm>
            <a:off x="9893653" y="1017823"/>
            <a:ext cx="4099891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3500" err="1">
                <a:solidFill>
                  <a:schemeClr val="bg1"/>
                </a:solidFill>
              </a:rPr>
              <a:t>Versión</a:t>
            </a:r>
            <a:r>
              <a:rPr lang="en-US" sz="3500">
                <a:solidFill>
                  <a:schemeClr val="bg1"/>
                </a:solidFill>
              </a:rPr>
              <a:t> 1.0 :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C129F-53D8-5491-A596-8EA9B8E8A0E8}"/>
              </a:ext>
            </a:extLst>
          </p:cNvPr>
          <p:cNvSpPr txBox="1"/>
          <p:nvPr/>
        </p:nvSpPr>
        <p:spPr>
          <a:xfrm>
            <a:off x="10066181" y="3993936"/>
            <a:ext cx="4099891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3500" err="1">
                <a:solidFill>
                  <a:schemeClr val="bg1"/>
                </a:solidFill>
              </a:rPr>
              <a:t>Versión</a:t>
            </a:r>
            <a:r>
              <a:rPr lang="en-US" sz="3500">
                <a:solidFill>
                  <a:schemeClr val="bg1"/>
                </a:solidFill>
              </a:rPr>
              <a:t> 2.0 :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C5057-823A-A5CC-009B-645DB2AED742}"/>
              </a:ext>
            </a:extLst>
          </p:cNvPr>
          <p:cNvSpPr txBox="1"/>
          <p:nvPr/>
        </p:nvSpPr>
        <p:spPr>
          <a:xfrm>
            <a:off x="10195577" y="6387766"/>
            <a:ext cx="4099891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3500" err="1">
                <a:solidFill>
                  <a:schemeClr val="bg1"/>
                </a:solidFill>
              </a:rPr>
              <a:t>Versión</a:t>
            </a:r>
            <a:r>
              <a:rPr lang="en-US" sz="3500">
                <a:solidFill>
                  <a:schemeClr val="bg1"/>
                </a:solidFill>
              </a:rPr>
              <a:t> 3.0 :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"/>
          <p:cNvSpPr/>
          <p:nvPr/>
        </p:nvSpPr>
        <p:spPr>
          <a:xfrm rot="5400000">
            <a:off x="10881720" y="2043720"/>
            <a:ext cx="10092240" cy="8061480"/>
          </a:xfrm>
          <a:custGeom>
            <a:avLst/>
            <a:gdLst>
              <a:gd name="textAreaLeft" fmla="*/ 0 w 10092240"/>
              <a:gd name="textAreaRight" fmla="*/ 10092600 w 10092240"/>
              <a:gd name="textAreaTop" fmla="*/ 0 h 8061480"/>
              <a:gd name="textAreaBottom" fmla="*/ 8061840 h 8061480"/>
            </a:gdLst>
            <a:ahLst/>
            <a:cxnLst/>
            <a:rect l="textAreaLeft" t="textAreaTop" r="textAreaRight" b="textAreaBottom"/>
            <a:pathLst>
              <a:path w="10092758" h="8061837">
                <a:moveTo>
                  <a:pt x="0" y="0"/>
                </a:moveTo>
                <a:lnTo>
                  <a:pt x="10092758" y="0"/>
                </a:lnTo>
                <a:lnTo>
                  <a:pt x="10092758" y="8061838"/>
                </a:lnTo>
                <a:lnTo>
                  <a:pt x="0" y="80618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Freeform 3"/>
          <p:cNvSpPr/>
          <p:nvPr/>
        </p:nvSpPr>
        <p:spPr>
          <a:xfrm>
            <a:off x="7934400" y="6235200"/>
            <a:ext cx="4995360" cy="3746520"/>
          </a:xfrm>
          <a:custGeom>
            <a:avLst/>
            <a:gdLst>
              <a:gd name="textAreaLeft" fmla="*/ 0 w 4995360"/>
              <a:gd name="textAreaRight" fmla="*/ 4995720 w 4995360"/>
              <a:gd name="textAreaTop" fmla="*/ 0 h 3746520"/>
              <a:gd name="textAreaBottom" fmla="*/ 3746880 h 3746520"/>
            </a:gdLst>
            <a:ahLst/>
            <a:cxnLst/>
            <a:rect l="textAreaLeft" t="textAreaTop" r="textAreaRight" b="textAreaBottom"/>
            <a:pathLst>
              <a:path w="4995895" h="3746921">
                <a:moveTo>
                  <a:pt x="0" y="0"/>
                </a:moveTo>
                <a:lnTo>
                  <a:pt x="4995896" y="0"/>
                </a:lnTo>
                <a:lnTo>
                  <a:pt x="4995896" y="3746921"/>
                </a:lnTo>
                <a:lnTo>
                  <a:pt x="0" y="374692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4"/>
          <p:cNvSpPr/>
          <p:nvPr/>
        </p:nvSpPr>
        <p:spPr>
          <a:xfrm>
            <a:off x="412560" y="3292200"/>
            <a:ext cx="12340080" cy="71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014840" lvl="1" indent="-507240">
              <a:lnSpc>
                <a:spcPts val="5641"/>
              </a:lnSpc>
              <a:buClr>
                <a:srgbClr val="FFFFFF"/>
              </a:buClr>
              <a:buFont typeface="Arial"/>
              <a:buChar char="•"/>
            </a:pPr>
            <a:r>
              <a:rPr lang="en-US" sz="4700" b="0" strike="noStrike" spc="-1">
                <a:solidFill>
                  <a:srgbClr val="FFFFFF"/>
                </a:solidFill>
                <a:latin typeface="Klein Bold"/>
              </a:rPr>
              <a:t>Incluía funcionamiento modular</a:t>
            </a:r>
            <a:endParaRPr lang="en-US" sz="47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TextBox 5"/>
          <p:cNvSpPr/>
          <p:nvPr/>
        </p:nvSpPr>
        <p:spPr>
          <a:xfrm>
            <a:off x="412560" y="1373760"/>
            <a:ext cx="11250000" cy="14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014840" lvl="1" indent="-507240">
              <a:lnSpc>
                <a:spcPts val="5641"/>
              </a:lnSpc>
              <a:buClr>
                <a:srgbClr val="FFFFFF"/>
              </a:buClr>
              <a:buFont typeface="Arial"/>
              <a:buChar char="•"/>
            </a:pPr>
            <a:r>
              <a:rPr lang="en-US" sz="4700" b="0" strike="noStrike" spc="-1">
                <a:solidFill>
                  <a:srgbClr val="FFFFFF"/>
                </a:solidFill>
                <a:latin typeface="Klein Bold"/>
              </a:rPr>
              <a:t>En 1991, se lanza la primer versión publica, la 0.9.0</a:t>
            </a:r>
            <a:endParaRPr lang="en-US" sz="47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6"/>
          <p:cNvSpPr/>
          <p:nvPr/>
        </p:nvSpPr>
        <p:spPr>
          <a:xfrm>
            <a:off x="412560" y="4492440"/>
            <a:ext cx="12340080" cy="21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014840" lvl="1" indent="-507240">
              <a:lnSpc>
                <a:spcPts val="5641"/>
              </a:lnSpc>
              <a:buClr>
                <a:srgbClr val="FFFFFF"/>
              </a:buClr>
              <a:buFont typeface="Arial"/>
              <a:buChar char="•"/>
            </a:pPr>
            <a:r>
              <a:rPr lang="en-US" sz="4700" b="0" strike="noStrike" spc="-1">
                <a:solidFill>
                  <a:srgbClr val="FFFFFF"/>
                </a:solidFill>
                <a:latin typeface="Klein Bold"/>
              </a:rPr>
              <a:t>Lenguaje ‘limpio’ y accesible para personas con poco conocimiento en la programación </a:t>
            </a:r>
            <a:endParaRPr lang="en-US" sz="47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4">
            <a:extLst>
              <a:ext uri="{FF2B5EF4-FFF2-40B4-BE49-F238E27FC236}">
                <a16:creationId xmlns:a16="http://schemas.microsoft.com/office/drawing/2014/main" id="{1066680B-2067-A656-E66A-422296480765}"/>
              </a:ext>
            </a:extLst>
          </p:cNvPr>
          <p:cNvSpPr/>
          <p:nvPr/>
        </p:nvSpPr>
        <p:spPr>
          <a:xfrm rot="5400000" flipV="1">
            <a:off x="-8603904" y="-4082455"/>
            <a:ext cx="12231720" cy="14872320"/>
          </a:xfrm>
          <a:custGeom>
            <a:avLst/>
            <a:gdLst>
              <a:gd name="textAreaLeft" fmla="*/ 0 w 12231720"/>
              <a:gd name="textAreaRight" fmla="*/ 12232080 w 12231720"/>
              <a:gd name="textAreaTop" fmla="*/ 360 h 14872320"/>
              <a:gd name="textAreaBottom" fmla="*/ 14873040 h 14872320"/>
            </a:gdLst>
            <a:ahLst/>
            <a:cxnLst/>
            <a:rect l="textAreaLeft" t="textAreaTop" r="textAreaRight" b="textAreaBottom"/>
            <a:pathLst>
              <a:path w="12232178" h="14872844">
                <a:moveTo>
                  <a:pt x="0" y="14872845"/>
                </a:moveTo>
                <a:lnTo>
                  <a:pt x="12232178" y="14872845"/>
                </a:lnTo>
                <a:lnTo>
                  <a:pt x="12232178" y="0"/>
                </a:lnTo>
                <a:lnTo>
                  <a:pt x="0" y="0"/>
                </a:lnTo>
                <a:lnTo>
                  <a:pt x="0" y="1487284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Freeform 24"/>
          <p:cNvSpPr/>
          <p:nvPr/>
        </p:nvSpPr>
        <p:spPr>
          <a:xfrm rot="5400000" flipV="1">
            <a:off x="6600152" y="-2012115"/>
            <a:ext cx="12231720" cy="14872320"/>
          </a:xfrm>
          <a:custGeom>
            <a:avLst/>
            <a:gdLst>
              <a:gd name="textAreaLeft" fmla="*/ 0 w 12231720"/>
              <a:gd name="textAreaRight" fmla="*/ 12232080 w 12231720"/>
              <a:gd name="textAreaTop" fmla="*/ 360 h 14872320"/>
              <a:gd name="textAreaBottom" fmla="*/ 14873040 h 14872320"/>
            </a:gdLst>
            <a:ahLst/>
            <a:cxnLst/>
            <a:rect l="textAreaLeft" t="textAreaTop" r="textAreaRight" b="textAreaBottom"/>
            <a:pathLst>
              <a:path w="12232178" h="14872844">
                <a:moveTo>
                  <a:pt x="0" y="14872845"/>
                </a:moveTo>
                <a:lnTo>
                  <a:pt x="12232178" y="14872845"/>
                </a:lnTo>
                <a:lnTo>
                  <a:pt x="12232178" y="0"/>
                </a:lnTo>
                <a:lnTo>
                  <a:pt x="0" y="0"/>
                </a:lnTo>
                <a:lnTo>
                  <a:pt x="0" y="1487284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6" name="Group 10"/>
          <p:cNvGrpSpPr/>
          <p:nvPr/>
        </p:nvGrpSpPr>
        <p:grpSpPr>
          <a:xfrm>
            <a:off x="894913" y="540714"/>
            <a:ext cx="16177727" cy="9140996"/>
            <a:chOff x="4065120" y="993600"/>
            <a:chExt cx="13007520" cy="8148960"/>
          </a:xfrm>
        </p:grpSpPr>
        <p:sp>
          <p:nvSpPr>
            <p:cNvPr id="97" name="Freeform 27"/>
            <p:cNvSpPr/>
            <p:nvPr/>
          </p:nvSpPr>
          <p:spPr>
            <a:xfrm>
              <a:off x="4065120" y="1028880"/>
              <a:ext cx="13007520" cy="8113680"/>
            </a:xfrm>
            <a:custGeom>
              <a:avLst/>
              <a:gdLst>
                <a:gd name="textAreaLeft" fmla="*/ 0 w 13007520"/>
                <a:gd name="textAreaRight" fmla="*/ 13007880 w 13007520"/>
                <a:gd name="textAreaTop" fmla="*/ 0 h 8113680"/>
                <a:gd name="textAreaBottom" fmla="*/ 8114040 h 8113680"/>
              </a:gdLst>
              <a:ahLst/>
              <a:cxnLst/>
              <a:rect l="textAreaLeft" t="textAreaTop" r="textAreaRight" b="textAreaBottom"/>
              <a:pathLst>
                <a:path w="3525101" h="2198818">
                  <a:moveTo>
                    <a:pt x="0" y="0"/>
                  </a:moveTo>
                  <a:lnTo>
                    <a:pt x="3525101" y="0"/>
                  </a:lnTo>
                  <a:lnTo>
                    <a:pt x="3525101" y="2198818"/>
                  </a:lnTo>
                  <a:lnTo>
                    <a:pt x="0" y="219881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" name="TextBox 29"/>
            <p:cNvSpPr/>
            <p:nvPr/>
          </p:nvSpPr>
          <p:spPr>
            <a:xfrm>
              <a:off x="4065120" y="993600"/>
              <a:ext cx="2998800" cy="303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pic>
        <p:nvPicPr>
          <p:cNvPr id="2" name="Picture 1" descr="Minecraft: Java Edition 1.12.2 Pre-release | Minecraft">
            <a:extLst>
              <a:ext uri="{FF2B5EF4-FFF2-40B4-BE49-F238E27FC236}">
                <a16:creationId xmlns:a16="http://schemas.microsoft.com/office/drawing/2014/main" id="{40C5B21F-C9F2-1F27-5722-8799EBD31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005" y="7059006"/>
            <a:ext cx="4597877" cy="1970251"/>
          </a:xfrm>
          <a:prstGeom prst="rect">
            <a:avLst/>
          </a:prstGeom>
        </p:spPr>
      </p:pic>
      <p:pic>
        <p:nvPicPr>
          <p:cNvPr id="3" name="Picture 2" descr="Java básico, introducción para Android | OpenWebinars">
            <a:extLst>
              <a:ext uri="{FF2B5EF4-FFF2-40B4-BE49-F238E27FC236}">
                <a16:creationId xmlns:a16="http://schemas.microsoft.com/office/drawing/2014/main" id="{CEB684E7-8FC2-CC97-66D0-B4CA9C56C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381" y="4954051"/>
            <a:ext cx="2743199" cy="1457200"/>
          </a:xfrm>
          <a:prstGeom prst="rect">
            <a:avLst/>
          </a:prstGeom>
        </p:spPr>
      </p:pic>
      <p:pic>
        <p:nvPicPr>
          <p:cNvPr id="4" name="Picture 3" descr="Ghidra - Wikipedia">
            <a:extLst>
              <a:ext uri="{FF2B5EF4-FFF2-40B4-BE49-F238E27FC236}">
                <a16:creationId xmlns:a16="http://schemas.microsoft.com/office/drawing/2014/main" id="{6C88B4A9-ED01-6A6D-7A8E-758598566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588" y="1915334"/>
            <a:ext cx="2143125" cy="2143125"/>
          </a:xfrm>
          <a:prstGeom prst="rect">
            <a:avLst/>
          </a:prstGeom>
        </p:spPr>
      </p:pic>
      <p:pic>
        <p:nvPicPr>
          <p:cNvPr id="5" name="Picture 4" descr="Opportunity - Wikipedia, la enciclopedia libre">
            <a:extLst>
              <a:ext uri="{FF2B5EF4-FFF2-40B4-BE49-F238E27FC236}">
                <a16:creationId xmlns:a16="http://schemas.microsoft.com/office/drawing/2014/main" id="{6A50B392-B80E-7086-D2A2-D9D831F98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249" y="811314"/>
            <a:ext cx="2743200" cy="2194560"/>
          </a:xfrm>
          <a:prstGeom prst="rect">
            <a:avLst/>
          </a:prstGeom>
        </p:spPr>
      </p:pic>
      <p:pic>
        <p:nvPicPr>
          <p:cNvPr id="6" name="Picture 5" descr="La Nación / Wikipedia cumple 20 años">
            <a:extLst>
              <a:ext uri="{FF2B5EF4-FFF2-40B4-BE49-F238E27FC236}">
                <a16:creationId xmlns:a16="http://schemas.microsoft.com/office/drawing/2014/main" id="{4DAEDA59-C187-E56B-AF1E-1A3EF4927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3966" y="7348088"/>
            <a:ext cx="3325483" cy="1866540"/>
          </a:xfrm>
          <a:prstGeom prst="rect">
            <a:avLst/>
          </a:prstGeom>
        </p:spPr>
      </p:pic>
      <p:pic>
        <p:nvPicPr>
          <p:cNvPr id="7" name="Picture 6" descr="CÓMO USAR NetBeans desde cero | CONOCER las PARTES NetBeans">
            <a:extLst>
              <a:ext uri="{FF2B5EF4-FFF2-40B4-BE49-F238E27FC236}">
                <a16:creationId xmlns:a16="http://schemas.microsoft.com/office/drawing/2014/main" id="{247C13C6-4F94-EBA0-07ED-DCB89E3B4D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0947" y="846251"/>
            <a:ext cx="4015596" cy="1585535"/>
          </a:xfrm>
          <a:prstGeom prst="rect">
            <a:avLst/>
          </a:prstGeom>
        </p:spPr>
      </p:pic>
      <p:pic>
        <p:nvPicPr>
          <p:cNvPr id="8" name="Picture 7" descr="Archivo:Jenkins logo with title.svg - Wikipedia, la enciclopedia libre">
            <a:extLst>
              <a:ext uri="{FF2B5EF4-FFF2-40B4-BE49-F238E27FC236}">
                <a16:creationId xmlns:a16="http://schemas.microsoft.com/office/drawing/2014/main" id="{0941D105-D532-AB71-C9B9-47C53DCB7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34514" y="1447146"/>
            <a:ext cx="3325482" cy="1375782"/>
          </a:xfrm>
          <a:prstGeom prst="rect">
            <a:avLst/>
          </a:prstGeom>
        </p:spPr>
      </p:pic>
      <p:pic>
        <p:nvPicPr>
          <p:cNvPr id="9" name="Picture 8" descr="VisibleTesla">
            <a:extLst>
              <a:ext uri="{FF2B5EF4-FFF2-40B4-BE49-F238E27FC236}">
                <a16:creationId xmlns:a16="http://schemas.microsoft.com/office/drawing/2014/main" id="{F58D6710-630D-0C87-AE14-BA73588CD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97421" y="7679666"/>
            <a:ext cx="5374252" cy="966157"/>
          </a:xfrm>
          <a:prstGeom prst="rect">
            <a:avLst/>
          </a:prstGeom>
        </p:spPr>
      </p:pic>
      <p:pic>
        <p:nvPicPr>
          <p:cNvPr id="10" name="Picture 9" descr="SmartThings - Apps en Google Play">
            <a:extLst>
              <a:ext uri="{FF2B5EF4-FFF2-40B4-BE49-F238E27FC236}">
                <a16:creationId xmlns:a16="http://schemas.microsoft.com/office/drawing/2014/main" id="{C2CB13E2-DCE7-E4ED-2265-1AB4A895C1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46192" y="4052258"/>
            <a:ext cx="2743200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AEB89-027D-4FEE-D377-3D410C351066}"/>
              </a:ext>
            </a:extLst>
          </p:cNvPr>
          <p:cNvSpPr txBox="1"/>
          <p:nvPr/>
        </p:nvSpPr>
        <p:spPr>
          <a:xfrm>
            <a:off x="6535446" y="4317427"/>
            <a:ext cx="735495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>
                <a:solidFill>
                  <a:schemeClr val="bg1"/>
                </a:solidFill>
                <a:latin typeface="Open Sauce"/>
              </a:rPr>
              <a:t>J A V 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14"/>
          <p:cNvSpPr/>
          <p:nvPr/>
        </p:nvSpPr>
        <p:spPr>
          <a:xfrm>
            <a:off x="8354880" y="5034240"/>
            <a:ext cx="11113200" cy="6580440"/>
          </a:xfrm>
          <a:custGeom>
            <a:avLst/>
            <a:gdLst>
              <a:gd name="textAreaLeft" fmla="*/ 0 w 11113200"/>
              <a:gd name="textAreaRight" fmla="*/ 11113560 w 11113200"/>
              <a:gd name="textAreaTop" fmla="*/ 0 h 6580440"/>
              <a:gd name="textAreaBottom" fmla="*/ 6580800 h 6580440"/>
            </a:gdLst>
            <a:ahLst/>
            <a:cxnLst/>
            <a:rect l="textAreaLeft" t="textAreaTop" r="textAreaRight" b="textAreaBottom"/>
            <a:pathLst>
              <a:path w="11113567" h="6580952">
                <a:moveTo>
                  <a:pt x="0" y="0"/>
                </a:moveTo>
                <a:lnTo>
                  <a:pt x="11113567" y="0"/>
                </a:lnTo>
                <a:lnTo>
                  <a:pt x="11113567" y="6580951"/>
                </a:lnTo>
                <a:lnTo>
                  <a:pt x="0" y="65809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56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5" name="Group 5"/>
          <p:cNvGrpSpPr/>
          <p:nvPr/>
        </p:nvGrpSpPr>
        <p:grpSpPr>
          <a:xfrm>
            <a:off x="10025280" y="1886400"/>
            <a:ext cx="2998800" cy="5418720"/>
            <a:chOff x="10025280" y="1886400"/>
            <a:chExt cx="2998800" cy="5418720"/>
          </a:xfrm>
        </p:grpSpPr>
        <p:sp>
          <p:nvSpPr>
            <p:cNvPr id="106" name="Freeform 15"/>
            <p:cNvSpPr/>
            <p:nvPr/>
          </p:nvSpPr>
          <p:spPr>
            <a:xfrm>
              <a:off x="10025280" y="1921680"/>
              <a:ext cx="1263960" cy="5383440"/>
            </a:xfrm>
            <a:custGeom>
              <a:avLst/>
              <a:gdLst>
                <a:gd name="textAreaLeft" fmla="*/ 0 w 1263960"/>
                <a:gd name="textAreaRight" fmla="*/ 1264320 w 1263960"/>
                <a:gd name="textAreaTop" fmla="*/ 0 h 5383440"/>
                <a:gd name="textAreaBottom" fmla="*/ 5383800 h 5383440"/>
              </a:gdLst>
              <a:ahLst/>
              <a:cxnLst/>
              <a:rect l="textAreaLeft" t="textAreaTop" r="textAreaRight" b="textAreaBottom"/>
              <a:pathLst>
                <a:path w="342591" h="1458940">
                  <a:moveTo>
                    <a:pt x="0" y="0"/>
                  </a:moveTo>
                  <a:lnTo>
                    <a:pt x="342591" y="0"/>
                  </a:lnTo>
                  <a:lnTo>
                    <a:pt x="342591" y="1458940"/>
                  </a:lnTo>
                  <a:lnTo>
                    <a:pt x="0" y="1458940"/>
                  </a:lnTo>
                  <a:lnTo>
                    <a:pt x="0" y="0"/>
                  </a:lnTo>
                </a:path>
              </a:pathLst>
            </a:custGeom>
            <a:solidFill>
              <a:srgbClr val="40FFC9">
                <a:alpha val="5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TextBox 18"/>
            <p:cNvSpPr/>
            <p:nvPr/>
          </p:nvSpPr>
          <p:spPr>
            <a:xfrm>
              <a:off x="10025280" y="1886400"/>
              <a:ext cx="2998800" cy="303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9" name="Freeform 16"/>
          <p:cNvSpPr/>
          <p:nvPr/>
        </p:nvSpPr>
        <p:spPr>
          <a:xfrm rot="5400000" flipV="1">
            <a:off x="-1784500" y="6748641"/>
            <a:ext cx="9258120" cy="7543800"/>
          </a:xfrm>
          <a:custGeom>
            <a:avLst/>
            <a:gdLst>
              <a:gd name="textAreaLeft" fmla="*/ 0 w 9258120"/>
              <a:gd name="textAreaRight" fmla="*/ 9258480 w 9258120"/>
              <a:gd name="textAreaTop" fmla="*/ -360 h 7543800"/>
              <a:gd name="textAreaBottom" fmla="*/ 7543800 h 7543800"/>
            </a:gdLst>
            <a:ahLst/>
            <a:cxnLst/>
            <a:rect l="textAreaLeft" t="textAreaTop" r="textAreaRight" b="textAreaBottom"/>
            <a:pathLst>
              <a:path w="10092758" h="8061837">
                <a:moveTo>
                  <a:pt x="0" y="8061837"/>
                </a:moveTo>
                <a:lnTo>
                  <a:pt x="10092758" y="8061837"/>
                </a:lnTo>
                <a:lnTo>
                  <a:pt x="10092758" y="0"/>
                </a:lnTo>
                <a:lnTo>
                  <a:pt x="0" y="0"/>
                </a:lnTo>
                <a:lnTo>
                  <a:pt x="0" y="8061837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Freeform 17"/>
          <p:cNvSpPr/>
          <p:nvPr/>
        </p:nvSpPr>
        <p:spPr>
          <a:xfrm>
            <a:off x="17049600" y="819720"/>
            <a:ext cx="419040" cy="417600"/>
          </a:xfrm>
          <a:custGeom>
            <a:avLst/>
            <a:gdLst>
              <a:gd name="textAreaLeft" fmla="*/ 0 w 419040"/>
              <a:gd name="textAreaRight" fmla="*/ 419400 w 419040"/>
              <a:gd name="textAreaTop" fmla="*/ 0 h 417600"/>
              <a:gd name="textAreaBottom" fmla="*/ 417960 h 417600"/>
            </a:gdLst>
            <a:ahLst/>
            <a:cxnLst/>
            <a:rect l="textAreaLeft" t="textAreaTop" r="textAreaRight" b="textAreaBottom"/>
            <a:pathLst>
              <a:path w="419537" h="418012">
                <a:moveTo>
                  <a:pt x="0" y="0"/>
                </a:moveTo>
                <a:lnTo>
                  <a:pt x="419538" y="0"/>
                </a:lnTo>
                <a:lnTo>
                  <a:pt x="419538" y="418012"/>
                </a:lnTo>
                <a:lnTo>
                  <a:pt x="0" y="4180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20"/>
          <p:cNvSpPr/>
          <p:nvPr/>
        </p:nvSpPr>
        <p:spPr>
          <a:xfrm>
            <a:off x="2431080" y="3450960"/>
            <a:ext cx="8417520" cy="65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863640" lvl="1" indent="-431640" algn="r">
              <a:lnSpc>
                <a:spcPts val="5199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Box 22"/>
          <p:cNvSpPr/>
          <p:nvPr/>
        </p:nvSpPr>
        <p:spPr>
          <a:xfrm>
            <a:off x="13216320" y="8116560"/>
            <a:ext cx="2694960" cy="82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ts val="3251"/>
              </a:lnSpc>
            </a:pPr>
            <a:r>
              <a:rPr lang="en-US" sz="2500" b="0" strike="noStrike" spc="-1">
                <a:solidFill>
                  <a:srgbClr val="FFFFFF"/>
                </a:solidFill>
                <a:latin typeface="Ruda"/>
              </a:rPr>
              <a:t>James Gosling (Google)</a:t>
            </a:r>
            <a:endParaRPr lang="en-US" sz="25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5"/>
          <a:stretch/>
        </p:blipFill>
        <p:spPr>
          <a:xfrm>
            <a:off x="11289240" y="2282400"/>
            <a:ext cx="6588360" cy="549000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79D7C-25FE-E224-EEF9-448C6A7AFD43}"/>
              </a:ext>
            </a:extLst>
          </p:cNvPr>
          <p:cNvSpPr txBox="1"/>
          <p:nvPr/>
        </p:nvSpPr>
        <p:spPr>
          <a:xfrm>
            <a:off x="79701" y="2446339"/>
            <a:ext cx="84571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err="1">
                <a:solidFill>
                  <a:schemeClr val="bg1"/>
                </a:solidFill>
              </a:rPr>
              <a:t>Objetivo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inicial</a:t>
            </a:r>
            <a:r>
              <a:rPr lang="en-US" sz="4000">
                <a:solidFill>
                  <a:schemeClr val="bg1"/>
                </a:solidFill>
              </a:rPr>
              <a:t>: </a:t>
            </a:r>
            <a:r>
              <a:rPr lang="en-US" sz="4000" err="1">
                <a:solidFill>
                  <a:schemeClr val="bg1"/>
                </a:solidFill>
              </a:rPr>
              <a:t>crear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aplicaciones</a:t>
            </a:r>
            <a:r>
              <a:rPr lang="en-US" sz="4000">
                <a:solidFill>
                  <a:schemeClr val="bg1"/>
                </a:solidFill>
              </a:rPr>
              <a:t> para </a:t>
            </a:r>
            <a:r>
              <a:rPr lang="en-US" sz="4000" err="1">
                <a:solidFill>
                  <a:schemeClr val="bg1"/>
                </a:solidFill>
              </a:rPr>
              <a:t>pequeños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dipositivos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3CFF5-2554-B816-27A6-32E15B98935D}"/>
              </a:ext>
            </a:extLst>
          </p:cNvPr>
          <p:cNvSpPr txBox="1"/>
          <p:nvPr/>
        </p:nvSpPr>
        <p:spPr>
          <a:xfrm>
            <a:off x="-265357" y="828887"/>
            <a:ext cx="8457166" cy="1376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63600" lvl="1" indent="-431165">
              <a:lnSpc>
                <a:spcPts val="5199"/>
              </a:lnSpc>
              <a:buFont typeface="Arial,Sans-Serif"/>
              <a:buChar char="•"/>
            </a:pPr>
            <a:r>
              <a:rPr lang="en-US" sz="4000">
                <a:solidFill>
                  <a:schemeClr val="bg1"/>
                </a:solidFill>
                <a:cs typeface="Arial"/>
              </a:rPr>
              <a:t>Sun </a:t>
            </a:r>
            <a:r>
              <a:rPr lang="en-US" sz="4000" err="1">
                <a:solidFill>
                  <a:schemeClr val="bg1"/>
                </a:solidFill>
                <a:cs typeface="Arial"/>
              </a:rPr>
              <a:t>Microsistems</a:t>
            </a:r>
            <a:r>
              <a:rPr lang="en-US" sz="4000">
                <a:solidFill>
                  <a:schemeClr val="bg1"/>
                </a:solidFill>
                <a:cs typeface="Arial"/>
              </a:rPr>
              <a:t> </a:t>
            </a:r>
            <a:r>
              <a:rPr lang="en-US" sz="4000" err="1">
                <a:solidFill>
                  <a:schemeClr val="bg1"/>
                </a:solidFill>
                <a:cs typeface="Arial"/>
              </a:rPr>
              <a:t>comienza</a:t>
            </a:r>
            <a:r>
              <a:rPr lang="en-US" sz="4000">
                <a:solidFill>
                  <a:schemeClr val="bg1"/>
                </a:solidFill>
                <a:cs typeface="Arial"/>
              </a:rPr>
              <a:t> </a:t>
            </a:r>
            <a:r>
              <a:rPr lang="en-US" sz="4000" err="1">
                <a:solidFill>
                  <a:schemeClr val="bg1"/>
                </a:solidFill>
                <a:cs typeface="Arial"/>
              </a:rPr>
              <a:t>el</a:t>
            </a:r>
            <a:r>
              <a:rPr lang="en-US" sz="4000">
                <a:solidFill>
                  <a:schemeClr val="bg1"/>
                </a:solidFill>
                <a:cs typeface="Arial"/>
              </a:rPr>
              <a:t> </a:t>
            </a:r>
            <a:r>
              <a:rPr lang="en-US" sz="4000" err="1">
                <a:solidFill>
                  <a:schemeClr val="bg1"/>
                </a:solidFill>
                <a:cs typeface="Arial"/>
              </a:rPr>
              <a:t>desarrollo</a:t>
            </a:r>
            <a:r>
              <a:rPr lang="en-US" sz="4000">
                <a:solidFill>
                  <a:schemeClr val="bg1"/>
                </a:solidFill>
                <a:cs typeface="Arial"/>
              </a:rPr>
              <a:t> </a:t>
            </a:r>
            <a:r>
              <a:rPr lang="en-US" sz="4000" err="1">
                <a:solidFill>
                  <a:schemeClr val="bg1"/>
                </a:solidFill>
                <a:cs typeface="Arial"/>
              </a:rPr>
              <a:t>en</a:t>
            </a:r>
            <a:r>
              <a:rPr lang="en-US" sz="4000">
                <a:solidFill>
                  <a:schemeClr val="bg1"/>
                </a:solidFill>
                <a:cs typeface="Arial"/>
              </a:rPr>
              <a:t> 1994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44FFD-D122-EE67-8195-4F908C23275C}"/>
              </a:ext>
            </a:extLst>
          </p:cNvPr>
          <p:cNvSpPr txBox="1"/>
          <p:nvPr/>
        </p:nvSpPr>
        <p:spPr>
          <a:xfrm>
            <a:off x="-6563" y="4193189"/>
            <a:ext cx="84571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err="1">
                <a:solidFill>
                  <a:schemeClr val="bg1"/>
                </a:solidFill>
              </a:rPr>
              <a:t>Objetivo</a:t>
            </a:r>
            <a:r>
              <a:rPr lang="en-US" sz="4000">
                <a:solidFill>
                  <a:schemeClr val="bg1"/>
                </a:solidFill>
              </a:rPr>
              <a:t> final: </a:t>
            </a:r>
            <a:r>
              <a:rPr lang="en-US" sz="4000" err="1">
                <a:solidFill>
                  <a:schemeClr val="bg1"/>
                </a:solidFill>
              </a:rPr>
              <a:t>crear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programas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multiplataforma</a:t>
            </a:r>
            <a:r>
              <a:rPr lang="en-US" sz="40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6446955" y="3537"/>
            <a:ext cx="2814980" cy="2649013"/>
            <a:chOff x="-648769" y="2358"/>
            <a:chExt cx="1876653" cy="17660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05794" y="9050499"/>
            <a:ext cx="968052" cy="96805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5154" y="8581662"/>
            <a:ext cx="3392947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BD166-37A9-90FF-B802-3C4D8C0D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5" y="3649749"/>
            <a:ext cx="18061315" cy="339725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DEC0D-3A96-B84E-523C-19F2105704AA}"/>
              </a:ext>
            </a:extLst>
          </p:cNvPr>
          <p:cNvSpPr txBox="1"/>
          <p:nvPr/>
        </p:nvSpPr>
        <p:spPr>
          <a:xfrm>
            <a:off x="1021404" y="583659"/>
            <a:ext cx="123059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/>
              <a:t>Java: Un </a:t>
            </a:r>
            <a:r>
              <a:rPr lang="en-US" sz="5400" b="1"/>
              <a:t>Viaje </a:t>
            </a:r>
            <a:r>
              <a:rPr lang="en-US" sz="5400"/>
              <a:t>a </a:t>
            </a:r>
            <a:r>
              <a:rPr lang="en-US" sz="5400" err="1"/>
              <a:t>través</a:t>
            </a:r>
            <a:r>
              <a:rPr lang="en-US" sz="5400"/>
              <a:t> de </a:t>
            </a:r>
            <a:r>
              <a:rPr lang="en-US" sz="5400" err="1"/>
              <a:t>su</a:t>
            </a:r>
            <a:r>
              <a:rPr lang="en-US" sz="5400"/>
              <a:t> </a:t>
            </a:r>
            <a:r>
              <a:rPr lang="en-US" sz="5400" b="1"/>
              <a:t>Historia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80DBD87-5C4D-768F-E2B9-8194927F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918393"/>
            <a:ext cx="2743200" cy="4502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B1C2823-51B0-7613-B8A7-1A91A893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918393"/>
            <a:ext cx="2743200" cy="4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0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 descr="CPU con números binarios y placa base">
            <a:extLst>
              <a:ext uri="{FF2B5EF4-FFF2-40B4-BE49-F238E27FC236}">
                <a16:creationId xmlns:a16="http://schemas.microsoft.com/office/drawing/2014/main" id="{53CF4E5C-97D4-622D-EB43-C0ADCFE78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8287978" cy="1028699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655066" y="1650474"/>
            <a:ext cx="10287005" cy="6986021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6554C-8E39-9632-4377-43058BB248F6}"/>
              </a:ext>
            </a:extLst>
          </p:cNvPr>
          <p:cNvSpPr txBox="1"/>
          <p:nvPr/>
        </p:nvSpPr>
        <p:spPr>
          <a:xfrm>
            <a:off x="965199" y="965200"/>
            <a:ext cx="8178793" cy="53538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Búsqueda binaria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10281" y="3309276"/>
            <a:ext cx="10287005" cy="3668436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6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8613A4-B4C1-E212-FB6C-FBEC890B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04" y="604997"/>
            <a:ext cx="6107501" cy="7912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11DDA3-36AF-166B-F1FD-6A9C90BC7D84}"/>
              </a:ext>
            </a:extLst>
          </p:cNvPr>
          <p:cNvSpPr txBox="1"/>
          <p:nvPr/>
        </p:nvSpPr>
        <p:spPr>
          <a:xfrm>
            <a:off x="1373661" y="8527962"/>
            <a:ext cx="8457166" cy="7092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32435" lvl="1">
              <a:lnSpc>
                <a:spcPts val="5199"/>
              </a:lnSpc>
            </a:pP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https://qrco.de/beJ4BT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67E1A6-5DF1-D514-A030-2C6D4DE10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513" y="604996"/>
            <a:ext cx="6107501" cy="7696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D6444E-6A53-D844-E444-1788C2DFCF7B}"/>
              </a:ext>
            </a:extLst>
          </p:cNvPr>
          <p:cNvSpPr txBox="1"/>
          <p:nvPr/>
        </p:nvSpPr>
        <p:spPr>
          <a:xfrm>
            <a:off x="9504057" y="8527962"/>
            <a:ext cx="8457166" cy="7092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32435" lvl="1">
              <a:lnSpc>
                <a:spcPts val="5199"/>
              </a:lnSpc>
            </a:pP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https://qrco.de/beJ4D6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4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Fibonacci recursivo</vt:lpstr>
      <vt:lpstr>PowerPoint Presentation</vt:lpstr>
      <vt:lpstr>PowerPoint Presentation</vt:lpstr>
      <vt:lpstr>PowerPoint Presentation</vt:lpstr>
      <vt:lpstr>PowerPoint Presentation</vt:lpstr>
      <vt:lpstr>Gracias por escuchar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subject/>
  <dc:creator/>
  <dc:description/>
  <cp:revision>166</cp:revision>
  <dcterms:created xsi:type="dcterms:W3CDTF">2006-08-16T00:00:00Z</dcterms:created>
  <dcterms:modified xsi:type="dcterms:W3CDTF">2023-09-02T03:21:26Z</dcterms:modified>
  <dc:identifier>DAFsN1yTqFQ</dc:identifier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