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2611"/>
    <a:srgbClr val="001A0C"/>
    <a:srgbClr val="540000"/>
    <a:srgbClr val="003618"/>
    <a:srgbClr val="483700"/>
    <a:srgbClr val="CC0000"/>
    <a:srgbClr val="D9D9D9"/>
    <a:srgbClr val="FFF9E7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5AE206-C614-4629-9807-2F38D2390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D7FAE2-1229-48F4-998C-E5D7CB7F5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B4C24F-8E49-475E-822A-F3FDFB67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62736-3AEF-4296-BB34-2AC662FE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0A2E56-5F2E-4F8A-846D-863BDDAF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50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2C2C9-B8B0-4300-BDA5-BCF2E16A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CC0CF8-89E5-4A02-9963-4C0F9653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A8EF92-A89A-4856-B673-3B92BEE4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CEDFA-454A-4736-A956-9A24E604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B7E77-186A-4CD1-A380-D39D011A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5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972EF2-4FEC-4B6C-95A0-34A6E7694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D91FBB-D448-42B2-BEE2-A19362A8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E32A4-A1F7-41A0-9838-87FC84FA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7CECD4-6173-42AF-B779-7453ABF0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A4915-DB67-47AA-959C-355D0CEE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7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7F7E4-0AD1-4F35-B6EC-49C042A8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0DDEA8-7325-41D5-83A3-0BC9ED4A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60931-EF04-4304-A6AF-01B32045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11BFB2-6EC4-4318-833C-EA06A5D3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864094-B64E-44B2-978E-7EAD623B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2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DCD04-4B91-4C4D-A970-7A2C6C8C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C4356-398F-4068-BE11-545C8551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931397-103C-433F-AE1B-3D386996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3C8D98-007E-4A5A-9233-95E43E07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DA1E9-6084-4D55-90B0-AE0CF449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6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2D1011-34B2-4542-B6B3-53357B11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C1FF8-5E5B-4723-9ECD-D919A68E0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ED2444-B6BC-4A0C-8BB3-62C4A4EDE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3FA82B-2BEB-45A8-8CF5-5D631532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781969-4288-487E-A649-02C8FDC0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9D8001-76F9-423D-BE8F-FE76B84D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0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A649C-71C2-4F19-AB1A-FBCC0923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5F021B-B787-45E6-AA31-22F0BF81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9BB29-E427-4EF9-A52F-4416DD82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44E0E1-84F3-45BD-B7A6-342C4A211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294EB35-6DB4-4579-816D-A5C017C10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37449D-041B-43B3-BAF3-03EFD93D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AF4B19-FBEB-482C-AFF7-867B676E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32BEE28-7DC1-4594-AB0D-263F427E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34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964CC-2AD1-40BD-96D0-F2F71CB9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D9F351-7FDF-4C09-9D4B-699BC519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6CB092-B544-411A-BA18-DEA0F97A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58D934-5634-4BBD-836D-40F9B9E8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07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69D3B1-B5FC-4C1E-B0DD-F8F53597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42A0C1F-246C-4C79-A9DD-48A1F28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04AA6C-5A69-45CD-9BBA-8F1A31D1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2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82458-2423-4FFB-9BB5-1A024AAC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3B7B3-ED39-4903-9464-2439AF44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7C58E8-AAFF-4BD1-A997-2753E9C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0F0D12-4813-4624-B713-16F6B6B2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6D7256-BD00-4E0E-A490-EF709F8D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92069D-FD21-4CF9-A1F3-5B4D77D5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01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8633D-5D83-4756-B5C0-CDEB14C1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8542132-22CA-482C-A44C-D41CCA230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674A60-D2C2-426C-B405-F5090811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614786-77A0-4483-BC06-C90AA7F7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C1DF38-8325-4C5C-95DB-180EEE4D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806549-93BD-4192-A79D-735C6294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4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3636E9-A571-4FA6-9AB8-28C359ED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571E3B-98D3-4936-A057-6404ABB8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198C-262D-4701-8B58-4C6C43CEA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74CA-768A-4FFC-A4AA-A145FF065202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5F0298-3D2B-496F-999A-EECA95B90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98B7B7-1FB5-4FE3-9E91-396C1BF4C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04E1F-4FAA-492A-B66C-F97F2EEF45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3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4212397-6099-4C7E-B9A1-85FE4CCB4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" b="9693"/>
          <a:stretch/>
        </p:blipFill>
        <p:spPr>
          <a:xfrm>
            <a:off x="4" y="-11620"/>
            <a:ext cx="12191996" cy="686962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05E0CF-7809-4355-B010-65C5F52AFA85}"/>
              </a:ext>
            </a:extLst>
          </p:cNvPr>
          <p:cNvSpPr txBox="1"/>
          <p:nvPr/>
        </p:nvSpPr>
        <p:spPr>
          <a:xfrm>
            <a:off x="0" y="85291"/>
            <a:ext cx="12192000" cy="246221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METODI INFORMATICI PER LA GESTIONE AZIENDALE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F5E3B-7ABE-4C58-BE99-E3F176F7D0E9}"/>
              </a:ext>
            </a:extLst>
          </p:cNvPr>
          <p:cNvSpPr txBox="1"/>
          <p:nvPr/>
        </p:nvSpPr>
        <p:spPr>
          <a:xfrm>
            <a:off x="0" y="6611779"/>
            <a:ext cx="12192003" cy="246221"/>
          </a:xfrm>
          <a:prstGeom prst="rect">
            <a:avLst/>
          </a:prstGeom>
          <a:solidFill>
            <a:srgbClr val="F2F2F2">
              <a:alpha val="14902"/>
            </a:srgbClr>
          </a:solidFill>
        </p:spPr>
        <p:txBody>
          <a:bodyPr wrap="square" lIns="90000" tIns="0" rIns="180000" bIns="0" rtlCol="0">
            <a:spAutoFit/>
          </a:bodyPr>
          <a:lstStyle/>
          <a:p>
            <a:pPr algn="r"/>
            <a:r>
              <a:rPr lang="it-IT" sz="1600" dirty="0">
                <a:solidFill>
                  <a:schemeClr val="bg1"/>
                </a:solidFill>
              </a:rPr>
              <a:t>ANDRONI STEFANO Mat.845811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02B279-5616-45C4-82DD-3F1AA51543A2}"/>
              </a:ext>
            </a:extLst>
          </p:cNvPr>
          <p:cNvSpPr txBox="1"/>
          <p:nvPr/>
        </p:nvSpPr>
        <p:spPr>
          <a:xfrm>
            <a:off x="-3" y="2381535"/>
            <a:ext cx="12191999" cy="1369606"/>
          </a:xfrm>
          <a:prstGeom prst="rect">
            <a:avLst/>
          </a:prstGeom>
          <a:solidFill>
            <a:srgbClr val="F2F2F2">
              <a:alpha val="54902"/>
            </a:srgb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it-IT" sz="6500" i="0" u="none" strike="noStrike" baseline="0" dirty="0" err="1">
                <a:ln w="3175">
                  <a:noFill/>
                </a:ln>
                <a:solidFill>
                  <a:srgbClr val="820000"/>
                </a:solidFill>
                <a:effectLst/>
                <a:latin typeface="Impact" panose="020B0806030902050204" pitchFamily="34" charset="0"/>
              </a:rPr>
              <a:t>Airline</a:t>
            </a:r>
            <a:r>
              <a:rPr lang="it-IT" sz="6500" i="0" u="none" strike="noStrike" baseline="0" dirty="0">
                <a:ln w="3175">
                  <a:noFill/>
                </a:ln>
                <a:solidFill>
                  <a:srgbClr val="820000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it-IT" sz="6500" i="0" u="none" strike="noStrike" baseline="0" dirty="0" err="1">
                <a:ln w="3175">
                  <a:noFill/>
                </a:ln>
                <a:solidFill>
                  <a:srgbClr val="820000"/>
                </a:solidFill>
                <a:effectLst/>
                <a:latin typeface="Impact" panose="020B0806030902050204" pitchFamily="34" charset="0"/>
              </a:rPr>
              <a:t>Passenger</a:t>
            </a:r>
            <a:r>
              <a:rPr lang="it-IT" sz="6500" i="0" u="none" strike="noStrike" baseline="0" dirty="0">
                <a:ln w="3175">
                  <a:noFill/>
                </a:ln>
                <a:solidFill>
                  <a:srgbClr val="820000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it-IT" sz="6500" i="0" u="none" strike="noStrike" baseline="0" dirty="0" err="1">
                <a:ln w="3175">
                  <a:noFill/>
                </a:ln>
                <a:solidFill>
                  <a:srgbClr val="820000"/>
                </a:solidFill>
                <a:effectLst/>
                <a:latin typeface="Impact" panose="020B0806030902050204" pitchFamily="34" charset="0"/>
              </a:rPr>
              <a:t>Satisfaction</a:t>
            </a:r>
            <a:endParaRPr lang="it-IT" sz="6500" i="0" u="none" strike="noStrike" baseline="0" dirty="0">
              <a:ln w="3175">
                <a:noFill/>
              </a:ln>
              <a:solidFill>
                <a:srgbClr val="820000"/>
              </a:solidFill>
              <a:effectLst/>
              <a:latin typeface="Impact" panose="020B080603090205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What factors lead to customer satisfaction for an Airline? </a:t>
            </a:r>
            <a:endParaRPr kumimoji="0" lang="it-IT" sz="2100" i="0" u="none" strike="noStrike" kern="120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776D7-27C7-4CCC-B6CE-186EDCBF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347" y="-11620"/>
            <a:ext cx="403654" cy="43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8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1">
            <a:extLst>
              <a:ext uri="{FF2B5EF4-FFF2-40B4-BE49-F238E27FC236}">
                <a16:creationId xmlns:a16="http://schemas.microsoft.com/office/drawing/2014/main" id="{491A53BC-14A7-4634-ACD4-F69A9CA714CA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rgbClr val="54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4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MODELLI PREDITTIVI (ML)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544FFD-E414-48A6-A215-EB1B5649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EEADD9D2-E71A-4DEB-B929-C0F1AD19F23E}"/>
              </a:ext>
            </a:extLst>
          </p:cNvPr>
          <p:cNvSpPr txBox="1">
            <a:spLocks/>
          </p:cNvSpPr>
          <p:nvPr/>
        </p:nvSpPr>
        <p:spPr>
          <a:xfrm>
            <a:off x="-1" y="6510528"/>
            <a:ext cx="3415230" cy="34747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+mn-lt"/>
              </a:rPr>
              <a:t>D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 –</a:t>
            </a:r>
            <a:r>
              <a:rPr lang="it-IT" sz="3200" dirty="0">
                <a:solidFill>
                  <a:schemeClr val="bg1"/>
                </a:solidFill>
                <a:latin typeface="+mn-lt"/>
              </a:rPr>
              <a:t> DECISION TREE</a:t>
            </a:r>
            <a:endParaRPr lang="it-IT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75A215-F440-4C9A-BE17-BB2B40CF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6" y="1312682"/>
            <a:ext cx="5340450" cy="42326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1A1C440-23F3-4B41-BF13-AEF702A6F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53" y="1208124"/>
            <a:ext cx="5604301" cy="4441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6DD549D-D067-43CF-B8AC-B292EB98C499}"/>
              </a:ext>
            </a:extLst>
          </p:cNvPr>
          <p:cNvSpPr txBox="1"/>
          <p:nvPr/>
        </p:nvSpPr>
        <p:spPr>
          <a:xfrm>
            <a:off x="249133" y="5288336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Graf.D1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DF4731-7CB7-43B3-9AA7-CF25B259FB27}"/>
              </a:ext>
            </a:extLst>
          </p:cNvPr>
          <p:cNvSpPr txBox="1"/>
          <p:nvPr/>
        </p:nvSpPr>
        <p:spPr>
          <a:xfrm>
            <a:off x="6149563" y="5391424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Graf.D4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28DE8B-35FB-4896-AED2-DF6AF21A4070}"/>
              </a:ext>
            </a:extLst>
          </p:cNvPr>
          <p:cNvSpPr txBox="1"/>
          <p:nvPr/>
        </p:nvSpPr>
        <p:spPr>
          <a:xfrm>
            <a:off x="343646" y="5584442"/>
            <a:ext cx="617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Algoritmo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 - CART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(Classification And Regression Trees)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DC8B8250-D0F7-456C-8E30-1E59377C0B79}"/>
              </a:ext>
            </a:extLst>
          </p:cNvPr>
          <p:cNvSpPr/>
          <p:nvPr/>
        </p:nvSpPr>
        <p:spPr>
          <a:xfrm>
            <a:off x="11061773" y="4159045"/>
            <a:ext cx="589453" cy="5684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7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1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AC6C5692-FFCA-442A-BB6F-B4E8BFD77D99}"/>
              </a:ext>
            </a:extLst>
          </p:cNvPr>
          <p:cNvSpPr/>
          <p:nvPr/>
        </p:nvSpPr>
        <p:spPr>
          <a:xfrm>
            <a:off x="316260" y="2967335"/>
            <a:ext cx="115594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07BEEF5-7E25-4464-9188-8C0E889C205C}"/>
              </a:ext>
            </a:extLst>
          </p:cNvPr>
          <p:cNvSpPr/>
          <p:nvPr/>
        </p:nvSpPr>
        <p:spPr>
          <a:xfrm>
            <a:off x="316260" y="4188152"/>
            <a:ext cx="115594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F318125-CB30-4F96-AE68-CDD541C727BC}"/>
              </a:ext>
            </a:extLst>
          </p:cNvPr>
          <p:cNvSpPr/>
          <p:nvPr/>
        </p:nvSpPr>
        <p:spPr>
          <a:xfrm>
            <a:off x="316260" y="1984996"/>
            <a:ext cx="11559480" cy="683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9652A5-9766-496B-9A76-7B8A70787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91" y="1101437"/>
            <a:ext cx="3697389" cy="334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FBBEAE99-AA8D-4929-A5A7-A0B6E1349BFE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rgbClr val="54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4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MODELLI PREDITTIVI (ML)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544FFD-E414-48A6-A215-EB1B5649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89C769D6-8CE4-49B9-8A07-D96197147BC4}"/>
              </a:ext>
            </a:extLst>
          </p:cNvPr>
          <p:cNvSpPr txBox="1">
            <a:spLocks/>
          </p:cNvSpPr>
          <p:nvPr/>
        </p:nvSpPr>
        <p:spPr>
          <a:xfrm>
            <a:off x="-2" y="6510528"/>
            <a:ext cx="6591301" cy="34747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+mn-lt"/>
              </a:rPr>
              <a:t>E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it-IT" sz="3200" dirty="0">
                <a:solidFill>
                  <a:schemeClr val="bg1"/>
                </a:solidFill>
                <a:latin typeface="+mn-lt"/>
              </a:rPr>
              <a:t>K-NN</a:t>
            </a:r>
            <a:endParaRPr lang="it-IT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3ECDEC5-6B24-43CA-94AD-54C8549B6930}"/>
              </a:ext>
            </a:extLst>
          </p:cNvPr>
          <p:cNvSpPr txBox="1"/>
          <p:nvPr/>
        </p:nvSpPr>
        <p:spPr>
          <a:xfrm>
            <a:off x="416640" y="4164388"/>
            <a:ext cx="11085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Scelta del valore K</a:t>
            </a:r>
            <a:br>
              <a:rPr lang="it-IT" sz="1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</a:br>
            <a:r>
              <a:rPr lang="it-IT" sz="1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Uno dei modi per trovare il valore K ottimale è calcolare la radice quadrata del numero totale di osservazioni</a:t>
            </a:r>
            <a:b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nel set di dati. In questo caso nel </a:t>
            </a:r>
            <a:r>
              <a:rPr lang="it-IT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trainset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ci sono 83696 istanze quindi 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k=289</a:t>
            </a:r>
            <a:br>
              <a:rPr lang="it-IT" dirty="0"/>
            </a:b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7175157-EFF3-458D-9157-C79B930FFBA4}"/>
              </a:ext>
            </a:extLst>
          </p:cNvPr>
          <p:cNvSpPr txBox="1"/>
          <p:nvPr/>
        </p:nvSpPr>
        <p:spPr>
          <a:xfrm>
            <a:off x="416641" y="1963321"/>
            <a:ext cx="6174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C00000"/>
                </a:solidFill>
                <a:latin typeface="Calibri" panose="020F0502020204030204" pitchFamily="34" charset="0"/>
              </a:rPr>
              <a:t>Algoritmo</a:t>
            </a:r>
            <a:endParaRPr lang="it-IT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‘k più vicini’ in base alla 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distanza euclidea 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306E52-F6F6-4F80-88D6-05861689B400}"/>
              </a:ext>
            </a:extLst>
          </p:cNvPr>
          <p:cNvSpPr txBox="1"/>
          <p:nvPr/>
        </p:nvSpPr>
        <p:spPr>
          <a:xfrm>
            <a:off x="416640" y="2964059"/>
            <a:ext cx="6667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Normalizzazione</a:t>
            </a:r>
            <a:br>
              <a:rPr lang="it-IT" sz="1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</a:br>
            <a:r>
              <a:rPr lang="it-IT" sz="1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I dati sono stati </a:t>
            </a:r>
            <a:r>
              <a:rPr lang="it-IT" b="1" dirty="0">
                <a:solidFill>
                  <a:srgbClr val="000000"/>
                </a:solidFill>
                <a:latin typeface="Calibri" panose="020F0502020204030204" pitchFamily="34" charset="0"/>
              </a:rPr>
              <a:t>normalizzati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i="0" dirty="0">
                <a:solidFill>
                  <a:srgbClr val="000000"/>
                </a:solidFill>
                <a:effectLst/>
                <a:latin typeface="Calibri-Bold"/>
              </a:rPr>
              <a:t>per ogni attributo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 modo da rendere</a:t>
            </a:r>
            <a:b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ininfluente la scala con cui sono stati assegnati.</a:t>
            </a:r>
            <a:r>
              <a:rPr lang="it-IT" dirty="0"/>
              <a:t> 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761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FBBEAE99-AA8D-4929-A5A7-A0B6E1349BFE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rgbClr val="54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4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MODELLI PREDITTIVI (ML)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11D8D4C-A36F-4FF6-8E9F-8D0B907F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730440"/>
            <a:ext cx="5039999" cy="39945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E4D044C-88ED-4A25-AB55-9C7415F5A975}"/>
              </a:ext>
            </a:extLst>
          </p:cNvPr>
          <p:cNvSpPr txBox="1"/>
          <p:nvPr/>
        </p:nvSpPr>
        <p:spPr>
          <a:xfrm>
            <a:off x="657225" y="714376"/>
            <a:ext cx="752475" cy="40011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K-NN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544FFD-E414-48A6-A215-EB1B5649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89C769D6-8CE4-49B9-8A07-D96197147BC4}"/>
              </a:ext>
            </a:extLst>
          </p:cNvPr>
          <p:cNvSpPr txBox="1">
            <a:spLocks/>
          </p:cNvSpPr>
          <p:nvPr/>
        </p:nvSpPr>
        <p:spPr>
          <a:xfrm>
            <a:off x="-2" y="6510528"/>
            <a:ext cx="6591301" cy="34747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+mn-lt"/>
              </a:rPr>
              <a:t>F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it-IT" sz="3200" dirty="0">
                <a:solidFill>
                  <a:schemeClr val="bg1"/>
                </a:solidFill>
                <a:latin typeface="+mn-lt"/>
              </a:rPr>
              <a:t>CONFRONTO TRA MODELLI</a:t>
            </a:r>
            <a:endParaRPr lang="it-IT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8AEE26C-8C53-4C2A-9975-735A59CF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775" y="738915"/>
            <a:ext cx="5040000" cy="39945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AC9D2A-7297-4E5B-B9AF-07ADF1F4E8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87" t="30429" r="34844" b="37572"/>
          <a:stretch/>
        </p:blipFill>
        <p:spPr>
          <a:xfrm>
            <a:off x="657225" y="4781309"/>
            <a:ext cx="5040000" cy="159008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79581A-0621-4F56-A8D2-9D0A60ABAA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65" t="41429" r="35469" b="25857"/>
          <a:stretch/>
        </p:blipFill>
        <p:spPr>
          <a:xfrm>
            <a:off x="6494775" y="4789784"/>
            <a:ext cx="5040000" cy="16464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C08A36-E331-4B0C-961E-6958F6040AB2}"/>
              </a:ext>
            </a:extLst>
          </p:cNvPr>
          <p:cNvSpPr txBox="1"/>
          <p:nvPr/>
        </p:nvSpPr>
        <p:spPr>
          <a:xfrm>
            <a:off x="6494775" y="738915"/>
            <a:ext cx="1506225" cy="40011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DecisionTree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2E911C0-5EFE-4C6A-8060-0703C9902A87}"/>
              </a:ext>
            </a:extLst>
          </p:cNvPr>
          <p:cNvSpPr txBox="1"/>
          <p:nvPr/>
        </p:nvSpPr>
        <p:spPr>
          <a:xfrm>
            <a:off x="6396963" y="4499940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Graf.D3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EEFA1FE-A23C-4E25-B550-B2C361146C76}"/>
              </a:ext>
            </a:extLst>
          </p:cNvPr>
          <p:cNvSpPr txBox="1"/>
          <p:nvPr/>
        </p:nvSpPr>
        <p:spPr>
          <a:xfrm>
            <a:off x="559731" y="4482007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Graf.E1</a:t>
            </a:r>
          </a:p>
        </p:txBody>
      </p:sp>
    </p:spTree>
    <p:extLst>
      <p:ext uri="{BB962C8B-B14F-4D97-AF65-F5344CB8AC3E}">
        <p14:creationId xmlns:p14="http://schemas.microsoft.com/office/powerpoint/2010/main" val="28785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1707803-75F0-4D9B-852E-2E6CC4A17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4"/>
          <a:stretch/>
        </p:blipFill>
        <p:spPr>
          <a:xfrm>
            <a:off x="-22236" y="0"/>
            <a:ext cx="12214236" cy="6858000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1DBEF376-2AA9-48C6-BF66-EE7FC6E2D240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5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CONCLUSIONE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544FFD-E414-48A6-A215-EB1B5649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5AB0AC9-07A7-4B43-BBE8-952AA1900D78}"/>
              </a:ext>
            </a:extLst>
          </p:cNvPr>
          <p:cNvSpPr txBox="1"/>
          <p:nvPr/>
        </p:nvSpPr>
        <p:spPr>
          <a:xfrm>
            <a:off x="247997" y="3539066"/>
            <a:ext cx="11385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Gli obiettivi generati dalle richieste del cliente sono stati discretamente raggiunti e quindi il risultato dello</a:t>
            </a:r>
            <a:b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studio del problema può ritenersi soddisfacente.</a:t>
            </a:r>
            <a:r>
              <a:rPr lang="it-IT" dirty="0"/>
              <a:t> </a:t>
            </a:r>
            <a:br>
              <a:rPr lang="it-IT" dirty="0"/>
            </a:br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5CAF06B-6CEF-4EAB-B16F-59B428CBA987}"/>
              </a:ext>
            </a:extLst>
          </p:cNvPr>
          <p:cNvSpPr/>
          <p:nvPr/>
        </p:nvSpPr>
        <p:spPr>
          <a:xfrm>
            <a:off x="247997" y="2000778"/>
            <a:ext cx="11512296" cy="1428222"/>
          </a:xfrm>
          <a:prstGeom prst="rect">
            <a:avLst/>
          </a:prstGeom>
          <a:solidFill>
            <a:srgbClr val="F2F2F2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430EEA9-4592-493F-A67F-610C23EF2498}"/>
              </a:ext>
            </a:extLst>
          </p:cNvPr>
          <p:cNvSpPr txBox="1"/>
          <p:nvPr/>
        </p:nvSpPr>
        <p:spPr>
          <a:xfrm>
            <a:off x="185633" y="2102919"/>
            <a:ext cx="1185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Obiettivi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-  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EE9347E-C640-4D89-9A47-B0786FE48063}"/>
              </a:ext>
            </a:extLst>
          </p:cNvPr>
          <p:cNvSpPr txBox="1"/>
          <p:nvPr/>
        </p:nvSpPr>
        <p:spPr>
          <a:xfrm>
            <a:off x="1433226" y="2000778"/>
            <a:ext cx="997219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b="1">
                <a:solidFill>
                  <a:srgbClr val="C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1 -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Predizione della soddisfazione </a:t>
            </a: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dei passeggeri</a:t>
            </a:r>
          </a:p>
          <a:p>
            <a:pPr>
              <a:lnSpc>
                <a:spcPct val="150000"/>
              </a:lnSpc>
            </a:pP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2 - Riconoscimento dei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fattori che influiscono maggiormente </a:t>
            </a: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sulla soddisfazione dei passeggeri</a:t>
            </a:r>
          </a:p>
          <a:p>
            <a:pPr>
              <a:lnSpc>
                <a:spcPct val="150000"/>
              </a:lnSpc>
            </a:pP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3 - Analisi delle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valutazioni dei servizi </a:t>
            </a: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offerti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8C8D599-A23D-4840-8567-1FB52A37C65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2" y="2038763"/>
            <a:ext cx="505920" cy="49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7D1ABA7-488B-490D-BA48-E43D83AE231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792" y="2455706"/>
            <a:ext cx="505920" cy="49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2E21A58-D4A1-4A04-B8AE-BCAB6918092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57" y="2867941"/>
            <a:ext cx="505920" cy="497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0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ttangolo 2054">
            <a:extLst>
              <a:ext uri="{FF2B5EF4-FFF2-40B4-BE49-F238E27FC236}">
                <a16:creationId xmlns:a16="http://schemas.microsoft.com/office/drawing/2014/main" id="{A9E19791-3E24-46A6-BECA-E55003450692}"/>
              </a:ext>
            </a:extLst>
          </p:cNvPr>
          <p:cNvSpPr/>
          <p:nvPr/>
        </p:nvSpPr>
        <p:spPr>
          <a:xfrm>
            <a:off x="348995" y="3759416"/>
            <a:ext cx="11512296" cy="754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88D4138F-8D98-4572-A8C3-EF88284B2FC5}"/>
              </a:ext>
            </a:extLst>
          </p:cNvPr>
          <p:cNvSpPr/>
          <p:nvPr/>
        </p:nvSpPr>
        <p:spPr>
          <a:xfrm>
            <a:off x="348995" y="5774920"/>
            <a:ext cx="11512296" cy="445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4D571EB-217A-479E-BC83-B372FA7C070C}"/>
              </a:ext>
            </a:extLst>
          </p:cNvPr>
          <p:cNvSpPr/>
          <p:nvPr/>
        </p:nvSpPr>
        <p:spPr>
          <a:xfrm>
            <a:off x="330709" y="4716622"/>
            <a:ext cx="11512296" cy="754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59728B-EA8F-4502-B68E-1783402860CC}"/>
              </a:ext>
            </a:extLst>
          </p:cNvPr>
          <p:cNvSpPr txBox="1"/>
          <p:nvPr/>
        </p:nvSpPr>
        <p:spPr>
          <a:xfrm>
            <a:off x="330709" y="3662573"/>
            <a:ext cx="11671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>
              <a:solidFill>
                <a:srgbClr val="C00000"/>
              </a:solidFill>
            </a:endParaRPr>
          </a:p>
          <a:p>
            <a:r>
              <a:rPr lang="it-IT" b="1" dirty="0">
                <a:solidFill>
                  <a:srgbClr val="C00000"/>
                </a:solidFill>
              </a:rPr>
              <a:t>Sorgente</a:t>
            </a:r>
            <a:r>
              <a:rPr lang="it-IT" b="1" dirty="0"/>
              <a:t> -</a:t>
            </a:r>
            <a:endParaRPr lang="it-IT" dirty="0"/>
          </a:p>
          <a:p>
            <a:endParaRPr lang="it-IT" sz="1800" b="1" i="0" u="none" strike="noStrike" baseline="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endParaRPr lang="it-IT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it-IT" sz="1800" b="1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Contenuto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- dati ricavati da un 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sondaggio proposto ai passeggeri di una compagnia aerea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americana volto ad analizzare la loro soddisfazione. L’autore ha preferito non specificare il nome della compagnia. </a:t>
            </a:r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b="1" dirty="0">
              <a:solidFill>
                <a:srgbClr val="C00000"/>
              </a:solidFill>
            </a:endParaRPr>
          </a:p>
          <a:p>
            <a:r>
              <a:rPr lang="it-IT" b="1" dirty="0">
                <a:solidFill>
                  <a:srgbClr val="C00000"/>
                </a:solidFill>
              </a:rPr>
              <a:t>Dimensioni</a:t>
            </a:r>
            <a:r>
              <a:rPr lang="it-IT" dirty="0">
                <a:solidFill>
                  <a:srgbClr val="000000"/>
                </a:solidFill>
              </a:rPr>
              <a:t> - 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il dataset conta </a:t>
            </a:r>
            <a:r>
              <a:rPr lang="it-IT" sz="1800" b="1" i="0" u="none" strike="noStrike" baseline="0" dirty="0"/>
              <a:t>129 880 istanze 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e </a:t>
            </a:r>
            <a:r>
              <a:rPr lang="it-IT" b="1" dirty="0"/>
              <a:t>25 attributi</a:t>
            </a:r>
          </a:p>
          <a:p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A32A5F-E70D-4A6E-B0E9-36272877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942"/>
            <a:ext cx="12192000" cy="429138"/>
          </a:xfrm>
          <a:solidFill>
            <a:schemeClr val="tx2">
              <a:lumMod val="75000"/>
            </a:schemeClr>
          </a:solidFill>
        </p:spPr>
        <p:txBody>
          <a:bodyPr tIns="36000" bIns="0">
            <a:noAutofit/>
          </a:bodyPr>
          <a:lstStyle/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1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INTRODUZIONE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A2CBF8-2762-4F55-9EAE-346F32B7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361" y="3843792"/>
            <a:ext cx="1680058" cy="64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Immagine 2052">
            <a:extLst>
              <a:ext uri="{FF2B5EF4-FFF2-40B4-BE49-F238E27FC236}">
                <a16:creationId xmlns:a16="http://schemas.microsoft.com/office/drawing/2014/main" id="{5136A037-352F-4618-A326-4FF373061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22" t="22285" r="3750" b="39143"/>
          <a:stretch/>
        </p:blipFill>
        <p:spPr>
          <a:xfrm>
            <a:off x="1344379" y="853670"/>
            <a:ext cx="9503240" cy="2715211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619D282-2C35-4961-91E3-2EF4A378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olo 1">
            <a:extLst>
              <a:ext uri="{FF2B5EF4-FFF2-40B4-BE49-F238E27FC236}">
                <a16:creationId xmlns:a16="http://schemas.microsoft.com/office/drawing/2014/main" id="{8D638169-B953-480C-8C6E-55D9AD528B88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>
                <a:solidFill>
                  <a:schemeClr val="bg1"/>
                </a:solidFill>
                <a:latin typeface="+mn-lt"/>
              </a:rPr>
              <a:t>1</a:t>
            </a:r>
            <a:r>
              <a:rPr lang="it-IT" sz="300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3000" b="1">
                <a:solidFill>
                  <a:schemeClr val="bg1"/>
                </a:solidFill>
                <a:latin typeface="+mn-lt"/>
              </a:rPr>
              <a:t>INTRODUZIONE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F3BB0535-F016-461F-A089-4B6C931E8E11}"/>
              </a:ext>
            </a:extLst>
          </p:cNvPr>
          <p:cNvSpPr/>
          <p:nvPr/>
        </p:nvSpPr>
        <p:spPr>
          <a:xfrm>
            <a:off x="350433" y="5044083"/>
            <a:ext cx="11512296" cy="1240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598E60A-EA03-4CAF-AECA-78402B4AA3D6}"/>
              </a:ext>
            </a:extLst>
          </p:cNvPr>
          <p:cNvSpPr/>
          <p:nvPr/>
        </p:nvSpPr>
        <p:spPr>
          <a:xfrm>
            <a:off x="315761" y="1042017"/>
            <a:ext cx="11512296" cy="3898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3F5363-A5F6-49D1-A6D7-19D746A278EA}"/>
              </a:ext>
            </a:extLst>
          </p:cNvPr>
          <p:cNvSpPr txBox="1"/>
          <p:nvPr/>
        </p:nvSpPr>
        <p:spPr>
          <a:xfrm>
            <a:off x="1436328" y="4940623"/>
            <a:ext cx="1043991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b="1">
                <a:solidFill>
                  <a:srgbClr val="C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1 -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Predizione della soddisfazione </a:t>
            </a: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dei passeggeri</a:t>
            </a:r>
          </a:p>
          <a:p>
            <a:pPr>
              <a:lnSpc>
                <a:spcPct val="150000"/>
              </a:lnSpc>
            </a:pP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2 - Riconoscimento dei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fattori che influiscono maggiormente </a:t>
            </a: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sulla soddisfazione dei passeggeri</a:t>
            </a:r>
          </a:p>
          <a:p>
            <a:pPr>
              <a:lnSpc>
                <a:spcPct val="150000"/>
              </a:lnSpc>
            </a:pP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3 - Analisi delle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valutazioni dei servizi </a:t>
            </a:r>
            <a:r>
              <a:rPr lang="it-IT" b="0" dirty="0">
                <a:solidFill>
                  <a:srgbClr val="000000"/>
                </a:solidFill>
                <a:latin typeface="Calibri" panose="020F0502020204030204" pitchFamily="34" charset="0"/>
              </a:rPr>
              <a:t>offerti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6C8826C-E5EF-45C8-879C-F6E44D461166}"/>
              </a:ext>
            </a:extLst>
          </p:cNvPr>
          <p:cNvSpPr/>
          <p:nvPr/>
        </p:nvSpPr>
        <p:spPr>
          <a:xfrm>
            <a:off x="6455153" y="1079087"/>
            <a:ext cx="5285743" cy="3801221"/>
          </a:xfrm>
          <a:prstGeom prst="rect">
            <a:avLst/>
          </a:prstGeom>
          <a:solidFill>
            <a:srgbClr val="FF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945660B-07E9-4179-AFD1-C2665A8AFFCD}"/>
              </a:ext>
            </a:extLst>
          </p:cNvPr>
          <p:cNvSpPr/>
          <p:nvPr/>
        </p:nvSpPr>
        <p:spPr>
          <a:xfrm>
            <a:off x="1473301" y="1337642"/>
            <a:ext cx="877077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Gender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235F610-5BB4-4876-B182-5BE50DE5E4CB}"/>
              </a:ext>
            </a:extLst>
          </p:cNvPr>
          <p:cNvSpPr/>
          <p:nvPr/>
        </p:nvSpPr>
        <p:spPr>
          <a:xfrm>
            <a:off x="1473301" y="1819758"/>
            <a:ext cx="877077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Age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D83FD1E-FD94-4A9C-B201-30F0123FC1EB}"/>
              </a:ext>
            </a:extLst>
          </p:cNvPr>
          <p:cNvSpPr/>
          <p:nvPr/>
        </p:nvSpPr>
        <p:spPr>
          <a:xfrm>
            <a:off x="1473301" y="2307126"/>
            <a:ext cx="1623527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CustomerType</a:t>
            </a:r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F3E66972-CE2B-4105-8A85-22BCCCB2C245}"/>
              </a:ext>
            </a:extLst>
          </p:cNvPr>
          <p:cNvSpPr/>
          <p:nvPr/>
        </p:nvSpPr>
        <p:spPr>
          <a:xfrm>
            <a:off x="1473301" y="2794494"/>
            <a:ext cx="1390262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TypeOfTravel</a:t>
            </a:r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1E32E365-DA47-4272-AD12-7EC73B0CF21A}"/>
              </a:ext>
            </a:extLst>
          </p:cNvPr>
          <p:cNvSpPr/>
          <p:nvPr/>
        </p:nvSpPr>
        <p:spPr>
          <a:xfrm>
            <a:off x="1473300" y="3281862"/>
            <a:ext cx="877077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297A27E-63AB-46B3-B3F5-76A8FAF3CB76}"/>
              </a:ext>
            </a:extLst>
          </p:cNvPr>
          <p:cNvSpPr/>
          <p:nvPr/>
        </p:nvSpPr>
        <p:spPr>
          <a:xfrm>
            <a:off x="3319839" y="1337642"/>
            <a:ext cx="1499121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FlightDistance</a:t>
            </a:r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5ACF908-E542-463D-95DB-678B2EA11D11}"/>
              </a:ext>
            </a:extLst>
          </p:cNvPr>
          <p:cNvSpPr/>
          <p:nvPr/>
        </p:nvSpPr>
        <p:spPr>
          <a:xfrm>
            <a:off x="3319839" y="1816837"/>
            <a:ext cx="2786745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Departure</a:t>
            </a:r>
            <a:r>
              <a:rPr lang="it-IT" dirty="0"/>
              <a:t> Delay in minutes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2380A2F-11AF-4A54-A86D-A27753D27C07}"/>
              </a:ext>
            </a:extLst>
          </p:cNvPr>
          <p:cNvSpPr/>
          <p:nvPr/>
        </p:nvSpPr>
        <p:spPr>
          <a:xfrm>
            <a:off x="3319840" y="2304205"/>
            <a:ext cx="2404190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Arrival</a:t>
            </a:r>
            <a:r>
              <a:rPr lang="it-IT" dirty="0"/>
              <a:t> Delay in Minutes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9B1C6CB-D904-48DC-8D50-FB7C72DE6046}"/>
              </a:ext>
            </a:extLst>
          </p:cNvPr>
          <p:cNvSpPr/>
          <p:nvPr/>
        </p:nvSpPr>
        <p:spPr>
          <a:xfrm>
            <a:off x="3319840" y="2791573"/>
            <a:ext cx="1390262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Satisfaction</a:t>
            </a:r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64D325F1-AAB6-438E-B570-04B913B009EA}"/>
              </a:ext>
            </a:extLst>
          </p:cNvPr>
          <p:cNvSpPr/>
          <p:nvPr/>
        </p:nvSpPr>
        <p:spPr>
          <a:xfrm>
            <a:off x="3319839" y="3283482"/>
            <a:ext cx="379447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0090DC4-0355-4B57-B027-AAD5D089B156}"/>
              </a:ext>
            </a:extLst>
          </p:cNvPr>
          <p:cNvSpPr/>
          <p:nvPr/>
        </p:nvSpPr>
        <p:spPr>
          <a:xfrm>
            <a:off x="3879675" y="3281862"/>
            <a:ext cx="379447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8ADB153-2B31-480F-9EF5-3389A0F923BA}"/>
              </a:ext>
            </a:extLst>
          </p:cNvPr>
          <p:cNvSpPr/>
          <p:nvPr/>
        </p:nvSpPr>
        <p:spPr>
          <a:xfrm>
            <a:off x="6640649" y="1337642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Inflight</a:t>
            </a:r>
            <a:r>
              <a:rPr lang="it-IT" dirty="0"/>
              <a:t> </a:t>
            </a:r>
            <a:r>
              <a:rPr lang="it-IT" dirty="0" err="1"/>
              <a:t>wifi</a:t>
            </a:r>
            <a:r>
              <a:rPr lang="it-IT" dirty="0"/>
              <a:t> service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8C6C8D8D-F30D-4999-8B2F-2AE5825653BC}"/>
              </a:ext>
            </a:extLst>
          </p:cNvPr>
          <p:cNvSpPr/>
          <p:nvPr/>
        </p:nvSpPr>
        <p:spPr>
          <a:xfrm>
            <a:off x="6640649" y="1844870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Time </a:t>
            </a:r>
            <a:r>
              <a:rPr lang="it-IT" dirty="0" err="1"/>
              <a:t>convenient</a:t>
            </a:r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81C372B-44B0-4606-B3C1-890D3195BFAC}"/>
              </a:ext>
            </a:extLst>
          </p:cNvPr>
          <p:cNvSpPr/>
          <p:nvPr/>
        </p:nvSpPr>
        <p:spPr>
          <a:xfrm>
            <a:off x="6640649" y="2333698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Ease</a:t>
            </a:r>
            <a:r>
              <a:rPr lang="it-IT" dirty="0"/>
              <a:t> of Online booking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F31FEF76-29E3-4FFB-889E-5319A2BA62E0}"/>
              </a:ext>
            </a:extLst>
          </p:cNvPr>
          <p:cNvSpPr/>
          <p:nvPr/>
        </p:nvSpPr>
        <p:spPr>
          <a:xfrm>
            <a:off x="6640649" y="2821065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Gate Location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FB34C8C-4A05-49F6-89A7-AD53FB163485}"/>
              </a:ext>
            </a:extLst>
          </p:cNvPr>
          <p:cNvSpPr/>
          <p:nvPr/>
        </p:nvSpPr>
        <p:spPr>
          <a:xfrm>
            <a:off x="6637733" y="3311355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Food &amp; Drink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B0E896C-C840-42C7-837E-DC2B5116ACEF}"/>
              </a:ext>
            </a:extLst>
          </p:cNvPr>
          <p:cNvSpPr/>
          <p:nvPr/>
        </p:nvSpPr>
        <p:spPr>
          <a:xfrm>
            <a:off x="6637733" y="3798722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Online </a:t>
            </a:r>
            <a:r>
              <a:rPr lang="it-IT" dirty="0" err="1"/>
              <a:t>Boardig</a:t>
            </a:r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5732C9F8-4159-4FE6-9806-322CC9E943D5}"/>
              </a:ext>
            </a:extLst>
          </p:cNvPr>
          <p:cNvSpPr/>
          <p:nvPr/>
        </p:nvSpPr>
        <p:spPr>
          <a:xfrm>
            <a:off x="6637733" y="4286089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Seat comfort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D3D23441-5652-498E-AA24-AD0F44E94CB7}"/>
              </a:ext>
            </a:extLst>
          </p:cNvPr>
          <p:cNvSpPr/>
          <p:nvPr/>
        </p:nvSpPr>
        <p:spPr>
          <a:xfrm>
            <a:off x="9306518" y="1337642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Inflight</a:t>
            </a:r>
            <a:r>
              <a:rPr lang="it-IT" dirty="0"/>
              <a:t> entertainment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77BFD97E-730F-4F2E-87A5-29E6B5AB5293}"/>
              </a:ext>
            </a:extLst>
          </p:cNvPr>
          <p:cNvSpPr/>
          <p:nvPr/>
        </p:nvSpPr>
        <p:spPr>
          <a:xfrm>
            <a:off x="9306518" y="1844870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On board service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454D2BF0-3AD1-40FE-A54B-855F3D4761EA}"/>
              </a:ext>
            </a:extLst>
          </p:cNvPr>
          <p:cNvSpPr/>
          <p:nvPr/>
        </p:nvSpPr>
        <p:spPr>
          <a:xfrm>
            <a:off x="9306518" y="2333698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Leg</a:t>
            </a:r>
            <a:r>
              <a:rPr lang="it-IT" dirty="0"/>
              <a:t> room service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2C78955A-F398-479A-9FAC-B7F5A1F603DC}"/>
              </a:ext>
            </a:extLst>
          </p:cNvPr>
          <p:cNvSpPr/>
          <p:nvPr/>
        </p:nvSpPr>
        <p:spPr>
          <a:xfrm>
            <a:off x="9306518" y="2821065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Baggage</a:t>
            </a:r>
            <a:r>
              <a:rPr lang="it-IT" dirty="0"/>
              <a:t> </a:t>
            </a:r>
            <a:r>
              <a:rPr lang="it-IT" dirty="0" err="1"/>
              <a:t>handling</a:t>
            </a:r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5228C77B-4662-45BA-9A6F-70728851E36A}"/>
              </a:ext>
            </a:extLst>
          </p:cNvPr>
          <p:cNvSpPr/>
          <p:nvPr/>
        </p:nvSpPr>
        <p:spPr>
          <a:xfrm>
            <a:off x="9303602" y="3311355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Check in service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DBA3EAD9-9707-482C-A2FD-BCE189E0D1D9}"/>
              </a:ext>
            </a:extLst>
          </p:cNvPr>
          <p:cNvSpPr/>
          <p:nvPr/>
        </p:nvSpPr>
        <p:spPr>
          <a:xfrm>
            <a:off x="9303602" y="3798722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Inflight</a:t>
            </a:r>
            <a:r>
              <a:rPr lang="it-IT" dirty="0"/>
              <a:t> service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75367D2E-76B0-4CF8-ABBD-D4B6EC4B9BAB}"/>
              </a:ext>
            </a:extLst>
          </p:cNvPr>
          <p:cNvSpPr/>
          <p:nvPr/>
        </p:nvSpPr>
        <p:spPr>
          <a:xfrm>
            <a:off x="9303602" y="4286089"/>
            <a:ext cx="2315109" cy="37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Cleanliness</a:t>
            </a:r>
            <a:endParaRPr lang="it-IT" dirty="0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84073AF4-B400-49DB-AE5B-476E67AA05E0}"/>
              </a:ext>
            </a:extLst>
          </p:cNvPr>
          <p:cNvCxnSpPr/>
          <p:nvPr/>
        </p:nvCxnSpPr>
        <p:spPr>
          <a:xfrm flipH="1">
            <a:off x="5619430" y="4507083"/>
            <a:ext cx="83572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2450FE9-A9F5-4F71-A0D3-976A680333A9}"/>
              </a:ext>
            </a:extLst>
          </p:cNvPr>
          <p:cNvSpPr txBox="1"/>
          <p:nvPr/>
        </p:nvSpPr>
        <p:spPr>
          <a:xfrm>
            <a:off x="3699286" y="4376278"/>
            <a:ext cx="1920143" cy="26161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ct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0:Not Applicable; 1-5</a:t>
            </a:r>
            <a:endParaRPr lang="it-IT" sz="1400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88255FDF-13A5-4CE7-9F74-0192D7D18296}"/>
              </a:ext>
            </a:extLst>
          </p:cNvPr>
          <p:cNvSpPr/>
          <p:nvPr/>
        </p:nvSpPr>
        <p:spPr>
          <a:xfrm>
            <a:off x="1473299" y="1337195"/>
            <a:ext cx="877077" cy="3732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{Male, </a:t>
            </a:r>
            <a:r>
              <a:rPr lang="it-IT" sz="1200" dirty="0" err="1">
                <a:solidFill>
                  <a:schemeClr val="bg2">
                    <a:lumMod val="25000"/>
                  </a:schemeClr>
                </a:solidFill>
              </a:rPr>
              <a:t>Female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23FF2DE5-423A-46CB-A22A-A37BAC0BEFA4}"/>
              </a:ext>
            </a:extLst>
          </p:cNvPr>
          <p:cNvSpPr/>
          <p:nvPr/>
        </p:nvSpPr>
        <p:spPr>
          <a:xfrm>
            <a:off x="1473298" y="1819311"/>
            <a:ext cx="877077" cy="3732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&gt;0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5892E1E-4D50-4676-BE77-549931A94161}"/>
              </a:ext>
            </a:extLst>
          </p:cNvPr>
          <p:cNvSpPr/>
          <p:nvPr/>
        </p:nvSpPr>
        <p:spPr>
          <a:xfrm>
            <a:off x="1473301" y="2300980"/>
            <a:ext cx="1623527" cy="3798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{</a:t>
            </a:r>
            <a:r>
              <a:rPr lang="it-IT" sz="1200" dirty="0" err="1">
                <a:solidFill>
                  <a:schemeClr val="bg2">
                    <a:lumMod val="25000"/>
                  </a:schemeClr>
                </a:solidFill>
              </a:rPr>
              <a:t>Loyal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 customer, </a:t>
            </a:r>
            <a:r>
              <a:rPr lang="it-IT" sz="1200" dirty="0" err="1">
                <a:solidFill>
                  <a:schemeClr val="bg2">
                    <a:lumMod val="25000"/>
                  </a:schemeClr>
                </a:solidFill>
              </a:rPr>
              <a:t>Disloyal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 customer}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03E42E6-15BD-4701-A76F-AC7E90249560}"/>
              </a:ext>
            </a:extLst>
          </p:cNvPr>
          <p:cNvSpPr/>
          <p:nvPr/>
        </p:nvSpPr>
        <p:spPr>
          <a:xfrm>
            <a:off x="1473301" y="2791573"/>
            <a:ext cx="1390262" cy="3798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{Personal Travel, Business Travel}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7E3E05E-053B-43CC-84DC-825C4C532C31}"/>
              </a:ext>
            </a:extLst>
          </p:cNvPr>
          <p:cNvSpPr/>
          <p:nvPr/>
        </p:nvSpPr>
        <p:spPr>
          <a:xfrm>
            <a:off x="1473298" y="3282308"/>
            <a:ext cx="877077" cy="374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bg2">
                    <a:lumMod val="25000"/>
                  </a:schemeClr>
                </a:solidFill>
              </a:rPr>
              <a:t>{Business, Eco, Eco Plus} 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0E37640-A0B8-4A36-8C74-71058576C211}"/>
              </a:ext>
            </a:extLst>
          </p:cNvPr>
          <p:cNvSpPr/>
          <p:nvPr/>
        </p:nvSpPr>
        <p:spPr>
          <a:xfrm>
            <a:off x="3319837" y="1337195"/>
            <a:ext cx="1499121" cy="3732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&gt;0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5101E43C-1483-4F63-8F16-D8E1C8F83299}"/>
              </a:ext>
            </a:extLst>
          </p:cNvPr>
          <p:cNvSpPr/>
          <p:nvPr/>
        </p:nvSpPr>
        <p:spPr>
          <a:xfrm>
            <a:off x="3319836" y="1816836"/>
            <a:ext cx="2786745" cy="3732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Int&gt;0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C95DCCCF-9820-4C05-B07B-930274F68B28}"/>
              </a:ext>
            </a:extLst>
          </p:cNvPr>
          <p:cNvSpPr/>
          <p:nvPr/>
        </p:nvSpPr>
        <p:spPr>
          <a:xfrm>
            <a:off x="3317518" y="2304204"/>
            <a:ext cx="2421657" cy="3732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2">
                    <a:lumMod val="25000"/>
                  </a:schemeClr>
                </a:solidFill>
              </a:rPr>
              <a:t>Int&gt;0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0D992EA-862C-4C80-9DC5-9B91495EF1CE}"/>
              </a:ext>
            </a:extLst>
          </p:cNvPr>
          <p:cNvSpPr/>
          <p:nvPr/>
        </p:nvSpPr>
        <p:spPr>
          <a:xfrm>
            <a:off x="3319840" y="2791571"/>
            <a:ext cx="1390262" cy="37926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bg2">
                    <a:lumMod val="25000"/>
                  </a:schemeClr>
                </a:solidFill>
              </a:rPr>
              <a:t>{</a:t>
            </a:r>
            <a:r>
              <a:rPr lang="it-IT" sz="1100" dirty="0" err="1">
                <a:solidFill>
                  <a:schemeClr val="bg2">
                    <a:lumMod val="25000"/>
                  </a:schemeClr>
                </a:solidFill>
              </a:rPr>
              <a:t>Satisfaction</a:t>
            </a:r>
            <a:r>
              <a:rPr lang="it-IT" sz="11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it-IT" sz="1100" dirty="0" err="1">
                <a:solidFill>
                  <a:schemeClr val="bg2">
                    <a:lumMod val="25000"/>
                  </a:schemeClr>
                </a:solidFill>
              </a:rPr>
              <a:t>neutral</a:t>
            </a:r>
            <a:r>
              <a:rPr lang="it-IT" sz="1100" dirty="0">
                <a:solidFill>
                  <a:schemeClr val="bg2">
                    <a:lumMod val="25000"/>
                  </a:schemeClr>
                </a:solidFill>
              </a:rPr>
              <a:t> or </a:t>
            </a:r>
            <a:r>
              <a:rPr lang="it-IT" sz="1100" dirty="0" err="1">
                <a:solidFill>
                  <a:schemeClr val="bg2">
                    <a:lumMod val="25000"/>
                  </a:schemeClr>
                </a:solidFill>
              </a:rPr>
              <a:t>dissatisfaction</a:t>
            </a:r>
            <a:r>
              <a:rPr lang="it-IT" sz="11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DA5C74F-4B12-43FB-80C2-E6D95B424A5B}"/>
              </a:ext>
            </a:extLst>
          </p:cNvPr>
          <p:cNvSpPr txBox="1"/>
          <p:nvPr/>
        </p:nvSpPr>
        <p:spPr>
          <a:xfrm>
            <a:off x="260371" y="12096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i="0" u="none" strike="noStrike" baseline="0" dirty="0">
                <a:solidFill>
                  <a:srgbClr val="C00000"/>
                </a:solidFill>
              </a:rPr>
              <a:t>Attributi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-  </a:t>
            </a:r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B3B5F84-5CE4-4FE3-AC66-CBC6B3D98E81}"/>
              </a:ext>
            </a:extLst>
          </p:cNvPr>
          <p:cNvSpPr txBox="1"/>
          <p:nvPr/>
        </p:nvSpPr>
        <p:spPr>
          <a:xfrm>
            <a:off x="288069" y="5032938"/>
            <a:ext cx="1185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Obiettivi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-  </a:t>
            </a:r>
            <a:endParaRPr lang="it-IT" dirty="0"/>
          </a:p>
        </p:txBody>
      </p:sp>
      <p:pic>
        <p:nvPicPr>
          <p:cNvPr id="66" name="Picture 8">
            <a:extLst>
              <a:ext uri="{FF2B5EF4-FFF2-40B4-BE49-F238E27FC236}">
                <a16:creationId xmlns:a16="http://schemas.microsoft.com/office/drawing/2014/main" id="{FF643A26-B0FF-42E7-9B71-AE55670D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BA98A948-EBEA-4B2F-8F71-23C5748E27A5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rgbClr val="4837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2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DATA PRE-PROCESSING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9BDB4A3-95AC-4E23-85BC-DB3469387EAA}"/>
              </a:ext>
            </a:extLst>
          </p:cNvPr>
          <p:cNvSpPr/>
          <p:nvPr/>
        </p:nvSpPr>
        <p:spPr>
          <a:xfrm>
            <a:off x="386714" y="4317729"/>
            <a:ext cx="11719942" cy="1606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9033869-A514-4A25-BE99-AB71C4150E9A}"/>
              </a:ext>
            </a:extLst>
          </p:cNvPr>
          <p:cNvSpPr/>
          <p:nvPr/>
        </p:nvSpPr>
        <p:spPr>
          <a:xfrm>
            <a:off x="386714" y="1435608"/>
            <a:ext cx="11719942" cy="2086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24BB3D-1095-4074-BA8A-F6E057F305EB}"/>
              </a:ext>
            </a:extLst>
          </p:cNvPr>
          <p:cNvSpPr txBox="1"/>
          <p:nvPr/>
        </p:nvSpPr>
        <p:spPr>
          <a:xfrm>
            <a:off x="386714" y="841324"/>
            <a:ext cx="4569333" cy="268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algn="just">
              <a:lnSpc>
                <a:spcPct val="150000"/>
              </a:lnSpc>
            </a:pPr>
            <a:r>
              <a:rPr lang="it-IT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PRIMO PRE-PROCESSING</a:t>
            </a:r>
          </a:p>
          <a:p>
            <a:pPr marL="92075" algn="just">
              <a:lnSpc>
                <a:spcPct val="150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dell’attributo </a:t>
            </a: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$X</a:t>
            </a:r>
            <a:endParaRPr lang="it-IT" sz="11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075" algn="just">
              <a:lnSpc>
                <a:spcPct val="150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verifica dell’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unicità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dell’attributo </a:t>
            </a: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$Id </a:t>
            </a:r>
            <a:endParaRPr lang="it-IT" sz="11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075" algn="just">
              <a:lnSpc>
                <a:spcPct val="150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miglioramento dei nomi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degli attributi</a:t>
            </a:r>
            <a:endParaRPr lang="it-I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075" algn="just">
              <a:lnSpc>
                <a:spcPct val="150000"/>
              </a:lnSpc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trasformazione in fattori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degli attributi </a:t>
            </a:r>
            <a:r>
              <a:rPr lang="it-IT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</a:t>
            </a:r>
            <a:r>
              <a:rPr lang="it-IT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075" algn="just">
              <a:lnSpc>
                <a:spcPct val="150000"/>
              </a:lnSpc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aggiunta della 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colonna </a:t>
            </a:r>
            <a:r>
              <a:rPr lang="it-I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TotalScore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69A0852-3677-4A3D-A327-CD0679539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6" t="20377" r="30100" b="8254"/>
          <a:stretch/>
        </p:blipFill>
        <p:spPr>
          <a:xfrm>
            <a:off x="5441062" y="1201598"/>
            <a:ext cx="6556248" cy="5356115"/>
          </a:xfrm>
          <a:prstGeom prst="rect">
            <a:avLst/>
          </a:prstGeom>
          <a:ln w="12700">
            <a:noFill/>
          </a:ln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23CAA40A-6E1D-4AB6-97A5-901D20903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CAC5FB6-8666-4FE5-9E21-FABDA263FA5A}"/>
              </a:ext>
            </a:extLst>
          </p:cNvPr>
          <p:cNvSpPr txBox="1"/>
          <p:nvPr/>
        </p:nvSpPr>
        <p:spPr>
          <a:xfrm>
            <a:off x="386714" y="3812056"/>
            <a:ext cx="10686669" cy="261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it-IT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MISSING VALUES</a:t>
            </a:r>
          </a:p>
          <a:p>
            <a:pPr>
              <a:lnSpc>
                <a:spcPct val="107000"/>
              </a:lnSpc>
            </a:pPr>
            <a:endParaRPr lang="it-IT" sz="105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b="1" dirty="0">
                <a:solidFill>
                  <a:schemeClr val="bg1"/>
                </a:solidFill>
                <a:highlight>
                  <a:srgbClr val="9E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it-IT" b="1" dirty="0" err="1">
                <a:solidFill>
                  <a:schemeClr val="bg1"/>
                </a:solidFill>
                <a:highlight>
                  <a:srgbClr val="9E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ArrivalDelayMinutes</a:t>
            </a:r>
            <a:r>
              <a:rPr lang="it-IT" b="1" dirty="0">
                <a:highlight>
                  <a:srgbClr val="9E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 0.30% 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 # totale di celle</a:t>
            </a:r>
          </a:p>
          <a:p>
            <a:pPr>
              <a:lnSpc>
                <a:spcPct val="107000"/>
              </a:lnSpc>
            </a:pPr>
            <a:r>
              <a:rPr lang="it-IT" b="1" dirty="0">
                <a:solidFill>
                  <a:srgbClr val="C00000"/>
                </a:solidFill>
              </a:rPr>
              <a:t>strategia -</a:t>
            </a: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 sostituzione con $</a:t>
            </a:r>
            <a:r>
              <a:rPr lang="it-IT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DepartureDelayMinutes</a:t>
            </a:r>
            <a:endParaRPr lang="it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it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b="1" dirty="0">
                <a:solidFill>
                  <a:schemeClr val="bg1"/>
                </a:solidFill>
                <a:highlight>
                  <a:srgbClr val="9E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$Sat.* </a:t>
            </a: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 0.62% 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del # totale di celle</a:t>
            </a:r>
          </a:p>
          <a:p>
            <a:pPr>
              <a:lnSpc>
                <a:spcPct val="107000"/>
              </a:lnSpc>
            </a:pPr>
            <a:r>
              <a:rPr lang="it-IT" b="1" dirty="0">
                <a:solidFill>
                  <a:srgbClr val="C00000"/>
                </a:solidFill>
              </a:rPr>
              <a:t>strategia -</a:t>
            </a: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 eliminazione istanze incomplete</a:t>
            </a:r>
          </a:p>
          <a:p>
            <a:pPr>
              <a:lnSpc>
                <a:spcPct val="107000"/>
              </a:lnSpc>
            </a:pPr>
            <a:endParaRPr lang="it-IT" sz="2400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0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6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45D2FEF8-66D1-43BB-AD9A-79F64C4DBDF1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rgbClr val="002611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3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EXPLORATORY ANALYSIS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544FFD-E414-48A6-A215-EB1B5649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EEADD9D2-E71A-4DEB-B929-C0F1AD19F23E}"/>
              </a:ext>
            </a:extLst>
          </p:cNvPr>
          <p:cNvSpPr txBox="1">
            <a:spLocks/>
          </p:cNvSpPr>
          <p:nvPr/>
        </p:nvSpPr>
        <p:spPr>
          <a:xfrm>
            <a:off x="0" y="6510528"/>
            <a:ext cx="6501384" cy="34747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+mn-lt"/>
              </a:rPr>
              <a:t>A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 –</a:t>
            </a:r>
            <a:r>
              <a:rPr lang="it-IT" sz="3200" dirty="0">
                <a:solidFill>
                  <a:schemeClr val="bg1"/>
                </a:solidFill>
                <a:latin typeface="+mn-lt"/>
              </a:rPr>
              <a:t> CARATTERISTICHE DEI PASSEGGERI </a:t>
            </a:r>
            <a:endParaRPr lang="it-IT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5353697-3899-4A6F-AD4C-C98D4C5E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65" y="1008269"/>
            <a:ext cx="3641852" cy="3543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D358F31-5A22-4C73-884D-2F7EF4BB4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384" y="1008270"/>
            <a:ext cx="4698192" cy="3543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5CF21B0-5472-43DB-A5E4-B9DD66E16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21" t="37131" r="29136" b="37471"/>
          <a:stretch/>
        </p:blipFill>
        <p:spPr>
          <a:xfrm>
            <a:off x="1684675" y="4672200"/>
            <a:ext cx="3132033" cy="8590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72F6DD0-E0EF-439E-BE5F-B7D8F0522052}"/>
              </a:ext>
            </a:extLst>
          </p:cNvPr>
          <p:cNvSpPr txBox="1"/>
          <p:nvPr/>
        </p:nvSpPr>
        <p:spPr>
          <a:xfrm>
            <a:off x="7886700" y="4672200"/>
            <a:ext cx="1712119" cy="1498290"/>
          </a:xfrm>
          <a:prstGeom prst="rect">
            <a:avLst/>
          </a:prstGeom>
          <a:solidFill>
            <a:srgbClr val="FBFB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36000" tIns="3600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highlight>
                  <a:srgbClr val="F2F2F2"/>
                </a:highlight>
              </a:rPr>
              <a:t>Min</a:t>
            </a:r>
            <a:r>
              <a:rPr lang="it-IT" dirty="0">
                <a:solidFill>
                  <a:srgbClr val="00B0F0"/>
                </a:solidFill>
                <a:highlight>
                  <a:srgbClr val="F2F2F2"/>
                </a:highlight>
              </a:rPr>
              <a:t>	  </a:t>
            </a:r>
            <a:r>
              <a:rPr lang="it-IT" dirty="0">
                <a:highlight>
                  <a:srgbClr val="F2F2F2"/>
                </a:highlight>
              </a:rPr>
              <a:t>7 anni  </a:t>
            </a:r>
          </a:p>
          <a:p>
            <a:pPr>
              <a:spcBef>
                <a:spcPts val="600"/>
              </a:spcBef>
            </a:pPr>
            <a:r>
              <a:rPr lang="it-IT" b="1" dirty="0">
                <a:solidFill>
                  <a:srgbClr val="CC0000"/>
                </a:solidFill>
              </a:rPr>
              <a:t> </a:t>
            </a:r>
            <a:r>
              <a:rPr lang="it-IT" b="1" dirty="0">
                <a:solidFill>
                  <a:srgbClr val="CC0000"/>
                </a:solidFill>
                <a:highlight>
                  <a:srgbClr val="F2F2F2"/>
                </a:highlight>
              </a:rPr>
              <a:t>Max</a:t>
            </a:r>
            <a:r>
              <a:rPr lang="it-IT" dirty="0">
                <a:solidFill>
                  <a:srgbClr val="FF0000"/>
                </a:solidFill>
                <a:highlight>
                  <a:srgbClr val="F2F2F2"/>
                </a:highlight>
              </a:rPr>
              <a:t>	</a:t>
            </a:r>
            <a:r>
              <a:rPr lang="it-IT" dirty="0">
                <a:highlight>
                  <a:srgbClr val="F2F2F2"/>
                </a:highlight>
              </a:rPr>
              <a:t>85 anni</a:t>
            </a:r>
          </a:p>
          <a:p>
            <a:endParaRPr lang="it-IT" sz="800" b="1" dirty="0"/>
          </a:p>
          <a:p>
            <a:pPr>
              <a:spcBef>
                <a:spcPts val="600"/>
              </a:spcBef>
            </a:pPr>
            <a:r>
              <a:rPr lang="it-IT" b="1" dirty="0"/>
              <a:t> </a:t>
            </a:r>
            <a:r>
              <a:rPr lang="it-IT" b="1" dirty="0" err="1">
                <a:highlight>
                  <a:srgbClr val="F2F2F2"/>
                </a:highlight>
              </a:rPr>
              <a:t>Mean</a:t>
            </a:r>
            <a:r>
              <a:rPr lang="it-IT" b="1" dirty="0">
                <a:highlight>
                  <a:srgbClr val="F2F2F2"/>
                </a:highlight>
              </a:rPr>
              <a:t>	</a:t>
            </a:r>
            <a:r>
              <a:rPr lang="it-IT" dirty="0">
                <a:highlight>
                  <a:srgbClr val="F2F2F2"/>
                </a:highlight>
              </a:rPr>
              <a:t>40 anni</a:t>
            </a:r>
          </a:p>
          <a:p>
            <a:pPr>
              <a:spcBef>
                <a:spcPts val="600"/>
              </a:spcBef>
            </a:pPr>
            <a:r>
              <a:rPr lang="it-IT" b="1" dirty="0"/>
              <a:t> </a:t>
            </a:r>
            <a:r>
              <a:rPr lang="it-IT" b="1" dirty="0">
                <a:highlight>
                  <a:srgbClr val="F2F2F2"/>
                </a:highlight>
              </a:rPr>
              <a:t>Mode</a:t>
            </a:r>
            <a:r>
              <a:rPr lang="it-IT" dirty="0">
                <a:highlight>
                  <a:srgbClr val="F2F2F2"/>
                </a:highlight>
              </a:rPr>
              <a:t>	39 anni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3514D85-E371-4993-AD40-56D8074884B2}"/>
              </a:ext>
            </a:extLst>
          </p:cNvPr>
          <p:cNvSpPr txBox="1"/>
          <p:nvPr/>
        </p:nvSpPr>
        <p:spPr>
          <a:xfrm>
            <a:off x="6407563" y="4304264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Graf.A2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E97C2A7-CC64-4095-8FBA-8AFCCAF1D4F4}"/>
              </a:ext>
            </a:extLst>
          </p:cNvPr>
          <p:cNvSpPr txBox="1"/>
          <p:nvPr/>
        </p:nvSpPr>
        <p:spPr>
          <a:xfrm>
            <a:off x="1329595" y="4304264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Graf.A1</a:t>
            </a:r>
          </a:p>
        </p:txBody>
      </p:sp>
    </p:spTree>
    <p:extLst>
      <p:ext uri="{BB962C8B-B14F-4D97-AF65-F5344CB8AC3E}">
        <p14:creationId xmlns:p14="http://schemas.microsoft.com/office/powerpoint/2010/main" val="36028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olo 1">
            <a:extLst>
              <a:ext uri="{FF2B5EF4-FFF2-40B4-BE49-F238E27FC236}">
                <a16:creationId xmlns:a16="http://schemas.microsoft.com/office/drawing/2014/main" id="{B2E78FF6-E352-48A1-80EB-52A214819687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rgbClr val="002611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3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EXPLORATORY ANALYSIS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544FFD-E414-48A6-A215-EB1B5649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EEADD9D2-E71A-4DEB-B929-C0F1AD19F23E}"/>
              </a:ext>
            </a:extLst>
          </p:cNvPr>
          <p:cNvSpPr txBox="1">
            <a:spLocks/>
          </p:cNvSpPr>
          <p:nvPr/>
        </p:nvSpPr>
        <p:spPr>
          <a:xfrm>
            <a:off x="-1" y="6510528"/>
            <a:ext cx="8658225" cy="34747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+mn-lt"/>
              </a:rPr>
              <a:t>B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 –</a:t>
            </a:r>
            <a:r>
              <a:rPr lang="it-IT" sz="3200" dirty="0">
                <a:solidFill>
                  <a:schemeClr val="bg1"/>
                </a:solidFill>
                <a:latin typeface="+mn-lt"/>
              </a:rPr>
              <a:t> SODDISFAZIONE COMPLESSIVA DEI PASSEGGERI</a:t>
            </a:r>
            <a:endParaRPr lang="it-IT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5A8164-BED1-4C01-ADF0-5FDF3BA4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9" y="1464359"/>
            <a:ext cx="4019551" cy="30317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AEFA7D3-028B-42AA-8C3D-01DDF5667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11" y="1464360"/>
            <a:ext cx="4019551" cy="3031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9C95FD-20EA-4608-9B1D-DCB4BB977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669" y="1464359"/>
            <a:ext cx="3888778" cy="3031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CD6AE09-B9F3-4616-BF82-995749B502DB}"/>
              </a:ext>
            </a:extLst>
          </p:cNvPr>
          <p:cNvSpPr txBox="1"/>
          <p:nvPr/>
        </p:nvSpPr>
        <p:spPr>
          <a:xfrm>
            <a:off x="0" y="4242351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Graf.B1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EEB3613-E2CD-4037-A3BD-D18565C0D376}"/>
              </a:ext>
            </a:extLst>
          </p:cNvPr>
          <p:cNvSpPr txBox="1"/>
          <p:nvPr/>
        </p:nvSpPr>
        <p:spPr>
          <a:xfrm>
            <a:off x="4071018" y="4242351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Graf.B3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2CCB83A-527C-4A1B-9052-5E2B92D37223}"/>
              </a:ext>
            </a:extLst>
          </p:cNvPr>
          <p:cNvSpPr txBox="1"/>
          <p:nvPr/>
        </p:nvSpPr>
        <p:spPr>
          <a:xfrm>
            <a:off x="8146172" y="4242351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Graf.B4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386FA16-A7B4-49D1-91ED-8096C6128384}"/>
              </a:ext>
            </a:extLst>
          </p:cNvPr>
          <p:cNvSpPr txBox="1"/>
          <p:nvPr/>
        </p:nvSpPr>
        <p:spPr>
          <a:xfrm>
            <a:off x="8453361" y="4845570"/>
            <a:ext cx="1626290" cy="667294"/>
          </a:xfrm>
          <a:prstGeom prst="rect">
            <a:avLst/>
          </a:prstGeom>
          <a:solidFill>
            <a:srgbClr val="FBFB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36000" tIns="3600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rgbClr val="BC5090"/>
                </a:solidFill>
                <a:highlight>
                  <a:srgbClr val="F2F2F2"/>
                </a:highlight>
              </a:rPr>
              <a:t>Satisfied</a:t>
            </a:r>
            <a:r>
              <a:rPr lang="it-IT" dirty="0">
                <a:solidFill>
                  <a:srgbClr val="00B0F0"/>
                </a:solidFill>
                <a:highlight>
                  <a:srgbClr val="F2F2F2"/>
                </a:highlight>
              </a:rPr>
              <a:t>	     </a:t>
            </a:r>
            <a:r>
              <a:rPr lang="it-IT" dirty="0">
                <a:solidFill>
                  <a:srgbClr val="BC5090"/>
                </a:solidFill>
                <a:highlight>
                  <a:srgbClr val="F2F2F2"/>
                </a:highlight>
              </a:rPr>
              <a:t>58%</a:t>
            </a:r>
          </a:p>
          <a:p>
            <a:pPr>
              <a:spcBef>
                <a:spcPts val="600"/>
              </a:spcBef>
            </a:pPr>
            <a:r>
              <a:rPr lang="it-IT" b="1" dirty="0">
                <a:solidFill>
                  <a:srgbClr val="003F5C"/>
                </a:solidFill>
              </a:rPr>
              <a:t> 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!</a:t>
            </a:r>
            <a:r>
              <a:rPr lang="it-IT" b="1" dirty="0" err="1">
                <a:solidFill>
                  <a:srgbClr val="003F5C"/>
                </a:solidFill>
                <a:highlight>
                  <a:srgbClr val="F2F2F2"/>
                </a:highlight>
              </a:rPr>
              <a:t>Satisfeid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     </a:t>
            </a:r>
            <a:r>
              <a:rPr lang="it-IT" dirty="0">
                <a:solidFill>
                  <a:srgbClr val="003F5C"/>
                </a:solidFill>
                <a:highlight>
                  <a:srgbClr val="F2F2F2"/>
                </a:highlight>
              </a:rPr>
              <a:t>42%</a:t>
            </a:r>
            <a:endParaRPr lang="it-IT" sz="800" b="1" dirty="0">
              <a:solidFill>
                <a:srgbClr val="003F5C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276B08A-D1E4-4E35-9F7D-34DA429E50CB}"/>
              </a:ext>
            </a:extLst>
          </p:cNvPr>
          <p:cNvSpPr txBox="1"/>
          <p:nvPr/>
        </p:nvSpPr>
        <p:spPr>
          <a:xfrm>
            <a:off x="10409108" y="4845570"/>
            <a:ext cx="1626290" cy="667294"/>
          </a:xfrm>
          <a:prstGeom prst="rect">
            <a:avLst/>
          </a:prstGeom>
          <a:solidFill>
            <a:srgbClr val="FBFB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36000" tIns="3600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rgbClr val="BC5090"/>
                </a:solidFill>
                <a:highlight>
                  <a:srgbClr val="F2F2F2"/>
                </a:highlight>
              </a:rPr>
              <a:t>Satisfied</a:t>
            </a:r>
            <a:r>
              <a:rPr lang="it-IT" dirty="0">
                <a:solidFill>
                  <a:srgbClr val="00B0F0"/>
                </a:solidFill>
                <a:highlight>
                  <a:srgbClr val="F2F2F2"/>
                </a:highlight>
              </a:rPr>
              <a:t>	     </a:t>
            </a:r>
            <a:r>
              <a:rPr lang="it-IT" dirty="0">
                <a:solidFill>
                  <a:srgbClr val="BC5090"/>
                </a:solidFill>
                <a:highlight>
                  <a:srgbClr val="F2F2F2"/>
                </a:highlight>
              </a:rPr>
              <a:t>  8%</a:t>
            </a:r>
          </a:p>
          <a:p>
            <a:pPr>
              <a:spcBef>
                <a:spcPts val="600"/>
              </a:spcBef>
            </a:pPr>
            <a:r>
              <a:rPr lang="it-IT" b="1" dirty="0">
                <a:solidFill>
                  <a:srgbClr val="003F5C"/>
                </a:solidFill>
              </a:rPr>
              <a:t> 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!</a:t>
            </a:r>
            <a:r>
              <a:rPr lang="it-IT" b="1" dirty="0" err="1">
                <a:solidFill>
                  <a:srgbClr val="003F5C"/>
                </a:solidFill>
                <a:highlight>
                  <a:srgbClr val="F2F2F2"/>
                </a:highlight>
              </a:rPr>
              <a:t>Satisfeid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     </a:t>
            </a:r>
            <a:r>
              <a:rPr lang="it-IT" dirty="0">
                <a:solidFill>
                  <a:srgbClr val="003F5C"/>
                </a:solidFill>
                <a:highlight>
                  <a:srgbClr val="F2F2F2"/>
                </a:highlight>
              </a:rPr>
              <a:t>92%</a:t>
            </a:r>
            <a:endParaRPr lang="it-IT" sz="800" dirty="0">
              <a:solidFill>
                <a:srgbClr val="003F5C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B0385F-BD80-448F-8AA6-445FAC03E753}"/>
              </a:ext>
            </a:extLst>
          </p:cNvPr>
          <p:cNvSpPr txBox="1"/>
          <p:nvPr/>
        </p:nvSpPr>
        <p:spPr>
          <a:xfrm>
            <a:off x="8453361" y="4550128"/>
            <a:ext cx="162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Business Travel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35E87C1-A829-4843-BC6F-A7D14D580F27}"/>
              </a:ext>
            </a:extLst>
          </p:cNvPr>
          <p:cNvSpPr txBox="1"/>
          <p:nvPr/>
        </p:nvSpPr>
        <p:spPr>
          <a:xfrm>
            <a:off x="10409108" y="4550128"/>
            <a:ext cx="162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Personal Travel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A5C70DE-B0B5-4C47-A0C7-E9494F6E6ECE}"/>
              </a:ext>
            </a:extLst>
          </p:cNvPr>
          <p:cNvSpPr txBox="1"/>
          <p:nvPr/>
        </p:nvSpPr>
        <p:spPr>
          <a:xfrm>
            <a:off x="593506" y="4909501"/>
            <a:ext cx="7151010" cy="96827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it-IT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Ipotesi -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Questo risultato potrebbe essere influenzato dal fatto che chi viaggia per motivi personali solitamente viaggia con meno frequenza e potrebbe avere aspettative molto più alte di chi viaggia per lavoro.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F92EDE8-B26C-4567-B6E6-68A56A21F650}"/>
              </a:ext>
            </a:extLst>
          </p:cNvPr>
          <p:cNvCxnSpPr>
            <a:cxnSpLocks/>
          </p:cNvCxnSpPr>
          <p:nvPr/>
        </p:nvCxnSpPr>
        <p:spPr>
          <a:xfrm flipH="1">
            <a:off x="7799771" y="4496106"/>
            <a:ext cx="653590" cy="94602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6" grpId="0" animBg="1"/>
      <p:bldP spid="33" grpId="0"/>
      <p:bldP spid="34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9498B6E1-E33D-421A-A0A2-12505056B7D6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rgbClr val="002611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3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EXPLORATORY ANALYSIS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914181C-F7EB-4484-9237-853714F3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53" y="1464359"/>
            <a:ext cx="7542090" cy="30317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5A54C49-F1B2-4DEB-8367-1D003ACD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9" y="1464359"/>
            <a:ext cx="3888778" cy="3031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C544FFD-E414-48A6-A215-EB1B5649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EEADD9D2-E71A-4DEB-B929-C0F1AD19F23E}"/>
              </a:ext>
            </a:extLst>
          </p:cNvPr>
          <p:cNvSpPr txBox="1">
            <a:spLocks/>
          </p:cNvSpPr>
          <p:nvPr/>
        </p:nvSpPr>
        <p:spPr>
          <a:xfrm>
            <a:off x="-1" y="6510528"/>
            <a:ext cx="8658225" cy="34747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+mn-lt"/>
              </a:rPr>
              <a:t>B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 –</a:t>
            </a:r>
            <a:r>
              <a:rPr lang="it-IT" sz="3200" dirty="0">
                <a:solidFill>
                  <a:schemeClr val="bg1"/>
                </a:solidFill>
                <a:latin typeface="+mn-lt"/>
              </a:rPr>
              <a:t> SODDISFAZIONE COMPLESSIVA DEI PASSEGGERI</a:t>
            </a:r>
            <a:endParaRPr lang="it-IT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CD6AE09-B9F3-4616-BF82-995749B502DB}"/>
              </a:ext>
            </a:extLst>
          </p:cNvPr>
          <p:cNvSpPr txBox="1"/>
          <p:nvPr/>
        </p:nvSpPr>
        <p:spPr>
          <a:xfrm>
            <a:off x="108271" y="4242350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Graf.B5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EEB3613-E2CD-4037-A3BD-D18565C0D376}"/>
              </a:ext>
            </a:extLst>
          </p:cNvPr>
          <p:cNvSpPr txBox="1"/>
          <p:nvPr/>
        </p:nvSpPr>
        <p:spPr>
          <a:xfrm>
            <a:off x="4299618" y="4242350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Graf.B6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B2B8D2-76C2-48A5-B936-76B98193BFF9}"/>
              </a:ext>
            </a:extLst>
          </p:cNvPr>
          <p:cNvSpPr txBox="1"/>
          <p:nvPr/>
        </p:nvSpPr>
        <p:spPr>
          <a:xfrm>
            <a:off x="7238760" y="4653090"/>
            <a:ext cx="2838928" cy="667294"/>
          </a:xfrm>
          <a:prstGeom prst="rect">
            <a:avLst/>
          </a:prstGeom>
          <a:solidFill>
            <a:srgbClr val="FBFB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36000" tIns="3600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rgbClr val="BC5090"/>
                </a:solidFill>
                <a:highlight>
                  <a:srgbClr val="F2F2F2"/>
                </a:highlight>
              </a:rPr>
              <a:t>Satisfied</a:t>
            </a:r>
            <a:r>
              <a:rPr lang="it-IT" dirty="0">
                <a:solidFill>
                  <a:srgbClr val="00B0F0"/>
                </a:solidFill>
                <a:highlight>
                  <a:srgbClr val="F2F2F2"/>
                </a:highlight>
              </a:rPr>
              <a:t>	                    </a:t>
            </a:r>
            <a:r>
              <a:rPr lang="it-IT" dirty="0">
                <a:solidFill>
                  <a:srgbClr val="BC5090"/>
                </a:solidFill>
                <a:highlight>
                  <a:srgbClr val="F2F2F2"/>
                </a:highlight>
              </a:rPr>
              <a:t>(39-60)</a:t>
            </a:r>
          </a:p>
          <a:p>
            <a:pPr>
              <a:spcBef>
                <a:spcPts val="600"/>
              </a:spcBef>
            </a:pPr>
            <a:r>
              <a:rPr lang="it-IT" b="1" dirty="0">
                <a:solidFill>
                  <a:srgbClr val="003F5C"/>
                </a:solidFill>
              </a:rPr>
              <a:t> 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!</a:t>
            </a:r>
            <a:r>
              <a:rPr lang="it-IT" b="1" dirty="0" err="1">
                <a:solidFill>
                  <a:srgbClr val="003F5C"/>
                </a:solidFill>
                <a:highlight>
                  <a:srgbClr val="F2F2F2"/>
                </a:highlight>
              </a:rPr>
              <a:t>Satisfeid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     </a:t>
            </a:r>
            <a:r>
              <a:rPr lang="it-IT" dirty="0">
                <a:solidFill>
                  <a:srgbClr val="003F5C"/>
                </a:solidFill>
                <a:highlight>
                  <a:srgbClr val="F2F2F2"/>
                </a:highlight>
              </a:rPr>
              <a:t>(7-38) e (61-85)</a:t>
            </a:r>
            <a:endParaRPr lang="it-IT" sz="800" b="1" dirty="0">
              <a:solidFill>
                <a:srgbClr val="003F5C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52A5DA9-7785-429D-A5AF-0F3F8A764C16}"/>
              </a:ext>
            </a:extLst>
          </p:cNvPr>
          <p:cNvSpPr txBox="1"/>
          <p:nvPr/>
        </p:nvSpPr>
        <p:spPr>
          <a:xfrm>
            <a:off x="224198" y="5657459"/>
            <a:ext cx="7151010" cy="67191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it-IT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Commento –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Risulta abbastanza naturale che la soddisfazione sia maggiore tra i clienti fedeli rispetto ai clienti non abituali.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CB87E21D-1712-40A7-9F87-E6BB097CF233}"/>
              </a:ext>
            </a:extLst>
          </p:cNvPr>
          <p:cNvCxnSpPr>
            <a:cxnSpLocks/>
          </p:cNvCxnSpPr>
          <p:nvPr/>
        </p:nvCxnSpPr>
        <p:spPr>
          <a:xfrm>
            <a:off x="290538" y="4484408"/>
            <a:ext cx="0" cy="11730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2FF9B1B-8A12-440E-AA74-382858C36178}"/>
              </a:ext>
            </a:extLst>
          </p:cNvPr>
          <p:cNvSpPr txBox="1"/>
          <p:nvPr/>
        </p:nvSpPr>
        <p:spPr>
          <a:xfrm>
            <a:off x="349043" y="4809012"/>
            <a:ext cx="1626290" cy="667294"/>
          </a:xfrm>
          <a:prstGeom prst="rect">
            <a:avLst/>
          </a:prstGeom>
          <a:solidFill>
            <a:srgbClr val="FBFB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36000" tIns="3600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rgbClr val="BC5090"/>
                </a:solidFill>
                <a:highlight>
                  <a:srgbClr val="F2F2F2"/>
                </a:highlight>
              </a:rPr>
              <a:t>Satisfied</a:t>
            </a:r>
            <a:r>
              <a:rPr lang="it-IT" dirty="0">
                <a:solidFill>
                  <a:srgbClr val="00B0F0"/>
                </a:solidFill>
                <a:highlight>
                  <a:srgbClr val="F2F2F2"/>
                </a:highlight>
              </a:rPr>
              <a:t>	       </a:t>
            </a:r>
            <a:r>
              <a:rPr lang="it-IT" dirty="0">
                <a:solidFill>
                  <a:srgbClr val="BC5090"/>
                </a:solidFill>
                <a:highlight>
                  <a:srgbClr val="F2F2F2"/>
                </a:highlight>
              </a:rPr>
              <a:t>8%</a:t>
            </a:r>
          </a:p>
          <a:p>
            <a:pPr>
              <a:spcBef>
                <a:spcPts val="600"/>
              </a:spcBef>
            </a:pPr>
            <a:r>
              <a:rPr lang="it-IT" b="1" dirty="0">
                <a:solidFill>
                  <a:srgbClr val="003F5C"/>
                </a:solidFill>
              </a:rPr>
              <a:t> 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!</a:t>
            </a:r>
            <a:r>
              <a:rPr lang="it-IT" b="1" dirty="0" err="1">
                <a:solidFill>
                  <a:srgbClr val="003F5C"/>
                </a:solidFill>
                <a:highlight>
                  <a:srgbClr val="F2F2F2"/>
                </a:highlight>
              </a:rPr>
              <a:t>Satisfeid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     </a:t>
            </a:r>
            <a:r>
              <a:rPr lang="it-IT" dirty="0">
                <a:solidFill>
                  <a:srgbClr val="003F5C"/>
                </a:solidFill>
                <a:highlight>
                  <a:srgbClr val="F2F2F2"/>
                </a:highlight>
              </a:rPr>
              <a:t>92%</a:t>
            </a:r>
            <a:endParaRPr lang="it-IT" sz="800" b="1" dirty="0">
              <a:solidFill>
                <a:srgbClr val="003F5C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6741EC0-939E-45C0-872E-A3C389EE3A4E}"/>
              </a:ext>
            </a:extLst>
          </p:cNvPr>
          <p:cNvSpPr txBox="1"/>
          <p:nvPr/>
        </p:nvSpPr>
        <p:spPr>
          <a:xfrm>
            <a:off x="2236657" y="4809012"/>
            <a:ext cx="1729379" cy="667294"/>
          </a:xfrm>
          <a:prstGeom prst="rect">
            <a:avLst/>
          </a:prstGeom>
          <a:solidFill>
            <a:srgbClr val="FBFB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36000" tIns="3600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rgbClr val="BC5090"/>
                </a:solidFill>
                <a:highlight>
                  <a:srgbClr val="F2F2F2"/>
                </a:highlight>
              </a:rPr>
              <a:t>Satisfied</a:t>
            </a:r>
            <a:r>
              <a:rPr lang="it-IT" dirty="0">
                <a:solidFill>
                  <a:srgbClr val="00B0F0"/>
                </a:solidFill>
                <a:highlight>
                  <a:srgbClr val="F2F2F2"/>
                </a:highlight>
              </a:rPr>
              <a:t>	     </a:t>
            </a:r>
            <a:r>
              <a:rPr lang="it-IT" dirty="0">
                <a:solidFill>
                  <a:srgbClr val="BC5090"/>
                </a:solidFill>
                <a:highlight>
                  <a:srgbClr val="F2F2F2"/>
                </a:highlight>
              </a:rPr>
              <a:t>  45%</a:t>
            </a:r>
          </a:p>
          <a:p>
            <a:pPr>
              <a:spcBef>
                <a:spcPts val="600"/>
              </a:spcBef>
            </a:pPr>
            <a:r>
              <a:rPr lang="it-IT" b="1" dirty="0">
                <a:solidFill>
                  <a:srgbClr val="003F5C"/>
                </a:solidFill>
              </a:rPr>
              <a:t> 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!</a:t>
            </a:r>
            <a:r>
              <a:rPr lang="it-IT" b="1" dirty="0" err="1">
                <a:solidFill>
                  <a:srgbClr val="003F5C"/>
                </a:solidFill>
                <a:highlight>
                  <a:srgbClr val="F2F2F2"/>
                </a:highlight>
              </a:rPr>
              <a:t>Satisfeid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       </a:t>
            </a:r>
            <a:r>
              <a:rPr lang="it-IT" dirty="0">
                <a:solidFill>
                  <a:srgbClr val="003F5C"/>
                </a:solidFill>
                <a:highlight>
                  <a:srgbClr val="F2F2F2"/>
                </a:highlight>
              </a:rPr>
              <a:t>55%</a:t>
            </a:r>
            <a:endParaRPr lang="it-IT" sz="800" dirty="0">
              <a:solidFill>
                <a:srgbClr val="003F5C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D7CEBF3-2DEA-45DC-ADD9-D216FE86A445}"/>
              </a:ext>
            </a:extLst>
          </p:cNvPr>
          <p:cNvSpPr txBox="1"/>
          <p:nvPr/>
        </p:nvSpPr>
        <p:spPr>
          <a:xfrm>
            <a:off x="349043" y="4515255"/>
            <a:ext cx="162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solidFill>
                  <a:schemeClr val="bg1">
                    <a:lumMod val="50000"/>
                  </a:schemeClr>
                </a:solidFill>
              </a:rPr>
              <a:t>Disloyal</a:t>
            </a:r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50000"/>
                  </a:schemeClr>
                </a:solidFill>
              </a:rPr>
              <a:t>Cust</a:t>
            </a:r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3F515C-3233-4C41-A96F-44C7CD0B3357}"/>
              </a:ext>
            </a:extLst>
          </p:cNvPr>
          <p:cNvSpPr txBox="1"/>
          <p:nvPr/>
        </p:nvSpPr>
        <p:spPr>
          <a:xfrm>
            <a:off x="2236656" y="4515255"/>
            <a:ext cx="172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solidFill>
                  <a:schemeClr val="bg1">
                    <a:lumMod val="50000"/>
                  </a:schemeClr>
                </a:solidFill>
              </a:rPr>
              <a:t>Loyal</a:t>
            </a:r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50000"/>
                  </a:schemeClr>
                </a:solidFill>
              </a:rPr>
              <a:t>Cust</a:t>
            </a:r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02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27" grpId="0" animBg="1"/>
      <p:bldP spid="15" grpId="0" animBg="1"/>
      <p:bldP spid="16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5CC48C1D-3844-4934-910D-F25D898B414C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rgbClr val="002611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3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EXPLORATORY ANALYSIS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B2C48E7-BC3D-4C3B-9660-C4326C6D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3" y="1464359"/>
            <a:ext cx="7538824" cy="30304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C544FFD-E414-48A6-A215-EB1B5649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EEADD9D2-E71A-4DEB-B929-C0F1AD19F23E}"/>
              </a:ext>
            </a:extLst>
          </p:cNvPr>
          <p:cNvSpPr txBox="1">
            <a:spLocks/>
          </p:cNvSpPr>
          <p:nvPr/>
        </p:nvSpPr>
        <p:spPr>
          <a:xfrm>
            <a:off x="-1" y="6510528"/>
            <a:ext cx="8658225" cy="34747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+mn-lt"/>
              </a:rPr>
              <a:t>B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 –</a:t>
            </a:r>
            <a:r>
              <a:rPr lang="it-IT" sz="3200" dirty="0">
                <a:solidFill>
                  <a:schemeClr val="bg1"/>
                </a:solidFill>
                <a:latin typeface="+mn-lt"/>
              </a:rPr>
              <a:t> SODDISFAZIONE COMPLESSIVA DEI PASSEGGERI</a:t>
            </a:r>
            <a:endParaRPr lang="it-IT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EEB3613-E2CD-4037-A3BD-D18565C0D376}"/>
              </a:ext>
            </a:extLst>
          </p:cNvPr>
          <p:cNvSpPr txBox="1"/>
          <p:nvPr/>
        </p:nvSpPr>
        <p:spPr>
          <a:xfrm>
            <a:off x="185633" y="4242350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Graf.B7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313F57-74E5-4735-88F7-B3EBDD9B3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295" y="1463501"/>
            <a:ext cx="3538642" cy="30295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A889ED6-C13D-4EA0-80A6-19ABB18213F1}"/>
              </a:ext>
            </a:extLst>
          </p:cNvPr>
          <p:cNvSpPr txBox="1"/>
          <p:nvPr/>
        </p:nvSpPr>
        <p:spPr>
          <a:xfrm>
            <a:off x="8257085" y="4242350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Graf.B8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024CD88-BE58-491D-9208-C627C5D8A549}"/>
              </a:ext>
            </a:extLst>
          </p:cNvPr>
          <p:cNvSpPr txBox="1"/>
          <p:nvPr/>
        </p:nvSpPr>
        <p:spPr>
          <a:xfrm>
            <a:off x="2408021" y="4651777"/>
            <a:ext cx="2450418" cy="667294"/>
          </a:xfrm>
          <a:prstGeom prst="rect">
            <a:avLst/>
          </a:prstGeom>
          <a:solidFill>
            <a:srgbClr val="FBFB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36000" tIns="3600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rgbClr val="BC5090"/>
                </a:solidFill>
                <a:highlight>
                  <a:srgbClr val="F2F2F2"/>
                </a:highlight>
              </a:rPr>
              <a:t>Satisfied</a:t>
            </a:r>
            <a:r>
              <a:rPr lang="it-IT" dirty="0">
                <a:solidFill>
                  <a:srgbClr val="00B0F0"/>
                </a:solidFill>
                <a:highlight>
                  <a:srgbClr val="F2F2F2"/>
                </a:highlight>
              </a:rPr>
              <a:t>	</a:t>
            </a:r>
            <a:r>
              <a:rPr lang="it-IT" dirty="0">
                <a:solidFill>
                  <a:srgbClr val="BC5090"/>
                </a:solidFill>
                <a:highlight>
                  <a:srgbClr val="F2F2F2"/>
                </a:highlight>
              </a:rPr>
              <a:t>          &gt; 1500 </a:t>
            </a:r>
            <a:r>
              <a:rPr lang="it-IT" i="1" dirty="0">
                <a:solidFill>
                  <a:srgbClr val="BC5090"/>
                </a:solidFill>
                <a:highlight>
                  <a:srgbClr val="F2F2F2"/>
                </a:highlight>
              </a:rPr>
              <a:t>mi</a:t>
            </a:r>
          </a:p>
          <a:p>
            <a:pPr>
              <a:spcBef>
                <a:spcPts val="600"/>
              </a:spcBef>
            </a:pPr>
            <a:r>
              <a:rPr lang="it-IT" b="1" dirty="0">
                <a:solidFill>
                  <a:srgbClr val="003F5C"/>
                </a:solidFill>
              </a:rPr>
              <a:t> 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!</a:t>
            </a:r>
            <a:r>
              <a:rPr lang="it-IT" b="1" dirty="0" err="1">
                <a:solidFill>
                  <a:srgbClr val="003F5C"/>
                </a:solidFill>
                <a:highlight>
                  <a:srgbClr val="F2F2F2"/>
                </a:highlight>
              </a:rPr>
              <a:t>Satisfeid</a:t>
            </a:r>
            <a:r>
              <a:rPr lang="it-IT" b="1" dirty="0">
                <a:solidFill>
                  <a:srgbClr val="003F5C"/>
                </a:solidFill>
                <a:highlight>
                  <a:srgbClr val="F2F2F2"/>
                </a:highlight>
              </a:rPr>
              <a:t>          </a:t>
            </a:r>
            <a:r>
              <a:rPr lang="it-IT" dirty="0">
                <a:solidFill>
                  <a:srgbClr val="003F5C"/>
                </a:solidFill>
                <a:highlight>
                  <a:srgbClr val="F2F2F2"/>
                </a:highlight>
              </a:rPr>
              <a:t>&lt; 1500 </a:t>
            </a:r>
            <a:r>
              <a:rPr lang="it-IT" i="1" dirty="0">
                <a:solidFill>
                  <a:srgbClr val="003F5C"/>
                </a:solidFill>
                <a:highlight>
                  <a:srgbClr val="F2F2F2"/>
                </a:highlight>
              </a:rPr>
              <a:t>mi</a:t>
            </a:r>
          </a:p>
        </p:txBody>
      </p:sp>
    </p:spTree>
    <p:extLst>
      <p:ext uri="{BB962C8B-B14F-4D97-AF65-F5344CB8AC3E}">
        <p14:creationId xmlns:p14="http://schemas.microsoft.com/office/powerpoint/2010/main" val="351005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21ADF8E7-C321-4232-BFC4-7540A720ACA5}"/>
              </a:ext>
            </a:extLst>
          </p:cNvPr>
          <p:cNvSpPr txBox="1">
            <a:spLocks/>
          </p:cNvSpPr>
          <p:nvPr/>
        </p:nvSpPr>
        <p:spPr>
          <a:xfrm>
            <a:off x="0" y="210942"/>
            <a:ext cx="12192000" cy="429138"/>
          </a:xfrm>
          <a:prstGeom prst="rect">
            <a:avLst/>
          </a:prstGeom>
          <a:solidFill>
            <a:srgbClr val="002611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3</a:t>
            </a:r>
            <a:r>
              <a:rPr lang="it-IT" sz="3000" dirty="0">
                <a:solidFill>
                  <a:schemeClr val="bg1"/>
                </a:solidFill>
                <a:latin typeface="+mn-lt"/>
              </a:rPr>
              <a:t> - </a:t>
            </a:r>
            <a:r>
              <a:rPr lang="it-IT" sz="3000" b="1" dirty="0">
                <a:solidFill>
                  <a:schemeClr val="bg1"/>
                </a:solidFill>
                <a:latin typeface="+mn-lt"/>
              </a:rPr>
              <a:t>EXPLORATORY ANALYSIS</a:t>
            </a:r>
            <a:endParaRPr lang="it-IT" sz="3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544FFD-E414-48A6-A215-EB1B5649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3" y="83987"/>
            <a:ext cx="683048" cy="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EEADD9D2-E71A-4DEB-B929-C0F1AD19F23E}"/>
              </a:ext>
            </a:extLst>
          </p:cNvPr>
          <p:cNvSpPr txBox="1">
            <a:spLocks/>
          </p:cNvSpPr>
          <p:nvPr/>
        </p:nvSpPr>
        <p:spPr>
          <a:xfrm>
            <a:off x="-1" y="6510528"/>
            <a:ext cx="5013961" cy="34747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3600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bg1"/>
                </a:solidFill>
                <a:latin typeface="+mn-lt"/>
              </a:rPr>
              <a:t>C</a:t>
            </a:r>
            <a:r>
              <a:rPr lang="it-IT" sz="2800" dirty="0">
                <a:solidFill>
                  <a:schemeClr val="bg1"/>
                </a:solidFill>
                <a:latin typeface="+mn-lt"/>
              </a:rPr>
              <a:t> –</a:t>
            </a:r>
            <a:r>
              <a:rPr lang="it-IT" sz="3200" dirty="0">
                <a:solidFill>
                  <a:schemeClr val="bg1"/>
                </a:solidFill>
                <a:latin typeface="+mn-lt"/>
              </a:rPr>
              <a:t> VALUTAZIONE DEI SERVIZI</a:t>
            </a:r>
            <a:endParaRPr lang="it-IT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599FEB-EDD8-4EB5-8540-0C88D0BE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8" y="1534329"/>
            <a:ext cx="6101417" cy="32469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B5C5BB7-A541-4A28-9843-503AD75A5E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78" r="10365" b="8455"/>
          <a:stretch/>
        </p:blipFill>
        <p:spPr>
          <a:xfrm>
            <a:off x="6417649" y="1087538"/>
            <a:ext cx="5676853" cy="46829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6611F32-521D-4DB8-B3E4-6B7AAFE47C94}"/>
              </a:ext>
            </a:extLst>
          </p:cNvPr>
          <p:cNvSpPr txBox="1"/>
          <p:nvPr/>
        </p:nvSpPr>
        <p:spPr>
          <a:xfrm>
            <a:off x="0" y="4537044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Graf.C1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7E38DD3-73C9-4184-B4FD-B00A3A582346}"/>
              </a:ext>
            </a:extLst>
          </p:cNvPr>
          <p:cNvSpPr txBox="1"/>
          <p:nvPr/>
        </p:nvSpPr>
        <p:spPr>
          <a:xfrm>
            <a:off x="6327775" y="5521291"/>
            <a:ext cx="364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highlight>
                  <a:srgbClr val="808080"/>
                </a:highlight>
              </a:rPr>
              <a:t>Graf.C2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D669EB-BA83-4198-9B26-0FBC2ACAC799}"/>
              </a:ext>
            </a:extLst>
          </p:cNvPr>
          <p:cNvSpPr txBox="1"/>
          <p:nvPr/>
        </p:nvSpPr>
        <p:spPr>
          <a:xfrm>
            <a:off x="6428028" y="1534329"/>
            <a:ext cx="62685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u="none" strike="noStrike" baseline="0" dirty="0">
                <a:solidFill>
                  <a:srgbClr val="36978F"/>
                </a:solidFill>
                <a:latin typeface="Calibri" panose="020F0502020204030204" pitchFamily="34" charset="0"/>
              </a:rPr>
              <a:t>&gt; </a:t>
            </a:r>
            <a:r>
              <a:rPr lang="it-IT" sz="1400" b="0" i="0" u="none" strike="noStrike" baseline="0" dirty="0" err="1">
                <a:solidFill>
                  <a:srgbClr val="36978F"/>
                </a:solidFill>
                <a:latin typeface="Calibri" panose="020F0502020204030204" pitchFamily="34" charset="0"/>
              </a:rPr>
              <a:t>Cleanliness</a:t>
            </a:r>
            <a:r>
              <a:rPr lang="it-IT" sz="1400" b="0" i="0" u="none" strike="noStrike" baseline="0" dirty="0">
                <a:solidFill>
                  <a:srgbClr val="36978F"/>
                </a:solidFill>
                <a:latin typeface="Calibri" panose="020F0502020204030204" pitchFamily="34" charset="0"/>
              </a:rPr>
              <a:t> – </a:t>
            </a:r>
            <a:r>
              <a:rPr lang="it-IT" sz="1400" b="0" i="0" u="none" strike="noStrike" baseline="0" dirty="0" err="1">
                <a:solidFill>
                  <a:srgbClr val="36978F"/>
                </a:solidFill>
                <a:latin typeface="Calibri" panose="020F0502020204030204" pitchFamily="34" charset="0"/>
              </a:rPr>
              <a:t>InflightEntertainment</a:t>
            </a:r>
            <a:r>
              <a:rPr lang="it-IT" sz="1400" b="0" i="0" u="none" strike="noStrike" baseline="0" dirty="0">
                <a:solidFill>
                  <a:srgbClr val="36978F"/>
                </a:solidFill>
                <a:latin typeface="Calibri" panose="020F0502020204030204" pitchFamily="34" charset="0"/>
              </a:rPr>
              <a:t> </a:t>
            </a:r>
            <a:r>
              <a:rPr lang="it-IT" sz="1400" b="1" i="0" u="none" strike="noStrike" baseline="0" dirty="0">
                <a:solidFill>
                  <a:srgbClr val="36978F"/>
                </a:solidFill>
                <a:latin typeface="Calibri" panose="020F0502020204030204" pitchFamily="34" charset="0"/>
              </a:rPr>
              <a:t>0.69 </a:t>
            </a:r>
            <a:endParaRPr lang="it-IT" sz="1400" b="0" i="0" u="none" strike="noStrike" baseline="0" dirty="0">
              <a:solidFill>
                <a:srgbClr val="36978F"/>
              </a:solidFill>
              <a:latin typeface="Calibri" panose="020F0502020204030204" pitchFamily="34" charset="0"/>
            </a:endParaRPr>
          </a:p>
          <a:p>
            <a:r>
              <a:rPr lang="it-IT" sz="1400" b="0" i="0" u="none" strike="noStrike" baseline="0" dirty="0">
                <a:solidFill>
                  <a:srgbClr val="E5BE51"/>
                </a:solidFill>
                <a:latin typeface="Calibri" panose="020F0502020204030204" pitchFamily="34" charset="0"/>
              </a:rPr>
              <a:t>&gt; </a:t>
            </a:r>
            <a:r>
              <a:rPr lang="it-IT" sz="1400" b="0" i="0" u="none" strike="noStrike" baseline="0" dirty="0" err="1">
                <a:solidFill>
                  <a:srgbClr val="E5BE51"/>
                </a:solidFill>
                <a:latin typeface="Calibri" panose="020F0502020204030204" pitchFamily="34" charset="0"/>
              </a:rPr>
              <a:t>Cleanliness</a:t>
            </a:r>
            <a:r>
              <a:rPr lang="it-IT" sz="1400" b="0" i="0" u="none" strike="noStrike" baseline="0" dirty="0">
                <a:solidFill>
                  <a:srgbClr val="E5BE51"/>
                </a:solidFill>
                <a:latin typeface="Calibri" panose="020F0502020204030204" pitchFamily="34" charset="0"/>
              </a:rPr>
              <a:t> – </a:t>
            </a:r>
            <a:r>
              <a:rPr lang="it-IT" sz="1400" b="0" i="0" u="none" strike="noStrike" baseline="0" dirty="0" err="1">
                <a:solidFill>
                  <a:srgbClr val="E5BE51"/>
                </a:solidFill>
                <a:latin typeface="Calibri" panose="020F0502020204030204" pitchFamily="34" charset="0"/>
              </a:rPr>
              <a:t>SeatComfort</a:t>
            </a:r>
            <a:r>
              <a:rPr lang="it-IT" sz="1400" b="0" i="0" u="none" strike="noStrike" baseline="0" dirty="0">
                <a:solidFill>
                  <a:srgbClr val="E5BE51"/>
                </a:solidFill>
                <a:latin typeface="Calibri" panose="020F0502020204030204" pitchFamily="34" charset="0"/>
              </a:rPr>
              <a:t> </a:t>
            </a:r>
            <a:r>
              <a:rPr lang="it-IT" sz="1400" b="1" i="0" u="none" strike="noStrike" baseline="0" dirty="0">
                <a:solidFill>
                  <a:srgbClr val="E5BE51"/>
                </a:solidFill>
                <a:latin typeface="Calibri" panose="020F0502020204030204" pitchFamily="34" charset="0"/>
              </a:rPr>
              <a:t>0.68 </a:t>
            </a:r>
            <a:endParaRPr lang="it-IT" sz="1400" b="0" i="0" u="none" strike="noStrike" baseline="0" dirty="0">
              <a:solidFill>
                <a:srgbClr val="E5BE51"/>
              </a:solidFill>
              <a:latin typeface="Calibri" panose="020F0502020204030204" pitchFamily="34" charset="0"/>
            </a:endParaRPr>
          </a:p>
          <a:p>
            <a:r>
              <a:rPr lang="it-IT" sz="1400" dirty="0">
                <a:solidFill>
                  <a:srgbClr val="36978F"/>
                </a:solidFill>
                <a:latin typeface="Calibri" panose="020F0502020204030204" pitchFamily="34" charset="0"/>
              </a:rPr>
              <a:t>&gt; </a:t>
            </a:r>
            <a:r>
              <a:rPr lang="it-IT" sz="1400" dirty="0" err="1">
                <a:solidFill>
                  <a:srgbClr val="36978F"/>
                </a:solidFill>
                <a:latin typeface="Calibri" panose="020F0502020204030204" pitchFamily="34" charset="0"/>
              </a:rPr>
              <a:t>EaseOnlineBooking</a:t>
            </a:r>
            <a:r>
              <a:rPr lang="it-IT" sz="1400" dirty="0">
                <a:solidFill>
                  <a:srgbClr val="36978F"/>
                </a:solidFill>
                <a:latin typeface="Calibri" panose="020F0502020204030204" pitchFamily="34" charset="0"/>
              </a:rPr>
              <a:t> – </a:t>
            </a:r>
            <a:r>
              <a:rPr lang="it-IT" sz="1400" dirty="0" err="1">
                <a:solidFill>
                  <a:srgbClr val="36978F"/>
                </a:solidFill>
                <a:latin typeface="Calibri" panose="020F0502020204030204" pitchFamily="34" charset="0"/>
              </a:rPr>
              <a:t>InflightWifiService</a:t>
            </a:r>
            <a:r>
              <a:rPr lang="it-IT" sz="1400" dirty="0">
                <a:solidFill>
                  <a:srgbClr val="36978F"/>
                </a:solidFill>
                <a:latin typeface="Calibri" panose="020F0502020204030204" pitchFamily="34" charset="0"/>
              </a:rPr>
              <a:t> </a:t>
            </a:r>
            <a:r>
              <a:rPr lang="it-IT" sz="1400" b="1" dirty="0">
                <a:solidFill>
                  <a:srgbClr val="36978F"/>
                </a:solidFill>
                <a:latin typeface="Calibri" panose="020F0502020204030204" pitchFamily="34" charset="0"/>
              </a:rPr>
              <a:t>0.68</a:t>
            </a:r>
            <a:r>
              <a:rPr lang="it-IT" sz="1400" dirty="0">
                <a:solidFill>
                  <a:srgbClr val="36978F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it-IT" sz="1400" dirty="0">
                <a:solidFill>
                  <a:srgbClr val="E5BE51"/>
                </a:solidFill>
                <a:latin typeface="Calibri" panose="020F0502020204030204" pitchFamily="34" charset="0"/>
              </a:rPr>
              <a:t>&gt; </a:t>
            </a:r>
            <a:r>
              <a:rPr lang="it-IT" sz="1400" dirty="0" err="1">
                <a:solidFill>
                  <a:srgbClr val="E5BE51"/>
                </a:solidFill>
                <a:latin typeface="Calibri" panose="020F0502020204030204" pitchFamily="34" charset="0"/>
              </a:rPr>
              <a:t>Cleanliness</a:t>
            </a:r>
            <a:r>
              <a:rPr lang="it-IT" sz="1400" dirty="0">
                <a:solidFill>
                  <a:srgbClr val="E5BE51"/>
                </a:solidFill>
                <a:latin typeface="Calibri" panose="020F0502020204030204" pitchFamily="34" charset="0"/>
              </a:rPr>
              <a:t> – </a:t>
            </a:r>
            <a:r>
              <a:rPr lang="it-IT" sz="1400" dirty="0" err="1">
                <a:solidFill>
                  <a:srgbClr val="E5BE51"/>
                </a:solidFill>
                <a:latin typeface="Calibri" panose="020F0502020204030204" pitchFamily="34" charset="0"/>
              </a:rPr>
              <a:t>FoodDrink</a:t>
            </a:r>
            <a:r>
              <a:rPr lang="it-IT" sz="1400" dirty="0">
                <a:solidFill>
                  <a:srgbClr val="E5BE51"/>
                </a:solidFill>
                <a:latin typeface="Calibri" panose="020F0502020204030204" pitchFamily="34" charset="0"/>
              </a:rPr>
              <a:t> </a:t>
            </a:r>
            <a:r>
              <a:rPr lang="it-IT" sz="1400" b="1" dirty="0">
                <a:solidFill>
                  <a:srgbClr val="E5BE51"/>
                </a:solidFill>
                <a:latin typeface="Calibri" panose="020F0502020204030204" pitchFamily="34" charset="0"/>
              </a:rPr>
              <a:t>0.65</a:t>
            </a:r>
            <a:r>
              <a:rPr lang="it-IT" sz="1400" dirty="0">
                <a:solidFill>
                  <a:srgbClr val="E5BE5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1909AD7-D3E4-4F4D-ADDE-669CCC62C524}"/>
              </a:ext>
            </a:extLst>
          </p:cNvPr>
          <p:cNvSpPr txBox="1"/>
          <p:nvPr/>
        </p:nvSpPr>
        <p:spPr>
          <a:xfrm>
            <a:off x="2340037" y="4844821"/>
            <a:ext cx="1616337" cy="313350"/>
          </a:xfrm>
          <a:prstGeom prst="rect">
            <a:avLst/>
          </a:prstGeom>
          <a:solidFill>
            <a:srgbClr val="FBFB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36000" tIns="3600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b="1" dirty="0">
                <a:solidFill>
                  <a:srgbClr val="9E0000"/>
                </a:solidFill>
              </a:rPr>
              <a:t>MEAN  </a:t>
            </a:r>
            <a:r>
              <a:rPr lang="it-IT" dirty="0">
                <a:solidFill>
                  <a:srgbClr val="9E0000"/>
                </a:solidFill>
              </a:rPr>
              <a:t>3,28/5</a:t>
            </a:r>
            <a:r>
              <a:rPr lang="it-IT" dirty="0">
                <a:solidFill>
                  <a:srgbClr val="9E0000"/>
                </a:solidFill>
                <a:sym typeface="Wingdings" panose="05000000000000000000" pitchFamily="2" charset="2"/>
              </a:rPr>
              <a:t></a:t>
            </a:r>
            <a:endParaRPr lang="it-IT" dirty="0">
              <a:solidFill>
                <a:srgbClr val="9E0000"/>
              </a:solidFill>
              <a:highlight>
                <a:srgbClr val="F2F2F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306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0</TotalTime>
  <Words>759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Calibri-Bold</vt:lpstr>
      <vt:lpstr>Impact</vt:lpstr>
      <vt:lpstr>Tema di Office</vt:lpstr>
      <vt:lpstr>Presentazione standard di PowerPoint</vt:lpstr>
      <vt:lpstr>          1 - INTRODUZIONE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Androni</dc:creator>
  <cp:lastModifiedBy>Stefano Androni</cp:lastModifiedBy>
  <cp:revision>91</cp:revision>
  <dcterms:created xsi:type="dcterms:W3CDTF">2021-02-19T09:31:17Z</dcterms:created>
  <dcterms:modified xsi:type="dcterms:W3CDTF">2021-02-22T09:47:15Z</dcterms:modified>
</cp:coreProperties>
</file>