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6" r:id="rId5"/>
  </p:sldMasterIdLst>
  <p:sldIdLst>
    <p:sldId id="299" r:id="rId6"/>
    <p:sldId id="257" r:id="rId7"/>
    <p:sldId id="258" r:id="rId8"/>
    <p:sldId id="259" r:id="rId9"/>
    <p:sldId id="260" r:id="rId10"/>
    <p:sldId id="261" r:id="rId11"/>
    <p:sldId id="262" r:id="rId12"/>
    <p:sldId id="263" r:id="rId13"/>
    <p:sldId id="269" r:id="rId14"/>
    <p:sldId id="270" r:id="rId15"/>
    <p:sldId id="271" r:id="rId16"/>
    <p:sldId id="272" r:id="rId17"/>
    <p:sldId id="275" r:id="rId18"/>
    <p:sldId id="288" r:id="rId19"/>
    <p:sldId id="273" r:id="rId20"/>
    <p:sldId id="274" r:id="rId21"/>
    <p:sldId id="278" r:id="rId22"/>
    <p:sldId id="266" r:id="rId23"/>
    <p:sldId id="276" r:id="rId24"/>
    <p:sldId id="289" r:id="rId25"/>
    <p:sldId id="279" r:id="rId26"/>
    <p:sldId id="277" r:id="rId27"/>
    <p:sldId id="283" r:id="rId28"/>
    <p:sldId id="282" r:id="rId29"/>
    <p:sldId id="284" r:id="rId30"/>
    <p:sldId id="285" r:id="rId31"/>
    <p:sldId id="286" r:id="rId32"/>
    <p:sldId id="298"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AFD65-6E5F-46D1-B3DB-29BE75FE22C7}" v="1" dt="2024-04-16T14:00:35.5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RADO VERDE" userId="S::cor.verde@studenti.unina.it::e6ff8cb5-d886-4eba-a3f0-2972a971f713" providerId="AD" clId="Web-{608AFD65-6E5F-46D1-B3DB-29BE75FE22C7}"/>
    <pc:docChg chg="modSld">
      <pc:chgData name="CORRADO VERDE" userId="S::cor.verde@studenti.unina.it::e6ff8cb5-d886-4eba-a3f0-2972a971f713" providerId="AD" clId="Web-{608AFD65-6E5F-46D1-B3DB-29BE75FE22C7}" dt="2024-04-16T14:00:35.500" v="0" actId="1076"/>
      <pc:docMkLst>
        <pc:docMk/>
      </pc:docMkLst>
      <pc:sldChg chg="modSp">
        <pc:chgData name="CORRADO VERDE" userId="S::cor.verde@studenti.unina.it::e6ff8cb5-d886-4eba-a3f0-2972a971f713" providerId="AD" clId="Web-{608AFD65-6E5F-46D1-B3DB-29BE75FE22C7}" dt="2024-04-16T14:00:35.500" v="0" actId="1076"/>
        <pc:sldMkLst>
          <pc:docMk/>
          <pc:sldMk cId="293303883" sldId="269"/>
        </pc:sldMkLst>
        <pc:picChg chg="mod">
          <ac:chgData name="CORRADO VERDE" userId="S::cor.verde@studenti.unina.it::e6ff8cb5-d886-4eba-a3f0-2972a971f713" providerId="AD" clId="Web-{608AFD65-6E5F-46D1-B3DB-29BE75FE22C7}" dt="2024-04-16T14:00:35.500" v="0" actId="1076"/>
          <ac:picMkLst>
            <pc:docMk/>
            <pc:sldMk cId="293303883" sldId="269"/>
            <ac:picMk id="5" creationId="{5102F30F-875C-DAD5-48A3-03A2E7FBE7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0" i="0">
                <a:solidFill>
                  <a:srgbClr val="12669C"/>
                </a:solidFill>
                <a:latin typeface="Calibri Light"/>
                <a:cs typeface="Calibri Ligh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22135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674864" y="0"/>
            <a:ext cx="1469135" cy="1438655"/>
          </a:xfrm>
          <a:prstGeom prst="rect">
            <a:avLst/>
          </a:prstGeom>
        </p:spPr>
      </p:pic>
      <p:pic>
        <p:nvPicPr>
          <p:cNvPr id="19" name="bg object 19"/>
          <p:cNvPicPr/>
          <p:nvPr/>
        </p:nvPicPr>
        <p:blipFill>
          <a:blip r:embed="rId3" cstate="print"/>
          <a:stretch>
            <a:fillRect/>
          </a:stretch>
        </p:blipFill>
        <p:spPr>
          <a:xfrm>
            <a:off x="113949" y="327334"/>
            <a:ext cx="1157722" cy="404622"/>
          </a:xfrm>
          <a:prstGeom prst="rect">
            <a:avLst/>
          </a:prstGeom>
        </p:spPr>
      </p:pic>
      <p:pic>
        <p:nvPicPr>
          <p:cNvPr id="20" name="bg object 20"/>
          <p:cNvPicPr/>
          <p:nvPr/>
        </p:nvPicPr>
        <p:blipFill>
          <a:blip r:embed="rId4" cstate="print"/>
          <a:stretch>
            <a:fillRect/>
          </a:stretch>
        </p:blipFill>
        <p:spPr>
          <a:xfrm>
            <a:off x="1005839" y="0"/>
            <a:ext cx="1000506" cy="1213865"/>
          </a:xfrm>
          <a:prstGeom prst="rect">
            <a:avLst/>
          </a:prstGeom>
        </p:spPr>
      </p:pic>
      <p:sp>
        <p:nvSpPr>
          <p:cNvPr id="2" name="Holder 2"/>
          <p:cNvSpPr>
            <a:spLocks noGrp="1"/>
          </p:cNvSpPr>
          <p:nvPr>
            <p:ph type="title"/>
          </p:nvPr>
        </p:nvSpPr>
        <p:spPr/>
        <p:txBody>
          <a:bodyPr lIns="0" tIns="0" rIns="0" bIns="0"/>
          <a:lstStyle>
            <a:lvl1pPr>
              <a:defRPr sz="3600" b="0" i="0">
                <a:solidFill>
                  <a:srgbClr val="12669C"/>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2669C"/>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674864" y="0"/>
            <a:ext cx="1469135" cy="1438655"/>
          </a:xfrm>
          <a:prstGeom prst="rect">
            <a:avLst/>
          </a:prstGeom>
        </p:spPr>
      </p:pic>
      <p:pic>
        <p:nvPicPr>
          <p:cNvPr id="19" name="bg object 19"/>
          <p:cNvPicPr/>
          <p:nvPr/>
        </p:nvPicPr>
        <p:blipFill>
          <a:blip r:embed="rId3" cstate="print"/>
          <a:stretch>
            <a:fillRect/>
          </a:stretch>
        </p:blipFill>
        <p:spPr>
          <a:xfrm>
            <a:off x="2356151" y="759168"/>
            <a:ext cx="4463711" cy="1394007"/>
          </a:xfrm>
          <a:prstGeom prst="rect">
            <a:avLst/>
          </a:prstGeom>
        </p:spPr>
      </p:pic>
      <p:sp>
        <p:nvSpPr>
          <p:cNvPr id="2" name="Holder 2"/>
          <p:cNvSpPr>
            <a:spLocks noGrp="1"/>
          </p:cNvSpPr>
          <p:nvPr>
            <p:ph type="title"/>
          </p:nvPr>
        </p:nvSpPr>
        <p:spPr/>
        <p:txBody>
          <a:bodyPr lIns="0" tIns="0" rIns="0" bIns="0"/>
          <a:lstStyle>
            <a:lvl1pPr>
              <a:defRPr sz="3600" b="0" i="0">
                <a:solidFill>
                  <a:srgbClr val="12669C"/>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674864" y="0"/>
            <a:ext cx="1469135" cy="1438655"/>
          </a:xfrm>
          <a:prstGeom prst="rect">
            <a:avLst/>
          </a:prstGeom>
        </p:spPr>
      </p:pic>
      <p:pic>
        <p:nvPicPr>
          <p:cNvPr id="19" name="bg object 19"/>
          <p:cNvPicPr/>
          <p:nvPr/>
        </p:nvPicPr>
        <p:blipFill>
          <a:blip r:embed="rId3" cstate="print"/>
          <a:stretch>
            <a:fillRect/>
          </a:stretch>
        </p:blipFill>
        <p:spPr>
          <a:xfrm>
            <a:off x="2356151" y="759168"/>
            <a:ext cx="4463711" cy="1394007"/>
          </a:xfrm>
          <a:prstGeom prst="rect">
            <a:avLst/>
          </a:prstGeom>
        </p:spPr>
      </p:pic>
      <p:pic>
        <p:nvPicPr>
          <p:cNvPr id="20" name="bg object 20"/>
          <p:cNvPicPr/>
          <p:nvPr/>
        </p:nvPicPr>
        <p:blipFill>
          <a:blip r:embed="rId4" cstate="print"/>
          <a:stretch>
            <a:fillRect/>
          </a:stretch>
        </p:blipFill>
        <p:spPr>
          <a:xfrm>
            <a:off x="2262990" y="3112485"/>
            <a:ext cx="1883191" cy="657112"/>
          </a:xfrm>
          <a:prstGeom prst="rect">
            <a:avLst/>
          </a:prstGeom>
        </p:spPr>
      </p:pic>
      <p:pic>
        <p:nvPicPr>
          <p:cNvPr id="21" name="bg object 21"/>
          <p:cNvPicPr/>
          <p:nvPr/>
        </p:nvPicPr>
        <p:blipFill>
          <a:blip r:embed="rId5" cstate="print"/>
          <a:stretch>
            <a:fillRect/>
          </a:stretch>
        </p:blipFill>
        <p:spPr>
          <a:xfrm>
            <a:off x="3532631" y="2564892"/>
            <a:ext cx="1447038" cy="1994154"/>
          </a:xfrm>
          <a:prstGeom prst="rect">
            <a:avLst/>
          </a:prstGeom>
        </p:spPr>
      </p:pic>
      <p:pic>
        <p:nvPicPr>
          <p:cNvPr id="22" name="bg object 22"/>
          <p:cNvPicPr/>
          <p:nvPr/>
        </p:nvPicPr>
        <p:blipFill>
          <a:blip r:embed="rId6" cstate="print"/>
          <a:stretch>
            <a:fillRect/>
          </a:stretch>
        </p:blipFill>
        <p:spPr>
          <a:xfrm>
            <a:off x="3808475" y="2564892"/>
            <a:ext cx="3714750" cy="1994154"/>
          </a:xfrm>
          <a:prstGeom prst="rect">
            <a:avLst/>
          </a:prstGeom>
        </p:spPr>
      </p:pic>
      <p:pic>
        <p:nvPicPr>
          <p:cNvPr id="23" name="bg object 23"/>
          <p:cNvPicPr/>
          <p:nvPr/>
        </p:nvPicPr>
        <p:blipFill>
          <a:blip r:embed="rId7" cstate="print"/>
          <a:stretch>
            <a:fillRect/>
          </a:stretch>
        </p:blipFill>
        <p:spPr>
          <a:xfrm>
            <a:off x="2647187" y="3678936"/>
            <a:ext cx="3896106" cy="1994153"/>
          </a:xfrm>
          <a:prstGeom prst="rect">
            <a:avLst/>
          </a:prstGeom>
        </p:spPr>
      </p:pic>
      <p:sp>
        <p:nvSpPr>
          <p:cNvPr id="2" name="Holder 2"/>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7674864" y="0"/>
            <a:ext cx="1469135" cy="1438655"/>
          </a:xfrm>
          <a:prstGeom prst="rect">
            <a:avLst/>
          </a:prstGeom>
        </p:spPr>
      </p:pic>
      <p:pic>
        <p:nvPicPr>
          <p:cNvPr id="19" name="bg object 19"/>
          <p:cNvPicPr/>
          <p:nvPr/>
        </p:nvPicPr>
        <p:blipFill>
          <a:blip r:embed="rId3" cstate="print"/>
          <a:stretch>
            <a:fillRect/>
          </a:stretch>
        </p:blipFill>
        <p:spPr>
          <a:xfrm>
            <a:off x="114180" y="304603"/>
            <a:ext cx="4626594" cy="518279"/>
          </a:xfrm>
          <a:prstGeom prst="rect">
            <a:avLst/>
          </a:prstGeom>
        </p:spPr>
      </p:pic>
      <p:sp>
        <p:nvSpPr>
          <p:cNvPr id="2" name="Holder 2"/>
          <p:cNvSpPr>
            <a:spLocks noGrp="1"/>
          </p:cNvSpPr>
          <p:nvPr>
            <p:ph type="ctrTitle"/>
          </p:nvPr>
        </p:nvSpPr>
        <p:spPr>
          <a:xfrm>
            <a:off x="78739" y="114426"/>
            <a:ext cx="4655820" cy="696595"/>
          </a:xfrm>
          <a:prstGeom prst="rect">
            <a:avLst/>
          </a:prstGeom>
        </p:spPr>
        <p:txBody>
          <a:bodyPr wrap="square" lIns="0" tIns="0" rIns="0" bIns="0">
            <a:spAutoFit/>
          </a:bodyPr>
          <a:lstStyle>
            <a:lvl1pPr>
              <a:defRPr sz="4400" b="0" i="0">
                <a:solidFill>
                  <a:srgbClr val="12669C"/>
                </a:solidFill>
                <a:latin typeface="Calibri Light"/>
                <a:cs typeface="Calibri Ligh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400765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669C"/>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242271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669C"/>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188413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669C"/>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3467504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7674864" y="0"/>
            <a:ext cx="1469135" cy="1438655"/>
          </a:xfrm>
          <a:prstGeom prst="rect">
            <a:avLst/>
          </a:prstGeom>
        </p:spPr>
      </p:pic>
      <p:sp>
        <p:nvSpPr>
          <p:cNvPr id="2" name="Holder 2"/>
          <p:cNvSpPr>
            <a:spLocks noGrp="1"/>
          </p:cNvSpPr>
          <p:nvPr>
            <p:ph type="title"/>
          </p:nvPr>
        </p:nvSpPr>
        <p:spPr>
          <a:xfrm>
            <a:off x="78739" y="114426"/>
            <a:ext cx="5970905" cy="696595"/>
          </a:xfrm>
          <a:prstGeom prst="rect">
            <a:avLst/>
          </a:prstGeom>
        </p:spPr>
        <p:txBody>
          <a:bodyPr wrap="square" lIns="0" tIns="0" rIns="0" bIns="0">
            <a:spAutoFit/>
          </a:bodyPr>
          <a:lstStyle>
            <a:lvl1pPr>
              <a:defRPr sz="3600" b="0" i="0">
                <a:solidFill>
                  <a:srgbClr val="12669C"/>
                </a:solidFill>
                <a:latin typeface="Calibri Light"/>
                <a:cs typeface="Calibri Light"/>
              </a:defRPr>
            </a:lvl1pPr>
          </a:lstStyle>
          <a:p>
            <a:endParaRPr/>
          </a:p>
        </p:txBody>
      </p:sp>
      <p:sp>
        <p:nvSpPr>
          <p:cNvPr id="3" name="Holder 3"/>
          <p:cNvSpPr>
            <a:spLocks noGrp="1"/>
          </p:cNvSpPr>
          <p:nvPr>
            <p:ph type="body" idx="1"/>
          </p:nvPr>
        </p:nvSpPr>
        <p:spPr>
          <a:xfrm>
            <a:off x="257047" y="2806446"/>
            <a:ext cx="6975475" cy="1732914"/>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8739" y="6619214"/>
            <a:ext cx="2067560" cy="228600"/>
          </a:xfrm>
          <a:prstGeom prst="rect">
            <a:avLst/>
          </a:prstGeom>
        </p:spPr>
        <p:txBody>
          <a:bodyPr wrap="square" lIns="0" tIns="0" rIns="0" bIns="0">
            <a:spAutoFit/>
          </a:bodyPr>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8811514" y="6618071"/>
            <a:ext cx="293370" cy="228600"/>
          </a:xfrm>
          <a:prstGeom prst="rect">
            <a:avLst/>
          </a:prstGeom>
        </p:spPr>
        <p:txBody>
          <a:bodyPr wrap="square" lIns="0" tIns="0" rIns="0" bIns="0">
            <a:spAutoFit/>
          </a:bodyPr>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17" name="bg object 17"/>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7674864" y="0"/>
            <a:ext cx="1469135" cy="1438655"/>
          </a:xfrm>
          <a:prstGeom prst="rect">
            <a:avLst/>
          </a:prstGeom>
        </p:spPr>
      </p:pic>
      <p:sp>
        <p:nvSpPr>
          <p:cNvPr id="2" name="Holder 2"/>
          <p:cNvSpPr>
            <a:spLocks noGrp="1"/>
          </p:cNvSpPr>
          <p:nvPr>
            <p:ph type="title"/>
          </p:nvPr>
        </p:nvSpPr>
        <p:spPr>
          <a:xfrm>
            <a:off x="78739" y="114426"/>
            <a:ext cx="7394575" cy="696595"/>
          </a:xfrm>
          <a:prstGeom prst="rect">
            <a:avLst/>
          </a:prstGeom>
        </p:spPr>
        <p:txBody>
          <a:bodyPr wrap="square" lIns="0" tIns="0" rIns="0" bIns="0">
            <a:spAutoFit/>
          </a:bodyPr>
          <a:lstStyle>
            <a:lvl1pPr>
              <a:defRPr sz="4400" b="0" i="0">
                <a:solidFill>
                  <a:srgbClr val="12669C"/>
                </a:solidFill>
                <a:latin typeface="Calibri Light"/>
                <a:cs typeface="Calibri Light"/>
              </a:defRPr>
            </a:lvl1pPr>
          </a:lstStyle>
          <a:p>
            <a:endParaRPr/>
          </a:p>
        </p:txBody>
      </p:sp>
      <p:sp>
        <p:nvSpPr>
          <p:cNvPr id="3" name="Holder 3"/>
          <p:cNvSpPr>
            <a:spLocks noGrp="1"/>
          </p:cNvSpPr>
          <p:nvPr>
            <p:ph type="body" idx="1"/>
          </p:nvPr>
        </p:nvSpPr>
        <p:spPr>
          <a:xfrm>
            <a:off x="164693" y="1122858"/>
            <a:ext cx="8620760" cy="470281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8739" y="6619214"/>
            <a:ext cx="2067560" cy="228600"/>
          </a:xfrm>
          <a:prstGeom prst="rect">
            <a:avLst/>
          </a:prstGeom>
        </p:spPr>
        <p:txBody>
          <a:bodyPr wrap="square" lIns="0" tIns="0" rIns="0" bIns="0">
            <a:spAutoFit/>
          </a:bodyPr>
          <a:lstStyle>
            <a:lvl1pPr>
              <a:defRPr sz="1600" b="1" i="0">
                <a:solidFill>
                  <a:schemeClr val="bg1"/>
                </a:solidFill>
                <a:latin typeface="Calibri"/>
                <a:cs typeface="Calibri"/>
              </a:defRPr>
            </a:lvl1pPr>
          </a:lstStyle>
          <a:p>
            <a:pPr marL="12700">
              <a:lnSpc>
                <a:spcPts val="1614"/>
              </a:lnSpc>
            </a:pPr>
            <a:r>
              <a:t>Robotica</a:t>
            </a:r>
            <a:r>
              <a:rPr spc="-50"/>
              <a:t> </a:t>
            </a:r>
            <a:r>
              <a:t>Medica</a:t>
            </a:r>
            <a:r>
              <a:rPr spc="-55"/>
              <a:t> </a:t>
            </a:r>
            <a:r>
              <a:t>–</a:t>
            </a:r>
            <a:r>
              <a:rPr spc="-45"/>
              <a:t> </a:t>
            </a:r>
            <a:r>
              <a:rPr spc="-20"/>
              <a:t>SOFA</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8811514" y="6618071"/>
            <a:ext cx="293370" cy="228600"/>
          </a:xfrm>
          <a:prstGeom prst="rect">
            <a:avLst/>
          </a:prstGeom>
        </p:spPr>
        <p:txBody>
          <a:bodyPr wrap="square" lIns="0" tIns="0" rIns="0" bIns="0">
            <a:spAutoFit/>
          </a:bodyPr>
          <a:lstStyle>
            <a:lvl1pPr>
              <a:defRPr sz="1600" b="1" i="0">
                <a:solidFill>
                  <a:schemeClr val="bg1"/>
                </a:solidFill>
                <a:latin typeface="Calibri"/>
                <a:cs typeface="Calibri"/>
              </a:defRPr>
            </a:lvl1pPr>
          </a:lstStyle>
          <a:p>
            <a:pPr marL="38100">
              <a:lnSpc>
                <a:spcPts val="1620"/>
              </a:lnSpc>
            </a:pPr>
            <a:fld id="{81D60167-4931-47E6-BA6A-407CBD079E47}" type="slidenum">
              <a:rPr spc="-25" dirty="0"/>
              <a:t>‹#›</a:t>
            </a:fld>
            <a:endParaRPr spc="-25"/>
          </a:p>
        </p:txBody>
      </p:sp>
    </p:spTree>
    <p:extLst>
      <p:ext uri="{BB962C8B-B14F-4D97-AF65-F5344CB8AC3E}">
        <p14:creationId xmlns:p14="http://schemas.microsoft.com/office/powerpoint/2010/main" val="40832674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37.jp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0144" y="304800"/>
            <a:ext cx="4463711" cy="1394007"/>
          </a:xfrm>
          <a:prstGeom prst="rect">
            <a:avLst/>
          </a:prstGeom>
        </p:spPr>
      </p:pic>
      <p:sp>
        <p:nvSpPr>
          <p:cNvPr id="4" name="object 4"/>
          <p:cNvSpPr txBox="1"/>
          <p:nvPr/>
        </p:nvSpPr>
        <p:spPr>
          <a:xfrm>
            <a:off x="6891019" y="6569150"/>
            <a:ext cx="2067560" cy="269240"/>
          </a:xfrm>
          <a:prstGeom prst="rect">
            <a:avLst/>
          </a:prstGeom>
        </p:spPr>
        <p:txBody>
          <a:bodyPr vert="horz" wrap="square" lIns="0" tIns="12065" rIns="0" bIns="0" rtlCol="0">
            <a:spAutoFit/>
          </a:bodyPr>
          <a:lstStyle/>
          <a:p>
            <a:pPr marL="12700" marR="0" lvl="0" indent="0" defTabSz="914400" eaLnBrk="1" fontAlgn="auto" latinLnBrk="0" hangingPunct="1">
              <a:lnSpc>
                <a:spcPct val="100000"/>
              </a:lnSpc>
              <a:spcBef>
                <a:spcPts val="95"/>
              </a:spcBef>
              <a:spcAft>
                <a:spcPts val="0"/>
              </a:spcAft>
              <a:buClrTx/>
              <a:buSzTx/>
              <a:buFontTx/>
              <a:buNone/>
              <a:tabLst/>
              <a:defRPr/>
            </a:pPr>
            <a:r>
              <a:rPr kumimoji="0" sz="1600" b="1" i="0" u="none" strike="noStrike" kern="0" cap="none" spc="-10" normalizeH="0" baseline="0" noProof="0">
                <a:ln>
                  <a:noFill/>
                </a:ln>
                <a:solidFill>
                  <a:srgbClr val="FFFFFF"/>
                </a:solidFill>
                <a:effectLst/>
                <a:uLnTx/>
                <a:uFillTx/>
                <a:latin typeface="Calibri"/>
                <a:cs typeface="Calibri"/>
              </a:rPr>
              <a:t>Robotica</a:t>
            </a:r>
            <a:r>
              <a:rPr kumimoji="0" sz="1600" b="1" i="0" u="none" strike="noStrike" kern="0" cap="none" spc="-30" normalizeH="0" baseline="0" noProof="0">
                <a:ln>
                  <a:noFill/>
                </a:ln>
                <a:solidFill>
                  <a:srgbClr val="FFFFFF"/>
                </a:solidFill>
                <a:effectLst/>
                <a:uLnTx/>
                <a:uFillTx/>
                <a:latin typeface="Calibri"/>
                <a:cs typeface="Calibri"/>
              </a:rPr>
              <a:t> </a:t>
            </a:r>
            <a:r>
              <a:rPr kumimoji="0" sz="1600" b="1" i="0" u="none" strike="noStrike" kern="0" cap="none" spc="0" normalizeH="0" baseline="0" noProof="0">
                <a:ln>
                  <a:noFill/>
                </a:ln>
                <a:solidFill>
                  <a:srgbClr val="FFFFFF"/>
                </a:solidFill>
                <a:effectLst/>
                <a:uLnTx/>
                <a:uFillTx/>
                <a:latin typeface="Calibri"/>
                <a:cs typeface="Calibri"/>
              </a:rPr>
              <a:t>Medica</a:t>
            </a:r>
            <a:r>
              <a:rPr kumimoji="0" sz="1600" b="1" i="0" u="none" strike="noStrike" kern="0" cap="none" spc="-35" normalizeH="0" baseline="0" noProof="0">
                <a:ln>
                  <a:noFill/>
                </a:ln>
                <a:solidFill>
                  <a:srgbClr val="FFFFFF"/>
                </a:solidFill>
                <a:effectLst/>
                <a:uLnTx/>
                <a:uFillTx/>
                <a:latin typeface="Calibri"/>
                <a:cs typeface="Calibri"/>
              </a:rPr>
              <a:t> </a:t>
            </a:r>
            <a:r>
              <a:rPr kumimoji="0" sz="1600" b="1" i="0" u="none" strike="noStrike" kern="0" cap="none" spc="0" normalizeH="0" baseline="0" noProof="0">
                <a:ln>
                  <a:noFill/>
                </a:ln>
                <a:solidFill>
                  <a:srgbClr val="FFFFFF"/>
                </a:solidFill>
                <a:effectLst/>
                <a:uLnTx/>
                <a:uFillTx/>
                <a:latin typeface="Calibri"/>
                <a:cs typeface="Calibri"/>
              </a:rPr>
              <a:t>–</a:t>
            </a:r>
            <a:r>
              <a:rPr kumimoji="0" sz="1600" b="1" i="0" u="none" strike="noStrike" kern="0" cap="none" spc="-35" normalizeH="0" baseline="0" noProof="0">
                <a:ln>
                  <a:noFill/>
                </a:ln>
                <a:solidFill>
                  <a:srgbClr val="FFFFFF"/>
                </a:solidFill>
                <a:effectLst/>
                <a:uLnTx/>
                <a:uFillTx/>
                <a:latin typeface="Calibri"/>
                <a:cs typeface="Calibri"/>
              </a:rPr>
              <a:t> </a:t>
            </a:r>
            <a:r>
              <a:rPr kumimoji="0" sz="1600" b="1" i="0" u="none" strike="noStrike" kern="0" cap="none" spc="-20" normalizeH="0" baseline="0" noProof="0">
                <a:ln>
                  <a:noFill/>
                </a:ln>
                <a:solidFill>
                  <a:srgbClr val="FFFFFF"/>
                </a:solidFill>
                <a:effectLst/>
                <a:uLnTx/>
                <a:uFillTx/>
                <a:latin typeface="Calibri"/>
                <a:cs typeface="Calibri"/>
              </a:rPr>
              <a:t>SOFA</a:t>
            </a:r>
            <a:endParaRPr kumimoji="0" sz="1600" b="0" i="0" u="none" strike="noStrike" kern="0" cap="none" spc="0" normalizeH="0" baseline="0" noProof="0">
              <a:ln>
                <a:noFill/>
              </a:ln>
              <a:solidFill>
                <a:sysClr val="windowText" lastClr="000000"/>
              </a:solidFill>
              <a:effectLst/>
              <a:uLnTx/>
              <a:uFillTx/>
              <a:latin typeface="Calibri"/>
              <a:cs typeface="Calibri"/>
            </a:endParaRPr>
          </a:p>
        </p:txBody>
      </p:sp>
      <p:sp>
        <p:nvSpPr>
          <p:cNvPr id="8" name="object 8"/>
          <p:cNvSpPr txBox="1">
            <a:spLocks noGrp="1"/>
          </p:cNvSpPr>
          <p:nvPr>
            <p:ph type="title"/>
          </p:nvPr>
        </p:nvSpPr>
        <p:spPr>
          <a:xfrm>
            <a:off x="0" y="1715952"/>
            <a:ext cx="8958579" cy="2237105"/>
          </a:xfrm>
          <a:prstGeom prst="rect">
            <a:avLst/>
          </a:prstGeom>
        </p:spPr>
        <p:txBody>
          <a:bodyPr vert="horz" wrap="square" lIns="0" tIns="12700" rIns="0" bIns="0" rtlCol="0">
            <a:spAutoFit/>
          </a:bodyPr>
          <a:lstStyle/>
          <a:p>
            <a:pPr algn="ctr">
              <a:lnSpc>
                <a:spcPct val="100000"/>
              </a:lnSpc>
              <a:spcBef>
                <a:spcPts val="100"/>
              </a:spcBef>
            </a:pPr>
            <a:r>
              <a:rPr sz="7200" b="1" spc="-20"/>
              <a:t>SOFA</a:t>
            </a:r>
            <a:endParaRPr sz="7200" b="1"/>
          </a:p>
          <a:p>
            <a:pPr algn="ctr">
              <a:lnSpc>
                <a:spcPct val="100000"/>
              </a:lnSpc>
              <a:spcBef>
                <a:spcPts val="130"/>
              </a:spcBef>
            </a:pPr>
            <a:r>
              <a:rPr sz="7200" b="1" spc="-75"/>
              <a:t>Framework</a:t>
            </a:r>
            <a:r>
              <a:rPr lang="en-IN" sz="7200" b="1" spc="-75"/>
              <a:t> – Class II</a:t>
            </a:r>
            <a:endParaRPr sz="7200" b="1"/>
          </a:p>
        </p:txBody>
      </p:sp>
      <p:sp>
        <p:nvSpPr>
          <p:cNvPr id="5" name="TextBox 4">
            <a:extLst>
              <a:ext uri="{FF2B5EF4-FFF2-40B4-BE49-F238E27FC236}">
                <a16:creationId xmlns:a16="http://schemas.microsoft.com/office/drawing/2014/main" id="{AF1878DA-E9E5-D240-D7D2-5296487614C2}"/>
              </a:ext>
            </a:extLst>
          </p:cNvPr>
          <p:cNvSpPr txBox="1"/>
          <p:nvPr/>
        </p:nvSpPr>
        <p:spPr>
          <a:xfrm>
            <a:off x="5562600" y="4142105"/>
            <a:ext cx="4267200"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a:ln>
                  <a:noFill/>
                </a:ln>
                <a:solidFill>
                  <a:srgbClr val="0069B8"/>
                </a:solidFill>
                <a:effectLst/>
                <a:uLnTx/>
                <a:uFillTx/>
              </a:rPr>
              <a:t>Presented by,</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a:ln>
                  <a:noFill/>
                </a:ln>
                <a:solidFill>
                  <a:srgbClr val="0069B8"/>
                </a:solidFill>
                <a:effectLst/>
                <a:uLnTx/>
                <a:uFillTx/>
              </a:rPr>
              <a:t>Dr. Shifa Sulaiman</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a:ln>
                  <a:noFill/>
                </a:ln>
                <a:solidFill>
                  <a:srgbClr val="0069B8"/>
                </a:solidFill>
                <a:effectLst/>
                <a:uLnTx/>
                <a:uFillTx/>
              </a:rPr>
              <a:t>Postdoctoral Researcher</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a:ln>
                  <a:noFill/>
                </a:ln>
                <a:solidFill>
                  <a:srgbClr val="0069B8"/>
                </a:solidFill>
                <a:effectLst/>
                <a:uLnTx/>
                <a:uFillTx/>
              </a:rPr>
              <a:t>ICAROS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a:ln>
                  <a:noFill/>
                </a:ln>
                <a:solidFill>
                  <a:srgbClr val="0069B8"/>
                </a:solidFill>
                <a:effectLst/>
                <a:uLnTx/>
                <a:uFillTx/>
              </a:rPr>
              <a:t>UNINA</a:t>
            </a:r>
          </a:p>
        </p:txBody>
      </p:sp>
      <p:pic>
        <p:nvPicPr>
          <p:cNvPr id="6" name="Picture 5">
            <a:extLst>
              <a:ext uri="{FF2B5EF4-FFF2-40B4-BE49-F238E27FC236}">
                <a16:creationId xmlns:a16="http://schemas.microsoft.com/office/drawing/2014/main" id="{6C36AE2D-CB9C-8A7F-0A9E-E733E5A58BDC}"/>
              </a:ext>
            </a:extLst>
          </p:cNvPr>
          <p:cNvPicPr>
            <a:picLocks noChangeAspect="1"/>
          </p:cNvPicPr>
          <p:nvPr/>
        </p:nvPicPr>
        <p:blipFill>
          <a:blip r:embed="rId3"/>
          <a:stretch>
            <a:fillRect/>
          </a:stretch>
        </p:blipFill>
        <p:spPr>
          <a:xfrm>
            <a:off x="384491" y="3810000"/>
            <a:ext cx="4267200" cy="213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Topology Containers  </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727710" y="1066800"/>
            <a:ext cx="6975475" cy="2215991"/>
          </a:xfrm>
        </p:spPr>
        <p:txBody>
          <a:bodyPr/>
          <a:lstStyle/>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PointSetTopologyContainer</a:t>
            </a:r>
            <a:endParaRPr lang="fr-FR" b="1" i="0">
              <a:solidFill>
                <a:srgbClr val="444444"/>
              </a:solidFill>
              <a:effectLst/>
              <a:latin typeface="+mj-lt"/>
            </a:endParaRPr>
          </a:p>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EdgeSetTopologyContainer</a:t>
            </a:r>
            <a:endParaRPr lang="fr-FR" b="1" i="0">
              <a:solidFill>
                <a:srgbClr val="444444"/>
              </a:solidFill>
              <a:effectLst/>
              <a:latin typeface="+mj-lt"/>
            </a:endParaRPr>
          </a:p>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TriangleSetTopologyContainer</a:t>
            </a:r>
            <a:endParaRPr lang="fr-FR" b="1" i="0">
              <a:solidFill>
                <a:srgbClr val="444444"/>
              </a:solidFill>
              <a:effectLst/>
              <a:latin typeface="+mj-lt"/>
            </a:endParaRPr>
          </a:p>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QuadSetTopologyContainer</a:t>
            </a:r>
            <a:endParaRPr lang="fr-FR" b="1" i="0">
              <a:solidFill>
                <a:srgbClr val="444444"/>
              </a:solidFill>
              <a:effectLst/>
              <a:latin typeface="+mj-lt"/>
            </a:endParaRPr>
          </a:p>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TetrahedronSetTopologyContainer</a:t>
            </a:r>
            <a:endParaRPr lang="fr-FR" b="1" i="0">
              <a:solidFill>
                <a:srgbClr val="444444"/>
              </a:solidFill>
              <a:effectLst/>
              <a:latin typeface="+mj-lt"/>
            </a:endParaRPr>
          </a:p>
          <a:p>
            <a:pPr marL="342900" indent="-342900" algn="l" fontAlgn="base">
              <a:buClr>
                <a:schemeClr val="accent1"/>
              </a:buClr>
              <a:buFont typeface="Wingdings" panose="05000000000000000000" pitchFamily="2" charset="2"/>
              <a:buChar char="§"/>
            </a:pPr>
            <a:r>
              <a:rPr lang="fr-FR" b="1" i="1" err="1">
                <a:solidFill>
                  <a:srgbClr val="444444"/>
                </a:solidFill>
                <a:effectLst/>
                <a:latin typeface="+mj-lt"/>
              </a:rPr>
              <a:t>HexahedronSetTopologyContainer</a:t>
            </a:r>
            <a:endParaRPr lang="fr-FR" b="1" i="0">
              <a:solidFill>
                <a:srgbClr val="444444"/>
              </a:solidFill>
              <a:effectLst/>
              <a:latin typeface="+mj-lt"/>
            </a:endParaRPr>
          </a:p>
        </p:txBody>
      </p:sp>
      <p:sp>
        <p:nvSpPr>
          <p:cNvPr id="10" name="TextBox 9">
            <a:extLst>
              <a:ext uri="{FF2B5EF4-FFF2-40B4-BE49-F238E27FC236}">
                <a16:creationId xmlns:a16="http://schemas.microsoft.com/office/drawing/2014/main" id="{F9920D73-F2DD-A3A0-AAE5-97FA98137265}"/>
              </a:ext>
            </a:extLst>
          </p:cNvPr>
          <p:cNvSpPr txBox="1"/>
          <p:nvPr/>
        </p:nvSpPr>
        <p:spPr>
          <a:xfrm>
            <a:off x="304800" y="4038600"/>
            <a:ext cx="9372600" cy="1938992"/>
          </a:xfrm>
          <a:prstGeom prst="rect">
            <a:avLst/>
          </a:prstGeom>
          <a:noFill/>
        </p:spPr>
        <p:txBody>
          <a:bodyPr wrap="square">
            <a:spAutoFit/>
          </a:bodyPr>
          <a:lstStyle/>
          <a:p>
            <a:r>
              <a:rPr lang="en-IN" sz="2400">
                <a:latin typeface="+mj-lt"/>
              </a:rPr>
              <a:t>&lt;</a:t>
            </a:r>
            <a:r>
              <a:rPr lang="en-IN" sz="2400" err="1">
                <a:latin typeface="+mj-lt"/>
              </a:rPr>
              <a:t>MeshObjLoader</a:t>
            </a:r>
            <a:r>
              <a:rPr lang="en-IN" sz="2400">
                <a:latin typeface="+mj-lt"/>
              </a:rPr>
              <a:t> name="</a:t>
            </a:r>
            <a:r>
              <a:rPr lang="en-IN" sz="2400" err="1">
                <a:latin typeface="+mj-lt"/>
              </a:rPr>
              <a:t>ObjLoader</a:t>
            </a:r>
            <a:r>
              <a:rPr lang="en-IN" sz="2400">
                <a:latin typeface="+mj-lt"/>
              </a:rPr>
              <a:t>" filename="path_to_my_mesh.obj" /&gt;</a:t>
            </a:r>
          </a:p>
          <a:p>
            <a:r>
              <a:rPr lang="en-IN" sz="2400">
                <a:latin typeface="+mj-lt"/>
              </a:rPr>
              <a:t>&lt;</a:t>
            </a:r>
            <a:r>
              <a:rPr lang="en-IN" sz="2400" err="1">
                <a:latin typeface="+mj-lt"/>
              </a:rPr>
              <a:t>MechanicalObject</a:t>
            </a:r>
            <a:r>
              <a:rPr lang="en-IN" sz="2400">
                <a:latin typeface="+mj-lt"/>
              </a:rPr>
              <a:t> name="</a:t>
            </a:r>
            <a:r>
              <a:rPr lang="en-IN" sz="2400" err="1">
                <a:latin typeface="+mj-lt"/>
              </a:rPr>
              <a:t>StateVectors</a:t>
            </a:r>
            <a:r>
              <a:rPr lang="en-IN" sz="2400">
                <a:latin typeface="+mj-lt"/>
              </a:rPr>
              <a:t>" </a:t>
            </a:r>
            <a:r>
              <a:rPr lang="en-IN" sz="2400" err="1">
                <a:latin typeface="+mj-lt"/>
              </a:rPr>
              <a:t>src</a:t>
            </a:r>
            <a:r>
              <a:rPr lang="en-IN" sz="2400">
                <a:latin typeface="+mj-lt"/>
              </a:rPr>
              <a:t>="@</a:t>
            </a:r>
            <a:r>
              <a:rPr lang="en-IN" sz="2400" err="1">
                <a:latin typeface="+mj-lt"/>
              </a:rPr>
              <a:t>ObjLoader</a:t>
            </a:r>
            <a:r>
              <a:rPr lang="en-IN" sz="2400">
                <a:latin typeface="+mj-lt"/>
              </a:rPr>
              <a:t>" /&gt;</a:t>
            </a:r>
          </a:p>
          <a:p>
            <a:r>
              <a:rPr lang="en-IN" sz="2400">
                <a:latin typeface="+mj-lt"/>
              </a:rPr>
              <a:t>&lt;</a:t>
            </a:r>
            <a:r>
              <a:rPr lang="en-IN" sz="2400" err="1">
                <a:latin typeface="+mj-lt"/>
              </a:rPr>
              <a:t>TetrahedronSetTopologyContainer</a:t>
            </a:r>
            <a:r>
              <a:rPr lang="en-IN" sz="2400">
                <a:latin typeface="+mj-lt"/>
              </a:rPr>
              <a:t> name="</a:t>
            </a:r>
            <a:r>
              <a:rPr lang="en-IN" sz="2400" err="1">
                <a:latin typeface="+mj-lt"/>
              </a:rPr>
              <a:t>TetraTopologyContainer</a:t>
            </a:r>
            <a:r>
              <a:rPr lang="en-IN" sz="2400">
                <a:latin typeface="+mj-lt"/>
              </a:rPr>
              <a:t>" </a:t>
            </a:r>
            <a:r>
              <a:rPr lang="en-IN" sz="2400" err="1">
                <a:latin typeface="+mj-lt"/>
              </a:rPr>
              <a:t>src</a:t>
            </a:r>
            <a:r>
              <a:rPr lang="en-IN" sz="2400">
                <a:latin typeface="+mj-lt"/>
              </a:rPr>
              <a:t>="@</a:t>
            </a:r>
            <a:r>
              <a:rPr lang="en-IN" sz="2400" err="1">
                <a:latin typeface="+mj-lt"/>
              </a:rPr>
              <a:t>meshLoader</a:t>
            </a:r>
            <a:r>
              <a:rPr lang="en-IN" sz="2400">
                <a:latin typeface="+mj-lt"/>
              </a:rPr>
              <a:t>" /&gt;</a:t>
            </a:r>
          </a:p>
        </p:txBody>
      </p:sp>
    </p:spTree>
    <p:extLst>
      <p:ext uri="{BB962C8B-B14F-4D97-AF65-F5344CB8AC3E}">
        <p14:creationId xmlns:p14="http://schemas.microsoft.com/office/powerpoint/2010/main" val="42597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Animation Loops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304800" y="1219200"/>
            <a:ext cx="8610600" cy="4062651"/>
          </a:xfrm>
        </p:spPr>
        <p:txBody>
          <a:bodyPr/>
          <a:lstStyle/>
          <a:p>
            <a:pPr marL="342900" indent="-342900" algn="just">
              <a:buClr>
                <a:schemeClr val="accent1"/>
              </a:buClr>
              <a:buFont typeface="Wingdings" panose="05000000000000000000" pitchFamily="2" charset="2"/>
              <a:buChar char="§"/>
            </a:pPr>
            <a:r>
              <a:rPr lang="en-IN" b="1" i="1" err="1"/>
              <a:t>DefaultAnimationLoop</a:t>
            </a:r>
            <a:endParaRPr lang="en-IN" b="1" i="1"/>
          </a:p>
          <a:p>
            <a:pPr marL="342900" indent="-342900" algn="just">
              <a:buClr>
                <a:schemeClr val="accent1"/>
              </a:buClr>
              <a:buFont typeface="Wingdings" panose="05000000000000000000" pitchFamily="2" charset="2"/>
              <a:buChar char="§"/>
            </a:pPr>
            <a:endParaRPr lang="en-IN" b="1" i="1"/>
          </a:p>
          <a:p>
            <a:pPr marL="342900" indent="-342900" algn="just">
              <a:buClr>
                <a:schemeClr val="accent1"/>
              </a:buClr>
              <a:buFont typeface="Wingdings" panose="05000000000000000000" pitchFamily="2" charset="2"/>
              <a:buChar char="§"/>
            </a:pPr>
            <a:endParaRPr lang="en-IN"/>
          </a:p>
          <a:p>
            <a:pPr marL="342900" indent="-342900" algn="just">
              <a:buClr>
                <a:schemeClr val="accent1"/>
              </a:buClr>
              <a:buFont typeface="Wingdings" panose="05000000000000000000" pitchFamily="2" charset="2"/>
              <a:buChar char="§"/>
            </a:pPr>
            <a:r>
              <a:rPr lang="en-IN" b="1" i="1" err="1"/>
              <a:t>MultiTagAnimationLoop</a:t>
            </a:r>
            <a:r>
              <a:rPr lang="en-IN" b="1" i="1"/>
              <a:t>:</a:t>
            </a:r>
            <a:r>
              <a:rPr lang="en-US" b="1" i="1"/>
              <a:t> </a:t>
            </a:r>
            <a:r>
              <a:rPr lang="en-US"/>
              <a:t>loop of one simulation step is the same as the </a:t>
            </a:r>
            <a:r>
              <a:rPr lang="en-US" err="1"/>
              <a:t>DefaultAnimationLoop</a:t>
            </a:r>
            <a:r>
              <a:rPr lang="en-US"/>
              <a:t>, except that one tag is solved after another.</a:t>
            </a:r>
          </a:p>
          <a:p>
            <a:pPr marL="342900" indent="-342900" algn="just">
              <a:buClr>
                <a:schemeClr val="accent1"/>
              </a:buClr>
              <a:buFont typeface="Wingdings" panose="05000000000000000000" pitchFamily="2" charset="2"/>
              <a:buChar char="§"/>
            </a:pPr>
            <a:endParaRPr lang="en-IN" b="1" i="1"/>
          </a:p>
          <a:p>
            <a:pPr marL="342900" indent="-342900" algn="just">
              <a:buClr>
                <a:schemeClr val="accent1"/>
              </a:buClr>
              <a:buFont typeface="Wingdings" panose="05000000000000000000" pitchFamily="2" charset="2"/>
              <a:buChar char="§"/>
            </a:pPr>
            <a:endParaRPr lang="en-IN" b="1" i="1"/>
          </a:p>
          <a:p>
            <a:pPr marL="342900" indent="-342900" algn="just">
              <a:buClr>
                <a:schemeClr val="accent1"/>
              </a:buClr>
              <a:buFont typeface="Wingdings" panose="05000000000000000000" pitchFamily="2" charset="2"/>
              <a:buChar char="§"/>
            </a:pPr>
            <a:r>
              <a:rPr lang="en-IN" b="1" i="1" err="1"/>
              <a:t>MultiStepAnimationLoop</a:t>
            </a:r>
            <a:r>
              <a:rPr lang="en-IN" b="1" i="1"/>
              <a:t>:</a:t>
            </a:r>
            <a:r>
              <a:rPr lang="en-US"/>
              <a:t>given one time step, this animation loop allows for running several collision and several integration time in one step.</a:t>
            </a:r>
            <a:endParaRPr lang="en-IN"/>
          </a:p>
        </p:txBody>
      </p:sp>
    </p:spTree>
    <p:extLst>
      <p:ext uri="{BB962C8B-B14F-4D97-AF65-F5344CB8AC3E}">
        <p14:creationId xmlns:p14="http://schemas.microsoft.com/office/powerpoint/2010/main" val="118916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Animation Loops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304800" y="1219200"/>
            <a:ext cx="8610600" cy="5170646"/>
          </a:xfrm>
        </p:spPr>
        <p:txBody>
          <a:bodyPr/>
          <a:lstStyle/>
          <a:p>
            <a:pPr marL="342900" indent="-342900" algn="just">
              <a:buClr>
                <a:schemeClr val="accent1"/>
              </a:buClr>
              <a:buFont typeface="Arial" panose="020B0604020202020204" pitchFamily="34" charset="0"/>
              <a:buChar char="•"/>
            </a:pPr>
            <a:r>
              <a:rPr lang="en-IN" b="1" i="1" err="1"/>
              <a:t>FreeMotionAnimationLoop</a:t>
            </a:r>
            <a:r>
              <a:rPr lang="en-IN" b="1" i="1"/>
              <a:t>: </a:t>
            </a:r>
            <a:r>
              <a:rPr lang="en-US"/>
              <a:t>loop is used for simulation involving constraints and collisions. </a:t>
            </a:r>
          </a:p>
          <a:p>
            <a:pPr marL="342900" indent="-342900" algn="just">
              <a:buFont typeface="Arial" panose="020B0604020202020204" pitchFamily="34" charset="0"/>
              <a:buChar char="•"/>
            </a:pPr>
            <a:endParaRPr lang="en-US"/>
          </a:p>
          <a:p>
            <a:pPr algn="just"/>
            <a:r>
              <a:rPr lang="en-US"/>
              <a:t>With a </a:t>
            </a:r>
            <a:r>
              <a:rPr lang="en-US" err="1"/>
              <a:t>FreeAnimationLoop</a:t>
            </a:r>
            <a:r>
              <a:rPr lang="en-US"/>
              <a:t>, the loop of one simulation step follows:</a:t>
            </a:r>
          </a:p>
          <a:p>
            <a:pPr algn="just"/>
            <a:endParaRPr lang="en-US"/>
          </a:p>
          <a:p>
            <a:pPr marL="342900" indent="-342900" algn="just">
              <a:buClr>
                <a:schemeClr val="accent1"/>
              </a:buClr>
              <a:buFont typeface="Wingdings" panose="05000000000000000000" pitchFamily="2" charset="2"/>
              <a:buChar char="§"/>
            </a:pPr>
            <a:r>
              <a:rPr lang="en-US"/>
              <a:t>build and solve all linear systems in the scene without constraints and save the “free” values of the </a:t>
            </a:r>
            <a:r>
              <a:rPr lang="en-US" err="1"/>
              <a:t>dofs</a:t>
            </a:r>
            <a:endParaRPr lang="en-US"/>
          </a:p>
          <a:p>
            <a:pPr marL="342900" indent="-342900" algn="just">
              <a:buClr>
                <a:schemeClr val="accent1"/>
              </a:buClr>
              <a:buFont typeface="Wingdings" panose="05000000000000000000" pitchFamily="2" charset="2"/>
              <a:buChar char="§"/>
            </a:pPr>
            <a:endParaRPr lang="en-US"/>
          </a:p>
          <a:p>
            <a:pPr marL="342900" indent="-342900" algn="just">
              <a:buClr>
                <a:schemeClr val="accent1"/>
              </a:buClr>
              <a:buFont typeface="Wingdings" panose="05000000000000000000" pitchFamily="2" charset="2"/>
              <a:buChar char="§"/>
            </a:pPr>
            <a:r>
              <a:rPr lang="en-US"/>
              <a:t>collision detection is computed thus generating constraints</a:t>
            </a:r>
          </a:p>
          <a:p>
            <a:pPr marL="342900" indent="-342900" algn="just">
              <a:buClr>
                <a:schemeClr val="accent1"/>
              </a:buClr>
              <a:buFont typeface="Wingdings" panose="05000000000000000000" pitchFamily="2" charset="2"/>
              <a:buChar char="§"/>
            </a:pPr>
            <a:endParaRPr lang="en-US"/>
          </a:p>
          <a:p>
            <a:pPr marL="342900" indent="-342900" algn="just">
              <a:buClr>
                <a:schemeClr val="accent1"/>
              </a:buClr>
              <a:buFont typeface="Wingdings" panose="05000000000000000000" pitchFamily="2" charset="2"/>
              <a:buChar char="§"/>
            </a:pPr>
            <a:r>
              <a:rPr lang="en-US"/>
              <a:t>constraints are solved as one system to compute a correction term taking into account the collisions &amp; constraints</a:t>
            </a:r>
          </a:p>
          <a:p>
            <a:pPr marL="342900" indent="-342900" algn="just">
              <a:buClr>
                <a:schemeClr val="accent1"/>
              </a:buClr>
              <a:buFont typeface="Wingdings" panose="05000000000000000000" pitchFamily="2" charset="2"/>
              <a:buChar char="§"/>
            </a:pPr>
            <a:endParaRPr lang="en-US"/>
          </a:p>
          <a:p>
            <a:pPr marL="342900" indent="-342900" algn="just">
              <a:buClr>
                <a:schemeClr val="accent1"/>
              </a:buClr>
              <a:buFont typeface="Wingdings" panose="05000000000000000000" pitchFamily="2" charset="2"/>
              <a:buChar char="§"/>
            </a:pPr>
            <a:r>
              <a:rPr lang="en-US"/>
              <a:t>update the mappings, the bounding box</a:t>
            </a:r>
            <a:endParaRPr lang="en-IN"/>
          </a:p>
        </p:txBody>
      </p:sp>
    </p:spTree>
    <p:extLst>
      <p:ext uri="{BB962C8B-B14F-4D97-AF65-F5344CB8AC3E}">
        <p14:creationId xmlns:p14="http://schemas.microsoft.com/office/powerpoint/2010/main" val="275208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Mapping</a:t>
            </a:r>
            <a:endParaRPr lang="en-IN" sz="4800" b="1"/>
          </a:p>
        </p:txBody>
      </p:sp>
      <p:sp>
        <p:nvSpPr>
          <p:cNvPr id="5" name="TextBox 4">
            <a:extLst>
              <a:ext uri="{FF2B5EF4-FFF2-40B4-BE49-F238E27FC236}">
                <a16:creationId xmlns:a16="http://schemas.microsoft.com/office/drawing/2014/main" id="{9D1E26FD-A22B-D0E9-45B1-AF8A147A0E70}"/>
              </a:ext>
            </a:extLst>
          </p:cNvPr>
          <p:cNvSpPr txBox="1"/>
          <p:nvPr/>
        </p:nvSpPr>
        <p:spPr>
          <a:xfrm>
            <a:off x="304800" y="762000"/>
            <a:ext cx="8305800" cy="5539978"/>
          </a:xfrm>
          <a:prstGeom prst="rect">
            <a:avLst/>
          </a:prstGeom>
          <a:noFill/>
        </p:spPr>
        <p:txBody>
          <a:bodyPr wrap="square">
            <a:spAutoFit/>
          </a:bodyPr>
          <a:lstStyle/>
          <a:p>
            <a:pPr marL="285750" indent="-285750" algn="just">
              <a:buClr>
                <a:schemeClr val="accent1"/>
              </a:buClr>
              <a:buFont typeface="Arial" panose="020B0604020202020204" pitchFamily="34" charset="0"/>
              <a:buChar char="•"/>
            </a:pPr>
            <a:r>
              <a:rPr lang="en-US" sz="2400">
                <a:latin typeface="+mn-lt"/>
              </a:rPr>
              <a:t>SOFA supports several </a:t>
            </a:r>
            <a:r>
              <a:rPr lang="en-US" sz="2400" err="1">
                <a:latin typeface="+mn-lt"/>
              </a:rPr>
              <a:t>DataTypes</a:t>
            </a:r>
            <a:r>
              <a:rPr lang="en-US" sz="2400">
                <a:latin typeface="+mn-lt"/>
              </a:rPr>
              <a:t> corresponding to the DOFs:</a:t>
            </a:r>
          </a:p>
          <a:p>
            <a:pPr marL="285750" indent="-285750" algn="just">
              <a:buFont typeface="Arial" panose="020B0604020202020204" pitchFamily="34" charset="0"/>
              <a:buChar char="•"/>
            </a:pPr>
            <a:endParaRPr lang="en-US" sz="2400">
              <a:latin typeface="+mn-lt"/>
            </a:endParaRPr>
          </a:p>
          <a:p>
            <a:pPr marL="342900" indent="-342900" algn="just">
              <a:buClr>
                <a:schemeClr val="accent1"/>
              </a:buClr>
              <a:buFont typeface="Wingdings" panose="05000000000000000000" pitchFamily="2" charset="2"/>
              <a:buChar char="§"/>
            </a:pPr>
            <a:r>
              <a:rPr lang="en-US" sz="2400" b="1" i="1">
                <a:latin typeface="+mn-lt"/>
              </a:rPr>
              <a:t>Vec1f or Vec1d: </a:t>
            </a:r>
            <a:r>
              <a:rPr lang="en-US" sz="2400">
                <a:latin typeface="+mn-lt"/>
              </a:rPr>
              <a:t>1 DOF per node is used. Vec1f denotes vectors of float and Vec1d denotes the use of doubles.</a:t>
            </a:r>
          </a:p>
          <a:p>
            <a:pPr marL="342900" indent="-342900" algn="just">
              <a:buClr>
                <a:schemeClr val="accent1"/>
              </a:buClr>
              <a:buFont typeface="Wingdings" panose="05000000000000000000" pitchFamily="2" charset="2"/>
              <a:buChar char="§"/>
            </a:pPr>
            <a:endParaRPr lang="en-US" sz="2400">
              <a:latin typeface="+mn-lt"/>
            </a:endParaRPr>
          </a:p>
          <a:p>
            <a:pPr marL="342900" indent="-342900" algn="just">
              <a:buClr>
                <a:schemeClr val="accent1"/>
              </a:buClr>
              <a:buFont typeface="Wingdings" panose="05000000000000000000" pitchFamily="2" charset="2"/>
              <a:buChar char="§"/>
            </a:pPr>
            <a:r>
              <a:rPr lang="en-US" sz="2400" b="1" i="1">
                <a:latin typeface="+mn-lt"/>
              </a:rPr>
              <a:t>Vec2f or Vec2d: </a:t>
            </a:r>
            <a:r>
              <a:rPr lang="en-US" sz="2400">
                <a:latin typeface="+mn-lt"/>
              </a:rPr>
              <a:t>2 DOFs per node are used. For instance, this can be used for cardiac electrophysiology.</a:t>
            </a:r>
          </a:p>
          <a:p>
            <a:pPr marL="342900" indent="-342900" algn="just">
              <a:buClr>
                <a:schemeClr val="accent1"/>
              </a:buClr>
              <a:buFont typeface="Wingdings" panose="05000000000000000000" pitchFamily="2" charset="2"/>
              <a:buChar char="§"/>
            </a:pPr>
            <a:endParaRPr lang="en-US" sz="2400">
              <a:latin typeface="+mn-lt"/>
            </a:endParaRPr>
          </a:p>
          <a:p>
            <a:pPr marL="342900" indent="-342900" algn="just">
              <a:buClr>
                <a:schemeClr val="accent1"/>
              </a:buClr>
              <a:buFont typeface="Wingdings" panose="05000000000000000000" pitchFamily="2" charset="2"/>
              <a:buChar char="§"/>
            </a:pPr>
            <a:r>
              <a:rPr lang="en-US" sz="2400" b="1" i="1">
                <a:latin typeface="+mn-lt"/>
              </a:rPr>
              <a:t>Vec3f or Vec3d: </a:t>
            </a:r>
            <a:r>
              <a:rPr lang="en-US" sz="2400">
                <a:latin typeface="+mn-lt"/>
              </a:rPr>
              <a:t>3 DOFs per node are used. For instance, this can be used for mechanics.</a:t>
            </a:r>
          </a:p>
          <a:p>
            <a:pPr marL="342900" indent="-342900" algn="just">
              <a:buClr>
                <a:schemeClr val="accent1"/>
              </a:buClr>
              <a:buFont typeface="Wingdings" panose="05000000000000000000" pitchFamily="2" charset="2"/>
              <a:buChar char="§"/>
            </a:pPr>
            <a:endParaRPr lang="en-US" sz="2400">
              <a:latin typeface="+mn-lt"/>
            </a:endParaRP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400" b="1" i="1" u="none" strike="noStrike" kern="0" cap="none" spc="0" normalizeH="0" baseline="0" noProof="0">
                <a:ln>
                  <a:noFill/>
                </a:ln>
                <a:solidFill>
                  <a:sysClr val="windowText" lastClr="000000"/>
                </a:solidFill>
                <a:effectLst/>
                <a:uLnTx/>
                <a:uFillTx/>
                <a:latin typeface="+mn-lt"/>
              </a:rPr>
              <a:t>Vec6f or Vec6d: </a:t>
            </a:r>
            <a:r>
              <a:rPr kumimoji="0" lang="en-US" sz="2400" b="0" i="0" u="none" strike="noStrike" kern="0" cap="none" spc="0" normalizeH="0" baseline="0" noProof="0">
                <a:ln>
                  <a:noFill/>
                </a:ln>
                <a:solidFill>
                  <a:sysClr val="windowText" lastClr="000000"/>
                </a:solidFill>
                <a:effectLst/>
                <a:uLnTx/>
                <a:uFillTx/>
                <a:latin typeface="+mn-lt"/>
              </a:rPr>
              <a:t>6 DOFs per node are used. For instance, this can be used for beam simulations (3 translations and 3 rotations).</a:t>
            </a:r>
          </a:p>
          <a:p>
            <a:pPr marL="285750" indent="-285750" algn="just">
              <a:buFont typeface="Arial" panose="020B0604020202020204" pitchFamily="34" charset="0"/>
              <a:buChar char="•"/>
            </a:pPr>
            <a:endParaRPr lang="en-US"/>
          </a:p>
        </p:txBody>
      </p:sp>
    </p:spTree>
    <p:extLst>
      <p:ext uri="{BB962C8B-B14F-4D97-AF65-F5344CB8AC3E}">
        <p14:creationId xmlns:p14="http://schemas.microsoft.com/office/powerpoint/2010/main" val="82369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Mapping</a:t>
            </a:r>
            <a:endParaRPr lang="en-IN" sz="4800" b="1"/>
          </a:p>
        </p:txBody>
      </p:sp>
      <p:sp>
        <p:nvSpPr>
          <p:cNvPr id="5" name="TextBox 4">
            <a:extLst>
              <a:ext uri="{FF2B5EF4-FFF2-40B4-BE49-F238E27FC236}">
                <a16:creationId xmlns:a16="http://schemas.microsoft.com/office/drawing/2014/main" id="{9D1E26FD-A22B-D0E9-45B1-AF8A147A0E70}"/>
              </a:ext>
            </a:extLst>
          </p:cNvPr>
          <p:cNvSpPr txBox="1"/>
          <p:nvPr/>
        </p:nvSpPr>
        <p:spPr>
          <a:xfrm>
            <a:off x="381000" y="1143000"/>
            <a:ext cx="8305800" cy="2677656"/>
          </a:xfrm>
          <a:prstGeom prst="rect">
            <a:avLst/>
          </a:prstGeom>
          <a:noFill/>
        </p:spPr>
        <p:txBody>
          <a:bodyPr wrap="square">
            <a:spAutoFit/>
          </a:bodyPr>
          <a:lstStyle/>
          <a:p>
            <a:pPr marL="342900" indent="-342900" algn="just">
              <a:buClr>
                <a:schemeClr val="accent1"/>
              </a:buClr>
              <a:buFont typeface="Wingdings" panose="05000000000000000000" pitchFamily="2" charset="2"/>
              <a:buChar char="§"/>
            </a:pPr>
            <a:r>
              <a:rPr lang="en-US" sz="2400" b="1" i="1">
                <a:latin typeface="+mn-lt"/>
              </a:rPr>
              <a:t>Rigid3d: </a:t>
            </a:r>
            <a:r>
              <a:rPr lang="en-US" sz="2400">
                <a:latin typeface="+mn-lt"/>
              </a:rPr>
              <a:t>this </a:t>
            </a:r>
            <a:r>
              <a:rPr lang="en-US" sz="2400" err="1">
                <a:latin typeface="+mn-lt"/>
              </a:rPr>
              <a:t>DataType</a:t>
            </a:r>
            <a:r>
              <a:rPr lang="en-US" sz="2400">
                <a:latin typeface="+mn-lt"/>
              </a:rPr>
              <a:t> corresponds to 7 DOFs per node, this can be used to simulate rigid bodies (3 positions and 1 quaternion).</a:t>
            </a:r>
          </a:p>
          <a:p>
            <a:pPr marL="342900" indent="-342900" algn="just">
              <a:buClr>
                <a:schemeClr val="accent1"/>
              </a:buClr>
              <a:buFont typeface="Wingdings" panose="05000000000000000000" pitchFamily="2" charset="2"/>
              <a:buChar char="§"/>
            </a:pPr>
            <a:endParaRPr lang="en-US" sz="2400">
              <a:latin typeface="+mn-lt"/>
            </a:endParaRPr>
          </a:p>
          <a:p>
            <a:pPr marL="342900" indent="-342900" algn="just">
              <a:buClr>
                <a:schemeClr val="accent1"/>
              </a:buClr>
              <a:buFont typeface="Wingdings" panose="05000000000000000000" pitchFamily="2" charset="2"/>
              <a:buChar char="§"/>
            </a:pPr>
            <a:r>
              <a:rPr lang="en-US" sz="2400">
                <a:latin typeface="+mn-lt"/>
              </a:rPr>
              <a:t>In the </a:t>
            </a:r>
            <a:r>
              <a:rPr lang="en-US" sz="2400" err="1">
                <a:latin typeface="+mn-lt"/>
              </a:rPr>
              <a:t>MechanicalObject</a:t>
            </a:r>
            <a:r>
              <a:rPr lang="en-US" sz="2400">
                <a:latin typeface="+mn-lt"/>
              </a:rPr>
              <a:t>, each of these state vectors can be accessed using (scattered) state vectors, called multi-vectors or </a:t>
            </a:r>
            <a:r>
              <a:rPr lang="en-US" sz="2400" err="1">
                <a:latin typeface="+mn-lt"/>
              </a:rPr>
              <a:t>MultiVec</a:t>
            </a:r>
            <a:r>
              <a:rPr lang="en-US" sz="2400">
                <a:latin typeface="+mn-lt"/>
              </a:rPr>
              <a:t>.</a:t>
            </a:r>
            <a:endParaRPr lang="en-IN" sz="2400">
              <a:latin typeface="+mn-lt"/>
            </a:endParaRPr>
          </a:p>
        </p:txBody>
      </p:sp>
      <p:sp>
        <p:nvSpPr>
          <p:cNvPr id="7" name="Text Placeholder 6">
            <a:extLst>
              <a:ext uri="{FF2B5EF4-FFF2-40B4-BE49-F238E27FC236}">
                <a16:creationId xmlns:a16="http://schemas.microsoft.com/office/drawing/2014/main" id="{2304C505-20D2-1F6A-891F-3D831B8BA47D}"/>
              </a:ext>
            </a:extLst>
          </p:cNvPr>
          <p:cNvSpPr>
            <a:spLocks noGrp="1"/>
          </p:cNvSpPr>
          <p:nvPr>
            <p:ph type="body" idx="1"/>
          </p:nvPr>
        </p:nvSpPr>
        <p:spPr>
          <a:xfrm>
            <a:off x="685800" y="4108152"/>
            <a:ext cx="8305800" cy="1846659"/>
          </a:xfrm>
        </p:spPr>
        <p:txBody>
          <a:bodyPr/>
          <a:lstStyle/>
          <a:p>
            <a:pPr algn="ctr"/>
            <a:r>
              <a:rPr lang="en-IN"/>
              <a:t>&lt;Node name="root" dt="0.01" &gt;</a:t>
            </a:r>
          </a:p>
          <a:p>
            <a:pPr algn="ctr"/>
            <a:r>
              <a:rPr lang="en-IN"/>
              <a:t>    &lt;</a:t>
            </a:r>
            <a:r>
              <a:rPr lang="en-IN" err="1"/>
              <a:t>DefaultAnimationLoop</a:t>
            </a:r>
            <a:r>
              <a:rPr lang="en-IN"/>
              <a:t> /&gt;</a:t>
            </a:r>
          </a:p>
          <a:p>
            <a:pPr algn="ctr"/>
            <a:r>
              <a:rPr lang="en-IN"/>
              <a:t>    &lt;</a:t>
            </a:r>
            <a:r>
              <a:rPr lang="en-IN" err="1"/>
              <a:t>MechanicalObject</a:t>
            </a:r>
            <a:r>
              <a:rPr lang="en-IN"/>
              <a:t> template="Vec3d" name="</a:t>
            </a:r>
            <a:r>
              <a:rPr lang="en-IN" err="1"/>
              <a:t>myDOFs</a:t>
            </a:r>
            <a:r>
              <a:rPr lang="en-IN"/>
              <a:t>" position="0 0 0"/&gt;</a:t>
            </a:r>
          </a:p>
          <a:p>
            <a:pPr algn="ctr"/>
            <a:r>
              <a:rPr lang="en-IN"/>
              <a:t>&lt;/Node&gt;</a:t>
            </a:r>
          </a:p>
        </p:txBody>
      </p:sp>
    </p:spTree>
    <p:extLst>
      <p:ext uri="{BB962C8B-B14F-4D97-AF65-F5344CB8AC3E}">
        <p14:creationId xmlns:p14="http://schemas.microsoft.com/office/powerpoint/2010/main" val="41513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Mechanical Object</a:t>
            </a:r>
            <a:endParaRPr lang="en-IN" sz="4800" b="1"/>
          </a:p>
        </p:txBody>
      </p:sp>
      <p:sp>
        <p:nvSpPr>
          <p:cNvPr id="5" name="TextBox 4">
            <a:extLst>
              <a:ext uri="{FF2B5EF4-FFF2-40B4-BE49-F238E27FC236}">
                <a16:creationId xmlns:a16="http://schemas.microsoft.com/office/drawing/2014/main" id="{9D1E26FD-A22B-D0E9-45B1-AF8A147A0E70}"/>
              </a:ext>
            </a:extLst>
          </p:cNvPr>
          <p:cNvSpPr txBox="1"/>
          <p:nvPr/>
        </p:nvSpPr>
        <p:spPr>
          <a:xfrm>
            <a:off x="381000" y="1143000"/>
            <a:ext cx="8305800" cy="3323987"/>
          </a:xfrm>
          <a:prstGeom prst="rect">
            <a:avLst/>
          </a:prstGeom>
          <a:noFill/>
        </p:spPr>
        <p:txBody>
          <a:bodyPr wrap="square">
            <a:spAutoFit/>
          </a:bodyPr>
          <a:lstStyle/>
          <a:p>
            <a:pPr marL="285750" indent="-285750" algn="just">
              <a:buClr>
                <a:schemeClr val="accent1"/>
              </a:buClr>
              <a:buFont typeface="Arial" panose="020B0604020202020204" pitchFamily="34" charset="0"/>
              <a:buChar char="•"/>
            </a:pPr>
            <a:r>
              <a:rPr lang="en-US" sz="2400">
                <a:latin typeface="+mn-lt"/>
              </a:rPr>
              <a:t>The </a:t>
            </a:r>
            <a:r>
              <a:rPr lang="en-US" sz="2400" err="1">
                <a:latin typeface="+mn-lt"/>
              </a:rPr>
              <a:t>MechanicalObject</a:t>
            </a:r>
            <a:r>
              <a:rPr lang="en-US" sz="2400">
                <a:latin typeface="+mn-lt"/>
              </a:rPr>
              <a:t> (</a:t>
            </a:r>
            <a:r>
              <a:rPr lang="en-US" sz="2400" err="1">
                <a:latin typeface="+mn-lt"/>
              </a:rPr>
              <a:t>MechanicalState</a:t>
            </a:r>
            <a:r>
              <a:rPr lang="en-US" sz="2400">
                <a:latin typeface="+mn-lt"/>
              </a:rPr>
              <a:t>) saves all the state vectors. </a:t>
            </a:r>
          </a:p>
          <a:p>
            <a:pPr marL="285750" indent="-285750" algn="just">
              <a:buClr>
                <a:schemeClr val="accent1"/>
              </a:buClr>
              <a:buFont typeface="Arial" panose="020B0604020202020204" pitchFamily="34" charset="0"/>
              <a:buChar char="•"/>
            </a:pPr>
            <a:endParaRPr lang="en-US" sz="2400">
              <a:latin typeface="+mn-lt"/>
            </a:endParaRPr>
          </a:p>
          <a:p>
            <a:pPr marL="285750" indent="-285750" algn="just">
              <a:buClr>
                <a:schemeClr val="accent1"/>
              </a:buClr>
              <a:buFont typeface="Arial" panose="020B0604020202020204" pitchFamily="34" charset="0"/>
              <a:buChar char="•"/>
            </a:pPr>
            <a:r>
              <a:rPr lang="en-US" sz="2400">
                <a:latin typeface="+mn-lt"/>
              </a:rPr>
              <a:t>These state vectors correspond to the degrees of freedom (DOFs) and their first time derivative. </a:t>
            </a:r>
          </a:p>
          <a:p>
            <a:pPr marL="285750" indent="-285750" algn="just">
              <a:buClr>
                <a:schemeClr val="accent1"/>
              </a:buClr>
              <a:buFont typeface="Arial" panose="020B0604020202020204" pitchFamily="34" charset="0"/>
              <a:buChar char="•"/>
            </a:pPr>
            <a:endParaRPr lang="en-US" sz="2400">
              <a:latin typeface="+mn-lt"/>
            </a:endParaRPr>
          </a:p>
          <a:p>
            <a:pPr marL="285750" indent="-285750" algn="just">
              <a:buClr>
                <a:schemeClr val="accent1"/>
              </a:buClr>
              <a:buFont typeface="Arial" panose="020B0604020202020204" pitchFamily="34" charset="0"/>
              <a:buChar char="•"/>
            </a:pPr>
            <a:r>
              <a:rPr lang="en-US" sz="2400">
                <a:latin typeface="+mn-lt"/>
              </a:rPr>
              <a:t>The vector size is the number of nodes, and the size of each vector entry depends on the template</a:t>
            </a:r>
          </a:p>
          <a:p>
            <a:pPr marL="285750" indent="-285750" algn="just">
              <a:buFont typeface="Arial" panose="020B0604020202020204" pitchFamily="34" charset="0"/>
              <a:buChar char="•"/>
            </a:pPr>
            <a:endParaRPr lang="en-IN">
              <a:latin typeface="+mn-lt"/>
            </a:endParaRPr>
          </a:p>
        </p:txBody>
      </p:sp>
      <p:sp>
        <p:nvSpPr>
          <p:cNvPr id="7" name="Text Placeholder 6">
            <a:extLst>
              <a:ext uri="{FF2B5EF4-FFF2-40B4-BE49-F238E27FC236}">
                <a16:creationId xmlns:a16="http://schemas.microsoft.com/office/drawing/2014/main" id="{2304C505-20D2-1F6A-891F-3D831B8BA47D}"/>
              </a:ext>
            </a:extLst>
          </p:cNvPr>
          <p:cNvSpPr>
            <a:spLocks noGrp="1"/>
          </p:cNvSpPr>
          <p:nvPr>
            <p:ph type="body" idx="1"/>
          </p:nvPr>
        </p:nvSpPr>
        <p:spPr>
          <a:xfrm>
            <a:off x="685800" y="4343400"/>
            <a:ext cx="8305800" cy="1846659"/>
          </a:xfrm>
        </p:spPr>
        <p:txBody>
          <a:bodyPr/>
          <a:lstStyle/>
          <a:p>
            <a:pPr algn="ctr"/>
            <a:r>
              <a:rPr lang="en-IN"/>
              <a:t>&lt;Node name="root" dt="0.01" &gt;</a:t>
            </a:r>
          </a:p>
          <a:p>
            <a:pPr algn="ctr"/>
            <a:r>
              <a:rPr lang="en-IN"/>
              <a:t>    &lt;</a:t>
            </a:r>
            <a:r>
              <a:rPr lang="en-IN" err="1"/>
              <a:t>DefaultAnimationLoop</a:t>
            </a:r>
            <a:r>
              <a:rPr lang="en-IN"/>
              <a:t> /&gt;</a:t>
            </a:r>
          </a:p>
          <a:p>
            <a:pPr algn="ctr"/>
            <a:r>
              <a:rPr lang="en-IN"/>
              <a:t>    &lt;</a:t>
            </a:r>
            <a:r>
              <a:rPr lang="en-IN" err="1"/>
              <a:t>MechanicalObject</a:t>
            </a:r>
            <a:r>
              <a:rPr lang="en-IN"/>
              <a:t> template="Vec3d" name="</a:t>
            </a:r>
            <a:r>
              <a:rPr lang="en-IN" err="1"/>
              <a:t>myDOFs</a:t>
            </a:r>
            <a:r>
              <a:rPr lang="en-IN"/>
              <a:t>" position="0 0 0"/&gt;</a:t>
            </a:r>
          </a:p>
          <a:p>
            <a:pPr algn="ctr"/>
            <a:r>
              <a:rPr lang="en-IN"/>
              <a:t>&lt;/Node&gt;</a:t>
            </a:r>
          </a:p>
        </p:txBody>
      </p:sp>
    </p:spTree>
    <p:extLst>
      <p:ext uri="{BB962C8B-B14F-4D97-AF65-F5344CB8AC3E}">
        <p14:creationId xmlns:p14="http://schemas.microsoft.com/office/powerpoint/2010/main" val="308247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Mechanical Object</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266700" y="891064"/>
            <a:ext cx="8610600" cy="4801314"/>
          </a:xfrm>
        </p:spPr>
        <p:txBody>
          <a:bodyPr/>
          <a:lstStyle/>
          <a:p>
            <a:pPr marL="342900" indent="-342900" algn="just">
              <a:buClr>
                <a:schemeClr val="accent1"/>
              </a:buClr>
              <a:buFont typeface="Arial" panose="020B0604020202020204" pitchFamily="34" charset="0"/>
              <a:buChar char="•"/>
            </a:pPr>
            <a:r>
              <a:rPr lang="en-US" b="1"/>
              <a:t>Integration schemes:</a:t>
            </a:r>
          </a:p>
          <a:p>
            <a:pPr marL="342900" indent="-342900" algn="just">
              <a:buClr>
                <a:schemeClr val="accent1"/>
              </a:buClr>
              <a:buFont typeface="Wingdings" panose="05000000000000000000" pitchFamily="2" charset="2"/>
              <a:buChar char="§"/>
            </a:pPr>
            <a:r>
              <a:rPr lang="en-US"/>
              <a:t> </a:t>
            </a:r>
            <a:r>
              <a:rPr lang="en-US" b="1" i="1" err="1"/>
              <a:t>EulerExplicitSolver</a:t>
            </a:r>
            <a:r>
              <a:rPr lang="en-US" b="1" i="1"/>
              <a:t>: </a:t>
            </a:r>
            <a:r>
              <a:rPr lang="en-US"/>
              <a:t>This scheme allows to solve dynamic systems explicitly: all forces will be computed based on the state information at the current time step Current position.</a:t>
            </a:r>
          </a:p>
          <a:p>
            <a:pPr algn="ctr">
              <a:buClr>
                <a:schemeClr val="accent1"/>
              </a:buClr>
            </a:pPr>
            <a:r>
              <a:rPr lang="en-US"/>
              <a:t>       </a:t>
            </a:r>
            <a:r>
              <a:rPr lang="en-US" err="1"/>
              <a:t>node.addObject</a:t>
            </a:r>
            <a:r>
              <a:rPr lang="en-US"/>
              <a:t>('</a:t>
            </a:r>
            <a:r>
              <a:rPr lang="en-US" err="1"/>
              <a:t>EulerExplicitSolver</a:t>
            </a:r>
            <a:r>
              <a:rPr lang="en-US"/>
              <a:t>', name='</a:t>
            </a:r>
            <a:r>
              <a:rPr lang="en-US" err="1"/>
              <a:t>odeExplicitSolver</a:t>
            </a:r>
            <a:r>
              <a:rPr lang="en-US"/>
              <a:t>')</a:t>
            </a:r>
          </a:p>
          <a:p>
            <a:pPr marL="342900" indent="-342900" algn="just">
              <a:buClr>
                <a:schemeClr val="accent1"/>
              </a:buClr>
              <a:buFont typeface="Wingdings" panose="05000000000000000000" pitchFamily="2" charset="2"/>
              <a:buChar char="§"/>
            </a:pPr>
            <a:endParaRPr lang="en-US"/>
          </a:p>
          <a:p>
            <a:pPr marL="342900" indent="-342900" algn="just">
              <a:buClr>
                <a:schemeClr val="accent1"/>
              </a:buClr>
              <a:buFont typeface="Wingdings" panose="05000000000000000000" pitchFamily="2" charset="2"/>
              <a:buChar char="§"/>
            </a:pPr>
            <a:endParaRPr lang="en-US"/>
          </a:p>
          <a:p>
            <a:pPr marL="342900" indent="-342900" algn="just">
              <a:buClr>
                <a:schemeClr val="accent1"/>
              </a:buClr>
              <a:buFont typeface="Wingdings" panose="05000000000000000000" pitchFamily="2" charset="2"/>
              <a:buChar char="§"/>
            </a:pPr>
            <a:r>
              <a:rPr lang="en-US" b="1" i="1" err="1"/>
              <a:t>EulerImplicitSolver:</a:t>
            </a:r>
            <a:r>
              <a:rPr lang="en-US" err="1"/>
              <a:t>This</a:t>
            </a:r>
            <a:r>
              <a:rPr lang="en-US"/>
              <a:t> scheme builds the system following an implicit scheme: forces are considered based on the state information at the next time step Unknown state, unknown at the current time step.</a:t>
            </a:r>
          </a:p>
          <a:p>
            <a:pPr algn="ctr">
              <a:buClr>
                <a:schemeClr val="accent1"/>
              </a:buClr>
            </a:pPr>
            <a:r>
              <a:rPr lang="en-US" err="1"/>
              <a:t>node.addObject</a:t>
            </a:r>
            <a:r>
              <a:rPr lang="en-US"/>
              <a:t>('</a:t>
            </a:r>
            <a:r>
              <a:rPr lang="en-US" err="1"/>
              <a:t>EulerImplicitSolver</a:t>
            </a:r>
            <a:r>
              <a:rPr lang="en-US"/>
              <a:t>', name='</a:t>
            </a:r>
            <a:r>
              <a:rPr lang="en-US" err="1"/>
              <a:t>ODEsolver</a:t>
            </a:r>
            <a:r>
              <a:rPr lang="en-US"/>
              <a:t>', </a:t>
            </a:r>
            <a:r>
              <a:rPr lang="en-US" err="1"/>
              <a:t>rayleighStiffness</a:t>
            </a:r>
            <a:r>
              <a:rPr lang="en-US"/>
              <a:t>='0.1' </a:t>
            </a:r>
            <a:r>
              <a:rPr lang="en-US" err="1"/>
              <a:t>rayleighMass</a:t>
            </a:r>
            <a:r>
              <a:rPr lang="en-US"/>
              <a:t>='0.1') </a:t>
            </a:r>
          </a:p>
        </p:txBody>
      </p:sp>
      <p:pic>
        <p:nvPicPr>
          <p:cNvPr id="1026" name="Picture 2">
            <a:extLst>
              <a:ext uri="{FF2B5EF4-FFF2-40B4-BE49-F238E27FC236}">
                <a16:creationId xmlns:a16="http://schemas.microsoft.com/office/drawing/2014/main" id="{38154B9E-8122-C543-E82C-157B38DB6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5" y="-84138"/>
            <a:ext cx="638175" cy="18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7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Mechanical Object</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266700" y="762000"/>
            <a:ext cx="8610600" cy="5293757"/>
          </a:xfrm>
        </p:spPr>
        <p:txBody>
          <a:bodyPr/>
          <a:lstStyle/>
          <a:p>
            <a:pPr marL="342900" indent="-342900" algn="just">
              <a:buClr>
                <a:schemeClr val="accent1"/>
              </a:buClr>
              <a:buFont typeface="Arial" panose="020B0604020202020204" pitchFamily="34" charset="0"/>
              <a:buChar char="•"/>
            </a:pPr>
            <a:r>
              <a:rPr lang="en-US" sz="3200" b="1"/>
              <a:t>Integration schemes:</a:t>
            </a:r>
            <a:endParaRPr lang="en-US"/>
          </a:p>
          <a:p>
            <a:pPr marL="342900" indent="-342900" algn="just">
              <a:buClr>
                <a:schemeClr val="accent1"/>
              </a:buClr>
              <a:buFont typeface="Wingdings" panose="05000000000000000000" pitchFamily="2" charset="2"/>
              <a:buChar char="§"/>
            </a:pPr>
            <a:r>
              <a:rPr lang="en-US" b="1" i="1" err="1"/>
              <a:t>StaticSolver</a:t>
            </a:r>
            <a:r>
              <a:rPr lang="en-US" b="1" i="1"/>
              <a:t>: </a:t>
            </a:r>
            <a:r>
              <a:rPr lang="en-US"/>
              <a:t>In a static analysis, the inertia and damping effects are ignored, i.e. the dynamic effect of the mass is ignored.</a:t>
            </a:r>
          </a:p>
          <a:p>
            <a:pPr algn="just"/>
            <a:endParaRPr lang="en-US"/>
          </a:p>
          <a:p>
            <a:pPr algn="ctr"/>
            <a:r>
              <a:rPr lang="en-US"/>
              <a:t> </a:t>
            </a:r>
            <a:r>
              <a:rPr lang="en-US" err="1"/>
              <a:t>node.addObject</a:t>
            </a:r>
            <a:r>
              <a:rPr lang="en-US"/>
              <a:t>('</a:t>
            </a:r>
            <a:r>
              <a:rPr lang="en-US" err="1"/>
              <a:t>StaticSolver</a:t>
            </a:r>
            <a:r>
              <a:rPr lang="en-US"/>
              <a:t>', </a:t>
            </a:r>
            <a:r>
              <a:rPr lang="en-US" err="1"/>
              <a:t>newton_iterations</a:t>
            </a:r>
            <a:r>
              <a:rPr lang="en-US"/>
              <a:t>='10', </a:t>
            </a:r>
            <a:r>
              <a:rPr lang="en-US" err="1"/>
              <a:t>correction_tolerance_threshold</a:t>
            </a:r>
            <a:r>
              <a:rPr lang="en-US"/>
              <a:t>='1e-4', </a:t>
            </a:r>
            <a:r>
              <a:rPr lang="en-US" err="1"/>
              <a:t>residual_tolerance_threshold</a:t>
            </a:r>
            <a:r>
              <a:rPr lang="en-US"/>
              <a:t>='1e-2', </a:t>
            </a:r>
            <a:r>
              <a:rPr lang="en-US" err="1"/>
              <a:t>should_diverge_when_residual_is_growing</a:t>
            </a:r>
            <a:r>
              <a:rPr lang="en-US"/>
              <a:t>='0') </a:t>
            </a:r>
          </a:p>
          <a:p>
            <a:pPr algn="ctr"/>
            <a:endParaRPr lang="en-US"/>
          </a:p>
          <a:p>
            <a:pPr marL="342900" indent="-342900" algn="just">
              <a:buClr>
                <a:schemeClr val="accent1"/>
              </a:buClr>
              <a:buFont typeface="Wingdings" panose="05000000000000000000" pitchFamily="2" charset="2"/>
              <a:buChar char="§"/>
            </a:pPr>
            <a:r>
              <a:rPr lang="en-US" b="1" i="1"/>
              <a:t>NewmarkImplicitSolver: </a:t>
            </a:r>
            <a:r>
              <a:rPr lang="en-US"/>
              <a:t>This scheme is an implicit time integrator for dynamic system using the Newmark scheme. </a:t>
            </a:r>
          </a:p>
          <a:p>
            <a:pPr algn="just"/>
            <a:endParaRPr lang="en-US"/>
          </a:p>
          <a:p>
            <a:pPr algn="ctr"/>
            <a:r>
              <a:rPr lang="en-US" err="1"/>
              <a:t>node.addObject</a:t>
            </a:r>
            <a:r>
              <a:rPr lang="en-US"/>
              <a:t>('NewmarkImplicitSolver',</a:t>
            </a:r>
            <a:r>
              <a:rPr lang="en-US" err="1"/>
              <a:t>rayleighMass</a:t>
            </a:r>
            <a:r>
              <a:rPr lang="en-US"/>
              <a:t>='0.01', </a:t>
            </a:r>
            <a:r>
              <a:rPr lang="en-US" err="1"/>
              <a:t>rayleighStiffness</a:t>
            </a:r>
            <a:r>
              <a:rPr lang="en-US"/>
              <a:t>='0.01') </a:t>
            </a:r>
          </a:p>
        </p:txBody>
      </p:sp>
      <p:pic>
        <p:nvPicPr>
          <p:cNvPr id="1026" name="Picture 2">
            <a:extLst>
              <a:ext uri="{FF2B5EF4-FFF2-40B4-BE49-F238E27FC236}">
                <a16:creationId xmlns:a16="http://schemas.microsoft.com/office/drawing/2014/main" id="{38154B9E-8122-C543-E82C-157B38DB6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5" y="-84138"/>
            <a:ext cx="638175" cy="18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58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3603" y="0"/>
            <a:ext cx="4071366" cy="1213865"/>
          </a:xfrm>
          <a:prstGeom prst="rect">
            <a:avLst/>
          </a:prstGeom>
        </p:spPr>
      </p:pic>
      <p:sp>
        <p:nvSpPr>
          <p:cNvPr id="3" name="object 3"/>
          <p:cNvSpPr txBox="1">
            <a:spLocks noGrp="1"/>
          </p:cNvSpPr>
          <p:nvPr>
            <p:ph type="title"/>
          </p:nvPr>
        </p:nvSpPr>
        <p:spPr>
          <a:xfrm>
            <a:off x="78739" y="114426"/>
            <a:ext cx="5034915" cy="696595"/>
          </a:xfrm>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55"/>
              <a:t> </a:t>
            </a:r>
            <a:r>
              <a:rPr sz="4400"/>
              <a:t>–</a:t>
            </a:r>
            <a:r>
              <a:rPr sz="4400" spc="-110"/>
              <a:t> </a:t>
            </a:r>
            <a:r>
              <a:rPr sz="4400" spc="-35"/>
              <a:t>Solvers</a:t>
            </a:r>
            <a:r>
              <a:rPr sz="4400" spc="-140"/>
              <a:t> </a:t>
            </a:r>
            <a:r>
              <a:rPr sz="4400"/>
              <a:t>in</a:t>
            </a:r>
            <a:r>
              <a:rPr sz="4400" spc="-135"/>
              <a:t> </a:t>
            </a:r>
            <a:r>
              <a:rPr sz="4400" spc="-55"/>
              <a:t>SOFA</a:t>
            </a:r>
            <a:endParaRPr sz="4400"/>
          </a:p>
        </p:txBody>
      </p:sp>
      <p:pic>
        <p:nvPicPr>
          <p:cNvPr id="4" name="object 4"/>
          <p:cNvPicPr/>
          <p:nvPr/>
        </p:nvPicPr>
        <p:blipFill>
          <a:blip r:embed="rId3" cstate="print"/>
          <a:stretch>
            <a:fillRect/>
          </a:stretch>
        </p:blipFill>
        <p:spPr>
          <a:xfrm>
            <a:off x="6201172" y="145108"/>
            <a:ext cx="1270983" cy="547982"/>
          </a:xfrm>
          <a:prstGeom prst="rect">
            <a:avLst/>
          </a:prstGeom>
        </p:spPr>
      </p:pic>
      <p:sp>
        <p:nvSpPr>
          <p:cNvPr id="5" name="object 5"/>
          <p:cNvSpPr txBox="1"/>
          <p:nvPr/>
        </p:nvSpPr>
        <p:spPr>
          <a:xfrm>
            <a:off x="257047" y="1072718"/>
            <a:ext cx="8359775" cy="5285105"/>
          </a:xfrm>
          <a:prstGeom prst="rect">
            <a:avLst/>
          </a:prstGeom>
        </p:spPr>
        <p:txBody>
          <a:bodyPr vert="horz" wrap="square" lIns="0" tIns="12700" rIns="0" bIns="0" rtlCol="0">
            <a:spAutoFit/>
          </a:bodyPr>
          <a:lstStyle/>
          <a:p>
            <a:pPr marL="469900" indent="-457200">
              <a:lnSpc>
                <a:spcPct val="100000"/>
              </a:lnSpc>
              <a:spcBef>
                <a:spcPts val="100"/>
              </a:spcBef>
              <a:buClr>
                <a:srgbClr val="12669C"/>
              </a:buClr>
              <a:buFont typeface="Wingdings"/>
              <a:buChar char=""/>
              <a:tabLst>
                <a:tab pos="469900" algn="l"/>
              </a:tabLst>
            </a:pPr>
            <a:r>
              <a:rPr sz="2400" b="1" i="1" spc="-10">
                <a:latin typeface="Calibri"/>
                <a:cs typeface="Calibri"/>
              </a:rPr>
              <a:t>Integration</a:t>
            </a:r>
            <a:r>
              <a:rPr sz="2400" b="1" i="1" spc="-55">
                <a:latin typeface="Calibri"/>
                <a:cs typeface="Calibri"/>
              </a:rPr>
              <a:t> </a:t>
            </a:r>
            <a:r>
              <a:rPr sz="2400" b="1" i="1">
                <a:latin typeface="Calibri"/>
                <a:cs typeface="Calibri"/>
              </a:rPr>
              <a:t>scheme</a:t>
            </a:r>
            <a:r>
              <a:rPr sz="2400" i="1">
                <a:latin typeface="Calibri"/>
                <a:cs typeface="Calibri"/>
              </a:rPr>
              <a:t>:</a:t>
            </a:r>
            <a:r>
              <a:rPr sz="2400" i="1" spc="-60">
                <a:latin typeface="Calibri"/>
                <a:cs typeface="Calibri"/>
              </a:rPr>
              <a:t> </a:t>
            </a:r>
            <a:r>
              <a:rPr sz="2400">
                <a:latin typeface="Calibri"/>
                <a:cs typeface="Calibri"/>
              </a:rPr>
              <a:t>describe</a:t>
            </a:r>
            <a:r>
              <a:rPr sz="2400" spc="-60">
                <a:latin typeface="Calibri"/>
                <a:cs typeface="Calibri"/>
              </a:rPr>
              <a:t> </a:t>
            </a:r>
            <a:r>
              <a:rPr sz="2400">
                <a:latin typeface="Calibri"/>
                <a:cs typeface="Calibri"/>
              </a:rPr>
              <a:t>how</a:t>
            </a:r>
            <a:r>
              <a:rPr sz="2400" spc="-50">
                <a:latin typeface="Calibri"/>
                <a:cs typeface="Calibri"/>
              </a:rPr>
              <a:t> </a:t>
            </a:r>
            <a:r>
              <a:rPr sz="2400">
                <a:latin typeface="Calibri"/>
                <a:cs typeface="Calibri"/>
              </a:rPr>
              <a:t>to</a:t>
            </a:r>
            <a:r>
              <a:rPr sz="2400" spc="-65">
                <a:latin typeface="Calibri"/>
                <a:cs typeface="Calibri"/>
              </a:rPr>
              <a:t> </a:t>
            </a:r>
            <a:r>
              <a:rPr sz="2400">
                <a:latin typeface="Calibri"/>
                <a:cs typeface="Calibri"/>
              </a:rPr>
              <a:t>compute</a:t>
            </a:r>
            <a:r>
              <a:rPr sz="2400" spc="-60">
                <a:latin typeface="Calibri"/>
                <a:cs typeface="Calibri"/>
              </a:rPr>
              <a:t> </a:t>
            </a:r>
            <a:r>
              <a:rPr sz="2400">
                <a:latin typeface="Calibri"/>
                <a:cs typeface="Calibri"/>
              </a:rPr>
              <a:t>the</a:t>
            </a:r>
            <a:r>
              <a:rPr sz="2400" spc="-50">
                <a:latin typeface="Calibri"/>
                <a:cs typeface="Calibri"/>
              </a:rPr>
              <a:t> </a:t>
            </a:r>
            <a:r>
              <a:rPr sz="2400">
                <a:latin typeface="Calibri"/>
                <a:cs typeface="Calibri"/>
              </a:rPr>
              <a:t>value</a:t>
            </a:r>
            <a:r>
              <a:rPr sz="2400" spc="-50">
                <a:latin typeface="Calibri"/>
                <a:cs typeface="Calibri"/>
              </a:rPr>
              <a:t> </a:t>
            </a:r>
            <a:r>
              <a:rPr sz="2400">
                <a:latin typeface="Calibri"/>
                <a:cs typeface="Calibri"/>
              </a:rPr>
              <a:t>at</a:t>
            </a:r>
            <a:r>
              <a:rPr sz="2400" spc="-70">
                <a:latin typeface="Calibri"/>
                <a:cs typeface="Calibri"/>
              </a:rPr>
              <a:t> </a:t>
            </a:r>
            <a:r>
              <a:rPr sz="2400" spc="-20">
                <a:latin typeface="Calibri"/>
                <a:cs typeface="Calibri"/>
              </a:rPr>
              <a:t>next</a:t>
            </a:r>
            <a:endParaRPr sz="2400">
              <a:latin typeface="Calibri"/>
              <a:cs typeface="Calibri"/>
            </a:endParaRPr>
          </a:p>
          <a:p>
            <a:pPr marL="469900">
              <a:lnSpc>
                <a:spcPct val="100000"/>
              </a:lnSpc>
              <a:spcBef>
                <a:spcPts val="5"/>
              </a:spcBef>
            </a:pPr>
            <a:r>
              <a:rPr sz="2400">
                <a:latin typeface="Calibri"/>
                <a:cs typeface="Calibri"/>
              </a:rPr>
              <a:t>time</a:t>
            </a:r>
            <a:r>
              <a:rPr sz="2400" spc="-10">
                <a:latin typeface="Calibri"/>
                <a:cs typeface="Calibri"/>
              </a:rPr>
              <a:t> </a:t>
            </a:r>
            <a:r>
              <a:rPr sz="2400" spc="-20">
                <a:latin typeface="Calibri"/>
                <a:cs typeface="Calibri"/>
              </a:rPr>
              <a:t>step</a:t>
            </a:r>
            <a:endParaRPr sz="2400">
              <a:latin typeface="Calibri"/>
              <a:cs typeface="Calibri"/>
            </a:endParaRPr>
          </a:p>
          <a:p>
            <a:pPr marL="469900" indent="-457200">
              <a:lnSpc>
                <a:spcPct val="100000"/>
              </a:lnSpc>
              <a:spcBef>
                <a:spcPts val="1800"/>
              </a:spcBef>
              <a:buClr>
                <a:srgbClr val="12669C"/>
              </a:buClr>
              <a:buFont typeface="Wingdings"/>
              <a:buChar char=""/>
              <a:tabLst>
                <a:tab pos="469900" algn="l"/>
              </a:tabLst>
            </a:pPr>
            <a:r>
              <a:rPr sz="2400">
                <a:latin typeface="Calibri"/>
                <a:cs typeface="Calibri"/>
              </a:rPr>
              <a:t>Called</a:t>
            </a:r>
            <a:r>
              <a:rPr sz="2400" spc="-95">
                <a:latin typeface="Calibri"/>
                <a:cs typeface="Calibri"/>
              </a:rPr>
              <a:t> </a:t>
            </a:r>
            <a:r>
              <a:rPr sz="2400">
                <a:latin typeface="Calibri"/>
                <a:cs typeface="Calibri"/>
              </a:rPr>
              <a:t>Ordinary</a:t>
            </a:r>
            <a:r>
              <a:rPr sz="2400" spc="-90">
                <a:latin typeface="Calibri"/>
                <a:cs typeface="Calibri"/>
              </a:rPr>
              <a:t> </a:t>
            </a:r>
            <a:r>
              <a:rPr sz="2400" spc="-10">
                <a:latin typeface="Calibri"/>
                <a:cs typeface="Calibri"/>
              </a:rPr>
              <a:t>Differential</a:t>
            </a:r>
            <a:r>
              <a:rPr sz="2400" spc="-70">
                <a:latin typeface="Calibri"/>
                <a:cs typeface="Calibri"/>
              </a:rPr>
              <a:t> </a:t>
            </a:r>
            <a:r>
              <a:rPr sz="2400">
                <a:latin typeface="Calibri"/>
                <a:cs typeface="Calibri"/>
              </a:rPr>
              <a:t>Equation</a:t>
            </a:r>
            <a:r>
              <a:rPr sz="2400" spc="-85">
                <a:latin typeface="Calibri"/>
                <a:cs typeface="Calibri"/>
              </a:rPr>
              <a:t> </a:t>
            </a:r>
            <a:r>
              <a:rPr sz="2400">
                <a:latin typeface="Calibri"/>
                <a:cs typeface="Calibri"/>
              </a:rPr>
              <a:t>(</a:t>
            </a:r>
            <a:r>
              <a:rPr sz="2400" b="1">
                <a:latin typeface="Calibri"/>
                <a:cs typeface="Calibri"/>
              </a:rPr>
              <a:t>ODE)</a:t>
            </a:r>
            <a:r>
              <a:rPr sz="2400" b="1" spc="-90">
                <a:latin typeface="Calibri"/>
                <a:cs typeface="Calibri"/>
              </a:rPr>
              <a:t> </a:t>
            </a:r>
            <a:r>
              <a:rPr sz="2400">
                <a:latin typeface="Calibri"/>
                <a:cs typeface="Calibri"/>
              </a:rPr>
              <a:t>solvers</a:t>
            </a:r>
            <a:r>
              <a:rPr sz="2400" spc="-85">
                <a:latin typeface="Calibri"/>
                <a:cs typeface="Calibri"/>
              </a:rPr>
              <a:t> </a:t>
            </a:r>
            <a:r>
              <a:rPr sz="2400">
                <a:latin typeface="Calibri"/>
                <a:cs typeface="Calibri"/>
              </a:rPr>
              <a:t>in</a:t>
            </a:r>
            <a:r>
              <a:rPr sz="2400" spc="-85">
                <a:latin typeface="Calibri"/>
                <a:cs typeface="Calibri"/>
              </a:rPr>
              <a:t> </a:t>
            </a:r>
            <a:r>
              <a:rPr sz="2400" b="1" spc="-10">
                <a:latin typeface="Calibri"/>
                <a:cs typeface="Calibri"/>
              </a:rPr>
              <a:t>SOFA:</a:t>
            </a:r>
            <a:endParaRPr sz="2400">
              <a:latin typeface="Calibri"/>
              <a:cs typeface="Calibri"/>
            </a:endParaRPr>
          </a:p>
          <a:p>
            <a:pPr marL="469900">
              <a:lnSpc>
                <a:spcPct val="100000"/>
              </a:lnSpc>
            </a:pPr>
            <a:r>
              <a:rPr sz="2400">
                <a:latin typeface="Calibri"/>
                <a:cs typeface="Calibri"/>
              </a:rPr>
              <a:t>solving</a:t>
            </a:r>
            <a:r>
              <a:rPr sz="2400" spc="-50">
                <a:latin typeface="Calibri"/>
                <a:cs typeface="Calibri"/>
              </a:rPr>
              <a:t> </a:t>
            </a:r>
            <a:r>
              <a:rPr sz="2400">
                <a:latin typeface="Calibri"/>
                <a:cs typeface="Calibri"/>
              </a:rPr>
              <a:t>a</a:t>
            </a:r>
            <a:r>
              <a:rPr sz="2400" spc="-55">
                <a:latin typeface="Calibri"/>
                <a:cs typeface="Calibri"/>
              </a:rPr>
              <a:t> </a:t>
            </a:r>
            <a:r>
              <a:rPr sz="2400">
                <a:latin typeface="Calibri"/>
                <a:cs typeface="Calibri"/>
              </a:rPr>
              <a:t>linear</a:t>
            </a:r>
            <a:r>
              <a:rPr sz="2400" spc="-55">
                <a:latin typeface="Calibri"/>
                <a:cs typeface="Calibri"/>
              </a:rPr>
              <a:t> </a:t>
            </a:r>
            <a:r>
              <a:rPr sz="2400" spc="-10">
                <a:latin typeface="Calibri"/>
                <a:cs typeface="Calibri"/>
              </a:rPr>
              <a:t>system</a:t>
            </a:r>
            <a:endParaRPr sz="2400">
              <a:latin typeface="Calibri"/>
              <a:cs typeface="Calibri"/>
            </a:endParaRPr>
          </a:p>
          <a:p>
            <a:pPr marL="469900" indent="-457200">
              <a:lnSpc>
                <a:spcPct val="100000"/>
              </a:lnSpc>
              <a:spcBef>
                <a:spcPts val="1800"/>
              </a:spcBef>
              <a:buClr>
                <a:srgbClr val="12669C"/>
              </a:buClr>
              <a:buFont typeface="Wingdings"/>
              <a:buChar char=""/>
              <a:tabLst>
                <a:tab pos="469900" algn="l"/>
              </a:tabLst>
            </a:pPr>
            <a:r>
              <a:rPr sz="2400" b="1">
                <a:latin typeface="Calibri"/>
                <a:cs typeface="Calibri"/>
              </a:rPr>
              <a:t>Three</a:t>
            </a:r>
            <a:r>
              <a:rPr sz="2400" b="1" spc="-65">
                <a:latin typeface="Calibri"/>
                <a:cs typeface="Calibri"/>
              </a:rPr>
              <a:t> </a:t>
            </a:r>
            <a:r>
              <a:rPr sz="2400" spc="-10">
                <a:latin typeface="Calibri"/>
                <a:cs typeface="Calibri"/>
              </a:rPr>
              <a:t>categories:</a:t>
            </a:r>
            <a:endParaRPr sz="2400">
              <a:latin typeface="Calibri"/>
              <a:cs typeface="Calibri"/>
            </a:endParaRPr>
          </a:p>
          <a:p>
            <a:pPr marL="927100" lvl="1" indent="-457200">
              <a:lnSpc>
                <a:spcPct val="100000"/>
              </a:lnSpc>
              <a:spcBef>
                <a:spcPts val="1800"/>
              </a:spcBef>
              <a:buClr>
                <a:srgbClr val="C00000"/>
              </a:buClr>
              <a:buFont typeface="Wingdings"/>
              <a:buChar char=""/>
              <a:tabLst>
                <a:tab pos="927100" algn="l"/>
              </a:tabLst>
            </a:pPr>
            <a:r>
              <a:rPr sz="2400" b="1" i="1">
                <a:latin typeface="Calibri"/>
                <a:cs typeface="Calibri"/>
              </a:rPr>
              <a:t>Explicit</a:t>
            </a:r>
            <a:r>
              <a:rPr sz="2400" i="1">
                <a:latin typeface="Calibri"/>
                <a:cs typeface="Calibri"/>
              </a:rPr>
              <a:t>:</a:t>
            </a:r>
            <a:r>
              <a:rPr sz="2400" i="1" spc="-60">
                <a:latin typeface="Calibri"/>
                <a:cs typeface="Calibri"/>
              </a:rPr>
              <a:t> </a:t>
            </a:r>
            <a:r>
              <a:rPr sz="2400" spc="-10">
                <a:latin typeface="Calibri"/>
                <a:cs typeface="Calibri"/>
              </a:rPr>
              <a:t>forces</a:t>
            </a:r>
            <a:r>
              <a:rPr sz="2400" spc="-70">
                <a:latin typeface="Calibri"/>
                <a:cs typeface="Calibri"/>
              </a:rPr>
              <a:t> </a:t>
            </a:r>
            <a:r>
              <a:rPr sz="2400">
                <a:latin typeface="Calibri"/>
                <a:cs typeface="Calibri"/>
              </a:rPr>
              <a:t>depend</a:t>
            </a:r>
            <a:r>
              <a:rPr sz="2400" spc="-45">
                <a:latin typeface="Calibri"/>
                <a:cs typeface="Calibri"/>
              </a:rPr>
              <a:t> </a:t>
            </a:r>
            <a:r>
              <a:rPr sz="2400">
                <a:latin typeface="Calibri"/>
                <a:cs typeface="Calibri"/>
              </a:rPr>
              <a:t>on</a:t>
            </a:r>
            <a:r>
              <a:rPr sz="2400" spc="-55">
                <a:latin typeface="Calibri"/>
                <a:cs typeface="Calibri"/>
              </a:rPr>
              <a:t> </a:t>
            </a:r>
            <a:r>
              <a:rPr sz="2400">
                <a:latin typeface="Calibri"/>
                <a:cs typeface="Calibri"/>
              </a:rPr>
              <a:t>the</a:t>
            </a:r>
            <a:r>
              <a:rPr sz="2400" spc="-50">
                <a:latin typeface="Calibri"/>
                <a:cs typeface="Calibri"/>
              </a:rPr>
              <a:t> </a:t>
            </a:r>
            <a:r>
              <a:rPr sz="2400">
                <a:latin typeface="Calibri"/>
                <a:cs typeface="Calibri"/>
              </a:rPr>
              <a:t>current</a:t>
            </a:r>
            <a:r>
              <a:rPr sz="2400" spc="-65">
                <a:latin typeface="Calibri"/>
                <a:cs typeface="Calibri"/>
              </a:rPr>
              <a:t> </a:t>
            </a:r>
            <a:r>
              <a:rPr sz="2400" spc="-10">
                <a:latin typeface="Calibri"/>
                <a:cs typeface="Calibri"/>
              </a:rPr>
              <a:t>position</a:t>
            </a:r>
            <a:endParaRPr sz="2400">
              <a:latin typeface="Calibri"/>
              <a:cs typeface="Calibri"/>
            </a:endParaRPr>
          </a:p>
          <a:p>
            <a:pPr lvl="1">
              <a:lnSpc>
                <a:spcPct val="100000"/>
              </a:lnSpc>
              <a:buClr>
                <a:srgbClr val="C00000"/>
              </a:buClr>
              <a:buFont typeface="Wingdings"/>
              <a:buChar char=""/>
            </a:pPr>
            <a:endParaRPr sz="2400">
              <a:latin typeface="Calibri"/>
              <a:cs typeface="Calibri"/>
            </a:endParaRPr>
          </a:p>
          <a:p>
            <a:pPr lvl="1">
              <a:lnSpc>
                <a:spcPct val="100000"/>
              </a:lnSpc>
              <a:spcBef>
                <a:spcPts val="625"/>
              </a:spcBef>
              <a:buClr>
                <a:srgbClr val="C00000"/>
              </a:buClr>
              <a:buFont typeface="Wingdings"/>
              <a:buChar char=""/>
            </a:pPr>
            <a:endParaRPr sz="2400">
              <a:latin typeface="Calibri"/>
              <a:cs typeface="Calibri"/>
            </a:endParaRPr>
          </a:p>
          <a:p>
            <a:pPr marL="927100" lvl="1" indent="-457200">
              <a:lnSpc>
                <a:spcPct val="100000"/>
              </a:lnSpc>
              <a:buClr>
                <a:srgbClr val="C00000"/>
              </a:buClr>
              <a:buFont typeface="Wingdings"/>
              <a:buChar char=""/>
              <a:tabLst>
                <a:tab pos="927100" algn="l"/>
              </a:tabLst>
            </a:pPr>
            <a:r>
              <a:rPr sz="2400" b="1" i="1">
                <a:latin typeface="Calibri"/>
                <a:cs typeface="Calibri"/>
              </a:rPr>
              <a:t>Implicit</a:t>
            </a:r>
            <a:r>
              <a:rPr sz="2400" i="1">
                <a:latin typeface="Calibri"/>
                <a:cs typeface="Calibri"/>
              </a:rPr>
              <a:t>:</a:t>
            </a:r>
            <a:r>
              <a:rPr sz="2400" i="1" spc="-50">
                <a:latin typeface="Calibri"/>
                <a:cs typeface="Calibri"/>
              </a:rPr>
              <a:t> </a:t>
            </a:r>
            <a:r>
              <a:rPr sz="2400" spc="-10">
                <a:latin typeface="Calibri"/>
                <a:cs typeface="Calibri"/>
              </a:rPr>
              <a:t>forces</a:t>
            </a:r>
            <a:r>
              <a:rPr sz="2400" spc="-60">
                <a:latin typeface="Calibri"/>
                <a:cs typeface="Calibri"/>
              </a:rPr>
              <a:t> </a:t>
            </a:r>
            <a:r>
              <a:rPr sz="2400">
                <a:latin typeface="Calibri"/>
                <a:cs typeface="Calibri"/>
              </a:rPr>
              <a:t>depend</a:t>
            </a:r>
            <a:r>
              <a:rPr sz="2400" spc="-35">
                <a:latin typeface="Calibri"/>
                <a:cs typeface="Calibri"/>
              </a:rPr>
              <a:t> </a:t>
            </a:r>
            <a:r>
              <a:rPr sz="2400">
                <a:latin typeface="Calibri"/>
                <a:cs typeface="Calibri"/>
              </a:rPr>
              <a:t>on</a:t>
            </a:r>
            <a:r>
              <a:rPr sz="2400" spc="-45">
                <a:latin typeface="Calibri"/>
                <a:cs typeface="Calibri"/>
              </a:rPr>
              <a:t> </a:t>
            </a:r>
            <a:r>
              <a:rPr sz="2400">
                <a:latin typeface="Calibri"/>
                <a:cs typeface="Calibri"/>
              </a:rPr>
              <a:t>the</a:t>
            </a:r>
            <a:r>
              <a:rPr sz="2400" spc="-40">
                <a:latin typeface="Calibri"/>
                <a:cs typeface="Calibri"/>
              </a:rPr>
              <a:t> </a:t>
            </a:r>
            <a:r>
              <a:rPr sz="2400">
                <a:latin typeface="Calibri"/>
                <a:cs typeface="Calibri"/>
              </a:rPr>
              <a:t>next</a:t>
            </a:r>
            <a:r>
              <a:rPr sz="2400" spc="-55">
                <a:latin typeface="Calibri"/>
                <a:cs typeface="Calibri"/>
              </a:rPr>
              <a:t> </a:t>
            </a:r>
            <a:r>
              <a:rPr sz="2400" spc="-10">
                <a:latin typeface="Calibri"/>
                <a:cs typeface="Calibri"/>
              </a:rPr>
              <a:t>position</a:t>
            </a:r>
            <a:endParaRPr sz="2400">
              <a:latin typeface="Calibri"/>
              <a:cs typeface="Calibri"/>
            </a:endParaRPr>
          </a:p>
          <a:p>
            <a:pPr lvl="1">
              <a:lnSpc>
                <a:spcPct val="100000"/>
              </a:lnSpc>
              <a:buClr>
                <a:srgbClr val="C00000"/>
              </a:buClr>
              <a:buFont typeface="Wingdings"/>
              <a:buChar char=""/>
            </a:pPr>
            <a:endParaRPr sz="2400">
              <a:latin typeface="Calibri"/>
              <a:cs typeface="Calibri"/>
            </a:endParaRPr>
          </a:p>
          <a:p>
            <a:pPr lvl="1">
              <a:lnSpc>
                <a:spcPct val="100000"/>
              </a:lnSpc>
              <a:spcBef>
                <a:spcPts val="620"/>
              </a:spcBef>
              <a:buClr>
                <a:srgbClr val="C00000"/>
              </a:buClr>
              <a:buFont typeface="Wingdings"/>
              <a:buChar char=""/>
            </a:pPr>
            <a:endParaRPr sz="2400">
              <a:latin typeface="Calibri"/>
              <a:cs typeface="Calibri"/>
            </a:endParaRPr>
          </a:p>
          <a:p>
            <a:pPr marL="927100" lvl="1" indent="-457200">
              <a:lnSpc>
                <a:spcPct val="100000"/>
              </a:lnSpc>
              <a:buClr>
                <a:srgbClr val="C00000"/>
              </a:buClr>
              <a:buFont typeface="Wingdings"/>
              <a:buChar char=""/>
              <a:tabLst>
                <a:tab pos="927100" algn="l"/>
              </a:tabLst>
            </a:pPr>
            <a:r>
              <a:rPr sz="2400" b="1" i="1" spc="-20">
                <a:latin typeface="Calibri"/>
                <a:cs typeface="Calibri"/>
              </a:rPr>
              <a:t>Semi-</a:t>
            </a:r>
            <a:r>
              <a:rPr sz="2400" b="1" i="1" spc="-10">
                <a:latin typeface="Calibri"/>
                <a:cs typeface="Calibri"/>
              </a:rPr>
              <a:t>implicit</a:t>
            </a:r>
            <a:endParaRPr sz="2400" i="1">
              <a:latin typeface="Calibri"/>
              <a:cs typeface="Calibri"/>
            </a:endParaRPr>
          </a:p>
        </p:txBody>
      </p:sp>
      <p:pic>
        <p:nvPicPr>
          <p:cNvPr id="6" name="object 6"/>
          <p:cNvPicPr/>
          <p:nvPr/>
        </p:nvPicPr>
        <p:blipFill>
          <a:blip r:embed="rId4" cstate="print"/>
          <a:stretch>
            <a:fillRect/>
          </a:stretch>
        </p:blipFill>
        <p:spPr>
          <a:xfrm>
            <a:off x="2807299" y="4189734"/>
            <a:ext cx="3561223" cy="385184"/>
          </a:xfrm>
          <a:prstGeom prst="rect">
            <a:avLst/>
          </a:prstGeom>
        </p:spPr>
      </p:pic>
      <p:pic>
        <p:nvPicPr>
          <p:cNvPr id="7" name="object 7"/>
          <p:cNvPicPr/>
          <p:nvPr/>
        </p:nvPicPr>
        <p:blipFill>
          <a:blip r:embed="rId5" cstate="print"/>
          <a:stretch>
            <a:fillRect/>
          </a:stretch>
        </p:blipFill>
        <p:spPr>
          <a:xfrm>
            <a:off x="2311369" y="5424226"/>
            <a:ext cx="4499912" cy="387951"/>
          </a:xfrm>
          <a:prstGeom prst="rect">
            <a:avLst/>
          </a:prstGeom>
        </p:spPr>
      </p:pic>
      <p:pic>
        <p:nvPicPr>
          <p:cNvPr id="8" name="object 8"/>
          <p:cNvPicPr/>
          <p:nvPr/>
        </p:nvPicPr>
        <p:blipFill>
          <a:blip r:embed="rId6" cstate="print"/>
          <a:stretch>
            <a:fillRect/>
          </a:stretch>
        </p:blipFill>
        <p:spPr>
          <a:xfrm>
            <a:off x="3732276" y="2414031"/>
            <a:ext cx="1455068" cy="577507"/>
          </a:xfrm>
          <a:prstGeom prst="rect">
            <a:avLst/>
          </a:prstGeom>
        </p:spPr>
      </p:pic>
      <p:pic>
        <p:nvPicPr>
          <p:cNvPr id="9" name="object 9"/>
          <p:cNvPicPr/>
          <p:nvPr/>
        </p:nvPicPr>
        <p:blipFill>
          <a:blip r:embed="rId7" cstate="print"/>
          <a:stretch>
            <a:fillRect/>
          </a:stretch>
        </p:blipFill>
        <p:spPr>
          <a:xfrm>
            <a:off x="2257043" y="1549941"/>
            <a:ext cx="2418580" cy="352217"/>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Linear solvers</a:t>
            </a:r>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432752" y="1219200"/>
            <a:ext cx="8610600" cy="4801314"/>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b="1" i="1" err="1"/>
              <a:t>CGLinearSolver</a:t>
            </a:r>
            <a:r>
              <a:rPr lang="en-US" b="1" i="1"/>
              <a:t>: </a:t>
            </a:r>
            <a:r>
              <a:rPr lang="en-US"/>
              <a:t>In SOFA, the </a:t>
            </a:r>
            <a:r>
              <a:rPr lang="en-US" err="1"/>
              <a:t>CGLinearSolver</a:t>
            </a:r>
            <a:r>
              <a:rPr lang="en-US"/>
              <a:t> follows the well-known conjugate gradient method</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i="1"/>
              <a:t>iterations: </a:t>
            </a:r>
            <a:r>
              <a:rPr lang="en-US"/>
              <a:t>specified the maximum number of iterations after which the iterative descent of the </a:t>
            </a:r>
            <a:r>
              <a:rPr lang="en-US" err="1"/>
              <a:t>CGLinearSolver</a:t>
            </a:r>
            <a:r>
              <a:rPr lang="en-US"/>
              <a:t> must stop</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i="1"/>
              <a:t>tolerance: </a:t>
            </a:r>
            <a:r>
              <a:rPr lang="en-US"/>
              <a:t>defines the desired accuracy of the Conjugate Gradient solution (ratio of current residual norm over initial residual norm)”</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i="1"/>
              <a:t>threshold: </a:t>
            </a:r>
            <a:r>
              <a:rPr lang="en-US"/>
              <a:t>defines the minimum value of the denominator in the conjugate Gradient solution</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algn="just"/>
            <a:endParaRPr lang="en-US"/>
          </a:p>
        </p:txBody>
      </p:sp>
    </p:spTree>
    <p:extLst>
      <p:ext uri="{BB962C8B-B14F-4D97-AF65-F5344CB8AC3E}">
        <p14:creationId xmlns:p14="http://schemas.microsoft.com/office/powerpoint/2010/main" val="226291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6565137"/>
            <a:ext cx="9156700" cy="299720"/>
            <a:chOff x="-6350" y="6565137"/>
            <a:chExt cx="9156700" cy="299720"/>
          </a:xfrm>
        </p:grpSpPr>
        <p:sp>
          <p:nvSpPr>
            <p:cNvPr id="3" name="object 3"/>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12669C"/>
            </a:solidFill>
          </p:spPr>
          <p:txBody>
            <a:bodyPr wrap="square" lIns="0" tIns="0" rIns="0" bIns="0" rtlCol="0"/>
            <a:lstStyle/>
            <a:p>
              <a:endParaRPr/>
            </a:p>
          </p:txBody>
        </p:sp>
        <p:sp>
          <p:nvSpPr>
            <p:cNvPr id="4" name="object 4"/>
            <p:cNvSpPr/>
            <p:nvPr/>
          </p:nvSpPr>
          <p:spPr>
            <a:xfrm>
              <a:off x="0" y="6571487"/>
              <a:ext cx="9144000" cy="287020"/>
            </a:xfrm>
            <a:custGeom>
              <a:avLst/>
              <a:gdLst/>
              <a:ahLst/>
              <a:cxnLst/>
              <a:rect l="l" t="t" r="r" b="b"/>
              <a:pathLst>
                <a:path w="9144000" h="287020">
                  <a:moveTo>
                    <a:pt x="0" y="286511"/>
                  </a:moveTo>
                  <a:lnTo>
                    <a:pt x="9144000" y="286511"/>
                  </a:lnTo>
                  <a:lnTo>
                    <a:pt x="9144000" y="0"/>
                  </a:lnTo>
                  <a:lnTo>
                    <a:pt x="0" y="0"/>
                  </a:lnTo>
                  <a:lnTo>
                    <a:pt x="0" y="286511"/>
                  </a:lnTo>
                  <a:close/>
                </a:path>
              </a:pathLst>
            </a:custGeom>
            <a:ln w="12700">
              <a:solidFill>
                <a:srgbClr val="12669C"/>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7674864" y="0"/>
            <a:ext cx="1469135" cy="1438655"/>
          </a:xfrm>
          <a:prstGeom prst="rect">
            <a:avLst/>
          </a:prstGeom>
        </p:spPr>
      </p:pic>
      <p:grpSp>
        <p:nvGrpSpPr>
          <p:cNvPr id="6" name="object 6"/>
          <p:cNvGrpSpPr/>
          <p:nvPr/>
        </p:nvGrpSpPr>
        <p:grpSpPr>
          <a:xfrm>
            <a:off x="113949" y="0"/>
            <a:ext cx="6074410" cy="1214120"/>
            <a:chOff x="113949" y="0"/>
            <a:chExt cx="6074410" cy="1214120"/>
          </a:xfrm>
        </p:grpSpPr>
        <p:pic>
          <p:nvPicPr>
            <p:cNvPr id="7" name="object 7"/>
            <p:cNvPicPr/>
            <p:nvPr/>
          </p:nvPicPr>
          <p:blipFill>
            <a:blip r:embed="rId3" cstate="print"/>
            <a:stretch>
              <a:fillRect/>
            </a:stretch>
          </p:blipFill>
          <p:spPr>
            <a:xfrm>
              <a:off x="113949" y="327334"/>
              <a:ext cx="1157722" cy="404622"/>
            </a:xfrm>
            <a:prstGeom prst="rect">
              <a:avLst/>
            </a:prstGeom>
          </p:spPr>
        </p:pic>
        <p:pic>
          <p:nvPicPr>
            <p:cNvPr id="8" name="object 8"/>
            <p:cNvPicPr/>
            <p:nvPr/>
          </p:nvPicPr>
          <p:blipFill>
            <a:blip r:embed="rId4" cstate="print"/>
            <a:stretch>
              <a:fillRect/>
            </a:stretch>
          </p:blipFill>
          <p:spPr>
            <a:xfrm>
              <a:off x="1005839" y="0"/>
              <a:ext cx="895349" cy="1213865"/>
            </a:xfrm>
            <a:prstGeom prst="rect">
              <a:avLst/>
            </a:prstGeom>
          </p:spPr>
        </p:pic>
        <p:pic>
          <p:nvPicPr>
            <p:cNvPr id="9" name="object 9"/>
            <p:cNvPicPr/>
            <p:nvPr/>
          </p:nvPicPr>
          <p:blipFill>
            <a:blip r:embed="rId5" cstate="print"/>
            <a:stretch>
              <a:fillRect/>
            </a:stretch>
          </p:blipFill>
          <p:spPr>
            <a:xfrm>
              <a:off x="1420367" y="236220"/>
              <a:ext cx="4767833" cy="802385"/>
            </a:xfrm>
            <a:prstGeom prst="rect">
              <a:avLst/>
            </a:prstGeom>
          </p:spPr>
        </p:pic>
      </p:grpSp>
      <p:sp>
        <p:nvSpPr>
          <p:cNvPr id="10" name="object 10"/>
          <p:cNvSpPr txBox="1">
            <a:spLocks noGrp="1"/>
          </p:cNvSpPr>
          <p:nvPr>
            <p:ph type="title"/>
          </p:nvPr>
        </p:nvSpPr>
        <p:spPr>
          <a:xfrm>
            <a:off x="78739" y="114426"/>
            <a:ext cx="5867400" cy="696595"/>
          </a:xfrm>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45"/>
              <a:t> </a:t>
            </a:r>
            <a:r>
              <a:rPr sz="4400"/>
              <a:t>-</a:t>
            </a:r>
            <a:r>
              <a:rPr sz="4400" spc="-75"/>
              <a:t> </a:t>
            </a:r>
            <a:r>
              <a:rPr sz="2800" spc="-35"/>
              <a:t>Understand</a:t>
            </a:r>
            <a:r>
              <a:rPr sz="2800" spc="-95"/>
              <a:t> </a:t>
            </a:r>
            <a:r>
              <a:rPr sz="2800" spc="-25"/>
              <a:t>Physics</a:t>
            </a:r>
            <a:r>
              <a:rPr sz="2800" spc="-85"/>
              <a:t> </a:t>
            </a:r>
            <a:r>
              <a:rPr sz="2800" spc="-10"/>
              <a:t>Simulation</a:t>
            </a:r>
            <a:endParaRPr sz="2800"/>
          </a:p>
        </p:txBody>
      </p:sp>
      <p:pic>
        <p:nvPicPr>
          <p:cNvPr id="11" name="object 11"/>
          <p:cNvPicPr/>
          <p:nvPr/>
        </p:nvPicPr>
        <p:blipFill>
          <a:blip r:embed="rId6" cstate="print"/>
          <a:stretch>
            <a:fillRect/>
          </a:stretch>
        </p:blipFill>
        <p:spPr>
          <a:xfrm>
            <a:off x="6201172" y="145108"/>
            <a:ext cx="1270983" cy="547982"/>
          </a:xfrm>
          <a:prstGeom prst="rect">
            <a:avLst/>
          </a:prstGeom>
        </p:spPr>
      </p:pic>
      <p:sp>
        <p:nvSpPr>
          <p:cNvPr id="12" name="object 12"/>
          <p:cNvSpPr txBox="1"/>
          <p:nvPr/>
        </p:nvSpPr>
        <p:spPr>
          <a:xfrm>
            <a:off x="172008" y="752601"/>
            <a:ext cx="7743190" cy="5687060"/>
          </a:xfrm>
          <a:prstGeom prst="rect">
            <a:avLst/>
          </a:prstGeom>
        </p:spPr>
        <p:txBody>
          <a:bodyPr vert="horz" wrap="square" lIns="0" tIns="140335" rIns="0" bIns="0" rtlCol="0">
            <a:spAutoFit/>
          </a:bodyPr>
          <a:lstStyle/>
          <a:p>
            <a:pPr marL="469265" indent="-456565">
              <a:lnSpc>
                <a:spcPct val="100000"/>
              </a:lnSpc>
              <a:spcBef>
                <a:spcPts val="1105"/>
              </a:spcBef>
              <a:buClr>
                <a:srgbClr val="12669C"/>
              </a:buClr>
              <a:buFont typeface="Wingdings"/>
              <a:buChar char=""/>
              <a:tabLst>
                <a:tab pos="469265" algn="l"/>
              </a:tabLst>
            </a:pPr>
            <a:r>
              <a:rPr sz="2400" b="1">
                <a:latin typeface="Calibri"/>
                <a:cs typeface="Calibri"/>
              </a:rPr>
              <a:t>Physics</a:t>
            </a:r>
            <a:r>
              <a:rPr sz="2400" b="1" spc="-100">
                <a:latin typeface="Calibri"/>
                <a:cs typeface="Calibri"/>
              </a:rPr>
              <a:t> </a:t>
            </a:r>
            <a:r>
              <a:rPr sz="2400" b="1" spc="-10">
                <a:latin typeface="Calibri"/>
                <a:cs typeface="Calibri"/>
              </a:rPr>
              <a:t>Simulation</a:t>
            </a:r>
            <a:endParaRPr sz="2400">
              <a:latin typeface="Calibri"/>
              <a:cs typeface="Calibri"/>
            </a:endParaRPr>
          </a:p>
          <a:p>
            <a:pPr marL="927100" marR="498475" lvl="1" indent="-457834">
              <a:lnSpc>
                <a:spcPct val="100000"/>
              </a:lnSpc>
              <a:spcBef>
                <a:spcPts val="1010"/>
              </a:spcBef>
              <a:buClr>
                <a:srgbClr val="C00000"/>
              </a:buClr>
              <a:buFont typeface="Wingdings"/>
              <a:buChar char=""/>
              <a:tabLst>
                <a:tab pos="927100" algn="l"/>
              </a:tabLst>
            </a:pPr>
            <a:r>
              <a:rPr sz="2400">
                <a:latin typeface="Calibri"/>
                <a:cs typeface="Calibri"/>
              </a:rPr>
              <a:t>Define</a:t>
            </a:r>
            <a:r>
              <a:rPr sz="2400" spc="-55">
                <a:latin typeface="Calibri"/>
                <a:cs typeface="Calibri"/>
              </a:rPr>
              <a:t> </a:t>
            </a:r>
            <a:r>
              <a:rPr sz="2400" b="1" spc="-20">
                <a:latin typeface="Calibri"/>
                <a:cs typeface="Calibri"/>
              </a:rPr>
              <a:t>parameters</a:t>
            </a:r>
            <a:r>
              <a:rPr sz="2400" b="1" spc="-50">
                <a:latin typeface="Calibri"/>
                <a:cs typeface="Calibri"/>
              </a:rPr>
              <a:t> </a:t>
            </a:r>
            <a:r>
              <a:rPr sz="2400">
                <a:latin typeface="Calibri"/>
                <a:cs typeface="Calibri"/>
              </a:rPr>
              <a:t>to</a:t>
            </a:r>
            <a:r>
              <a:rPr sz="2400" spc="-55">
                <a:latin typeface="Calibri"/>
                <a:cs typeface="Calibri"/>
              </a:rPr>
              <a:t> </a:t>
            </a:r>
            <a:r>
              <a:rPr sz="2400">
                <a:latin typeface="Calibri"/>
                <a:cs typeface="Calibri"/>
              </a:rPr>
              <a:t>describe</a:t>
            </a:r>
            <a:r>
              <a:rPr sz="2400" spc="-55">
                <a:latin typeface="Calibri"/>
                <a:cs typeface="Calibri"/>
              </a:rPr>
              <a:t> </a:t>
            </a:r>
            <a:r>
              <a:rPr sz="2400">
                <a:latin typeface="Calibri"/>
                <a:cs typeface="Calibri"/>
              </a:rPr>
              <a:t>changes</a:t>
            </a:r>
            <a:r>
              <a:rPr sz="2400" spc="-50">
                <a:latin typeface="Calibri"/>
                <a:cs typeface="Calibri"/>
              </a:rPr>
              <a:t> </a:t>
            </a:r>
            <a:r>
              <a:rPr sz="2400">
                <a:latin typeface="Calibri"/>
                <a:cs typeface="Calibri"/>
              </a:rPr>
              <a:t>in</a:t>
            </a:r>
            <a:r>
              <a:rPr sz="2400" spc="-55">
                <a:latin typeface="Calibri"/>
                <a:cs typeface="Calibri"/>
              </a:rPr>
              <a:t> </a:t>
            </a:r>
            <a:r>
              <a:rPr sz="2400">
                <a:latin typeface="Calibri"/>
                <a:cs typeface="Calibri"/>
              </a:rPr>
              <a:t>the</a:t>
            </a:r>
            <a:r>
              <a:rPr sz="2400" spc="-60">
                <a:latin typeface="Calibri"/>
                <a:cs typeface="Calibri"/>
              </a:rPr>
              <a:t> </a:t>
            </a:r>
            <a:r>
              <a:rPr sz="2400" spc="-10">
                <a:latin typeface="Calibri"/>
                <a:cs typeface="Calibri"/>
              </a:rPr>
              <a:t>state </a:t>
            </a:r>
            <a:r>
              <a:rPr sz="2400">
                <a:latin typeface="Calibri"/>
                <a:cs typeface="Calibri"/>
              </a:rPr>
              <a:t>(position,</a:t>
            </a:r>
            <a:r>
              <a:rPr sz="2400" spc="-70">
                <a:latin typeface="Calibri"/>
                <a:cs typeface="Calibri"/>
              </a:rPr>
              <a:t> </a:t>
            </a:r>
            <a:r>
              <a:rPr sz="2400" spc="-10">
                <a:latin typeface="Calibri"/>
                <a:cs typeface="Calibri"/>
              </a:rPr>
              <a:t>orientation,</a:t>
            </a:r>
            <a:r>
              <a:rPr sz="2400" spc="-60">
                <a:latin typeface="Calibri"/>
                <a:cs typeface="Calibri"/>
              </a:rPr>
              <a:t> </a:t>
            </a:r>
            <a:r>
              <a:rPr sz="2400" spc="-10">
                <a:latin typeface="Calibri"/>
                <a:cs typeface="Calibri"/>
              </a:rPr>
              <a:t>temperature)</a:t>
            </a:r>
            <a:endParaRPr sz="2400">
              <a:latin typeface="Calibri"/>
              <a:cs typeface="Calibri"/>
            </a:endParaRPr>
          </a:p>
          <a:p>
            <a:pPr marL="927100" lvl="1" indent="-457200">
              <a:lnSpc>
                <a:spcPct val="100000"/>
              </a:lnSpc>
              <a:spcBef>
                <a:spcPts val="994"/>
              </a:spcBef>
              <a:buClr>
                <a:srgbClr val="C00000"/>
              </a:buClr>
              <a:buFont typeface="Wingdings"/>
              <a:buChar char=""/>
              <a:tabLst>
                <a:tab pos="927100" algn="l"/>
              </a:tabLst>
            </a:pPr>
            <a:r>
              <a:rPr sz="2400">
                <a:latin typeface="Calibri"/>
                <a:cs typeface="Calibri"/>
              </a:rPr>
              <a:t>Use</a:t>
            </a:r>
            <a:r>
              <a:rPr sz="2400" spc="-15">
                <a:latin typeface="Calibri"/>
                <a:cs typeface="Calibri"/>
              </a:rPr>
              <a:t> </a:t>
            </a:r>
            <a:r>
              <a:rPr sz="2400">
                <a:latin typeface="Calibri"/>
                <a:cs typeface="Calibri"/>
              </a:rPr>
              <a:t>a</a:t>
            </a:r>
            <a:r>
              <a:rPr sz="2400" spc="-15">
                <a:latin typeface="Calibri"/>
                <a:cs typeface="Calibri"/>
              </a:rPr>
              <a:t> </a:t>
            </a:r>
            <a:r>
              <a:rPr sz="2400" b="1">
                <a:latin typeface="Calibri"/>
                <a:cs typeface="Calibri"/>
              </a:rPr>
              <a:t>model</a:t>
            </a:r>
            <a:r>
              <a:rPr sz="2400" b="1" spc="-35">
                <a:latin typeface="Calibri"/>
                <a:cs typeface="Calibri"/>
              </a:rPr>
              <a:t> </a:t>
            </a:r>
            <a:r>
              <a:rPr sz="2400">
                <a:latin typeface="Calibri"/>
                <a:cs typeface="Calibri"/>
              </a:rPr>
              <a:t>to</a:t>
            </a:r>
            <a:r>
              <a:rPr sz="2400" spc="-30">
                <a:latin typeface="Calibri"/>
                <a:cs typeface="Calibri"/>
              </a:rPr>
              <a:t> </a:t>
            </a:r>
            <a:r>
              <a:rPr sz="2400">
                <a:latin typeface="Calibri"/>
                <a:cs typeface="Calibri"/>
              </a:rPr>
              <a:t>describe</a:t>
            </a:r>
            <a:r>
              <a:rPr sz="2400" spc="-5">
                <a:latin typeface="Calibri"/>
                <a:cs typeface="Calibri"/>
              </a:rPr>
              <a:t> </a:t>
            </a:r>
            <a:r>
              <a:rPr sz="2400">
                <a:latin typeface="Calibri"/>
                <a:cs typeface="Calibri"/>
              </a:rPr>
              <a:t>the</a:t>
            </a:r>
            <a:r>
              <a:rPr sz="2400" spc="-25">
                <a:latin typeface="Calibri"/>
                <a:cs typeface="Calibri"/>
              </a:rPr>
              <a:t> </a:t>
            </a:r>
            <a:r>
              <a:rPr sz="2400" spc="-10">
                <a:latin typeface="Calibri"/>
                <a:cs typeface="Calibri"/>
              </a:rPr>
              <a:t>system</a:t>
            </a:r>
            <a:endParaRPr sz="2400">
              <a:latin typeface="Calibri"/>
              <a:cs typeface="Calibri"/>
            </a:endParaRPr>
          </a:p>
          <a:p>
            <a:pPr marL="927100" lvl="1" indent="-457200">
              <a:lnSpc>
                <a:spcPct val="100000"/>
              </a:lnSpc>
              <a:spcBef>
                <a:spcPts val="1000"/>
              </a:spcBef>
              <a:buClr>
                <a:srgbClr val="C00000"/>
              </a:buClr>
              <a:buFont typeface="Wingdings"/>
              <a:buChar char=""/>
              <a:tabLst>
                <a:tab pos="927100" algn="l"/>
              </a:tabLst>
            </a:pPr>
            <a:r>
              <a:rPr sz="2400">
                <a:latin typeface="Calibri"/>
                <a:cs typeface="Calibri"/>
              </a:rPr>
              <a:t>Identify</a:t>
            </a:r>
            <a:r>
              <a:rPr sz="2400" spc="-65">
                <a:latin typeface="Calibri"/>
                <a:cs typeface="Calibri"/>
              </a:rPr>
              <a:t> </a:t>
            </a:r>
            <a:r>
              <a:rPr sz="2400">
                <a:latin typeface="Calibri"/>
                <a:cs typeface="Calibri"/>
              </a:rPr>
              <a:t>the</a:t>
            </a:r>
            <a:r>
              <a:rPr sz="2400" spc="-55">
                <a:latin typeface="Calibri"/>
                <a:cs typeface="Calibri"/>
              </a:rPr>
              <a:t> </a:t>
            </a:r>
            <a:r>
              <a:rPr sz="2400" b="1" spc="-10">
                <a:latin typeface="Calibri"/>
                <a:cs typeface="Calibri"/>
              </a:rPr>
              <a:t>mathematical</a:t>
            </a:r>
            <a:r>
              <a:rPr sz="2400" b="1" spc="-75">
                <a:latin typeface="Calibri"/>
                <a:cs typeface="Calibri"/>
              </a:rPr>
              <a:t> </a:t>
            </a:r>
            <a:r>
              <a:rPr sz="2400">
                <a:latin typeface="Calibri"/>
                <a:cs typeface="Calibri"/>
              </a:rPr>
              <a:t>background</a:t>
            </a:r>
            <a:r>
              <a:rPr sz="2400" spc="-85">
                <a:latin typeface="Calibri"/>
                <a:cs typeface="Calibri"/>
              </a:rPr>
              <a:t> </a:t>
            </a:r>
            <a:r>
              <a:rPr sz="2400">
                <a:latin typeface="Calibri"/>
                <a:cs typeface="Calibri"/>
              </a:rPr>
              <a:t>that</a:t>
            </a:r>
            <a:r>
              <a:rPr sz="2400" spc="-65">
                <a:latin typeface="Calibri"/>
                <a:cs typeface="Calibri"/>
              </a:rPr>
              <a:t> </a:t>
            </a:r>
            <a:r>
              <a:rPr sz="2400">
                <a:latin typeface="Calibri"/>
                <a:cs typeface="Calibri"/>
              </a:rPr>
              <a:t>is</a:t>
            </a:r>
            <a:r>
              <a:rPr sz="2400" spc="-65">
                <a:latin typeface="Calibri"/>
                <a:cs typeface="Calibri"/>
              </a:rPr>
              <a:t> </a:t>
            </a:r>
            <a:r>
              <a:rPr sz="2400">
                <a:latin typeface="Calibri"/>
                <a:cs typeface="Calibri"/>
              </a:rPr>
              <a:t>based</a:t>
            </a:r>
            <a:r>
              <a:rPr sz="2400" spc="-65">
                <a:latin typeface="Calibri"/>
                <a:cs typeface="Calibri"/>
              </a:rPr>
              <a:t> </a:t>
            </a:r>
            <a:r>
              <a:rPr sz="2400" spc="-25">
                <a:latin typeface="Calibri"/>
                <a:cs typeface="Calibri"/>
              </a:rPr>
              <a:t>on</a:t>
            </a:r>
            <a:endParaRPr sz="2400">
              <a:latin typeface="Calibri"/>
              <a:cs typeface="Calibri"/>
            </a:endParaRPr>
          </a:p>
          <a:p>
            <a:pPr marL="927100">
              <a:lnSpc>
                <a:spcPct val="100000"/>
              </a:lnSpc>
            </a:pPr>
            <a:r>
              <a:rPr sz="2400" b="1" spc="-10">
                <a:latin typeface="Calibri"/>
                <a:cs typeface="Calibri"/>
              </a:rPr>
              <a:t>differential</a:t>
            </a:r>
            <a:r>
              <a:rPr sz="2400" b="1" spc="-95">
                <a:latin typeface="Calibri"/>
                <a:cs typeface="Calibri"/>
              </a:rPr>
              <a:t> </a:t>
            </a:r>
            <a:r>
              <a:rPr sz="2400" b="1" spc="-10">
                <a:latin typeface="Calibri"/>
                <a:cs typeface="Calibri"/>
              </a:rPr>
              <a:t>equations</a:t>
            </a:r>
            <a:endParaRPr sz="2400">
              <a:latin typeface="Calibri"/>
              <a:cs typeface="Calibri"/>
            </a:endParaRPr>
          </a:p>
          <a:p>
            <a:pPr marL="927100" lvl="1" indent="-457200">
              <a:lnSpc>
                <a:spcPct val="100000"/>
              </a:lnSpc>
              <a:spcBef>
                <a:spcPts val="1010"/>
              </a:spcBef>
              <a:buClr>
                <a:srgbClr val="C00000"/>
              </a:buClr>
              <a:buFont typeface="Wingdings"/>
              <a:buChar char=""/>
              <a:tabLst>
                <a:tab pos="927100" algn="l"/>
              </a:tabLst>
            </a:pPr>
            <a:r>
              <a:rPr sz="2400">
                <a:latin typeface="Calibri"/>
                <a:cs typeface="Calibri"/>
              </a:rPr>
              <a:t>Use</a:t>
            </a:r>
            <a:r>
              <a:rPr sz="2400" spc="-35">
                <a:latin typeface="Calibri"/>
                <a:cs typeface="Calibri"/>
              </a:rPr>
              <a:t> </a:t>
            </a:r>
            <a:r>
              <a:rPr sz="2400" b="1">
                <a:latin typeface="Calibri"/>
                <a:cs typeface="Calibri"/>
              </a:rPr>
              <a:t>numerical</a:t>
            </a:r>
            <a:r>
              <a:rPr sz="2400" b="1" spc="-55">
                <a:latin typeface="Calibri"/>
                <a:cs typeface="Calibri"/>
              </a:rPr>
              <a:t> </a:t>
            </a:r>
            <a:r>
              <a:rPr sz="2400" b="1">
                <a:latin typeface="Calibri"/>
                <a:cs typeface="Calibri"/>
              </a:rPr>
              <a:t>tools</a:t>
            </a:r>
            <a:r>
              <a:rPr sz="2400" b="1" spc="-45">
                <a:latin typeface="Calibri"/>
                <a:cs typeface="Calibri"/>
              </a:rPr>
              <a:t> </a:t>
            </a:r>
            <a:r>
              <a:rPr sz="2400">
                <a:latin typeface="Calibri"/>
                <a:cs typeface="Calibri"/>
              </a:rPr>
              <a:t>to</a:t>
            </a:r>
            <a:r>
              <a:rPr sz="2400" spc="-45">
                <a:latin typeface="Calibri"/>
                <a:cs typeface="Calibri"/>
              </a:rPr>
              <a:t> </a:t>
            </a:r>
            <a:r>
              <a:rPr sz="2400">
                <a:latin typeface="Calibri"/>
                <a:cs typeface="Calibri"/>
              </a:rPr>
              <a:t>solve</a:t>
            </a:r>
            <a:r>
              <a:rPr sz="2400" spc="-25">
                <a:latin typeface="Calibri"/>
                <a:cs typeface="Calibri"/>
              </a:rPr>
              <a:t> </a:t>
            </a:r>
            <a:r>
              <a:rPr sz="2400">
                <a:latin typeface="Calibri"/>
                <a:cs typeface="Calibri"/>
              </a:rPr>
              <a:t>the</a:t>
            </a:r>
            <a:r>
              <a:rPr sz="2400" spc="-45">
                <a:latin typeface="Calibri"/>
                <a:cs typeface="Calibri"/>
              </a:rPr>
              <a:t> </a:t>
            </a:r>
            <a:r>
              <a:rPr sz="2400" spc="-10">
                <a:latin typeface="Calibri"/>
                <a:cs typeface="Calibri"/>
              </a:rPr>
              <a:t>system</a:t>
            </a:r>
            <a:endParaRPr sz="2400">
              <a:latin typeface="Calibri"/>
              <a:cs typeface="Calibri"/>
            </a:endParaRPr>
          </a:p>
          <a:p>
            <a:pPr marL="469265" indent="-456565">
              <a:lnSpc>
                <a:spcPct val="100000"/>
              </a:lnSpc>
              <a:spcBef>
                <a:spcPts val="994"/>
              </a:spcBef>
              <a:buClr>
                <a:srgbClr val="12669C"/>
              </a:buClr>
              <a:buFont typeface="Wingdings"/>
              <a:buChar char=""/>
              <a:tabLst>
                <a:tab pos="469265" algn="l"/>
              </a:tabLst>
            </a:pPr>
            <a:r>
              <a:rPr sz="2400">
                <a:latin typeface="Calibri"/>
                <a:cs typeface="Calibri"/>
              </a:rPr>
              <a:t>Questions</a:t>
            </a:r>
            <a:r>
              <a:rPr sz="2400" spc="-65">
                <a:latin typeface="Calibri"/>
                <a:cs typeface="Calibri"/>
              </a:rPr>
              <a:t> </a:t>
            </a:r>
            <a:r>
              <a:rPr sz="2400">
                <a:latin typeface="Calibri"/>
                <a:cs typeface="Calibri"/>
              </a:rPr>
              <a:t>to</a:t>
            </a:r>
            <a:r>
              <a:rPr sz="2400" spc="-60">
                <a:latin typeface="Calibri"/>
                <a:cs typeface="Calibri"/>
              </a:rPr>
              <a:t> </a:t>
            </a:r>
            <a:r>
              <a:rPr sz="2400">
                <a:latin typeface="Calibri"/>
                <a:cs typeface="Calibri"/>
              </a:rPr>
              <a:t>answer</a:t>
            </a:r>
            <a:r>
              <a:rPr sz="2400" spc="-45">
                <a:latin typeface="Calibri"/>
                <a:cs typeface="Calibri"/>
              </a:rPr>
              <a:t> </a:t>
            </a:r>
            <a:r>
              <a:rPr sz="2400">
                <a:latin typeface="Calibri"/>
                <a:cs typeface="Calibri"/>
              </a:rPr>
              <a:t>in</a:t>
            </a:r>
            <a:r>
              <a:rPr sz="2400" spc="-90">
                <a:latin typeface="Calibri"/>
                <a:cs typeface="Calibri"/>
              </a:rPr>
              <a:t> </a:t>
            </a:r>
            <a:r>
              <a:rPr sz="2400" b="1" spc="-10">
                <a:latin typeface="Calibri"/>
                <a:cs typeface="Calibri"/>
              </a:rPr>
              <a:t>simulation:</a:t>
            </a:r>
            <a:endParaRPr sz="2400">
              <a:latin typeface="Calibri"/>
              <a:cs typeface="Calibri"/>
            </a:endParaRPr>
          </a:p>
          <a:p>
            <a:pPr marL="927100" lvl="1" indent="-457200">
              <a:lnSpc>
                <a:spcPct val="100000"/>
              </a:lnSpc>
              <a:spcBef>
                <a:spcPts val="994"/>
              </a:spcBef>
              <a:buClr>
                <a:srgbClr val="C00000"/>
              </a:buClr>
              <a:buFont typeface="Wingdings"/>
              <a:buChar char=""/>
              <a:tabLst>
                <a:tab pos="927100" algn="l"/>
              </a:tabLst>
            </a:pPr>
            <a:r>
              <a:rPr sz="2400">
                <a:latin typeface="Calibri"/>
                <a:cs typeface="Calibri"/>
              </a:rPr>
              <a:t>What</a:t>
            </a:r>
            <a:r>
              <a:rPr sz="2400" spc="-65">
                <a:latin typeface="Calibri"/>
                <a:cs typeface="Calibri"/>
              </a:rPr>
              <a:t> </a:t>
            </a:r>
            <a:r>
              <a:rPr sz="2400">
                <a:latin typeface="Calibri"/>
                <a:cs typeface="Calibri"/>
              </a:rPr>
              <a:t>are</a:t>
            </a:r>
            <a:r>
              <a:rPr sz="2400" spc="-60">
                <a:latin typeface="Calibri"/>
                <a:cs typeface="Calibri"/>
              </a:rPr>
              <a:t> </a:t>
            </a:r>
            <a:r>
              <a:rPr sz="2400">
                <a:latin typeface="Calibri"/>
                <a:cs typeface="Calibri"/>
              </a:rPr>
              <a:t>the</a:t>
            </a:r>
            <a:r>
              <a:rPr sz="2400" spc="-65">
                <a:latin typeface="Calibri"/>
                <a:cs typeface="Calibri"/>
              </a:rPr>
              <a:t> </a:t>
            </a:r>
            <a:r>
              <a:rPr sz="2400">
                <a:latin typeface="Calibri"/>
                <a:cs typeface="Calibri"/>
              </a:rPr>
              <a:t>degrees</a:t>
            </a:r>
            <a:r>
              <a:rPr sz="2400" spc="-60">
                <a:latin typeface="Calibri"/>
                <a:cs typeface="Calibri"/>
              </a:rPr>
              <a:t> </a:t>
            </a:r>
            <a:r>
              <a:rPr sz="2400">
                <a:latin typeface="Calibri"/>
                <a:cs typeface="Calibri"/>
              </a:rPr>
              <a:t>of</a:t>
            </a:r>
            <a:r>
              <a:rPr sz="2400" spc="-55">
                <a:latin typeface="Calibri"/>
                <a:cs typeface="Calibri"/>
              </a:rPr>
              <a:t> </a:t>
            </a:r>
            <a:r>
              <a:rPr sz="2400">
                <a:latin typeface="Calibri"/>
                <a:cs typeface="Calibri"/>
              </a:rPr>
              <a:t>freedom</a:t>
            </a:r>
            <a:r>
              <a:rPr sz="2400" spc="-60">
                <a:latin typeface="Calibri"/>
                <a:cs typeface="Calibri"/>
              </a:rPr>
              <a:t> </a:t>
            </a:r>
            <a:r>
              <a:rPr sz="2400" spc="-10">
                <a:latin typeface="Calibri"/>
                <a:cs typeface="Calibri"/>
              </a:rPr>
              <a:t>(state</a:t>
            </a:r>
            <a:r>
              <a:rPr sz="2400" spc="-80">
                <a:latin typeface="Calibri"/>
                <a:cs typeface="Calibri"/>
              </a:rPr>
              <a:t> </a:t>
            </a:r>
            <a:r>
              <a:rPr sz="2400">
                <a:latin typeface="Calibri"/>
                <a:cs typeface="Calibri"/>
              </a:rPr>
              <a:t>of</a:t>
            </a:r>
            <a:r>
              <a:rPr sz="2400" spc="-65">
                <a:latin typeface="Calibri"/>
                <a:cs typeface="Calibri"/>
              </a:rPr>
              <a:t> </a:t>
            </a:r>
            <a:r>
              <a:rPr sz="2400" spc="-10">
                <a:latin typeface="Calibri"/>
                <a:cs typeface="Calibri"/>
              </a:rPr>
              <a:t>change)?</a:t>
            </a:r>
            <a:endParaRPr sz="2400">
              <a:latin typeface="Calibri"/>
              <a:cs typeface="Calibri"/>
            </a:endParaRPr>
          </a:p>
          <a:p>
            <a:pPr marL="927100" lvl="1" indent="-457200">
              <a:lnSpc>
                <a:spcPct val="100000"/>
              </a:lnSpc>
              <a:spcBef>
                <a:spcPts val="1010"/>
              </a:spcBef>
              <a:buClr>
                <a:srgbClr val="C00000"/>
              </a:buClr>
              <a:buFont typeface="Wingdings"/>
              <a:buChar char=""/>
              <a:tabLst>
                <a:tab pos="927100" algn="l"/>
              </a:tabLst>
            </a:pPr>
            <a:r>
              <a:rPr sz="2400">
                <a:latin typeface="Calibri"/>
                <a:cs typeface="Calibri"/>
              </a:rPr>
              <a:t>What</a:t>
            </a:r>
            <a:r>
              <a:rPr sz="2400" spc="-35">
                <a:latin typeface="Calibri"/>
                <a:cs typeface="Calibri"/>
              </a:rPr>
              <a:t> </a:t>
            </a:r>
            <a:r>
              <a:rPr sz="2400" spc="-10">
                <a:latin typeface="Calibri"/>
                <a:cs typeface="Calibri"/>
              </a:rPr>
              <a:t>physics</a:t>
            </a:r>
            <a:r>
              <a:rPr sz="2400" spc="-50">
                <a:latin typeface="Calibri"/>
                <a:cs typeface="Calibri"/>
              </a:rPr>
              <a:t> </a:t>
            </a:r>
            <a:r>
              <a:rPr sz="2400">
                <a:latin typeface="Calibri"/>
                <a:cs typeface="Calibri"/>
              </a:rPr>
              <a:t>will</a:t>
            </a:r>
            <a:r>
              <a:rPr sz="2400" spc="-45">
                <a:latin typeface="Calibri"/>
                <a:cs typeface="Calibri"/>
              </a:rPr>
              <a:t> </a:t>
            </a:r>
            <a:r>
              <a:rPr sz="2400">
                <a:latin typeface="Calibri"/>
                <a:cs typeface="Calibri"/>
              </a:rPr>
              <a:t>be</a:t>
            </a:r>
            <a:r>
              <a:rPr sz="2400" spc="-35">
                <a:latin typeface="Calibri"/>
                <a:cs typeface="Calibri"/>
              </a:rPr>
              <a:t> </a:t>
            </a:r>
            <a:r>
              <a:rPr sz="2400" spc="-10">
                <a:latin typeface="Calibri"/>
                <a:cs typeface="Calibri"/>
              </a:rPr>
              <a:t>modeled?</a:t>
            </a:r>
            <a:endParaRPr sz="2400">
              <a:latin typeface="Calibri"/>
              <a:cs typeface="Calibri"/>
            </a:endParaRPr>
          </a:p>
          <a:p>
            <a:pPr marL="927100" lvl="1" indent="-457200">
              <a:lnSpc>
                <a:spcPct val="100000"/>
              </a:lnSpc>
              <a:spcBef>
                <a:spcPts val="1000"/>
              </a:spcBef>
              <a:buClr>
                <a:srgbClr val="C00000"/>
              </a:buClr>
              <a:buFont typeface="Wingdings"/>
              <a:buChar char=""/>
              <a:tabLst>
                <a:tab pos="927100" algn="l"/>
              </a:tabLst>
            </a:pPr>
            <a:r>
              <a:rPr sz="2400">
                <a:latin typeface="Calibri"/>
                <a:cs typeface="Calibri"/>
              </a:rPr>
              <a:t>Which</a:t>
            </a:r>
            <a:r>
              <a:rPr sz="2400" spc="-50">
                <a:latin typeface="Calibri"/>
                <a:cs typeface="Calibri"/>
              </a:rPr>
              <a:t> </a:t>
            </a:r>
            <a:r>
              <a:rPr sz="2400" spc="-10">
                <a:latin typeface="Calibri"/>
                <a:cs typeface="Calibri"/>
              </a:rPr>
              <a:t>hypotheses</a:t>
            </a:r>
            <a:r>
              <a:rPr sz="2400" spc="-50">
                <a:latin typeface="Calibri"/>
                <a:cs typeface="Calibri"/>
              </a:rPr>
              <a:t> </a:t>
            </a:r>
            <a:r>
              <a:rPr sz="2400">
                <a:latin typeface="Calibri"/>
                <a:cs typeface="Calibri"/>
              </a:rPr>
              <a:t>we</a:t>
            </a:r>
            <a:r>
              <a:rPr sz="2400" spc="-40">
                <a:latin typeface="Calibri"/>
                <a:cs typeface="Calibri"/>
              </a:rPr>
              <a:t> </a:t>
            </a:r>
            <a:r>
              <a:rPr sz="2400">
                <a:latin typeface="Calibri"/>
                <a:cs typeface="Calibri"/>
              </a:rPr>
              <a:t>will</a:t>
            </a:r>
            <a:r>
              <a:rPr sz="2400" spc="-60">
                <a:latin typeface="Calibri"/>
                <a:cs typeface="Calibri"/>
              </a:rPr>
              <a:t> </a:t>
            </a:r>
            <a:r>
              <a:rPr sz="2400" spc="-10">
                <a:latin typeface="Calibri"/>
                <a:cs typeface="Calibri"/>
              </a:rPr>
              <a:t>consider?</a:t>
            </a:r>
            <a:endParaRPr sz="2400">
              <a:latin typeface="Calibri"/>
              <a:cs typeface="Calibri"/>
            </a:endParaRPr>
          </a:p>
          <a:p>
            <a:pPr marL="927100" lvl="1" indent="-457200">
              <a:lnSpc>
                <a:spcPct val="100000"/>
              </a:lnSpc>
              <a:spcBef>
                <a:spcPts val="994"/>
              </a:spcBef>
              <a:buClr>
                <a:srgbClr val="C00000"/>
              </a:buClr>
              <a:buFont typeface="Wingdings"/>
              <a:buChar char=""/>
              <a:tabLst>
                <a:tab pos="927100" algn="l"/>
              </a:tabLst>
            </a:pPr>
            <a:r>
              <a:rPr sz="2400">
                <a:latin typeface="Calibri"/>
                <a:cs typeface="Calibri"/>
              </a:rPr>
              <a:t>What</a:t>
            </a:r>
            <a:r>
              <a:rPr sz="2400" spc="-55">
                <a:latin typeface="Calibri"/>
                <a:cs typeface="Calibri"/>
              </a:rPr>
              <a:t> </a:t>
            </a:r>
            <a:r>
              <a:rPr sz="2400">
                <a:latin typeface="Calibri"/>
                <a:cs typeface="Calibri"/>
              </a:rPr>
              <a:t>numerical</a:t>
            </a:r>
            <a:r>
              <a:rPr sz="2400" spc="-65">
                <a:latin typeface="Calibri"/>
                <a:cs typeface="Calibri"/>
              </a:rPr>
              <a:t> </a:t>
            </a:r>
            <a:r>
              <a:rPr sz="2400">
                <a:latin typeface="Calibri"/>
                <a:cs typeface="Calibri"/>
              </a:rPr>
              <a:t>tools</a:t>
            </a:r>
            <a:r>
              <a:rPr sz="2400" spc="-50">
                <a:latin typeface="Calibri"/>
                <a:cs typeface="Calibri"/>
              </a:rPr>
              <a:t> </a:t>
            </a:r>
            <a:r>
              <a:rPr sz="2400">
                <a:latin typeface="Calibri"/>
                <a:cs typeface="Calibri"/>
              </a:rPr>
              <a:t>will</a:t>
            </a:r>
            <a:r>
              <a:rPr sz="2400" spc="-65">
                <a:latin typeface="Calibri"/>
                <a:cs typeface="Calibri"/>
              </a:rPr>
              <a:t> </a:t>
            </a:r>
            <a:r>
              <a:rPr sz="2400">
                <a:latin typeface="Calibri"/>
                <a:cs typeface="Calibri"/>
              </a:rPr>
              <a:t>be</a:t>
            </a:r>
            <a:r>
              <a:rPr sz="2400" spc="-45">
                <a:latin typeface="Calibri"/>
                <a:cs typeface="Calibri"/>
              </a:rPr>
              <a:t> </a:t>
            </a:r>
            <a:r>
              <a:rPr sz="2400" spc="-10">
                <a:latin typeface="Calibri"/>
                <a:cs typeface="Calibri"/>
              </a:rPr>
              <a:t>used?</a:t>
            </a:r>
            <a:endParaRPr sz="2400">
              <a:latin typeface="Calibri"/>
              <a:cs typeface="Calibri"/>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Linear solvers</a:t>
            </a:r>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432752" y="1219200"/>
            <a:ext cx="8610600" cy="3693319"/>
          </a:xfrm>
        </p:spPr>
        <p:txBody>
          <a:bodyPr/>
          <a:lstStyle/>
          <a:p>
            <a:pPr marR="0" lvl="0" algn="just" defTabSz="914400" eaLnBrk="1" fontAlgn="auto" latinLnBrk="0" hangingPunct="1">
              <a:lnSpc>
                <a:spcPct val="100000"/>
              </a:lnSpc>
              <a:spcBef>
                <a:spcPts val="0"/>
              </a:spcBef>
              <a:spcAft>
                <a:spcPts val="0"/>
              </a:spcAft>
              <a:buClrTx/>
              <a:buSzTx/>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i="1" err="1"/>
              <a:t>warmStart</a:t>
            </a:r>
            <a:r>
              <a:rPr lang="en-US" b="1" i="1"/>
              <a:t>: </a:t>
            </a:r>
            <a:r>
              <a:rPr lang="en-US"/>
              <a:t>this option allows to use the previous solution as initial solution, which improves the initial guess if your system is evolving smoothly</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ctr" defTabSz="914400" eaLnBrk="1" fontAlgn="auto" latinLnBrk="0" hangingPunct="1">
              <a:lnSpc>
                <a:spcPct val="100000"/>
              </a:lnSpc>
              <a:spcBef>
                <a:spcPts val="0"/>
              </a:spcBef>
              <a:spcAft>
                <a:spcPts val="0"/>
              </a:spcAft>
              <a:buClrTx/>
              <a:buSzTx/>
              <a:tabLst/>
              <a:defRPr/>
            </a:pPr>
            <a:r>
              <a:rPr lang="en-US" err="1"/>
              <a:t>node.addObject</a:t>
            </a:r>
            <a:r>
              <a:rPr lang="en-US"/>
              <a:t>('</a:t>
            </a:r>
            <a:r>
              <a:rPr lang="en-US" err="1"/>
              <a:t>CGLinearSolver</a:t>
            </a:r>
            <a:r>
              <a:rPr lang="en-US"/>
              <a:t>', iterations='100', tolerance='1e-5', threshold='1e-5')</a:t>
            </a:r>
          </a:p>
          <a:p>
            <a:pPr marR="0" lvl="0" algn="just" defTabSz="914400" eaLnBrk="1" fontAlgn="auto" latinLnBrk="0" hangingPunct="1">
              <a:lnSpc>
                <a:spcPct val="100000"/>
              </a:lnSpc>
              <a:spcBef>
                <a:spcPts val="0"/>
              </a:spcBef>
              <a:spcAft>
                <a:spcPts val="0"/>
              </a:spcAft>
              <a:buClrTx/>
              <a:buSzTx/>
              <a:tabLst/>
              <a:defRPr/>
            </a:pPr>
            <a:endParaRPr lang="en-US"/>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algn="just"/>
            <a:endParaRPr lang="en-US"/>
          </a:p>
        </p:txBody>
      </p:sp>
    </p:spTree>
    <p:extLst>
      <p:ext uri="{BB962C8B-B14F-4D97-AF65-F5344CB8AC3E}">
        <p14:creationId xmlns:p14="http://schemas.microsoft.com/office/powerpoint/2010/main" val="32702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kumimoji="0" lang="en-US" sz="4800" b="1" i="0" u="none" strike="noStrike" kern="0" cap="none" spc="0" normalizeH="0" baseline="0" noProof="0">
                <a:ln>
                  <a:noFill/>
                </a:ln>
                <a:solidFill>
                  <a:srgbClr val="12669C"/>
                </a:solidFill>
                <a:effectLst/>
                <a:uLnTx/>
                <a:uFillTx/>
                <a:latin typeface="Calibri Light"/>
                <a:ea typeface="+mj-ea"/>
                <a:cs typeface="Calibri Light"/>
              </a:rPr>
              <a:t>Linear solvers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432752" y="838200"/>
            <a:ext cx="8610600" cy="4801314"/>
          </a:xfrm>
        </p:spPr>
        <p:txBody>
          <a:bodyPr/>
          <a:lstStyle/>
          <a:p>
            <a:pPr marR="0" lvl="0" algn="just" defTabSz="914400"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a:ln>
                <a:noFill/>
              </a:ln>
              <a:solidFill>
                <a:prstClr val="black"/>
              </a:solidFill>
              <a:effectLst/>
              <a:uLnTx/>
              <a:uFillTx/>
              <a:latin typeface="Calibri"/>
              <a:ea typeface="+mn-ea"/>
              <a:cs typeface="Calibri"/>
            </a:endParaRPr>
          </a:p>
          <a:p>
            <a:pPr marR="0" lvl="0" algn="just" defTabSz="914400" eaLnBrk="1" fontAlgn="auto" latinLnBrk="0" hangingPunct="1">
              <a:lnSpc>
                <a:spcPct val="100000"/>
              </a:lnSpc>
              <a:spcBef>
                <a:spcPts val="0"/>
              </a:spcBef>
              <a:spcAft>
                <a:spcPts val="0"/>
              </a:spcAft>
              <a:buClrTx/>
              <a:buSzTx/>
              <a:tabLst/>
              <a:defRPr/>
            </a:pPr>
            <a:r>
              <a:rPr kumimoji="0" lang="en-US" sz="2400" b="0" i="0" u="none" strike="noStrike" kern="0" cap="none" spc="0" normalizeH="0" baseline="0" noProof="0" err="1">
                <a:ln>
                  <a:noFill/>
                </a:ln>
                <a:solidFill>
                  <a:prstClr val="black"/>
                </a:solidFill>
                <a:effectLst/>
                <a:uLnTx/>
                <a:uFillTx/>
                <a:latin typeface="Calibri"/>
                <a:ea typeface="+mn-ea"/>
                <a:cs typeface="Calibri"/>
              </a:rPr>
              <a:t>SparseLDLSolver</a:t>
            </a:r>
            <a:r>
              <a:rPr kumimoji="0" lang="en-US" sz="2400" b="0" i="0" u="none" strike="noStrike" kern="0" cap="none" spc="0" normalizeH="0" baseline="0" noProof="0">
                <a:ln>
                  <a:noFill/>
                </a:ln>
                <a:solidFill>
                  <a:prstClr val="black"/>
                </a:solidFill>
                <a:effectLst/>
                <a:uLnTx/>
                <a:uFillTx/>
                <a:latin typeface="Calibri"/>
                <a:ea typeface="+mn-ea"/>
                <a:cs typeface="Calibri"/>
              </a:rPr>
              <a:t>:</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400" b="0" i="0" u="none" strike="noStrike" kern="0" cap="none" spc="0" normalizeH="0" baseline="0" noProof="0">
                <a:ln>
                  <a:noFill/>
                </a:ln>
                <a:solidFill>
                  <a:prstClr val="black"/>
                </a:solidFill>
                <a:effectLst/>
                <a:uLnTx/>
                <a:uFillTx/>
                <a:latin typeface="Calibri"/>
                <a:ea typeface="+mn-ea"/>
                <a:cs typeface="Calibri"/>
              </a:rPr>
              <a:t>the </a:t>
            </a:r>
            <a:r>
              <a:rPr kumimoji="0" lang="en-US" sz="2400" b="0" i="0" u="none" strike="noStrike" kern="0" cap="none" spc="0" normalizeH="0" baseline="0" noProof="0" err="1">
                <a:ln>
                  <a:noFill/>
                </a:ln>
                <a:solidFill>
                  <a:prstClr val="black"/>
                </a:solidFill>
                <a:effectLst/>
                <a:uLnTx/>
                <a:uFillTx/>
                <a:latin typeface="Calibri"/>
                <a:ea typeface="+mn-ea"/>
                <a:cs typeface="Calibri"/>
              </a:rPr>
              <a:t>SparseLDLSolver</a:t>
            </a:r>
            <a:r>
              <a:rPr kumimoji="0" lang="en-US" sz="2400" b="0" i="0" u="none" strike="noStrike" kern="0" cap="none" spc="0" normalizeH="0" baseline="0" noProof="0">
                <a:ln>
                  <a:noFill/>
                </a:ln>
                <a:solidFill>
                  <a:prstClr val="black"/>
                </a:solidFill>
                <a:effectLst/>
                <a:uLnTx/>
                <a:uFillTx/>
                <a:latin typeface="Calibri"/>
                <a:ea typeface="+mn-ea"/>
                <a:cs typeface="Calibri"/>
              </a:rPr>
              <a:t> relies on the method of LDL decomposition.</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solidFill>
                <a:prstClr val="black"/>
              </a:solidFill>
            </a:endParaRP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400" b="0" i="0" u="none" strike="noStrike" kern="0" cap="none" spc="0" normalizeH="0" baseline="0" noProof="0">
                <a:ln>
                  <a:noFill/>
                </a:ln>
                <a:solidFill>
                  <a:prstClr val="black"/>
                </a:solidFill>
                <a:effectLst/>
                <a:uLnTx/>
                <a:uFillTx/>
                <a:latin typeface="Calibri"/>
                <a:ea typeface="+mn-ea"/>
                <a:cs typeface="Calibri"/>
              </a:rPr>
              <a:t> The system matrix will be decomposed LDL decomposition, where Lower part of the matrix is a lower triangular matrix System matrix and Diagonal of the matrix is a diagonal matrix. </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kumimoji="0" lang="en-US" sz="2400" b="0" i="0" u="none" strike="noStrike" kern="0" cap="none" spc="0" normalizeH="0" baseline="0" noProof="0">
              <a:ln>
                <a:noFill/>
              </a:ln>
              <a:solidFill>
                <a:prstClr val="black"/>
              </a:solidFill>
              <a:effectLst/>
              <a:uLnTx/>
              <a:uFillTx/>
              <a:latin typeface="Calibri"/>
              <a:ea typeface="+mn-ea"/>
              <a:cs typeface="Calibri"/>
            </a:endParaRP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400" b="0" i="0" u="none" strike="noStrike" kern="0" cap="none" spc="0" normalizeH="0" baseline="0" noProof="0">
                <a:ln>
                  <a:noFill/>
                </a:ln>
                <a:solidFill>
                  <a:prstClr val="black"/>
                </a:solidFill>
                <a:effectLst/>
                <a:uLnTx/>
                <a:uFillTx/>
                <a:latin typeface="Calibri"/>
                <a:ea typeface="+mn-ea"/>
                <a:cs typeface="Calibri"/>
              </a:rPr>
              <a:t>This decomposition is an extension of the Cholesky decomposition which reduces its numerical inaccuracy.</a:t>
            </a:r>
          </a:p>
          <a:p>
            <a:pPr marR="0" lvl="0" algn="just" defTabSz="914400"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a:ln>
                <a:noFill/>
              </a:ln>
              <a:solidFill>
                <a:prstClr val="black"/>
              </a:solidFill>
              <a:effectLst/>
              <a:uLnTx/>
              <a:uFillTx/>
              <a:latin typeface="Calibri"/>
              <a:ea typeface="+mn-ea"/>
              <a:cs typeface="Calibri"/>
            </a:endParaRPr>
          </a:p>
          <a:p>
            <a:pPr marR="0" lvl="0" algn="just" defTabSz="914400" eaLnBrk="1" fontAlgn="auto" latinLnBrk="0" hangingPunct="1">
              <a:lnSpc>
                <a:spcPct val="100000"/>
              </a:lnSpc>
              <a:spcBef>
                <a:spcPts val="0"/>
              </a:spcBef>
              <a:spcAft>
                <a:spcPts val="0"/>
              </a:spcAft>
              <a:buClrTx/>
              <a:buSzTx/>
              <a:tabLst/>
              <a:defRPr/>
            </a:pPr>
            <a:r>
              <a:rPr lang="en-US">
                <a:solidFill>
                  <a:prstClr val="black"/>
                </a:solidFill>
              </a:rPr>
              <a:t>                       </a:t>
            </a:r>
            <a:r>
              <a:rPr lang="en-US" err="1">
                <a:solidFill>
                  <a:prstClr val="black"/>
                </a:solidFill>
              </a:rPr>
              <a:t>node.addObject</a:t>
            </a:r>
            <a:r>
              <a:rPr lang="en-US">
                <a:solidFill>
                  <a:prstClr val="black"/>
                </a:solidFill>
              </a:rPr>
              <a:t>('</a:t>
            </a:r>
            <a:r>
              <a:rPr lang="en-US" err="1">
                <a:solidFill>
                  <a:prstClr val="black"/>
                </a:solidFill>
              </a:rPr>
              <a:t>SparseLDLSolver</a:t>
            </a:r>
            <a:r>
              <a:rPr lang="en-US">
                <a:solidFill>
                  <a:prstClr val="black"/>
                </a:solidFill>
              </a:rPr>
              <a:t>')</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prstClr val="black"/>
              </a:solidFill>
            </a:endParaRPr>
          </a:p>
        </p:txBody>
      </p:sp>
    </p:spTree>
    <p:extLst>
      <p:ext uri="{BB962C8B-B14F-4D97-AF65-F5344CB8AC3E}">
        <p14:creationId xmlns:p14="http://schemas.microsoft.com/office/powerpoint/2010/main" val="353106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kumimoji="0" lang="en-US" sz="4800" b="1" i="0" u="none" strike="noStrike" kern="0" cap="none" spc="0" normalizeH="0" baseline="0" noProof="0">
                <a:ln>
                  <a:noFill/>
                </a:ln>
                <a:solidFill>
                  <a:srgbClr val="12669C"/>
                </a:solidFill>
                <a:effectLst/>
                <a:uLnTx/>
                <a:uFillTx/>
                <a:latin typeface="Calibri Light"/>
                <a:ea typeface="+mj-ea"/>
                <a:cs typeface="Calibri Light"/>
              </a:rPr>
              <a:t>Linear solvers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432752" y="1219200"/>
            <a:ext cx="8610600" cy="5539978"/>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400" b="1" i="1" u="none" strike="noStrike" kern="0" cap="none" spc="0" normalizeH="0" baseline="0" noProof="0">
                <a:ln>
                  <a:noFill/>
                </a:ln>
                <a:solidFill>
                  <a:prstClr val="black"/>
                </a:solidFill>
                <a:effectLst/>
                <a:uLnTx/>
                <a:uFillTx/>
                <a:latin typeface="Calibri"/>
                <a:ea typeface="+mn-ea"/>
                <a:cs typeface="Calibri"/>
              </a:rPr>
              <a:t>SparseCholeskySolver: </a:t>
            </a:r>
            <a:r>
              <a:rPr kumimoji="0" lang="en-US" sz="2400" b="0" i="0" u="none" strike="noStrike" kern="0" cap="none" spc="0" normalizeH="0" baseline="0" noProof="0">
                <a:ln>
                  <a:noFill/>
                </a:ln>
                <a:solidFill>
                  <a:prstClr val="black"/>
                </a:solidFill>
                <a:effectLst/>
                <a:uLnTx/>
                <a:uFillTx/>
                <a:latin typeface="Calibri"/>
                <a:ea typeface="+mn-ea"/>
                <a:cs typeface="Calibri"/>
              </a:rPr>
              <a:t>The Cholesky decomposition </a:t>
            </a:r>
          </a:p>
          <a:p>
            <a:pPr marR="0" lvl="0" algn="ctr" defTabSz="914400" eaLnBrk="1" fontAlgn="auto" latinLnBrk="0" hangingPunct="1">
              <a:lnSpc>
                <a:spcPct val="100000"/>
              </a:lnSpc>
              <a:spcBef>
                <a:spcPts val="0"/>
              </a:spcBef>
              <a:spcAft>
                <a:spcPts val="0"/>
              </a:spcAft>
              <a:buClrTx/>
              <a:buSzTx/>
              <a:tabLst/>
              <a:defRPr/>
            </a:pPr>
            <a:r>
              <a:rPr lang="en-US">
                <a:solidFill>
                  <a:prstClr val="black"/>
                </a:solidFill>
              </a:rPr>
              <a:t>     </a:t>
            </a:r>
            <a:r>
              <a:rPr lang="en-US" err="1">
                <a:solidFill>
                  <a:prstClr val="black"/>
                </a:solidFill>
              </a:rPr>
              <a:t>node.addObject</a:t>
            </a:r>
            <a:r>
              <a:rPr lang="en-US">
                <a:solidFill>
                  <a:prstClr val="black"/>
                </a:solidFill>
              </a:rPr>
              <a:t>('SparseCholeskySolver’)</a:t>
            </a:r>
          </a:p>
          <a:p>
            <a:pPr marR="0" lvl="0" algn="ctr" defTabSz="914400" eaLnBrk="1" fontAlgn="auto" latinLnBrk="0" hangingPunct="1">
              <a:lnSpc>
                <a:spcPct val="100000"/>
              </a:lnSpc>
              <a:spcBef>
                <a:spcPts val="0"/>
              </a:spcBef>
              <a:spcAft>
                <a:spcPts val="0"/>
              </a:spcAft>
              <a:buClrTx/>
              <a:buSzTx/>
              <a:tabLst/>
              <a:defRPr/>
            </a:pPr>
            <a:endParaRPr lang="en-US">
              <a:solidFill>
                <a:prstClr val="black"/>
              </a:solidFill>
            </a:endParaRP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b="1" i="1" u="none" strike="noStrike" kern="0" cap="none" spc="0" normalizeH="0" baseline="0" noProof="0" err="1">
                <a:ln>
                  <a:noFill/>
                </a:ln>
                <a:solidFill>
                  <a:prstClr val="black"/>
                </a:solidFill>
                <a:effectLst/>
                <a:uLnTx/>
                <a:uFillTx/>
                <a:latin typeface="Calibri"/>
                <a:ea typeface="+mn-ea"/>
                <a:cs typeface="Calibri"/>
              </a:rPr>
              <a:t>AsyncSparseLDLSolver:</a:t>
            </a:r>
            <a:r>
              <a:rPr kumimoji="0" lang="en-US" b="0" i="0" u="none" strike="noStrike" kern="0" cap="none" spc="0" normalizeH="0" baseline="0" noProof="0" err="1">
                <a:ln>
                  <a:noFill/>
                </a:ln>
                <a:solidFill>
                  <a:prstClr val="black"/>
                </a:solidFill>
                <a:effectLst/>
                <a:uLnTx/>
                <a:uFillTx/>
                <a:latin typeface="Calibri"/>
                <a:ea typeface="+mn-ea"/>
                <a:cs typeface="Calibri"/>
              </a:rPr>
              <a:t>The</a:t>
            </a:r>
            <a:r>
              <a:rPr kumimoji="0" lang="en-US" b="0" i="0" u="none" strike="noStrike" kern="0" cap="none" spc="0" normalizeH="0" baseline="0" noProof="0">
                <a:ln>
                  <a:noFill/>
                </a:ln>
                <a:solidFill>
                  <a:prstClr val="black"/>
                </a:solidFill>
                <a:effectLst/>
                <a:uLnTx/>
                <a:uFillTx/>
                <a:latin typeface="Calibri"/>
                <a:ea typeface="+mn-ea"/>
                <a:cs typeface="Calibri"/>
              </a:rPr>
              <a:t> difference compared to </a:t>
            </a:r>
            <a:r>
              <a:rPr kumimoji="0" lang="en-US" b="0" i="0" u="none" strike="noStrike" kern="0" cap="none" spc="0" normalizeH="0" baseline="0" noProof="0" err="1">
                <a:ln>
                  <a:noFill/>
                </a:ln>
                <a:solidFill>
                  <a:prstClr val="black"/>
                </a:solidFill>
                <a:effectLst/>
                <a:uLnTx/>
                <a:uFillTx/>
                <a:latin typeface="Calibri"/>
                <a:ea typeface="+mn-ea"/>
                <a:cs typeface="Calibri"/>
              </a:rPr>
              <a:t>SparseLDLSolver</a:t>
            </a:r>
            <a:r>
              <a:rPr kumimoji="0" lang="en-US" b="0" i="0" u="none" strike="noStrike" kern="0" cap="none" spc="0" normalizeH="0" baseline="0" noProof="0">
                <a:ln>
                  <a:noFill/>
                </a:ln>
                <a:solidFill>
                  <a:prstClr val="black"/>
                </a:solidFill>
                <a:effectLst/>
                <a:uLnTx/>
                <a:uFillTx/>
                <a:latin typeface="Calibri"/>
                <a:ea typeface="+mn-ea"/>
                <a:cs typeface="Calibri"/>
              </a:rPr>
              <a:t> resides in the fact that the factorization of the matrix is performed in a different thread in order to speed up the simulation.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a:ea typeface="+mn-ea"/>
                <a:cs typeface="Calibri"/>
              </a:rPr>
              <a:t> </a:t>
            </a:r>
            <a:r>
              <a:rPr kumimoji="0" lang="en-US" b="0" i="0" u="none" strike="noStrike" kern="0" cap="none" spc="0" normalizeH="0" baseline="0" noProof="0" err="1">
                <a:ln>
                  <a:noFill/>
                </a:ln>
                <a:solidFill>
                  <a:prstClr val="black"/>
                </a:solidFill>
                <a:effectLst/>
                <a:uLnTx/>
                <a:uFillTx/>
                <a:latin typeface="Calibri"/>
                <a:ea typeface="+mn-ea"/>
                <a:cs typeface="Calibri"/>
              </a:rPr>
              <a:t>node.addObject</a:t>
            </a:r>
            <a:r>
              <a:rPr kumimoji="0" lang="en-US" b="0" i="0" u="none" strike="noStrike" kern="0" cap="none" spc="0" normalizeH="0" baseline="0" noProof="0">
                <a:ln>
                  <a:noFill/>
                </a:ln>
                <a:solidFill>
                  <a:prstClr val="black"/>
                </a:solidFill>
                <a:effectLst/>
                <a:uLnTx/>
                <a:uFillTx/>
                <a:latin typeface="Calibri"/>
                <a:ea typeface="+mn-ea"/>
                <a:cs typeface="Calibri"/>
              </a:rPr>
              <a:t>('AsyncSparseLDLSolver')</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prstClr val="black"/>
              </a:solidFill>
            </a:endParaRP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a:ln>
                <a:noFill/>
              </a:ln>
              <a:solidFill>
                <a:prstClr val="black"/>
              </a:solidFill>
              <a:effectLst/>
              <a:uLnTx/>
              <a:uFillTx/>
              <a:latin typeface="Calibri"/>
              <a:ea typeface="+mn-ea"/>
              <a:cs typeface="Calibri"/>
            </a:endParaRPr>
          </a:p>
          <a:p>
            <a:pPr marR="0" lvl="0" algn="just" defTabSz="914400" eaLnBrk="1" fontAlgn="auto" latinLnBrk="0" hangingPunct="1">
              <a:lnSpc>
                <a:spcPct val="100000"/>
              </a:lnSpc>
              <a:spcBef>
                <a:spcPts val="0"/>
              </a:spcBef>
              <a:spcAft>
                <a:spcPts val="0"/>
              </a:spcAft>
              <a:buClrTx/>
              <a:buSzTx/>
              <a:tabLst/>
              <a:defRPr/>
            </a:pPr>
            <a:endParaRPr lang="en-US">
              <a:solidFill>
                <a:prstClr val="black"/>
              </a:solidFill>
            </a:endParaRPr>
          </a:p>
          <a:p>
            <a:pPr marR="0" lvl="0" algn="just" defTabSz="914400" eaLnBrk="1" fontAlgn="auto" latinLnBrk="0" hangingPunct="1">
              <a:lnSpc>
                <a:spcPct val="100000"/>
              </a:lnSpc>
              <a:spcBef>
                <a:spcPts val="0"/>
              </a:spcBef>
              <a:spcAft>
                <a:spcPts val="0"/>
              </a:spcAft>
              <a:buClrTx/>
              <a:buSzTx/>
              <a:tabLst/>
              <a:defRPr/>
            </a:pPr>
            <a:endParaRPr lang="en-US">
              <a:solidFill>
                <a:prstClr val="black"/>
              </a:solidFill>
            </a:endParaRPr>
          </a:p>
          <a:p>
            <a:pPr marR="0" lvl="0" algn="ctr" defTabSz="914400" eaLnBrk="1" fontAlgn="auto" latinLnBrk="0" hangingPunct="1">
              <a:lnSpc>
                <a:spcPct val="100000"/>
              </a:lnSpc>
              <a:spcBef>
                <a:spcPts val="0"/>
              </a:spcBef>
              <a:spcAft>
                <a:spcPts val="0"/>
              </a:spcAft>
              <a:buClrTx/>
              <a:buSzTx/>
              <a:tabLst/>
              <a:defRPr/>
            </a:pPr>
            <a:endParaRPr lang="en-US">
              <a:solidFill>
                <a:prstClr val="black"/>
              </a:solidFill>
            </a:endParaRPr>
          </a:p>
          <a:p>
            <a:pPr marR="0" lvl="0" algn="just" defTabSz="914400" eaLnBrk="1" fontAlgn="auto" latinLnBrk="0" hangingPunct="1">
              <a:lnSpc>
                <a:spcPct val="100000"/>
              </a:lnSpc>
              <a:spcBef>
                <a:spcPts val="0"/>
              </a:spcBef>
              <a:spcAft>
                <a:spcPts val="0"/>
              </a:spcAft>
              <a:buClrTx/>
              <a:buSzTx/>
              <a:tabLst/>
              <a:defRPr/>
            </a:pPr>
            <a:endParaRPr lang="en-US">
              <a:solidFill>
                <a:prstClr val="black"/>
              </a:solidFill>
            </a:endParaRPr>
          </a:p>
          <a:p>
            <a:pPr marR="0" lvl="0" algn="ctr" defTabSz="914400" eaLnBrk="1" fontAlgn="auto" latinLnBrk="0" hangingPunct="1">
              <a:lnSpc>
                <a:spcPct val="100000"/>
              </a:lnSpc>
              <a:spcBef>
                <a:spcPts val="0"/>
              </a:spcBef>
              <a:spcAft>
                <a:spcPts val="0"/>
              </a:spcAft>
              <a:buClrTx/>
              <a:buSzTx/>
              <a:tabLst/>
              <a:defRPr/>
            </a:pPr>
            <a:endParaRPr lang="en-US">
              <a:solidFill>
                <a:prstClr val="black"/>
              </a:solidFill>
            </a:endParaRPr>
          </a:p>
        </p:txBody>
      </p:sp>
    </p:spTree>
    <p:extLst>
      <p:ext uri="{BB962C8B-B14F-4D97-AF65-F5344CB8AC3E}">
        <p14:creationId xmlns:p14="http://schemas.microsoft.com/office/powerpoint/2010/main" val="2471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kumimoji="0" lang="en-US" sz="4800" b="1" i="0" u="none" strike="noStrike" kern="0" cap="none" spc="0" normalizeH="0" baseline="0" noProof="0">
                <a:ln>
                  <a:noFill/>
                </a:ln>
                <a:solidFill>
                  <a:srgbClr val="12669C"/>
                </a:solidFill>
                <a:effectLst/>
                <a:uLnTx/>
                <a:uFillTx/>
                <a:latin typeface="Calibri Light"/>
                <a:ea typeface="+mj-ea"/>
                <a:cs typeface="Calibri Light"/>
              </a:rPr>
              <a:t>Linear solvers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266700" y="1066800"/>
            <a:ext cx="8610600" cy="1477328"/>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b="1" i="1" u="none" strike="noStrike" kern="0" cap="none" spc="0" normalizeH="0" baseline="0" noProof="0">
                <a:ln>
                  <a:noFill/>
                </a:ln>
                <a:solidFill>
                  <a:prstClr val="black"/>
                </a:solidFill>
                <a:effectLst/>
                <a:uLnTx/>
                <a:uFillTx/>
                <a:latin typeface="Calibri"/>
                <a:ea typeface="+mn-ea"/>
                <a:cs typeface="Calibri"/>
              </a:rPr>
              <a:t>Preconditioned CG:</a:t>
            </a:r>
            <a:r>
              <a:rPr lang="en-US" b="1" i="1" noProof="0">
                <a:solidFill>
                  <a:prstClr val="black"/>
                </a:solidFill>
              </a:rPr>
              <a:t> </a:t>
            </a:r>
            <a:r>
              <a:rPr kumimoji="0" lang="en-US" b="0" i="0" u="none" strike="noStrike" kern="0" cap="none" spc="0" normalizeH="0" baseline="0" noProof="0">
                <a:ln>
                  <a:noFill/>
                </a:ln>
                <a:solidFill>
                  <a:prstClr val="black"/>
                </a:solidFill>
                <a:effectLst/>
                <a:uLnTx/>
                <a:uFillTx/>
                <a:latin typeface="Calibri"/>
                <a:ea typeface="+mn-ea"/>
                <a:cs typeface="Calibri"/>
              </a:rPr>
              <a:t>The </a:t>
            </a:r>
            <a:r>
              <a:rPr kumimoji="0" lang="en-US" b="0" i="0" u="none" strike="noStrike" kern="0" cap="none" spc="0" normalizeH="0" baseline="0" noProof="0" err="1">
                <a:ln>
                  <a:noFill/>
                </a:ln>
                <a:solidFill>
                  <a:prstClr val="black"/>
                </a:solidFill>
                <a:effectLst/>
                <a:uLnTx/>
                <a:uFillTx/>
                <a:latin typeface="Calibri"/>
                <a:ea typeface="+mn-ea"/>
                <a:cs typeface="Calibri"/>
              </a:rPr>
              <a:t>ShewchukPCGLinearSolver</a:t>
            </a:r>
            <a:r>
              <a:rPr kumimoji="0" lang="en-US" b="0" i="0" u="none" strike="noStrike" kern="0" cap="none" spc="0" normalizeH="0" baseline="0" noProof="0">
                <a:ln>
                  <a:noFill/>
                </a:ln>
                <a:solidFill>
                  <a:prstClr val="black"/>
                </a:solidFill>
                <a:effectLst/>
                <a:uLnTx/>
                <a:uFillTx/>
                <a:latin typeface="Calibri"/>
                <a:ea typeface="+mn-ea"/>
                <a:cs typeface="Calibri"/>
              </a:rPr>
              <a:t> is an iterative solver using the conjugate gradient method as implemented in the </a:t>
            </a:r>
            <a:r>
              <a:rPr kumimoji="0" lang="en-US" b="0" i="0" u="none" strike="noStrike" kern="0" cap="none" spc="0" normalizeH="0" baseline="0" noProof="0" err="1">
                <a:ln>
                  <a:noFill/>
                </a:ln>
                <a:solidFill>
                  <a:prstClr val="black"/>
                </a:solidFill>
                <a:effectLst/>
                <a:uLnTx/>
                <a:uFillTx/>
                <a:latin typeface="Calibri"/>
                <a:ea typeface="+mn-ea"/>
                <a:cs typeface="Calibri"/>
              </a:rPr>
              <a:t>CGLinearSolver</a:t>
            </a:r>
            <a:r>
              <a:rPr kumimoji="0" lang="en-US" b="0" i="0" u="none" strike="noStrike" kern="0" cap="none" spc="0" normalizeH="0" baseline="0" noProof="0">
                <a:ln>
                  <a:noFill/>
                </a:ln>
                <a:solidFill>
                  <a:prstClr val="black"/>
                </a:solidFill>
                <a:effectLst/>
                <a:uLnTx/>
                <a:uFillTx/>
                <a:latin typeface="Calibri"/>
                <a:ea typeface="+mn-ea"/>
                <a:cs typeface="Calibri"/>
              </a:rPr>
              <a:t> in SOFA but it adds the possibility to define a preconditioner. </a:t>
            </a:r>
          </a:p>
        </p:txBody>
      </p:sp>
      <p:sp>
        <p:nvSpPr>
          <p:cNvPr id="5" name="TextBox 4">
            <a:extLst>
              <a:ext uri="{FF2B5EF4-FFF2-40B4-BE49-F238E27FC236}">
                <a16:creationId xmlns:a16="http://schemas.microsoft.com/office/drawing/2014/main" id="{CA50B232-D0A4-993C-80FA-08168C454ED7}"/>
              </a:ext>
            </a:extLst>
          </p:cNvPr>
          <p:cNvSpPr txBox="1"/>
          <p:nvPr/>
        </p:nvSpPr>
        <p:spPr>
          <a:xfrm>
            <a:off x="382428" y="3404155"/>
            <a:ext cx="8711248" cy="1200329"/>
          </a:xfrm>
          <a:prstGeom prst="rect">
            <a:avLst/>
          </a:prstGeom>
          <a:noFill/>
        </p:spPr>
        <p:txBody>
          <a:bodyPr wrap="square">
            <a:spAutoFit/>
          </a:bodyPr>
          <a:lstStyle/>
          <a:p>
            <a:pPr algn="ctr"/>
            <a:r>
              <a:rPr lang="en-IN" sz="2400" err="1">
                <a:latin typeface="+mn-lt"/>
              </a:rPr>
              <a:t>node.addObject</a:t>
            </a:r>
            <a:r>
              <a:rPr lang="en-IN" sz="2400">
                <a:latin typeface="+mn-lt"/>
              </a:rPr>
              <a:t>('</a:t>
            </a:r>
            <a:r>
              <a:rPr lang="en-IN" sz="2400" err="1">
                <a:latin typeface="+mn-lt"/>
              </a:rPr>
              <a:t>ShewchukPCGLinearSolver</a:t>
            </a:r>
            <a:r>
              <a:rPr lang="en-IN" sz="2400">
                <a:latin typeface="+mn-lt"/>
              </a:rPr>
              <a:t>', iterations='1000', tolerance='1e-9', preconditioners='</a:t>
            </a:r>
            <a:r>
              <a:rPr lang="en-IN" sz="2400" err="1">
                <a:latin typeface="+mn-lt"/>
              </a:rPr>
              <a:t>LUSolver</a:t>
            </a:r>
            <a:r>
              <a:rPr lang="en-IN" sz="2400">
                <a:latin typeface="+mn-lt"/>
              </a:rPr>
              <a:t>'. </a:t>
            </a:r>
            <a:r>
              <a:rPr lang="en-IN" sz="2400" err="1">
                <a:latin typeface="+mn-lt"/>
              </a:rPr>
              <a:t>build_precond</a:t>
            </a:r>
            <a:r>
              <a:rPr lang="en-IN" sz="2400">
                <a:latin typeface="+mn-lt"/>
              </a:rPr>
              <a:t>='1', </a:t>
            </a:r>
            <a:r>
              <a:rPr lang="en-IN" sz="2400" err="1">
                <a:latin typeface="+mn-lt"/>
              </a:rPr>
              <a:t>update_step</a:t>
            </a:r>
            <a:r>
              <a:rPr lang="en-IN" sz="2400">
                <a:latin typeface="+mn-lt"/>
              </a:rPr>
              <a:t>='1000')</a:t>
            </a:r>
          </a:p>
        </p:txBody>
      </p:sp>
    </p:spTree>
    <p:extLst>
      <p:ext uri="{BB962C8B-B14F-4D97-AF65-F5344CB8AC3E}">
        <p14:creationId xmlns:p14="http://schemas.microsoft.com/office/powerpoint/2010/main" val="106149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Force Fields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152400" y="990600"/>
            <a:ext cx="8610600" cy="5539978"/>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a:t>ForceFields are components that are adding “forces”. These forces will influence the equilibrium of a system by contributing to its change of state.</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ConstantForceField</a:t>
            </a: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TetrahedronHyperelasticityFEMForceField</a:t>
            </a: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PolynomialSpringsForceField</a:t>
            </a: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QuadBendingFEMForceField</a:t>
            </a: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TetrahedronFEMForceField</a:t>
            </a:r>
            <a:endParaRPr lang="en-US"/>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just" defTabSz="914400" eaLnBrk="1" fontAlgn="auto" latinLnBrk="0" hangingPunct="1">
              <a:lnSpc>
                <a:spcPct val="100000"/>
              </a:lnSpc>
              <a:spcBef>
                <a:spcPts val="0"/>
              </a:spcBef>
              <a:spcAft>
                <a:spcPts val="0"/>
              </a:spcAft>
              <a:buClrTx/>
              <a:buSzTx/>
              <a:tabLst/>
              <a:defRPr/>
            </a:pPr>
            <a:endParaRPr lang="en-US"/>
          </a:p>
        </p:txBody>
      </p:sp>
    </p:spTree>
    <p:extLst>
      <p:ext uri="{BB962C8B-B14F-4D97-AF65-F5344CB8AC3E}">
        <p14:creationId xmlns:p14="http://schemas.microsoft.com/office/powerpoint/2010/main" val="3603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Force Fields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152400" y="426958"/>
            <a:ext cx="8839200" cy="6647974"/>
          </a:xfrm>
        </p:spPr>
        <p:txBody>
          <a:bodyPr/>
          <a:lstStyle/>
          <a:p>
            <a:pPr marR="0" lvl="0" algn="just" defTabSz="914400" eaLnBrk="1" fontAlgn="auto" latinLnBrk="0" hangingPunct="1">
              <a:lnSpc>
                <a:spcPct val="100000"/>
              </a:lnSpc>
              <a:spcBef>
                <a:spcPts val="0"/>
              </a:spcBef>
              <a:spcAft>
                <a:spcPts val="0"/>
              </a:spcAft>
              <a:buClrTx/>
              <a:buSzTx/>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err="1"/>
              <a:t>ConstantForceField</a:t>
            </a:r>
            <a:r>
              <a:rPr lang="en-US"/>
              <a:t>: The </a:t>
            </a:r>
            <a:r>
              <a:rPr lang="en-US" err="1"/>
              <a:t>ConstantForceField</a:t>
            </a:r>
            <a:r>
              <a:rPr lang="en-US"/>
              <a:t> is a simple force field applying the same constant force on each node. This force field is not integrated over the domain of our object, but simply distributed over the number of nodes.</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a:t>indices: </a:t>
            </a:r>
            <a:r>
              <a:rPr lang="en-US"/>
              <a:t>list of node indices where the forces are applied and distributed</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a:t>force: </a:t>
            </a:r>
            <a:r>
              <a:rPr lang="en-US"/>
              <a:t>single value corresponding to the constant force applied on each node</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1" err="1"/>
              <a:t>totalForce</a:t>
            </a:r>
            <a:r>
              <a:rPr lang="en-US" b="1"/>
              <a:t>: </a:t>
            </a:r>
            <a:r>
              <a:rPr lang="en-US"/>
              <a:t>single value corresponding to total force for all points, i.e. the sum of the forces distributed uniformly over the nodes</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forces: vector containing the force amplitude applied at each node</a:t>
            </a:r>
          </a:p>
          <a:p>
            <a:pPr marR="0" lvl="0" algn="ctr" defTabSz="914400" eaLnBrk="1" fontAlgn="auto" latinLnBrk="0" hangingPunct="1">
              <a:lnSpc>
                <a:spcPct val="100000"/>
              </a:lnSpc>
              <a:spcBef>
                <a:spcPts val="0"/>
              </a:spcBef>
              <a:spcAft>
                <a:spcPts val="0"/>
              </a:spcAft>
              <a:buClrTx/>
              <a:buSzTx/>
              <a:tabLst/>
              <a:defRPr/>
            </a:pPr>
            <a:endParaRPr lang="en-US"/>
          </a:p>
          <a:p>
            <a:pPr marR="0" lvl="0" algn="ctr" defTabSz="914400" eaLnBrk="1" fontAlgn="auto" latinLnBrk="0" hangingPunct="1">
              <a:lnSpc>
                <a:spcPct val="100000"/>
              </a:lnSpc>
              <a:spcBef>
                <a:spcPts val="0"/>
              </a:spcBef>
              <a:spcAft>
                <a:spcPts val="0"/>
              </a:spcAft>
              <a:buClrTx/>
              <a:buSzTx/>
              <a:tabLst/>
              <a:defRPr/>
            </a:pPr>
            <a:r>
              <a:rPr lang="en-US" err="1"/>
              <a:t>node.addObject</a:t>
            </a:r>
            <a:r>
              <a:rPr lang="en-US"/>
              <a:t>('</a:t>
            </a:r>
            <a:r>
              <a:rPr lang="en-US" err="1"/>
              <a:t>ConstantForceField</a:t>
            </a:r>
            <a:r>
              <a:rPr lang="en-US"/>
              <a:t>', indices=[0 1 2], forces=[[-1 -1 0] [1 -1 0] [1 1 0]])</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just" defTabSz="914400" eaLnBrk="1" fontAlgn="auto" latinLnBrk="0" hangingPunct="1">
              <a:lnSpc>
                <a:spcPct val="100000"/>
              </a:lnSpc>
              <a:spcBef>
                <a:spcPts val="0"/>
              </a:spcBef>
              <a:spcAft>
                <a:spcPts val="0"/>
              </a:spcAft>
              <a:buClrTx/>
              <a:buSzTx/>
              <a:tabLst/>
              <a:defRPr/>
            </a:pPr>
            <a:endParaRPr lang="en-US"/>
          </a:p>
        </p:txBody>
      </p:sp>
      <p:pic>
        <p:nvPicPr>
          <p:cNvPr id="4" name="Picture 3">
            <a:extLst>
              <a:ext uri="{FF2B5EF4-FFF2-40B4-BE49-F238E27FC236}">
                <a16:creationId xmlns:a16="http://schemas.microsoft.com/office/drawing/2014/main" id="{4F1C87A6-3589-6B0A-8DC1-ECD6C465F788}"/>
              </a:ext>
            </a:extLst>
          </p:cNvPr>
          <p:cNvPicPr>
            <a:picLocks noChangeAspect="1"/>
          </p:cNvPicPr>
          <p:nvPr/>
        </p:nvPicPr>
        <p:blipFill>
          <a:blip r:embed="rId2"/>
          <a:stretch>
            <a:fillRect/>
          </a:stretch>
        </p:blipFill>
        <p:spPr>
          <a:xfrm>
            <a:off x="7342505" y="1828800"/>
            <a:ext cx="762000" cy="786482"/>
          </a:xfrm>
          <a:prstGeom prst="rect">
            <a:avLst/>
          </a:prstGeom>
        </p:spPr>
      </p:pic>
    </p:spTree>
    <p:extLst>
      <p:ext uri="{BB962C8B-B14F-4D97-AF65-F5344CB8AC3E}">
        <p14:creationId xmlns:p14="http://schemas.microsoft.com/office/powerpoint/2010/main" val="4216182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Force Fields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152400" y="762000"/>
            <a:ext cx="8610600" cy="6647974"/>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err="1"/>
              <a:t>TetrahedronHyperelasticityFEMForceField</a:t>
            </a:r>
            <a:r>
              <a:rPr lang="en-US"/>
              <a:t>:</a:t>
            </a:r>
          </a:p>
          <a:p>
            <a:pPr marR="0" lvl="0" algn="just" defTabSz="914400" eaLnBrk="1" fontAlgn="auto" latinLnBrk="0" hangingPunct="1">
              <a:lnSpc>
                <a:spcPct val="100000"/>
              </a:lnSpc>
              <a:spcBef>
                <a:spcPts val="0"/>
              </a:spcBef>
              <a:spcAft>
                <a:spcPts val="0"/>
              </a:spcAft>
              <a:buClrTx/>
              <a:buSzTx/>
              <a:tabLst/>
              <a:defRPr/>
            </a:pPr>
            <a:r>
              <a:rPr lang="en-US" err="1"/>
              <a:t>TetrahedronHyperelasticityFEMForceField</a:t>
            </a:r>
            <a:r>
              <a:rPr lang="en-US"/>
              <a:t> implements – for tetrahedral topology only – several non-linear mechanical constitutive laws, also named as </a:t>
            </a:r>
            <a:r>
              <a:rPr lang="en-US" err="1"/>
              <a:t>hyperelastic</a:t>
            </a:r>
            <a:r>
              <a:rPr lang="en-US"/>
              <a:t> constitutive laws.</a:t>
            </a:r>
          </a:p>
          <a:p>
            <a:pPr marR="0" lvl="0" algn="just" defTabSz="914400" eaLnBrk="1" fontAlgn="auto" latinLnBrk="0" hangingPunct="1">
              <a:lnSpc>
                <a:spcPct val="100000"/>
              </a:lnSpc>
              <a:spcBef>
                <a:spcPts val="0"/>
              </a:spcBef>
              <a:spcAft>
                <a:spcPts val="0"/>
              </a:spcAft>
              <a:buClrTx/>
              <a:buSzTx/>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Arruda-Boyce model</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Costa model</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Mooney-Rivlin model</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Neo-Hookean model</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Ogden model (order 1)</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St </a:t>
            </a:r>
            <a:r>
              <a:rPr lang="en-US" err="1"/>
              <a:t>Venant</a:t>
            </a:r>
            <a:r>
              <a:rPr lang="en-US"/>
              <a:t>-Kirchhoff model</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err="1"/>
              <a:t>Veronda-Westmann</a:t>
            </a:r>
            <a:r>
              <a:rPr lang="en-US"/>
              <a:t> model</a:t>
            </a:r>
          </a:p>
          <a:p>
            <a:pPr marR="0" lvl="0" algn="just" defTabSz="914400" eaLnBrk="1" fontAlgn="auto" latinLnBrk="0" hangingPunct="1">
              <a:lnSpc>
                <a:spcPct val="100000"/>
              </a:lnSpc>
              <a:spcBef>
                <a:spcPts val="0"/>
              </a:spcBef>
              <a:spcAft>
                <a:spcPts val="0"/>
              </a:spcAft>
              <a:buClrTx/>
              <a:buSzTx/>
              <a:tabLst/>
              <a:defRPr/>
            </a:pPr>
            <a:endParaRPr lang="en-US"/>
          </a:p>
          <a:p>
            <a:pPr marR="0" lvl="0" algn="ctr" defTabSz="914400" eaLnBrk="1" fontAlgn="auto" latinLnBrk="0" hangingPunct="1">
              <a:lnSpc>
                <a:spcPct val="100000"/>
              </a:lnSpc>
              <a:spcBef>
                <a:spcPts val="0"/>
              </a:spcBef>
              <a:spcAft>
                <a:spcPts val="0"/>
              </a:spcAft>
              <a:buClrTx/>
              <a:buSzTx/>
              <a:tabLst/>
              <a:defRPr/>
            </a:pPr>
            <a:r>
              <a:rPr lang="en-US" err="1"/>
              <a:t>node.addObject</a:t>
            </a:r>
            <a:r>
              <a:rPr lang="en-US"/>
              <a:t>('</a:t>
            </a:r>
            <a:r>
              <a:rPr lang="en-US" err="1"/>
              <a:t>TetrahedronHyperelasticityFEMForceField</a:t>
            </a:r>
            <a:r>
              <a:rPr lang="en-US"/>
              <a:t>', name="</a:t>
            </a:r>
            <a:r>
              <a:rPr lang="en-US" err="1"/>
              <a:t>HyperElasticMaterial</a:t>
            </a:r>
            <a:r>
              <a:rPr lang="en-US"/>
              <a:t>", </a:t>
            </a:r>
            <a:r>
              <a:rPr lang="en-US" err="1"/>
              <a:t>materialName</a:t>
            </a:r>
            <a:r>
              <a:rPr lang="en-US"/>
              <a:t>="</a:t>
            </a:r>
            <a:r>
              <a:rPr lang="en-US" err="1"/>
              <a:t>StVenantKirchhoff</a:t>
            </a:r>
            <a:r>
              <a:rPr lang="en-US"/>
              <a:t>", </a:t>
            </a:r>
            <a:r>
              <a:rPr lang="en-US" err="1"/>
              <a:t>ParameterSet</a:t>
            </a:r>
            <a:r>
              <a:rPr lang="en-US"/>
              <a:t>="3448.2 31034.4")</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just" defTabSz="914400" eaLnBrk="1" fontAlgn="auto" latinLnBrk="0" hangingPunct="1">
              <a:lnSpc>
                <a:spcPct val="100000"/>
              </a:lnSpc>
              <a:spcBef>
                <a:spcPts val="0"/>
              </a:spcBef>
              <a:spcAft>
                <a:spcPts val="0"/>
              </a:spcAft>
              <a:buClrTx/>
              <a:buSzTx/>
              <a:tabLst/>
              <a:defRPr/>
            </a:pPr>
            <a:endParaRPr lang="en-US"/>
          </a:p>
        </p:txBody>
      </p:sp>
    </p:spTree>
    <p:extLst>
      <p:ext uri="{BB962C8B-B14F-4D97-AF65-F5344CB8AC3E}">
        <p14:creationId xmlns:p14="http://schemas.microsoft.com/office/powerpoint/2010/main" val="2740101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Force Fields</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152400" y="990600"/>
            <a:ext cx="8610600" cy="4801314"/>
          </a:xfrm>
        </p:spPr>
        <p:txBody>
          <a:bodyPr/>
          <a:lstStyle/>
          <a:p>
            <a:pPr marL="342900" marR="0" lvl="0" indent="-342900" algn="just" defTabSz="91440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err="1"/>
              <a:t>PolynomialSpringsForceField</a:t>
            </a:r>
            <a:r>
              <a:rPr lang="en-US"/>
              <a:t>:</a:t>
            </a:r>
          </a:p>
          <a:p>
            <a:pPr marR="0" lvl="0" algn="just" defTabSz="914400" eaLnBrk="1" fontAlgn="auto" latinLnBrk="0" hangingPunct="1">
              <a:lnSpc>
                <a:spcPct val="100000"/>
              </a:lnSpc>
              <a:spcBef>
                <a:spcPts val="0"/>
              </a:spcBef>
              <a:spcAft>
                <a:spcPts val="0"/>
              </a:spcAft>
              <a:buClrTx/>
              <a:buSzTx/>
              <a:tabLst/>
              <a:defRPr/>
            </a:pPr>
            <a:r>
              <a:rPr lang="en-US"/>
              <a:t>This component allows to simulate springs with Polynomial stress strain behavior. </a:t>
            </a:r>
          </a:p>
          <a:p>
            <a:pPr marR="0" lvl="0" algn="just" defTabSz="914400" eaLnBrk="1" fontAlgn="auto" latinLnBrk="0" hangingPunct="1">
              <a:lnSpc>
                <a:spcPct val="100000"/>
              </a:lnSpc>
              <a:spcBef>
                <a:spcPts val="0"/>
              </a:spcBef>
              <a:spcAft>
                <a:spcPts val="0"/>
              </a:spcAft>
              <a:buClrTx/>
              <a:buSzTx/>
              <a:tabLst/>
              <a:defRPr/>
            </a:pPr>
            <a:endParaRPr lang="en-US"/>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Spring force the spring force</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Cross section the cross section (always 1.0)</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Stress-strain non-linear function the stress-strain non-linear function</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Original length of the spring the original length and Current length of the spring the current length of the spring</a:t>
            </a:r>
          </a:p>
          <a:p>
            <a:pPr marL="342900" marR="0" lvl="0" indent="-342900" algn="just" defTabSz="91440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a:t>Point displacement the point displacement</a:t>
            </a:r>
          </a:p>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R="0" lvl="0" algn="just" defTabSz="914400" eaLnBrk="1" fontAlgn="auto" latinLnBrk="0" hangingPunct="1">
              <a:lnSpc>
                <a:spcPct val="100000"/>
              </a:lnSpc>
              <a:spcBef>
                <a:spcPts val="0"/>
              </a:spcBef>
              <a:spcAft>
                <a:spcPts val="0"/>
              </a:spcAft>
              <a:buClrTx/>
              <a:buSzTx/>
              <a:tabLst/>
              <a:defRPr/>
            </a:pPr>
            <a:endParaRPr lang="en-US"/>
          </a:p>
        </p:txBody>
      </p:sp>
    </p:spTree>
    <p:extLst>
      <p:ext uri="{BB962C8B-B14F-4D97-AF65-F5344CB8AC3E}">
        <p14:creationId xmlns:p14="http://schemas.microsoft.com/office/powerpoint/2010/main" val="287046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8739" y="114426"/>
            <a:ext cx="5034915" cy="696595"/>
          </a:xfrm>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55"/>
              <a:t> </a:t>
            </a:r>
            <a:r>
              <a:rPr sz="4400"/>
              <a:t>–</a:t>
            </a:r>
            <a:r>
              <a:rPr lang="en-IN" sz="4400"/>
              <a:t> Example II</a:t>
            </a:r>
            <a:endParaRPr sz="4400"/>
          </a:p>
        </p:txBody>
      </p:sp>
      <p:pic>
        <p:nvPicPr>
          <p:cNvPr id="4" name="object 4"/>
          <p:cNvPicPr/>
          <p:nvPr/>
        </p:nvPicPr>
        <p:blipFill>
          <a:blip r:embed="rId2" cstate="print"/>
          <a:stretch>
            <a:fillRect/>
          </a:stretch>
        </p:blipFill>
        <p:spPr>
          <a:xfrm>
            <a:off x="6201172" y="145108"/>
            <a:ext cx="1270983" cy="547982"/>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28</a:t>
            </a:fld>
            <a:endParaRPr spc="-25"/>
          </a:p>
        </p:txBody>
      </p:sp>
      <p:pic>
        <p:nvPicPr>
          <p:cNvPr id="10" name="Picture 9">
            <a:extLst>
              <a:ext uri="{FF2B5EF4-FFF2-40B4-BE49-F238E27FC236}">
                <a16:creationId xmlns:a16="http://schemas.microsoft.com/office/drawing/2014/main" id="{1F630BFC-BC10-5DDA-A2FA-D13E780B7F00}"/>
              </a:ext>
            </a:extLst>
          </p:cNvPr>
          <p:cNvPicPr>
            <a:picLocks noChangeAspect="1"/>
          </p:cNvPicPr>
          <p:nvPr/>
        </p:nvPicPr>
        <p:blipFill rotWithShape="1">
          <a:blip r:embed="rId3"/>
          <a:srcRect l="4166" t="5555" r="25000" b="24815"/>
          <a:stretch/>
        </p:blipFill>
        <p:spPr>
          <a:xfrm>
            <a:off x="152400" y="841500"/>
            <a:ext cx="8951583" cy="5330700"/>
          </a:xfrm>
          <a:prstGeom prst="rect">
            <a:avLst/>
          </a:prstGeom>
        </p:spPr>
      </p:pic>
    </p:spTree>
    <p:extLst>
      <p:ext uri="{BB962C8B-B14F-4D97-AF65-F5344CB8AC3E}">
        <p14:creationId xmlns:p14="http://schemas.microsoft.com/office/powerpoint/2010/main" val="313908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3603" y="0"/>
            <a:ext cx="4802886" cy="1213865"/>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60"/>
              <a:t> </a:t>
            </a:r>
            <a:r>
              <a:rPr sz="4400"/>
              <a:t>–</a:t>
            </a:r>
            <a:r>
              <a:rPr sz="4400" spc="-120"/>
              <a:t> </a:t>
            </a:r>
            <a:r>
              <a:rPr sz="4400" spc="-40"/>
              <a:t>Mechanical</a:t>
            </a:r>
            <a:r>
              <a:rPr sz="4400" spc="-125"/>
              <a:t> </a:t>
            </a:r>
            <a:r>
              <a:rPr sz="4400" spc="-10"/>
              <a:t>Model</a:t>
            </a:r>
            <a:endParaRPr sz="4400"/>
          </a:p>
        </p:txBody>
      </p:sp>
      <p:pic>
        <p:nvPicPr>
          <p:cNvPr id="4" name="object 4"/>
          <p:cNvPicPr/>
          <p:nvPr/>
        </p:nvPicPr>
        <p:blipFill>
          <a:blip r:embed="rId3" cstate="print"/>
          <a:stretch>
            <a:fillRect/>
          </a:stretch>
        </p:blipFill>
        <p:spPr>
          <a:xfrm>
            <a:off x="6196584" y="99060"/>
            <a:ext cx="1280160" cy="640080"/>
          </a:xfrm>
          <a:prstGeom prst="rect">
            <a:avLst/>
          </a:prstGeom>
        </p:spPr>
      </p:pic>
      <p:sp>
        <p:nvSpPr>
          <p:cNvPr id="5" name="object 5"/>
          <p:cNvSpPr txBox="1"/>
          <p:nvPr/>
        </p:nvSpPr>
        <p:spPr>
          <a:xfrm>
            <a:off x="153415" y="1324101"/>
            <a:ext cx="7819390" cy="3589654"/>
          </a:xfrm>
          <a:prstGeom prst="rect">
            <a:avLst/>
          </a:prstGeom>
        </p:spPr>
        <p:txBody>
          <a:bodyPr vert="horz" wrap="square" lIns="0" tIns="140335" rIns="0" bIns="0" rtlCol="0">
            <a:spAutoFit/>
          </a:bodyPr>
          <a:lstStyle/>
          <a:p>
            <a:pPr marL="469265" indent="-456565">
              <a:lnSpc>
                <a:spcPct val="100000"/>
              </a:lnSpc>
              <a:spcBef>
                <a:spcPts val="1105"/>
              </a:spcBef>
              <a:buClr>
                <a:srgbClr val="12669C"/>
              </a:buClr>
              <a:buFont typeface="Wingdings"/>
              <a:buChar char=""/>
              <a:tabLst>
                <a:tab pos="469265" algn="l"/>
              </a:tabLst>
            </a:pPr>
            <a:r>
              <a:rPr sz="2400" b="1" spc="-10">
                <a:latin typeface="Calibri"/>
                <a:cs typeface="Calibri"/>
              </a:rPr>
              <a:t>Mechanical</a:t>
            </a:r>
            <a:r>
              <a:rPr sz="2400" b="1" spc="-50">
                <a:latin typeface="Calibri"/>
                <a:cs typeface="Calibri"/>
              </a:rPr>
              <a:t> </a:t>
            </a:r>
            <a:r>
              <a:rPr sz="2400" b="1" spc="-10">
                <a:latin typeface="Calibri"/>
                <a:cs typeface="Calibri"/>
              </a:rPr>
              <a:t>Model:</a:t>
            </a:r>
            <a:endParaRPr sz="2400">
              <a:latin typeface="Calibri"/>
              <a:cs typeface="Calibri"/>
            </a:endParaRPr>
          </a:p>
          <a:p>
            <a:pPr marL="927100" marR="5080" lvl="1" indent="-457200">
              <a:lnSpc>
                <a:spcPct val="100000"/>
              </a:lnSpc>
              <a:spcBef>
                <a:spcPts val="1010"/>
              </a:spcBef>
              <a:buClr>
                <a:srgbClr val="C00000"/>
              </a:buClr>
              <a:buFont typeface="Wingdings"/>
              <a:buChar char=""/>
              <a:tabLst>
                <a:tab pos="927100" algn="l"/>
              </a:tabLst>
            </a:pPr>
            <a:r>
              <a:rPr sz="2400" b="1">
                <a:latin typeface="Calibri"/>
                <a:cs typeface="Calibri"/>
              </a:rPr>
              <a:t>Mesh</a:t>
            </a:r>
            <a:r>
              <a:rPr sz="2400" b="1" spc="-55">
                <a:latin typeface="Calibri"/>
                <a:cs typeface="Calibri"/>
              </a:rPr>
              <a:t> </a:t>
            </a:r>
            <a:r>
              <a:rPr sz="2400" b="1">
                <a:latin typeface="Calibri"/>
                <a:cs typeface="Calibri"/>
              </a:rPr>
              <a:t>size:</a:t>
            </a:r>
            <a:r>
              <a:rPr sz="2400" b="1" spc="-65">
                <a:latin typeface="Calibri"/>
                <a:cs typeface="Calibri"/>
              </a:rPr>
              <a:t> </a:t>
            </a:r>
            <a:r>
              <a:rPr sz="2400">
                <a:latin typeface="Calibri"/>
                <a:cs typeface="Calibri"/>
              </a:rPr>
              <a:t>define</a:t>
            </a:r>
            <a:r>
              <a:rPr sz="2400" spc="-40">
                <a:latin typeface="Calibri"/>
                <a:cs typeface="Calibri"/>
              </a:rPr>
              <a:t> </a:t>
            </a:r>
            <a:r>
              <a:rPr sz="2400">
                <a:latin typeface="Calibri"/>
                <a:cs typeface="Calibri"/>
              </a:rPr>
              <a:t>the</a:t>
            </a:r>
            <a:r>
              <a:rPr sz="2400" spc="-60">
                <a:latin typeface="Calibri"/>
                <a:cs typeface="Calibri"/>
              </a:rPr>
              <a:t> </a:t>
            </a:r>
            <a:r>
              <a:rPr sz="2400">
                <a:latin typeface="Calibri"/>
                <a:cs typeface="Calibri"/>
              </a:rPr>
              <a:t>geometry</a:t>
            </a:r>
            <a:r>
              <a:rPr sz="2400" spc="-60">
                <a:latin typeface="Calibri"/>
                <a:cs typeface="Calibri"/>
              </a:rPr>
              <a:t> </a:t>
            </a:r>
            <a:r>
              <a:rPr sz="2400">
                <a:latin typeface="Calibri"/>
                <a:cs typeface="Calibri"/>
              </a:rPr>
              <a:t>of</a:t>
            </a:r>
            <a:r>
              <a:rPr sz="2400" spc="-60">
                <a:latin typeface="Calibri"/>
                <a:cs typeface="Calibri"/>
              </a:rPr>
              <a:t> </a:t>
            </a:r>
            <a:r>
              <a:rPr sz="2400">
                <a:latin typeface="Calibri"/>
                <a:cs typeface="Calibri"/>
              </a:rPr>
              <a:t>the</a:t>
            </a:r>
            <a:r>
              <a:rPr sz="2400" spc="-50">
                <a:latin typeface="Calibri"/>
                <a:cs typeface="Calibri"/>
              </a:rPr>
              <a:t> </a:t>
            </a:r>
            <a:r>
              <a:rPr sz="2400">
                <a:latin typeface="Calibri"/>
                <a:cs typeface="Calibri"/>
              </a:rPr>
              <a:t>object,</a:t>
            </a:r>
            <a:r>
              <a:rPr sz="2400" spc="-65">
                <a:latin typeface="Calibri"/>
                <a:cs typeface="Calibri"/>
              </a:rPr>
              <a:t> </a:t>
            </a:r>
            <a:r>
              <a:rPr sz="2400">
                <a:latin typeface="Calibri"/>
                <a:cs typeface="Calibri"/>
              </a:rPr>
              <a:t>using</a:t>
            </a:r>
            <a:r>
              <a:rPr sz="2400" spc="-60">
                <a:latin typeface="Calibri"/>
                <a:cs typeface="Calibri"/>
              </a:rPr>
              <a:t> </a:t>
            </a:r>
            <a:r>
              <a:rPr sz="2400" spc="-25">
                <a:latin typeface="Calibri"/>
                <a:cs typeface="Calibri"/>
              </a:rPr>
              <a:t>any </a:t>
            </a:r>
            <a:r>
              <a:rPr sz="2400">
                <a:latin typeface="Calibri"/>
                <a:cs typeface="Calibri"/>
              </a:rPr>
              <a:t>CAD</a:t>
            </a:r>
            <a:r>
              <a:rPr sz="2400" spc="-15">
                <a:latin typeface="Calibri"/>
                <a:cs typeface="Calibri"/>
              </a:rPr>
              <a:t> </a:t>
            </a:r>
            <a:r>
              <a:rPr sz="2400" spc="-10">
                <a:latin typeface="Calibri"/>
                <a:cs typeface="Calibri"/>
              </a:rPr>
              <a:t>software</a:t>
            </a:r>
            <a:endParaRPr sz="2400">
              <a:latin typeface="Calibri"/>
              <a:cs typeface="Calibri"/>
            </a:endParaRPr>
          </a:p>
          <a:p>
            <a:pPr marL="926465" lvl="1" indent="-456565">
              <a:lnSpc>
                <a:spcPct val="100000"/>
              </a:lnSpc>
              <a:spcBef>
                <a:spcPts val="1000"/>
              </a:spcBef>
              <a:buClr>
                <a:srgbClr val="C00000"/>
              </a:buClr>
              <a:buFont typeface="Wingdings"/>
              <a:buChar char=""/>
              <a:tabLst>
                <a:tab pos="926465" algn="l"/>
              </a:tabLst>
            </a:pPr>
            <a:r>
              <a:rPr sz="2400">
                <a:latin typeface="Calibri"/>
                <a:cs typeface="Calibri"/>
              </a:rPr>
              <a:t>Define</a:t>
            </a:r>
            <a:r>
              <a:rPr sz="2400" spc="-70">
                <a:latin typeface="Calibri"/>
                <a:cs typeface="Calibri"/>
              </a:rPr>
              <a:t> </a:t>
            </a:r>
            <a:r>
              <a:rPr sz="2400">
                <a:latin typeface="Calibri"/>
                <a:cs typeface="Calibri"/>
              </a:rPr>
              <a:t>the</a:t>
            </a:r>
            <a:r>
              <a:rPr sz="2400" spc="-80">
                <a:latin typeface="Calibri"/>
                <a:cs typeface="Calibri"/>
              </a:rPr>
              <a:t> </a:t>
            </a:r>
            <a:r>
              <a:rPr sz="2400" b="1">
                <a:latin typeface="Calibri"/>
                <a:cs typeface="Calibri"/>
              </a:rPr>
              <a:t>mechanical</a:t>
            </a:r>
            <a:r>
              <a:rPr sz="2400" b="1" spc="-85">
                <a:latin typeface="Calibri"/>
                <a:cs typeface="Calibri"/>
              </a:rPr>
              <a:t> </a:t>
            </a:r>
            <a:r>
              <a:rPr sz="2400" b="1" spc="-10">
                <a:latin typeface="Calibri"/>
                <a:cs typeface="Calibri"/>
              </a:rPr>
              <a:t>properties</a:t>
            </a:r>
            <a:endParaRPr sz="2400">
              <a:latin typeface="Calibri"/>
              <a:cs typeface="Calibri"/>
            </a:endParaRPr>
          </a:p>
          <a:p>
            <a:pPr marL="927100" marR="254635" lvl="1" indent="-457200">
              <a:lnSpc>
                <a:spcPct val="100000"/>
              </a:lnSpc>
              <a:spcBef>
                <a:spcPts val="994"/>
              </a:spcBef>
              <a:buClr>
                <a:srgbClr val="C00000"/>
              </a:buClr>
              <a:buFont typeface="Wingdings"/>
              <a:buChar char=""/>
              <a:tabLst>
                <a:tab pos="927100" algn="l"/>
              </a:tabLst>
            </a:pPr>
            <a:r>
              <a:rPr sz="2400">
                <a:latin typeface="Calibri"/>
                <a:cs typeface="Calibri"/>
              </a:rPr>
              <a:t>Simulate</a:t>
            </a:r>
            <a:r>
              <a:rPr sz="2400" spc="-110">
                <a:latin typeface="Calibri"/>
                <a:cs typeface="Calibri"/>
              </a:rPr>
              <a:t> </a:t>
            </a:r>
            <a:r>
              <a:rPr sz="2400" b="1" spc="-10">
                <a:latin typeface="Calibri"/>
                <a:cs typeface="Calibri"/>
              </a:rPr>
              <a:t>constitutive</a:t>
            </a:r>
            <a:r>
              <a:rPr sz="2400" b="1" spc="-65">
                <a:latin typeface="Calibri"/>
                <a:cs typeface="Calibri"/>
              </a:rPr>
              <a:t> </a:t>
            </a:r>
            <a:r>
              <a:rPr sz="2400" b="1">
                <a:latin typeface="Calibri"/>
                <a:cs typeface="Calibri"/>
              </a:rPr>
              <a:t>material</a:t>
            </a:r>
            <a:r>
              <a:rPr sz="2400" b="1" spc="-90">
                <a:latin typeface="Calibri"/>
                <a:cs typeface="Calibri"/>
              </a:rPr>
              <a:t> </a:t>
            </a:r>
            <a:r>
              <a:rPr sz="2400" b="1">
                <a:latin typeface="Calibri"/>
                <a:cs typeface="Calibri"/>
              </a:rPr>
              <a:t>laws</a:t>
            </a:r>
            <a:r>
              <a:rPr sz="2400">
                <a:latin typeface="Calibri"/>
                <a:cs typeface="Calibri"/>
              </a:rPr>
              <a:t>:</a:t>
            </a:r>
            <a:r>
              <a:rPr sz="2400" spc="-85">
                <a:latin typeface="Calibri"/>
                <a:cs typeface="Calibri"/>
              </a:rPr>
              <a:t> </a:t>
            </a:r>
            <a:r>
              <a:rPr sz="2400">
                <a:latin typeface="Calibri"/>
                <a:cs typeface="Calibri"/>
              </a:rPr>
              <a:t>allows</a:t>
            </a:r>
            <a:r>
              <a:rPr sz="2400" spc="-85">
                <a:latin typeface="Calibri"/>
                <a:cs typeface="Calibri"/>
              </a:rPr>
              <a:t> </a:t>
            </a:r>
            <a:r>
              <a:rPr sz="2400">
                <a:latin typeface="Calibri"/>
                <a:cs typeface="Calibri"/>
              </a:rPr>
              <a:t>defining</a:t>
            </a:r>
            <a:r>
              <a:rPr sz="2400" spc="-80">
                <a:latin typeface="Calibri"/>
                <a:cs typeface="Calibri"/>
              </a:rPr>
              <a:t> </a:t>
            </a:r>
            <a:r>
              <a:rPr sz="2400" spc="-50">
                <a:latin typeface="Calibri"/>
                <a:cs typeface="Calibri"/>
              </a:rPr>
              <a:t>a </a:t>
            </a:r>
            <a:r>
              <a:rPr sz="2400">
                <a:latin typeface="Calibri"/>
                <a:cs typeface="Calibri"/>
              </a:rPr>
              <a:t>good</a:t>
            </a:r>
            <a:r>
              <a:rPr sz="2400" spc="-55">
                <a:latin typeface="Calibri"/>
                <a:cs typeface="Calibri"/>
              </a:rPr>
              <a:t> </a:t>
            </a:r>
            <a:r>
              <a:rPr sz="2400" spc="-10">
                <a:latin typeface="Calibri"/>
                <a:cs typeface="Calibri"/>
              </a:rPr>
              <a:t>representation</a:t>
            </a:r>
            <a:r>
              <a:rPr sz="2400" spc="-50">
                <a:latin typeface="Calibri"/>
                <a:cs typeface="Calibri"/>
              </a:rPr>
              <a:t> </a:t>
            </a:r>
            <a:r>
              <a:rPr sz="2400">
                <a:latin typeface="Calibri"/>
                <a:cs typeface="Calibri"/>
              </a:rPr>
              <a:t>of</a:t>
            </a:r>
            <a:r>
              <a:rPr sz="2400" spc="-50">
                <a:latin typeface="Calibri"/>
                <a:cs typeface="Calibri"/>
              </a:rPr>
              <a:t> </a:t>
            </a:r>
            <a:r>
              <a:rPr sz="2400">
                <a:latin typeface="Calibri"/>
                <a:cs typeface="Calibri"/>
              </a:rPr>
              <a:t>the</a:t>
            </a:r>
            <a:r>
              <a:rPr sz="2400" spc="-40">
                <a:latin typeface="Calibri"/>
                <a:cs typeface="Calibri"/>
              </a:rPr>
              <a:t> </a:t>
            </a:r>
            <a:r>
              <a:rPr sz="2400">
                <a:latin typeface="Calibri"/>
                <a:cs typeface="Calibri"/>
              </a:rPr>
              <a:t>kinematics</a:t>
            </a:r>
            <a:r>
              <a:rPr sz="2400" spc="-70">
                <a:latin typeface="Calibri"/>
                <a:cs typeface="Calibri"/>
              </a:rPr>
              <a:t> </a:t>
            </a:r>
            <a:r>
              <a:rPr sz="2400">
                <a:latin typeface="Calibri"/>
                <a:cs typeface="Calibri"/>
              </a:rPr>
              <a:t>and</a:t>
            </a:r>
            <a:r>
              <a:rPr sz="2400" spc="-50">
                <a:latin typeface="Calibri"/>
                <a:cs typeface="Calibri"/>
              </a:rPr>
              <a:t> </a:t>
            </a:r>
            <a:r>
              <a:rPr sz="2400" spc="-10">
                <a:latin typeface="Calibri"/>
                <a:cs typeface="Calibri"/>
              </a:rPr>
              <a:t>dynamic behavior</a:t>
            </a:r>
            <a:endParaRPr sz="2400">
              <a:latin typeface="Calibri"/>
              <a:cs typeface="Calibri"/>
            </a:endParaRPr>
          </a:p>
          <a:p>
            <a:pPr marL="926465" lvl="1" indent="-456565">
              <a:lnSpc>
                <a:spcPct val="100000"/>
              </a:lnSpc>
              <a:spcBef>
                <a:spcPts val="1010"/>
              </a:spcBef>
              <a:buClr>
                <a:srgbClr val="C00000"/>
              </a:buClr>
              <a:buFont typeface="Wingdings"/>
              <a:buChar char=""/>
              <a:tabLst>
                <a:tab pos="926465" algn="l"/>
              </a:tabLst>
            </a:pPr>
            <a:r>
              <a:rPr sz="2400" spc="-10">
                <a:latin typeface="Calibri"/>
                <a:cs typeface="Calibri"/>
              </a:rPr>
              <a:t>Understand</a:t>
            </a:r>
            <a:r>
              <a:rPr sz="2400" spc="-80">
                <a:latin typeface="Calibri"/>
                <a:cs typeface="Calibri"/>
              </a:rPr>
              <a:t> </a:t>
            </a:r>
            <a:r>
              <a:rPr sz="2400">
                <a:latin typeface="Calibri"/>
                <a:cs typeface="Calibri"/>
              </a:rPr>
              <a:t>the</a:t>
            </a:r>
            <a:r>
              <a:rPr sz="2400" spc="-90">
                <a:latin typeface="Calibri"/>
                <a:cs typeface="Calibri"/>
              </a:rPr>
              <a:t> </a:t>
            </a:r>
            <a:r>
              <a:rPr sz="2400" b="1">
                <a:latin typeface="Calibri"/>
                <a:cs typeface="Calibri"/>
              </a:rPr>
              <a:t>Finite</a:t>
            </a:r>
            <a:r>
              <a:rPr sz="2400" b="1" spc="-70">
                <a:latin typeface="Calibri"/>
                <a:cs typeface="Calibri"/>
              </a:rPr>
              <a:t> </a:t>
            </a:r>
            <a:r>
              <a:rPr sz="2400" b="1">
                <a:latin typeface="Calibri"/>
                <a:cs typeface="Calibri"/>
              </a:rPr>
              <a:t>Element</a:t>
            </a:r>
            <a:r>
              <a:rPr sz="2400" b="1" spc="-70">
                <a:latin typeface="Calibri"/>
                <a:cs typeface="Calibri"/>
              </a:rPr>
              <a:t> </a:t>
            </a:r>
            <a:r>
              <a:rPr sz="2400" b="1">
                <a:latin typeface="Calibri"/>
                <a:cs typeface="Calibri"/>
              </a:rPr>
              <a:t>Analysis</a:t>
            </a:r>
            <a:r>
              <a:rPr sz="2400" b="1" spc="-70">
                <a:latin typeface="Calibri"/>
                <a:cs typeface="Calibri"/>
              </a:rPr>
              <a:t> </a:t>
            </a:r>
            <a:r>
              <a:rPr sz="2400" b="1" spc="-10">
                <a:latin typeface="Calibri"/>
                <a:cs typeface="Calibri"/>
              </a:rPr>
              <a:t>(FEA)</a:t>
            </a:r>
            <a:endParaRPr sz="24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3949" y="0"/>
            <a:ext cx="6252845" cy="1214120"/>
            <a:chOff x="113949" y="0"/>
            <a:chExt cx="6252845" cy="1214120"/>
          </a:xfrm>
        </p:grpSpPr>
        <p:pic>
          <p:nvPicPr>
            <p:cNvPr id="3" name="object 3"/>
            <p:cNvPicPr/>
            <p:nvPr/>
          </p:nvPicPr>
          <p:blipFill>
            <a:blip r:embed="rId2" cstate="print"/>
            <a:stretch>
              <a:fillRect/>
            </a:stretch>
          </p:blipFill>
          <p:spPr>
            <a:xfrm>
              <a:off x="1449323" y="77723"/>
              <a:ext cx="2754629" cy="1069086"/>
            </a:xfrm>
            <a:prstGeom prst="rect">
              <a:avLst/>
            </a:prstGeom>
          </p:spPr>
        </p:pic>
        <p:pic>
          <p:nvPicPr>
            <p:cNvPr id="4" name="object 4"/>
            <p:cNvPicPr/>
            <p:nvPr/>
          </p:nvPicPr>
          <p:blipFill>
            <a:blip r:embed="rId3" cstate="print"/>
            <a:stretch>
              <a:fillRect/>
            </a:stretch>
          </p:blipFill>
          <p:spPr>
            <a:xfrm>
              <a:off x="3689604" y="77723"/>
              <a:ext cx="2676905" cy="1069086"/>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75"/>
              <a:t> </a:t>
            </a:r>
            <a:r>
              <a:rPr sz="4400"/>
              <a:t>–</a:t>
            </a:r>
            <a:r>
              <a:rPr sz="4400" spc="-130"/>
              <a:t> </a:t>
            </a:r>
            <a:r>
              <a:rPr sz="3800" spc="-20"/>
              <a:t>Continuum</a:t>
            </a:r>
            <a:r>
              <a:rPr sz="3800" spc="-50"/>
              <a:t> </a:t>
            </a:r>
            <a:r>
              <a:rPr sz="3800" spc="-20"/>
              <a:t>Mechanics</a:t>
            </a:r>
            <a:endParaRPr sz="3800"/>
          </a:p>
        </p:txBody>
      </p:sp>
      <p:pic>
        <p:nvPicPr>
          <p:cNvPr id="6" name="object 6"/>
          <p:cNvPicPr/>
          <p:nvPr/>
        </p:nvPicPr>
        <p:blipFill>
          <a:blip r:embed="rId4" cstate="print"/>
          <a:stretch>
            <a:fillRect/>
          </a:stretch>
        </p:blipFill>
        <p:spPr>
          <a:xfrm>
            <a:off x="6196584" y="99060"/>
            <a:ext cx="1280160" cy="640080"/>
          </a:xfrm>
          <a:prstGeom prst="rect">
            <a:avLst/>
          </a:prstGeom>
        </p:spPr>
      </p:pic>
      <p:sp>
        <p:nvSpPr>
          <p:cNvPr id="7" name="object 7"/>
          <p:cNvSpPr txBox="1"/>
          <p:nvPr/>
        </p:nvSpPr>
        <p:spPr>
          <a:xfrm>
            <a:off x="360984" y="1349755"/>
            <a:ext cx="7913370" cy="4079875"/>
          </a:xfrm>
          <a:prstGeom prst="rect">
            <a:avLst/>
          </a:prstGeom>
        </p:spPr>
        <p:txBody>
          <a:bodyPr vert="horz" wrap="square" lIns="0" tIns="12700" rIns="0" bIns="0" rtlCol="0">
            <a:spAutoFit/>
          </a:bodyPr>
          <a:lstStyle/>
          <a:p>
            <a:pPr marL="469265" indent="-456565">
              <a:lnSpc>
                <a:spcPct val="100000"/>
              </a:lnSpc>
              <a:spcBef>
                <a:spcPts val="100"/>
              </a:spcBef>
              <a:buClr>
                <a:srgbClr val="12669C"/>
              </a:buClr>
              <a:buFont typeface="Wingdings"/>
              <a:buChar char=""/>
              <a:tabLst>
                <a:tab pos="469265" algn="l"/>
              </a:tabLst>
            </a:pPr>
            <a:r>
              <a:rPr sz="2400">
                <a:latin typeface="Calibri"/>
                <a:cs typeface="Calibri"/>
              </a:rPr>
              <a:t>Description</a:t>
            </a:r>
            <a:r>
              <a:rPr sz="2400" spc="-75">
                <a:latin typeface="Calibri"/>
                <a:cs typeface="Calibri"/>
              </a:rPr>
              <a:t> </a:t>
            </a:r>
            <a:r>
              <a:rPr sz="2400">
                <a:latin typeface="Calibri"/>
                <a:cs typeface="Calibri"/>
              </a:rPr>
              <a:t>of</a:t>
            </a:r>
            <a:r>
              <a:rPr sz="2400" spc="-55">
                <a:latin typeface="Calibri"/>
                <a:cs typeface="Calibri"/>
              </a:rPr>
              <a:t> </a:t>
            </a:r>
            <a:r>
              <a:rPr sz="2400" spc="-10">
                <a:latin typeface="Calibri"/>
                <a:cs typeface="Calibri"/>
              </a:rPr>
              <a:t>physical</a:t>
            </a:r>
            <a:r>
              <a:rPr sz="2400" spc="-65">
                <a:latin typeface="Calibri"/>
                <a:cs typeface="Calibri"/>
              </a:rPr>
              <a:t> </a:t>
            </a:r>
            <a:r>
              <a:rPr sz="2400">
                <a:latin typeface="Calibri"/>
                <a:cs typeface="Calibri"/>
              </a:rPr>
              <a:t>bodies</a:t>
            </a:r>
            <a:r>
              <a:rPr sz="2400" spc="-55">
                <a:latin typeface="Calibri"/>
                <a:cs typeface="Calibri"/>
              </a:rPr>
              <a:t> </a:t>
            </a:r>
            <a:r>
              <a:rPr sz="2400" spc="-30">
                <a:latin typeface="Calibri"/>
                <a:cs typeface="Calibri"/>
              </a:rPr>
              <a:t>behavior,</a:t>
            </a:r>
            <a:r>
              <a:rPr sz="2400" spc="-65">
                <a:latin typeface="Calibri"/>
                <a:cs typeface="Calibri"/>
              </a:rPr>
              <a:t> </a:t>
            </a:r>
            <a:r>
              <a:rPr sz="2400">
                <a:latin typeface="Calibri"/>
                <a:cs typeface="Calibri"/>
              </a:rPr>
              <a:t>when</a:t>
            </a:r>
            <a:r>
              <a:rPr sz="2400" spc="-55">
                <a:latin typeface="Calibri"/>
                <a:cs typeface="Calibri"/>
              </a:rPr>
              <a:t> </a:t>
            </a:r>
            <a:r>
              <a:rPr sz="2400">
                <a:latin typeface="Calibri"/>
                <a:cs typeface="Calibri"/>
              </a:rPr>
              <a:t>it</a:t>
            </a:r>
            <a:r>
              <a:rPr sz="2400" spc="-55">
                <a:latin typeface="Calibri"/>
                <a:cs typeface="Calibri"/>
              </a:rPr>
              <a:t> </a:t>
            </a:r>
            <a:r>
              <a:rPr sz="2400">
                <a:latin typeface="Calibri"/>
                <a:cs typeface="Calibri"/>
              </a:rPr>
              <a:t>is</a:t>
            </a:r>
            <a:r>
              <a:rPr sz="2400" spc="-70">
                <a:latin typeface="Calibri"/>
                <a:cs typeface="Calibri"/>
              </a:rPr>
              <a:t> </a:t>
            </a:r>
            <a:r>
              <a:rPr sz="2400">
                <a:latin typeface="Calibri"/>
                <a:cs typeface="Calibri"/>
              </a:rPr>
              <a:t>subject</a:t>
            </a:r>
            <a:r>
              <a:rPr sz="2400" spc="-55">
                <a:latin typeface="Calibri"/>
                <a:cs typeface="Calibri"/>
              </a:rPr>
              <a:t> </a:t>
            </a:r>
            <a:r>
              <a:rPr sz="2400" spc="-25">
                <a:latin typeface="Calibri"/>
                <a:cs typeface="Calibri"/>
              </a:rPr>
              <a:t>to</a:t>
            </a:r>
            <a:endParaRPr sz="2400">
              <a:latin typeface="Calibri"/>
              <a:cs typeface="Calibri"/>
            </a:endParaRPr>
          </a:p>
          <a:p>
            <a:pPr marL="469900">
              <a:lnSpc>
                <a:spcPct val="100000"/>
              </a:lnSpc>
            </a:pPr>
            <a:r>
              <a:rPr sz="2400" b="1" spc="-10">
                <a:latin typeface="Calibri"/>
                <a:cs typeface="Calibri"/>
              </a:rPr>
              <a:t>forces</a:t>
            </a:r>
            <a:endParaRPr sz="2400">
              <a:latin typeface="Calibri"/>
              <a:cs typeface="Calibri"/>
            </a:endParaRPr>
          </a:p>
          <a:p>
            <a:pPr marL="469900" marR="327660" indent="-457200">
              <a:lnSpc>
                <a:spcPct val="100000"/>
              </a:lnSpc>
              <a:spcBef>
                <a:spcPts val="1005"/>
              </a:spcBef>
              <a:buClr>
                <a:srgbClr val="12669C"/>
              </a:buClr>
              <a:buFont typeface="Wingdings"/>
              <a:buChar char=""/>
              <a:tabLst>
                <a:tab pos="469900" algn="l"/>
              </a:tabLst>
            </a:pPr>
            <a:r>
              <a:rPr sz="2400">
                <a:latin typeface="Calibri"/>
                <a:cs typeface="Calibri"/>
              </a:rPr>
              <a:t>Define</a:t>
            </a:r>
            <a:r>
              <a:rPr sz="2400" spc="-65">
                <a:latin typeface="Calibri"/>
                <a:cs typeface="Calibri"/>
              </a:rPr>
              <a:t> </a:t>
            </a:r>
            <a:r>
              <a:rPr sz="2400">
                <a:latin typeface="Calibri"/>
                <a:cs typeface="Calibri"/>
              </a:rPr>
              <a:t>the</a:t>
            </a:r>
            <a:r>
              <a:rPr sz="2400" spc="-65">
                <a:latin typeface="Calibri"/>
                <a:cs typeface="Calibri"/>
              </a:rPr>
              <a:t> </a:t>
            </a:r>
            <a:r>
              <a:rPr sz="2400" b="1" spc="-10">
                <a:latin typeface="Calibri"/>
                <a:cs typeface="Calibri"/>
              </a:rPr>
              <a:t>mathematical</a:t>
            </a:r>
            <a:r>
              <a:rPr sz="2400" b="1" spc="-60">
                <a:latin typeface="Calibri"/>
                <a:cs typeface="Calibri"/>
              </a:rPr>
              <a:t> </a:t>
            </a:r>
            <a:r>
              <a:rPr sz="2400" b="1">
                <a:latin typeface="Calibri"/>
                <a:cs typeface="Calibri"/>
              </a:rPr>
              <a:t>description</a:t>
            </a:r>
            <a:r>
              <a:rPr sz="2400" b="1" spc="-65">
                <a:latin typeface="Calibri"/>
                <a:cs typeface="Calibri"/>
              </a:rPr>
              <a:t> </a:t>
            </a:r>
            <a:r>
              <a:rPr sz="2400">
                <a:latin typeface="Calibri"/>
                <a:cs typeface="Calibri"/>
              </a:rPr>
              <a:t>of</a:t>
            </a:r>
            <a:r>
              <a:rPr sz="2400" spc="-65">
                <a:latin typeface="Calibri"/>
                <a:cs typeface="Calibri"/>
              </a:rPr>
              <a:t> </a:t>
            </a:r>
            <a:r>
              <a:rPr sz="2400" b="1" spc="-10">
                <a:latin typeface="Calibri"/>
                <a:cs typeface="Calibri"/>
              </a:rPr>
              <a:t>deformation</a:t>
            </a:r>
            <a:r>
              <a:rPr sz="2400" b="1" spc="-70">
                <a:latin typeface="Calibri"/>
                <a:cs typeface="Calibri"/>
              </a:rPr>
              <a:t> </a:t>
            </a:r>
            <a:r>
              <a:rPr sz="2400" spc="-25">
                <a:latin typeface="Calibri"/>
                <a:cs typeface="Calibri"/>
              </a:rPr>
              <a:t>and </a:t>
            </a:r>
            <a:r>
              <a:rPr sz="2400" spc="-10">
                <a:latin typeface="Calibri"/>
                <a:cs typeface="Calibri"/>
              </a:rPr>
              <a:t>related</a:t>
            </a:r>
            <a:r>
              <a:rPr sz="2400" spc="-85">
                <a:latin typeface="Calibri"/>
                <a:cs typeface="Calibri"/>
              </a:rPr>
              <a:t> </a:t>
            </a:r>
            <a:r>
              <a:rPr sz="2400" b="1" spc="-10">
                <a:latin typeface="Calibri"/>
                <a:cs typeface="Calibri"/>
              </a:rPr>
              <a:t>stresses</a:t>
            </a:r>
            <a:endParaRPr sz="2400">
              <a:latin typeface="Calibri"/>
              <a:cs typeface="Calibri"/>
            </a:endParaRPr>
          </a:p>
          <a:p>
            <a:pPr marL="469265" indent="-456565">
              <a:lnSpc>
                <a:spcPct val="100000"/>
              </a:lnSpc>
              <a:spcBef>
                <a:spcPts val="1000"/>
              </a:spcBef>
              <a:buClr>
                <a:srgbClr val="12669C"/>
              </a:buClr>
              <a:buFont typeface="Wingdings"/>
              <a:buChar char=""/>
              <a:tabLst>
                <a:tab pos="469265" algn="l"/>
              </a:tabLst>
            </a:pPr>
            <a:r>
              <a:rPr sz="2400" b="1">
                <a:latin typeface="Calibri"/>
                <a:cs typeface="Calibri"/>
              </a:rPr>
              <a:t>Solid</a:t>
            </a:r>
            <a:r>
              <a:rPr sz="2400" b="1" spc="-45">
                <a:latin typeface="Calibri"/>
                <a:cs typeface="Calibri"/>
              </a:rPr>
              <a:t> </a:t>
            </a:r>
            <a:r>
              <a:rPr sz="2400" b="1" spc="-10">
                <a:latin typeface="Calibri"/>
                <a:cs typeface="Calibri"/>
              </a:rPr>
              <a:t>mechanics</a:t>
            </a:r>
            <a:endParaRPr sz="2400">
              <a:latin typeface="Calibri"/>
              <a:cs typeface="Calibri"/>
            </a:endParaRPr>
          </a:p>
          <a:p>
            <a:pPr marL="469265" indent="-456565">
              <a:lnSpc>
                <a:spcPct val="100000"/>
              </a:lnSpc>
              <a:spcBef>
                <a:spcPts val="994"/>
              </a:spcBef>
              <a:buClr>
                <a:srgbClr val="12669C"/>
              </a:buClr>
              <a:buFont typeface="Wingdings"/>
              <a:buChar char=""/>
              <a:tabLst>
                <a:tab pos="469265" algn="l"/>
              </a:tabLst>
            </a:pPr>
            <a:r>
              <a:rPr sz="2400" b="1">
                <a:latin typeface="Calibri"/>
                <a:cs typeface="Calibri"/>
              </a:rPr>
              <a:t>It</a:t>
            </a:r>
            <a:r>
              <a:rPr sz="2400" b="1" spc="-35">
                <a:latin typeface="Calibri"/>
                <a:cs typeface="Calibri"/>
              </a:rPr>
              <a:t> </a:t>
            </a:r>
            <a:r>
              <a:rPr sz="2400" b="1">
                <a:latin typeface="Calibri"/>
                <a:cs typeface="Calibri"/>
              </a:rPr>
              <a:t>relies</a:t>
            </a:r>
            <a:r>
              <a:rPr sz="2400" b="1" spc="-35">
                <a:latin typeface="Calibri"/>
                <a:cs typeface="Calibri"/>
              </a:rPr>
              <a:t> </a:t>
            </a:r>
            <a:r>
              <a:rPr sz="2400" b="1">
                <a:latin typeface="Calibri"/>
                <a:cs typeface="Calibri"/>
              </a:rPr>
              <a:t>on</a:t>
            </a:r>
            <a:r>
              <a:rPr sz="2400" b="1" spc="-30">
                <a:latin typeface="Calibri"/>
                <a:cs typeface="Calibri"/>
              </a:rPr>
              <a:t> </a:t>
            </a:r>
            <a:r>
              <a:rPr sz="2400" b="1">
                <a:latin typeface="Calibri"/>
                <a:cs typeface="Calibri"/>
              </a:rPr>
              <a:t>3</a:t>
            </a:r>
            <a:r>
              <a:rPr sz="2400" b="1" spc="-35">
                <a:latin typeface="Calibri"/>
                <a:cs typeface="Calibri"/>
              </a:rPr>
              <a:t> </a:t>
            </a:r>
            <a:r>
              <a:rPr sz="2400" b="1" spc="-10">
                <a:latin typeface="Calibri"/>
                <a:cs typeface="Calibri"/>
              </a:rPr>
              <a:t>physical</a:t>
            </a:r>
            <a:r>
              <a:rPr sz="2400" b="1" spc="-40">
                <a:latin typeface="Calibri"/>
                <a:cs typeface="Calibri"/>
              </a:rPr>
              <a:t> </a:t>
            </a:r>
            <a:r>
              <a:rPr sz="2400" b="1" spc="-10">
                <a:latin typeface="Calibri"/>
                <a:cs typeface="Calibri"/>
              </a:rPr>
              <a:t>principles:</a:t>
            </a:r>
            <a:endParaRPr sz="2400">
              <a:latin typeface="Calibri"/>
              <a:cs typeface="Calibri"/>
            </a:endParaRPr>
          </a:p>
          <a:p>
            <a:pPr marL="926465" lvl="1" indent="-456565">
              <a:lnSpc>
                <a:spcPct val="100000"/>
              </a:lnSpc>
              <a:spcBef>
                <a:spcPts val="1010"/>
              </a:spcBef>
              <a:buClr>
                <a:srgbClr val="C00000"/>
              </a:buClr>
              <a:buFont typeface="Wingdings"/>
              <a:buChar char=""/>
              <a:tabLst>
                <a:tab pos="926465" algn="l"/>
              </a:tabLst>
            </a:pPr>
            <a:r>
              <a:rPr sz="2400">
                <a:latin typeface="Calibri"/>
                <a:cs typeface="Calibri"/>
              </a:rPr>
              <a:t>Conservation</a:t>
            </a:r>
            <a:r>
              <a:rPr sz="2400" spc="-65">
                <a:latin typeface="Calibri"/>
                <a:cs typeface="Calibri"/>
              </a:rPr>
              <a:t> </a:t>
            </a:r>
            <a:r>
              <a:rPr sz="2400">
                <a:latin typeface="Calibri"/>
                <a:cs typeface="Calibri"/>
              </a:rPr>
              <a:t>of</a:t>
            </a:r>
            <a:r>
              <a:rPr sz="2400" spc="-60">
                <a:latin typeface="Calibri"/>
                <a:cs typeface="Calibri"/>
              </a:rPr>
              <a:t> </a:t>
            </a:r>
            <a:r>
              <a:rPr sz="2400" spc="-20">
                <a:latin typeface="Calibri"/>
                <a:cs typeface="Calibri"/>
              </a:rPr>
              <a:t>mass</a:t>
            </a:r>
            <a:endParaRPr sz="2400">
              <a:latin typeface="Calibri"/>
              <a:cs typeface="Calibri"/>
            </a:endParaRPr>
          </a:p>
          <a:p>
            <a:pPr marL="926465" lvl="1" indent="-456565">
              <a:lnSpc>
                <a:spcPct val="100000"/>
              </a:lnSpc>
              <a:spcBef>
                <a:spcPts val="1000"/>
              </a:spcBef>
              <a:buClr>
                <a:srgbClr val="C00000"/>
              </a:buClr>
              <a:buFont typeface="Wingdings"/>
              <a:buChar char=""/>
              <a:tabLst>
                <a:tab pos="926465" algn="l"/>
              </a:tabLst>
            </a:pPr>
            <a:r>
              <a:rPr sz="2400">
                <a:latin typeface="Calibri"/>
                <a:cs typeface="Calibri"/>
              </a:rPr>
              <a:t>Conservation</a:t>
            </a:r>
            <a:r>
              <a:rPr sz="2400" spc="-65">
                <a:latin typeface="Calibri"/>
                <a:cs typeface="Calibri"/>
              </a:rPr>
              <a:t> </a:t>
            </a:r>
            <a:r>
              <a:rPr sz="2400">
                <a:latin typeface="Calibri"/>
                <a:cs typeface="Calibri"/>
              </a:rPr>
              <a:t>of</a:t>
            </a:r>
            <a:r>
              <a:rPr sz="2400" spc="-60">
                <a:latin typeface="Calibri"/>
                <a:cs typeface="Calibri"/>
              </a:rPr>
              <a:t> </a:t>
            </a:r>
            <a:r>
              <a:rPr sz="2400" spc="-10">
                <a:latin typeface="Calibri"/>
                <a:cs typeface="Calibri"/>
              </a:rPr>
              <a:t>energy</a:t>
            </a:r>
            <a:endParaRPr sz="2400">
              <a:latin typeface="Calibri"/>
              <a:cs typeface="Calibri"/>
            </a:endParaRPr>
          </a:p>
          <a:p>
            <a:pPr marL="926465" lvl="1" indent="-456565">
              <a:lnSpc>
                <a:spcPct val="100000"/>
              </a:lnSpc>
              <a:spcBef>
                <a:spcPts val="994"/>
              </a:spcBef>
              <a:buClr>
                <a:srgbClr val="C00000"/>
              </a:buClr>
              <a:buFont typeface="Wingdings"/>
              <a:buChar char=""/>
              <a:tabLst>
                <a:tab pos="926465" algn="l"/>
              </a:tabLst>
            </a:pPr>
            <a:r>
              <a:rPr sz="2400">
                <a:latin typeface="Calibri"/>
                <a:cs typeface="Calibri"/>
              </a:rPr>
              <a:t>Conservation</a:t>
            </a:r>
            <a:r>
              <a:rPr sz="2400" spc="-45">
                <a:latin typeface="Calibri"/>
                <a:cs typeface="Calibri"/>
              </a:rPr>
              <a:t> </a:t>
            </a:r>
            <a:r>
              <a:rPr sz="2400">
                <a:latin typeface="Calibri"/>
                <a:cs typeface="Calibri"/>
              </a:rPr>
              <a:t>of</a:t>
            </a:r>
            <a:r>
              <a:rPr sz="2400" spc="-45">
                <a:latin typeface="Calibri"/>
                <a:cs typeface="Calibri"/>
              </a:rPr>
              <a:t> </a:t>
            </a:r>
            <a:r>
              <a:rPr sz="2400">
                <a:latin typeface="Calibri"/>
                <a:cs typeface="Calibri"/>
              </a:rPr>
              <a:t>momentum,</a:t>
            </a:r>
            <a:r>
              <a:rPr sz="2400" spc="-50">
                <a:latin typeface="Calibri"/>
                <a:cs typeface="Calibri"/>
              </a:rPr>
              <a:t> </a:t>
            </a:r>
            <a:r>
              <a:rPr sz="2400">
                <a:latin typeface="Calibri"/>
                <a:cs typeface="Calibri"/>
              </a:rPr>
              <a:t>both</a:t>
            </a:r>
            <a:r>
              <a:rPr sz="2400" spc="-45">
                <a:latin typeface="Calibri"/>
                <a:cs typeface="Calibri"/>
              </a:rPr>
              <a:t> </a:t>
            </a:r>
            <a:r>
              <a:rPr sz="2400">
                <a:latin typeface="Calibri"/>
                <a:cs typeface="Calibri"/>
              </a:rPr>
              <a:t>angular</a:t>
            </a:r>
            <a:r>
              <a:rPr sz="2400" spc="-45">
                <a:latin typeface="Calibri"/>
                <a:cs typeface="Calibri"/>
              </a:rPr>
              <a:t> </a:t>
            </a:r>
            <a:r>
              <a:rPr sz="2400">
                <a:latin typeface="Calibri"/>
                <a:cs typeface="Calibri"/>
              </a:rPr>
              <a:t>and</a:t>
            </a:r>
            <a:r>
              <a:rPr sz="2400" spc="-40">
                <a:latin typeface="Calibri"/>
                <a:cs typeface="Calibri"/>
              </a:rPr>
              <a:t> </a:t>
            </a:r>
            <a:r>
              <a:rPr sz="2400" spc="-10">
                <a:latin typeface="Calibri"/>
                <a:cs typeface="Calibri"/>
              </a:rPr>
              <a:t>linear</a:t>
            </a:r>
            <a:endParaRPr sz="240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084" y="47244"/>
            <a:ext cx="3893058" cy="1122426"/>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55"/>
              <a:t> </a:t>
            </a:r>
            <a:r>
              <a:rPr sz="4400"/>
              <a:t>–</a:t>
            </a:r>
            <a:r>
              <a:rPr sz="4400" spc="-114"/>
              <a:t> </a:t>
            </a:r>
            <a:r>
              <a:rPr sz="4000" spc="-10"/>
              <a:t>Solid</a:t>
            </a:r>
            <a:r>
              <a:rPr sz="4000" spc="-135"/>
              <a:t> </a:t>
            </a:r>
            <a:r>
              <a:rPr sz="4000" spc="-20"/>
              <a:t>Mechanics</a:t>
            </a:r>
            <a:endParaRPr sz="4000"/>
          </a:p>
        </p:txBody>
      </p:sp>
      <p:pic>
        <p:nvPicPr>
          <p:cNvPr id="4" name="object 4"/>
          <p:cNvPicPr/>
          <p:nvPr/>
        </p:nvPicPr>
        <p:blipFill>
          <a:blip r:embed="rId3" cstate="print"/>
          <a:stretch>
            <a:fillRect/>
          </a:stretch>
        </p:blipFill>
        <p:spPr>
          <a:xfrm>
            <a:off x="6201172" y="145108"/>
            <a:ext cx="1270983" cy="547982"/>
          </a:xfrm>
          <a:prstGeom prst="rect">
            <a:avLst/>
          </a:prstGeom>
        </p:spPr>
      </p:pic>
      <p:sp>
        <p:nvSpPr>
          <p:cNvPr id="5" name="object 5"/>
          <p:cNvSpPr txBox="1"/>
          <p:nvPr/>
        </p:nvSpPr>
        <p:spPr>
          <a:xfrm>
            <a:off x="173228" y="1008126"/>
            <a:ext cx="8004809" cy="1616710"/>
          </a:xfrm>
          <a:prstGeom prst="rect">
            <a:avLst/>
          </a:prstGeom>
        </p:spPr>
        <p:txBody>
          <a:bodyPr vert="horz" wrap="square" lIns="0" tIns="12700" rIns="0" bIns="0" rtlCol="0">
            <a:spAutoFit/>
          </a:bodyPr>
          <a:lstStyle/>
          <a:p>
            <a:pPr marL="469900" marR="496570" indent="-457200">
              <a:lnSpc>
                <a:spcPct val="100000"/>
              </a:lnSpc>
              <a:spcBef>
                <a:spcPts val="100"/>
              </a:spcBef>
              <a:buClr>
                <a:srgbClr val="12669C"/>
              </a:buClr>
              <a:buFont typeface="Wingdings"/>
              <a:buChar char=""/>
              <a:tabLst>
                <a:tab pos="469900" algn="l"/>
              </a:tabLst>
            </a:pPr>
            <a:r>
              <a:rPr sz="2400">
                <a:latin typeface="Calibri"/>
                <a:cs typeface="Calibri"/>
              </a:rPr>
              <a:t>First</a:t>
            </a:r>
            <a:r>
              <a:rPr sz="2400" spc="-100">
                <a:latin typeface="Calibri"/>
                <a:cs typeface="Calibri"/>
              </a:rPr>
              <a:t> </a:t>
            </a:r>
            <a:r>
              <a:rPr sz="2400">
                <a:latin typeface="Calibri"/>
                <a:cs typeface="Calibri"/>
              </a:rPr>
              <a:t>approach</a:t>
            </a:r>
            <a:r>
              <a:rPr sz="2400" spc="-85">
                <a:latin typeface="Calibri"/>
                <a:cs typeface="Calibri"/>
              </a:rPr>
              <a:t> </a:t>
            </a:r>
            <a:r>
              <a:rPr sz="2400">
                <a:latin typeface="Calibri"/>
                <a:cs typeface="Calibri"/>
              </a:rPr>
              <a:t>considered</a:t>
            </a:r>
            <a:r>
              <a:rPr sz="2400" spc="-65">
                <a:latin typeface="Calibri"/>
                <a:cs typeface="Calibri"/>
              </a:rPr>
              <a:t> </a:t>
            </a:r>
            <a:r>
              <a:rPr sz="2400">
                <a:latin typeface="Calibri"/>
                <a:cs typeface="Calibri"/>
              </a:rPr>
              <a:t>in</a:t>
            </a:r>
            <a:r>
              <a:rPr sz="2400" spc="-70">
                <a:latin typeface="Calibri"/>
                <a:cs typeface="Calibri"/>
              </a:rPr>
              <a:t> </a:t>
            </a:r>
            <a:r>
              <a:rPr sz="2400" b="1" spc="-20">
                <a:latin typeface="Calibri"/>
                <a:cs typeface="Calibri"/>
              </a:rPr>
              <a:t>SOFA</a:t>
            </a:r>
            <a:r>
              <a:rPr sz="2400" b="1" spc="-90">
                <a:latin typeface="Calibri"/>
                <a:cs typeface="Calibri"/>
              </a:rPr>
              <a:t> </a:t>
            </a:r>
            <a:r>
              <a:rPr sz="2400" b="1">
                <a:latin typeface="Calibri"/>
                <a:cs typeface="Calibri"/>
              </a:rPr>
              <a:t>–</a:t>
            </a:r>
            <a:r>
              <a:rPr sz="2400" b="1" spc="-70">
                <a:latin typeface="Calibri"/>
                <a:cs typeface="Calibri"/>
              </a:rPr>
              <a:t> </a:t>
            </a:r>
            <a:r>
              <a:rPr sz="2400" b="1">
                <a:latin typeface="Calibri"/>
                <a:cs typeface="Calibri"/>
              </a:rPr>
              <a:t>Classical</a:t>
            </a:r>
            <a:r>
              <a:rPr sz="2400" b="1" spc="-85">
                <a:latin typeface="Calibri"/>
                <a:cs typeface="Calibri"/>
              </a:rPr>
              <a:t> </a:t>
            </a:r>
            <a:r>
              <a:rPr sz="2400" b="1" spc="-10">
                <a:latin typeface="Calibri"/>
                <a:cs typeface="Calibri"/>
              </a:rPr>
              <a:t>Newtonian Mechanics</a:t>
            </a:r>
            <a:endParaRPr sz="2400">
              <a:latin typeface="Calibri"/>
              <a:cs typeface="Calibri"/>
            </a:endParaRPr>
          </a:p>
          <a:p>
            <a:pPr marL="469265" indent="-456565">
              <a:lnSpc>
                <a:spcPct val="100000"/>
              </a:lnSpc>
              <a:spcBef>
                <a:spcPts val="1005"/>
              </a:spcBef>
              <a:buClr>
                <a:srgbClr val="12669C"/>
              </a:buClr>
              <a:buFont typeface="Wingdings"/>
              <a:buChar char=""/>
              <a:tabLst>
                <a:tab pos="469265" algn="l"/>
              </a:tabLst>
            </a:pPr>
            <a:r>
              <a:rPr sz="2400">
                <a:latin typeface="Calibri"/>
                <a:cs typeface="Calibri"/>
              </a:rPr>
              <a:t>The</a:t>
            </a:r>
            <a:r>
              <a:rPr sz="2400" spc="-50">
                <a:latin typeface="Calibri"/>
                <a:cs typeface="Calibri"/>
              </a:rPr>
              <a:t> </a:t>
            </a:r>
            <a:r>
              <a:rPr sz="2400">
                <a:latin typeface="Calibri"/>
                <a:cs typeface="Calibri"/>
              </a:rPr>
              <a:t>relationship</a:t>
            </a:r>
            <a:r>
              <a:rPr sz="2400" spc="-65">
                <a:latin typeface="Calibri"/>
                <a:cs typeface="Calibri"/>
              </a:rPr>
              <a:t> </a:t>
            </a:r>
            <a:r>
              <a:rPr sz="2400">
                <a:latin typeface="Calibri"/>
                <a:cs typeface="Calibri"/>
              </a:rPr>
              <a:t>between</a:t>
            </a:r>
            <a:r>
              <a:rPr sz="2400" spc="-60">
                <a:latin typeface="Calibri"/>
                <a:cs typeface="Calibri"/>
              </a:rPr>
              <a:t> </a:t>
            </a:r>
            <a:r>
              <a:rPr sz="2400">
                <a:latin typeface="Calibri"/>
                <a:cs typeface="Calibri"/>
              </a:rPr>
              <a:t>the</a:t>
            </a:r>
            <a:r>
              <a:rPr sz="2400" spc="-75">
                <a:latin typeface="Calibri"/>
                <a:cs typeface="Calibri"/>
              </a:rPr>
              <a:t> </a:t>
            </a:r>
            <a:r>
              <a:rPr sz="2400">
                <a:latin typeface="Calibri"/>
                <a:cs typeface="Calibri"/>
              </a:rPr>
              <a:t>displacement</a:t>
            </a:r>
            <a:r>
              <a:rPr sz="2400" spc="-75">
                <a:latin typeface="Calibri"/>
                <a:cs typeface="Calibri"/>
              </a:rPr>
              <a:t> </a:t>
            </a:r>
            <a:r>
              <a:rPr sz="2400">
                <a:latin typeface="Calibri"/>
                <a:cs typeface="Calibri"/>
              </a:rPr>
              <a:t>from</a:t>
            </a:r>
            <a:r>
              <a:rPr sz="2400" spc="-80">
                <a:latin typeface="Calibri"/>
                <a:cs typeface="Calibri"/>
              </a:rPr>
              <a:t> </a:t>
            </a:r>
            <a:r>
              <a:rPr sz="2400">
                <a:latin typeface="Calibri"/>
                <a:cs typeface="Calibri"/>
              </a:rPr>
              <a:t>a</a:t>
            </a:r>
            <a:r>
              <a:rPr sz="2400" spc="-55">
                <a:latin typeface="Calibri"/>
                <a:cs typeface="Calibri"/>
              </a:rPr>
              <a:t> </a:t>
            </a:r>
            <a:r>
              <a:rPr sz="2400">
                <a:latin typeface="Calibri"/>
                <a:cs typeface="Calibri"/>
              </a:rPr>
              <a:t>net</a:t>
            </a:r>
            <a:r>
              <a:rPr sz="2400" spc="-40">
                <a:latin typeface="Calibri"/>
                <a:cs typeface="Calibri"/>
              </a:rPr>
              <a:t> </a:t>
            </a:r>
            <a:r>
              <a:rPr sz="2400" b="1" spc="-10">
                <a:latin typeface="Calibri"/>
                <a:cs typeface="Calibri"/>
              </a:rPr>
              <a:t>force</a:t>
            </a:r>
            <a:r>
              <a:rPr sz="2400" spc="-10">
                <a:latin typeface="Calibri"/>
                <a:cs typeface="Calibri"/>
              </a:rPr>
              <a:t>,</a:t>
            </a:r>
            <a:endParaRPr sz="2400">
              <a:latin typeface="Calibri"/>
              <a:cs typeface="Calibri"/>
            </a:endParaRPr>
          </a:p>
          <a:p>
            <a:pPr marL="469900">
              <a:lnSpc>
                <a:spcPct val="100000"/>
              </a:lnSpc>
              <a:spcBef>
                <a:spcPts val="5"/>
              </a:spcBef>
            </a:pPr>
            <a:r>
              <a:rPr sz="2400">
                <a:latin typeface="Calibri"/>
                <a:cs typeface="Calibri"/>
              </a:rPr>
              <a:t>composed</a:t>
            </a:r>
            <a:r>
              <a:rPr sz="2400" spc="-85">
                <a:latin typeface="Calibri"/>
                <a:cs typeface="Calibri"/>
              </a:rPr>
              <a:t> </a:t>
            </a:r>
            <a:r>
              <a:rPr sz="2400">
                <a:latin typeface="Calibri"/>
                <a:cs typeface="Calibri"/>
              </a:rPr>
              <a:t>of</a:t>
            </a:r>
            <a:r>
              <a:rPr sz="2400" spc="-80">
                <a:latin typeface="Calibri"/>
                <a:cs typeface="Calibri"/>
              </a:rPr>
              <a:t> </a:t>
            </a:r>
            <a:r>
              <a:rPr sz="2400" b="1">
                <a:latin typeface="Calibri"/>
                <a:cs typeface="Calibri"/>
              </a:rPr>
              <a:t>internal</a:t>
            </a:r>
            <a:r>
              <a:rPr sz="2400" b="1" spc="-70">
                <a:latin typeface="Calibri"/>
                <a:cs typeface="Calibri"/>
              </a:rPr>
              <a:t> </a:t>
            </a:r>
            <a:r>
              <a:rPr sz="2400">
                <a:latin typeface="Calibri"/>
                <a:cs typeface="Calibri"/>
              </a:rPr>
              <a:t>and</a:t>
            </a:r>
            <a:r>
              <a:rPr sz="2400" spc="-75">
                <a:latin typeface="Calibri"/>
                <a:cs typeface="Calibri"/>
              </a:rPr>
              <a:t> </a:t>
            </a:r>
            <a:r>
              <a:rPr sz="2400" b="1" spc="-10">
                <a:latin typeface="Calibri"/>
                <a:cs typeface="Calibri"/>
              </a:rPr>
              <a:t>external</a:t>
            </a:r>
            <a:r>
              <a:rPr sz="2400" b="1" spc="-85">
                <a:latin typeface="Calibri"/>
                <a:cs typeface="Calibri"/>
              </a:rPr>
              <a:t> </a:t>
            </a:r>
            <a:r>
              <a:rPr sz="2400" b="1">
                <a:latin typeface="Calibri"/>
                <a:cs typeface="Calibri"/>
              </a:rPr>
              <a:t>forces</a:t>
            </a:r>
            <a:r>
              <a:rPr sz="2400">
                <a:latin typeface="Calibri"/>
                <a:cs typeface="Calibri"/>
              </a:rPr>
              <a:t>,</a:t>
            </a:r>
            <a:r>
              <a:rPr sz="2400" spc="-90">
                <a:latin typeface="Calibri"/>
                <a:cs typeface="Calibri"/>
              </a:rPr>
              <a:t> </a:t>
            </a:r>
            <a:r>
              <a:rPr sz="2400" spc="-25">
                <a:latin typeface="Calibri"/>
                <a:cs typeface="Calibri"/>
              </a:rPr>
              <a:t>is:</a:t>
            </a:r>
            <a:endParaRPr sz="2400">
              <a:latin typeface="Calibri"/>
              <a:cs typeface="Calibri"/>
            </a:endParaRPr>
          </a:p>
        </p:txBody>
      </p:sp>
      <p:sp>
        <p:nvSpPr>
          <p:cNvPr id="6" name="object 6"/>
          <p:cNvSpPr txBox="1"/>
          <p:nvPr/>
        </p:nvSpPr>
        <p:spPr>
          <a:xfrm>
            <a:off x="173228" y="3557072"/>
            <a:ext cx="8493760" cy="2886710"/>
          </a:xfrm>
          <a:prstGeom prst="rect">
            <a:avLst/>
          </a:prstGeom>
        </p:spPr>
        <p:txBody>
          <a:bodyPr vert="horz" wrap="square" lIns="0" tIns="167640" rIns="0" bIns="0" rtlCol="0">
            <a:spAutoFit/>
          </a:bodyPr>
          <a:lstStyle/>
          <a:p>
            <a:pPr marL="469265" indent="-456565">
              <a:lnSpc>
                <a:spcPct val="100000"/>
              </a:lnSpc>
              <a:spcBef>
                <a:spcPts val="1320"/>
              </a:spcBef>
              <a:buClr>
                <a:srgbClr val="12669C"/>
              </a:buClr>
              <a:buFont typeface="Wingdings"/>
              <a:buChar char=""/>
              <a:tabLst>
                <a:tab pos="469265" algn="l"/>
              </a:tabLst>
            </a:pPr>
            <a:r>
              <a:rPr sz="2400" spc="-20">
                <a:latin typeface="Calibri"/>
                <a:cs typeface="Calibri"/>
              </a:rPr>
              <a:t>Different</a:t>
            </a:r>
            <a:r>
              <a:rPr sz="2400" spc="-45">
                <a:latin typeface="Calibri"/>
                <a:cs typeface="Calibri"/>
              </a:rPr>
              <a:t> </a:t>
            </a:r>
            <a:r>
              <a:rPr sz="2400">
                <a:latin typeface="Calibri"/>
                <a:cs typeface="Calibri"/>
              </a:rPr>
              <a:t>classes</a:t>
            </a:r>
            <a:r>
              <a:rPr sz="2400" spc="-65">
                <a:latin typeface="Calibri"/>
                <a:cs typeface="Calibri"/>
              </a:rPr>
              <a:t> </a:t>
            </a:r>
            <a:r>
              <a:rPr sz="2400">
                <a:latin typeface="Calibri"/>
                <a:cs typeface="Calibri"/>
              </a:rPr>
              <a:t>of</a:t>
            </a:r>
            <a:r>
              <a:rPr sz="2400" spc="-45">
                <a:latin typeface="Calibri"/>
                <a:cs typeface="Calibri"/>
              </a:rPr>
              <a:t> </a:t>
            </a:r>
            <a:r>
              <a:rPr sz="2400" b="1">
                <a:latin typeface="Calibri"/>
                <a:cs typeface="Calibri"/>
              </a:rPr>
              <a:t>models</a:t>
            </a:r>
            <a:r>
              <a:rPr sz="2400" b="1" spc="-60">
                <a:latin typeface="Calibri"/>
                <a:cs typeface="Calibri"/>
              </a:rPr>
              <a:t> </a:t>
            </a:r>
            <a:r>
              <a:rPr sz="2400">
                <a:latin typeface="Calibri"/>
                <a:cs typeface="Calibri"/>
              </a:rPr>
              <a:t>for</a:t>
            </a:r>
            <a:r>
              <a:rPr sz="2400" spc="-45">
                <a:latin typeface="Calibri"/>
                <a:cs typeface="Calibri"/>
              </a:rPr>
              <a:t> </a:t>
            </a:r>
            <a:r>
              <a:rPr sz="2400" spc="-10">
                <a:latin typeface="Calibri"/>
                <a:cs typeface="Calibri"/>
              </a:rPr>
              <a:t>solids:</a:t>
            </a:r>
            <a:endParaRPr sz="2400">
              <a:latin typeface="Calibri"/>
              <a:cs typeface="Calibri"/>
            </a:endParaRPr>
          </a:p>
          <a:p>
            <a:pPr marL="926465" lvl="1" indent="-456565">
              <a:lnSpc>
                <a:spcPct val="100000"/>
              </a:lnSpc>
              <a:spcBef>
                <a:spcPts val="1025"/>
              </a:spcBef>
              <a:buClr>
                <a:srgbClr val="C00000"/>
              </a:buClr>
              <a:buFont typeface="Wingdings"/>
              <a:buChar char=""/>
              <a:tabLst>
                <a:tab pos="926465" algn="l"/>
              </a:tabLst>
            </a:pPr>
            <a:r>
              <a:rPr sz="2000" b="1" i="1">
                <a:latin typeface="Calibri"/>
                <a:cs typeface="Calibri"/>
              </a:rPr>
              <a:t>Rigidity</a:t>
            </a:r>
            <a:r>
              <a:rPr sz="2000" i="1">
                <a:latin typeface="Calibri"/>
                <a:cs typeface="Calibri"/>
              </a:rPr>
              <a:t>:</a:t>
            </a:r>
            <a:r>
              <a:rPr sz="2000" spc="-70">
                <a:latin typeface="Calibri"/>
                <a:cs typeface="Calibri"/>
              </a:rPr>
              <a:t> </a:t>
            </a:r>
            <a:r>
              <a:rPr sz="2000">
                <a:latin typeface="Calibri"/>
                <a:cs typeface="Calibri"/>
              </a:rPr>
              <a:t>no</a:t>
            </a:r>
            <a:r>
              <a:rPr sz="2000" spc="-40">
                <a:latin typeface="Calibri"/>
                <a:cs typeface="Calibri"/>
              </a:rPr>
              <a:t> </a:t>
            </a:r>
            <a:r>
              <a:rPr sz="2000">
                <a:latin typeface="Calibri"/>
                <a:cs typeface="Calibri"/>
              </a:rPr>
              <a:t>internal</a:t>
            </a:r>
            <a:r>
              <a:rPr sz="2000" spc="-35">
                <a:latin typeface="Calibri"/>
                <a:cs typeface="Calibri"/>
              </a:rPr>
              <a:t> </a:t>
            </a:r>
            <a:r>
              <a:rPr sz="2000">
                <a:latin typeface="Calibri"/>
                <a:cs typeface="Calibri"/>
              </a:rPr>
              <a:t>force</a:t>
            </a:r>
            <a:r>
              <a:rPr sz="2000" spc="-45">
                <a:latin typeface="Calibri"/>
                <a:cs typeface="Calibri"/>
              </a:rPr>
              <a:t> </a:t>
            </a:r>
            <a:r>
              <a:rPr sz="2000">
                <a:latin typeface="Calibri"/>
                <a:cs typeface="Calibri"/>
              </a:rPr>
              <a:t>and</a:t>
            </a:r>
            <a:r>
              <a:rPr sz="2000" spc="-55">
                <a:latin typeface="Calibri"/>
                <a:cs typeface="Calibri"/>
              </a:rPr>
              <a:t> </a:t>
            </a:r>
            <a:r>
              <a:rPr sz="2000">
                <a:latin typeface="Calibri"/>
                <a:cs typeface="Calibri"/>
              </a:rPr>
              <a:t>no</a:t>
            </a:r>
            <a:r>
              <a:rPr sz="2000" spc="-40">
                <a:latin typeface="Calibri"/>
                <a:cs typeface="Calibri"/>
              </a:rPr>
              <a:t> </a:t>
            </a:r>
            <a:r>
              <a:rPr sz="2000" spc="-10">
                <a:latin typeface="Calibri"/>
                <a:cs typeface="Calibri"/>
              </a:rPr>
              <a:t>deformation</a:t>
            </a:r>
            <a:endParaRPr sz="2000">
              <a:latin typeface="Calibri"/>
              <a:cs typeface="Calibri"/>
            </a:endParaRPr>
          </a:p>
          <a:p>
            <a:pPr marL="927100" marR="147955" lvl="1" indent="-457200">
              <a:lnSpc>
                <a:spcPct val="100000"/>
              </a:lnSpc>
              <a:spcBef>
                <a:spcPts val="994"/>
              </a:spcBef>
              <a:buClr>
                <a:srgbClr val="C00000"/>
              </a:buClr>
              <a:buFont typeface="Wingdings"/>
              <a:buChar char=""/>
              <a:tabLst>
                <a:tab pos="927100" algn="l"/>
              </a:tabLst>
            </a:pPr>
            <a:r>
              <a:rPr sz="2000" b="1" i="1">
                <a:latin typeface="Calibri"/>
                <a:cs typeface="Calibri"/>
              </a:rPr>
              <a:t>Elasticity</a:t>
            </a:r>
            <a:r>
              <a:rPr sz="2000" i="1">
                <a:latin typeface="Calibri"/>
                <a:cs typeface="Calibri"/>
              </a:rPr>
              <a:t>:</a:t>
            </a:r>
            <a:r>
              <a:rPr sz="2000" spc="-95">
                <a:latin typeface="Calibri"/>
                <a:cs typeface="Calibri"/>
              </a:rPr>
              <a:t> </a:t>
            </a:r>
            <a:r>
              <a:rPr sz="2000" spc="-10">
                <a:latin typeface="Calibri"/>
                <a:cs typeface="Calibri"/>
              </a:rPr>
              <a:t>reversible</a:t>
            </a:r>
            <a:r>
              <a:rPr sz="2000" spc="-35">
                <a:latin typeface="Calibri"/>
                <a:cs typeface="Calibri"/>
              </a:rPr>
              <a:t> </a:t>
            </a:r>
            <a:r>
              <a:rPr sz="2000" spc="-20">
                <a:latin typeface="Calibri"/>
                <a:cs typeface="Calibri"/>
              </a:rPr>
              <a:t>behavior,</a:t>
            </a:r>
            <a:r>
              <a:rPr sz="2000" spc="-70">
                <a:latin typeface="Calibri"/>
                <a:cs typeface="Calibri"/>
              </a:rPr>
              <a:t> </a:t>
            </a:r>
            <a:r>
              <a:rPr sz="2000">
                <a:latin typeface="Calibri"/>
                <a:cs typeface="Calibri"/>
              </a:rPr>
              <a:t>return</a:t>
            </a:r>
            <a:r>
              <a:rPr sz="2000" spc="-60">
                <a:latin typeface="Calibri"/>
                <a:cs typeface="Calibri"/>
              </a:rPr>
              <a:t> </a:t>
            </a:r>
            <a:r>
              <a:rPr sz="2000">
                <a:latin typeface="Calibri"/>
                <a:cs typeface="Calibri"/>
              </a:rPr>
              <a:t>to</a:t>
            </a:r>
            <a:r>
              <a:rPr sz="2000" spc="-75">
                <a:latin typeface="Calibri"/>
                <a:cs typeface="Calibri"/>
              </a:rPr>
              <a:t> </a:t>
            </a:r>
            <a:r>
              <a:rPr sz="2000">
                <a:latin typeface="Calibri"/>
                <a:cs typeface="Calibri"/>
              </a:rPr>
              <a:t>rest</a:t>
            </a:r>
            <a:r>
              <a:rPr sz="2000" spc="-60">
                <a:latin typeface="Calibri"/>
                <a:cs typeface="Calibri"/>
              </a:rPr>
              <a:t> </a:t>
            </a:r>
            <a:r>
              <a:rPr sz="2000">
                <a:latin typeface="Calibri"/>
                <a:cs typeface="Calibri"/>
              </a:rPr>
              <a:t>shape</a:t>
            </a:r>
            <a:r>
              <a:rPr sz="2000" spc="-65">
                <a:latin typeface="Calibri"/>
                <a:cs typeface="Calibri"/>
              </a:rPr>
              <a:t> </a:t>
            </a:r>
            <a:r>
              <a:rPr sz="2000">
                <a:latin typeface="Calibri"/>
                <a:cs typeface="Calibri"/>
              </a:rPr>
              <a:t>after</a:t>
            </a:r>
            <a:r>
              <a:rPr sz="2000" spc="-65">
                <a:latin typeface="Calibri"/>
                <a:cs typeface="Calibri"/>
              </a:rPr>
              <a:t> </a:t>
            </a:r>
            <a:r>
              <a:rPr sz="2000" spc="-10">
                <a:latin typeface="Calibri"/>
                <a:cs typeface="Calibri"/>
              </a:rPr>
              <a:t>stresses</a:t>
            </a:r>
            <a:r>
              <a:rPr sz="2000" spc="-40">
                <a:latin typeface="Calibri"/>
                <a:cs typeface="Calibri"/>
              </a:rPr>
              <a:t> </a:t>
            </a:r>
            <a:r>
              <a:rPr sz="2000" spc="-10">
                <a:latin typeface="Calibri"/>
                <a:cs typeface="Calibri"/>
              </a:rPr>
              <a:t>(</a:t>
            </a:r>
            <a:r>
              <a:rPr sz="2000" b="1" spc="-10">
                <a:latin typeface="Calibri"/>
                <a:cs typeface="Calibri"/>
              </a:rPr>
              <a:t>Linear </a:t>
            </a:r>
            <a:r>
              <a:rPr sz="2000" b="1">
                <a:latin typeface="Calibri"/>
                <a:cs typeface="Calibri"/>
              </a:rPr>
              <a:t>Elastic</a:t>
            </a:r>
            <a:r>
              <a:rPr sz="2000" b="1" spc="-35">
                <a:latin typeface="Calibri"/>
                <a:cs typeface="Calibri"/>
              </a:rPr>
              <a:t> </a:t>
            </a:r>
            <a:r>
              <a:rPr sz="2000">
                <a:latin typeface="Calibri"/>
                <a:cs typeface="Calibri"/>
              </a:rPr>
              <a:t>or</a:t>
            </a:r>
            <a:r>
              <a:rPr sz="2000" spc="-30">
                <a:latin typeface="Calibri"/>
                <a:cs typeface="Calibri"/>
              </a:rPr>
              <a:t> </a:t>
            </a:r>
            <a:r>
              <a:rPr sz="2000" b="1" spc="-10">
                <a:latin typeface="Calibri"/>
                <a:cs typeface="Calibri"/>
              </a:rPr>
              <a:t>Hyperelastic</a:t>
            </a:r>
            <a:r>
              <a:rPr sz="2000" b="1" spc="-15">
                <a:latin typeface="Calibri"/>
                <a:cs typeface="Calibri"/>
              </a:rPr>
              <a:t> </a:t>
            </a:r>
            <a:r>
              <a:rPr sz="2000" b="1" spc="-10">
                <a:latin typeface="Calibri"/>
                <a:cs typeface="Calibri"/>
              </a:rPr>
              <a:t>model</a:t>
            </a:r>
            <a:r>
              <a:rPr sz="2000" spc="-10">
                <a:latin typeface="Calibri"/>
                <a:cs typeface="Calibri"/>
              </a:rPr>
              <a:t>)</a:t>
            </a:r>
            <a:endParaRPr sz="2000">
              <a:latin typeface="Calibri"/>
              <a:cs typeface="Calibri"/>
            </a:endParaRPr>
          </a:p>
          <a:p>
            <a:pPr marL="927100" marR="5080" lvl="1" indent="-457200">
              <a:lnSpc>
                <a:spcPct val="100000"/>
              </a:lnSpc>
              <a:spcBef>
                <a:spcPts val="1000"/>
              </a:spcBef>
              <a:buClr>
                <a:srgbClr val="C00000"/>
              </a:buClr>
              <a:buFont typeface="Wingdings"/>
              <a:buChar char=""/>
              <a:tabLst>
                <a:tab pos="927100" algn="l"/>
              </a:tabLst>
            </a:pPr>
            <a:r>
              <a:rPr sz="2000" b="1" i="1">
                <a:latin typeface="Calibri"/>
                <a:cs typeface="Calibri"/>
              </a:rPr>
              <a:t>Viscoelasticity</a:t>
            </a:r>
            <a:r>
              <a:rPr sz="2000" i="1">
                <a:latin typeface="Calibri"/>
                <a:cs typeface="Calibri"/>
              </a:rPr>
              <a:t>:</a:t>
            </a:r>
            <a:r>
              <a:rPr sz="2000" spc="-65">
                <a:latin typeface="Calibri"/>
                <a:cs typeface="Calibri"/>
              </a:rPr>
              <a:t> </a:t>
            </a:r>
            <a:r>
              <a:rPr sz="2000" spc="-10">
                <a:latin typeface="Calibri"/>
                <a:cs typeface="Calibri"/>
              </a:rPr>
              <a:t>irreversible</a:t>
            </a:r>
            <a:r>
              <a:rPr sz="2000">
                <a:latin typeface="Calibri"/>
                <a:cs typeface="Calibri"/>
              </a:rPr>
              <a:t> </a:t>
            </a:r>
            <a:r>
              <a:rPr sz="2000" spc="-20">
                <a:latin typeface="Calibri"/>
                <a:cs typeface="Calibri"/>
              </a:rPr>
              <a:t>behavior,</a:t>
            </a:r>
            <a:r>
              <a:rPr sz="2000" spc="-35">
                <a:latin typeface="Calibri"/>
                <a:cs typeface="Calibri"/>
              </a:rPr>
              <a:t> </a:t>
            </a:r>
            <a:r>
              <a:rPr sz="2000">
                <a:latin typeface="Calibri"/>
                <a:cs typeface="Calibri"/>
              </a:rPr>
              <a:t>but</a:t>
            </a:r>
            <a:r>
              <a:rPr sz="2000" spc="-55">
                <a:latin typeface="Calibri"/>
                <a:cs typeface="Calibri"/>
              </a:rPr>
              <a:t> </a:t>
            </a:r>
            <a:r>
              <a:rPr sz="2000">
                <a:latin typeface="Calibri"/>
                <a:cs typeface="Calibri"/>
              </a:rPr>
              <a:t>with</a:t>
            </a:r>
            <a:r>
              <a:rPr sz="2000" spc="-35">
                <a:latin typeface="Calibri"/>
                <a:cs typeface="Calibri"/>
              </a:rPr>
              <a:t> </a:t>
            </a:r>
            <a:r>
              <a:rPr sz="2000">
                <a:latin typeface="Calibri"/>
                <a:cs typeface="Calibri"/>
              </a:rPr>
              <a:t>a</a:t>
            </a:r>
            <a:r>
              <a:rPr sz="2000" spc="-35">
                <a:latin typeface="Calibri"/>
                <a:cs typeface="Calibri"/>
              </a:rPr>
              <a:t> </a:t>
            </a:r>
            <a:r>
              <a:rPr sz="2000">
                <a:latin typeface="Calibri"/>
                <a:cs typeface="Calibri"/>
              </a:rPr>
              <a:t>linear</a:t>
            </a:r>
            <a:r>
              <a:rPr sz="2000" spc="-30">
                <a:latin typeface="Calibri"/>
                <a:cs typeface="Calibri"/>
              </a:rPr>
              <a:t> </a:t>
            </a:r>
            <a:r>
              <a:rPr sz="2000" spc="-25">
                <a:latin typeface="Calibri"/>
                <a:cs typeface="Calibri"/>
              </a:rPr>
              <a:t>stress-</a:t>
            </a:r>
            <a:r>
              <a:rPr sz="2000" spc="-10">
                <a:latin typeface="Calibri"/>
                <a:cs typeface="Calibri"/>
              </a:rPr>
              <a:t>deformation relationship</a:t>
            </a:r>
            <a:endParaRPr sz="2000">
              <a:latin typeface="Calibri"/>
              <a:cs typeface="Calibri"/>
            </a:endParaRPr>
          </a:p>
          <a:p>
            <a:pPr marL="926465" lvl="1" indent="-456565">
              <a:lnSpc>
                <a:spcPct val="100000"/>
              </a:lnSpc>
              <a:spcBef>
                <a:spcPts val="1005"/>
              </a:spcBef>
              <a:buClr>
                <a:srgbClr val="C00000"/>
              </a:buClr>
              <a:buFont typeface="Wingdings"/>
              <a:buChar char=""/>
              <a:tabLst>
                <a:tab pos="926465" algn="l"/>
              </a:tabLst>
            </a:pPr>
            <a:r>
              <a:rPr sz="2000" b="1" i="1">
                <a:latin typeface="Calibri"/>
                <a:cs typeface="Calibri"/>
              </a:rPr>
              <a:t>Plasticity</a:t>
            </a:r>
            <a:r>
              <a:rPr sz="2000" i="1">
                <a:latin typeface="Calibri"/>
                <a:cs typeface="Calibri"/>
              </a:rPr>
              <a:t>:</a:t>
            </a:r>
            <a:r>
              <a:rPr sz="2000" spc="-100">
                <a:latin typeface="Calibri"/>
                <a:cs typeface="Calibri"/>
              </a:rPr>
              <a:t> </a:t>
            </a:r>
            <a:r>
              <a:rPr sz="2000" spc="-10">
                <a:latin typeface="Calibri"/>
                <a:cs typeface="Calibri"/>
              </a:rPr>
              <a:t>irreversible</a:t>
            </a:r>
            <a:r>
              <a:rPr sz="2000" spc="-25">
                <a:latin typeface="Calibri"/>
                <a:cs typeface="Calibri"/>
              </a:rPr>
              <a:t> </a:t>
            </a:r>
            <a:r>
              <a:rPr sz="2000" spc="-20">
                <a:latin typeface="Calibri"/>
                <a:cs typeface="Calibri"/>
              </a:rPr>
              <a:t>behavior,</a:t>
            </a:r>
            <a:r>
              <a:rPr sz="2000" spc="-60">
                <a:latin typeface="Calibri"/>
                <a:cs typeface="Calibri"/>
              </a:rPr>
              <a:t> </a:t>
            </a:r>
            <a:r>
              <a:rPr sz="2000">
                <a:latin typeface="Calibri"/>
                <a:cs typeface="Calibri"/>
              </a:rPr>
              <a:t>permanent</a:t>
            </a:r>
            <a:r>
              <a:rPr sz="2000" spc="-60">
                <a:latin typeface="Calibri"/>
                <a:cs typeface="Calibri"/>
              </a:rPr>
              <a:t> </a:t>
            </a:r>
            <a:r>
              <a:rPr sz="2000" spc="-10">
                <a:latin typeface="Calibri"/>
                <a:cs typeface="Calibri"/>
              </a:rPr>
              <a:t>deformation</a:t>
            </a:r>
            <a:r>
              <a:rPr sz="2000" spc="-70">
                <a:latin typeface="Calibri"/>
                <a:cs typeface="Calibri"/>
              </a:rPr>
              <a:t> </a:t>
            </a:r>
            <a:r>
              <a:rPr sz="2000">
                <a:latin typeface="Calibri"/>
                <a:cs typeface="Calibri"/>
              </a:rPr>
              <a:t>after</a:t>
            </a:r>
            <a:r>
              <a:rPr sz="2000" spc="-60">
                <a:latin typeface="Calibri"/>
                <a:cs typeface="Calibri"/>
              </a:rPr>
              <a:t> </a:t>
            </a:r>
            <a:r>
              <a:rPr sz="2000" spc="-10">
                <a:latin typeface="Calibri"/>
                <a:cs typeface="Calibri"/>
              </a:rPr>
              <a:t>stress</a:t>
            </a:r>
            <a:endParaRPr sz="2000">
              <a:latin typeface="Calibri"/>
              <a:cs typeface="Calibri"/>
            </a:endParaRPr>
          </a:p>
        </p:txBody>
      </p:sp>
      <p:pic>
        <p:nvPicPr>
          <p:cNvPr id="7" name="object 7"/>
          <p:cNvPicPr/>
          <p:nvPr/>
        </p:nvPicPr>
        <p:blipFill>
          <a:blip r:embed="rId4" cstate="print"/>
          <a:stretch>
            <a:fillRect/>
          </a:stretch>
        </p:blipFill>
        <p:spPr>
          <a:xfrm>
            <a:off x="2687150" y="2932225"/>
            <a:ext cx="3584725" cy="592487"/>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3603" y="0"/>
            <a:ext cx="3033522" cy="1213865"/>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70"/>
              <a:t> </a:t>
            </a:r>
            <a:r>
              <a:rPr sz="4400"/>
              <a:t>–</a:t>
            </a:r>
            <a:r>
              <a:rPr sz="4400" spc="-125"/>
              <a:t> </a:t>
            </a:r>
            <a:r>
              <a:rPr sz="4400"/>
              <a:t>Rigid</a:t>
            </a:r>
            <a:r>
              <a:rPr sz="4400" spc="-160"/>
              <a:t> </a:t>
            </a:r>
            <a:r>
              <a:rPr sz="4400" spc="-20"/>
              <a:t>Body</a:t>
            </a:r>
            <a:endParaRPr sz="4400"/>
          </a:p>
        </p:txBody>
      </p:sp>
      <p:pic>
        <p:nvPicPr>
          <p:cNvPr id="4" name="object 4"/>
          <p:cNvPicPr/>
          <p:nvPr/>
        </p:nvPicPr>
        <p:blipFill>
          <a:blip r:embed="rId3" cstate="print"/>
          <a:stretch>
            <a:fillRect/>
          </a:stretch>
        </p:blipFill>
        <p:spPr>
          <a:xfrm>
            <a:off x="6201172" y="145108"/>
            <a:ext cx="1270983" cy="547982"/>
          </a:xfrm>
          <a:prstGeom prst="rect">
            <a:avLst/>
          </a:prstGeom>
        </p:spPr>
      </p:pic>
      <p:sp>
        <p:nvSpPr>
          <p:cNvPr id="5" name="object 5"/>
          <p:cNvSpPr txBox="1"/>
          <p:nvPr/>
        </p:nvSpPr>
        <p:spPr>
          <a:xfrm>
            <a:off x="257047" y="1464945"/>
            <a:ext cx="2279650" cy="391160"/>
          </a:xfrm>
          <a:prstGeom prst="rect">
            <a:avLst/>
          </a:prstGeom>
        </p:spPr>
        <p:txBody>
          <a:bodyPr vert="horz" wrap="square" lIns="0" tIns="12700" rIns="0" bIns="0" rtlCol="0">
            <a:spAutoFit/>
          </a:bodyPr>
          <a:lstStyle/>
          <a:p>
            <a:pPr marL="469900" indent="-457200">
              <a:lnSpc>
                <a:spcPct val="100000"/>
              </a:lnSpc>
              <a:spcBef>
                <a:spcPts val="100"/>
              </a:spcBef>
              <a:buClr>
                <a:srgbClr val="12669C"/>
              </a:buClr>
              <a:buFont typeface="Wingdings"/>
              <a:buChar char=""/>
              <a:tabLst>
                <a:tab pos="469900" algn="l"/>
              </a:tabLst>
            </a:pPr>
            <a:r>
              <a:rPr sz="2400" b="1" spc="-20">
                <a:latin typeface="Calibri"/>
                <a:cs typeface="Calibri"/>
              </a:rPr>
              <a:t>Newton’s</a:t>
            </a:r>
            <a:r>
              <a:rPr sz="2400" b="1" spc="-50">
                <a:latin typeface="Calibri"/>
                <a:cs typeface="Calibri"/>
              </a:rPr>
              <a:t> </a:t>
            </a:r>
            <a:r>
              <a:rPr sz="2400" b="1" spc="-20">
                <a:latin typeface="Calibri"/>
                <a:cs typeface="Calibri"/>
              </a:rPr>
              <a:t>law:</a:t>
            </a:r>
            <a:endParaRPr sz="2400">
              <a:latin typeface="Calibri"/>
              <a:cs typeface="Calibri"/>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469900" indent="-457200">
              <a:lnSpc>
                <a:spcPct val="100000"/>
              </a:lnSpc>
              <a:spcBef>
                <a:spcPts val="100"/>
              </a:spcBef>
              <a:buClr>
                <a:srgbClr val="12669C"/>
              </a:buClr>
              <a:buFont typeface="Wingdings"/>
              <a:buChar char=""/>
              <a:tabLst>
                <a:tab pos="469900" algn="l"/>
              </a:tabLst>
            </a:pPr>
            <a:r>
              <a:t>No</a:t>
            </a:r>
            <a:r>
              <a:rPr spc="-55"/>
              <a:t> </a:t>
            </a:r>
            <a:r>
              <a:rPr b="1">
                <a:latin typeface="Calibri"/>
                <a:cs typeface="Calibri"/>
              </a:rPr>
              <a:t>internal</a:t>
            </a:r>
            <a:r>
              <a:rPr b="1" spc="-35">
                <a:latin typeface="Calibri"/>
                <a:cs typeface="Calibri"/>
              </a:rPr>
              <a:t> </a:t>
            </a:r>
            <a:r>
              <a:rPr b="1">
                <a:latin typeface="Calibri"/>
                <a:cs typeface="Calibri"/>
              </a:rPr>
              <a:t>forces</a:t>
            </a:r>
            <a:r>
              <a:rPr b="1" spc="-50">
                <a:latin typeface="Calibri"/>
                <a:cs typeface="Calibri"/>
              </a:rPr>
              <a:t> </a:t>
            </a:r>
            <a:r>
              <a:t>in</a:t>
            </a:r>
            <a:r>
              <a:rPr spc="-45"/>
              <a:t> </a:t>
            </a:r>
            <a:r>
              <a:t>the</a:t>
            </a:r>
            <a:r>
              <a:rPr spc="-55"/>
              <a:t> </a:t>
            </a:r>
            <a:r>
              <a:t>model,</a:t>
            </a:r>
            <a:r>
              <a:rPr spc="-45"/>
              <a:t> </a:t>
            </a:r>
            <a:r>
              <a:t>and</a:t>
            </a:r>
            <a:r>
              <a:rPr spc="-45"/>
              <a:t> </a:t>
            </a:r>
            <a:r>
              <a:t>no</a:t>
            </a:r>
            <a:r>
              <a:rPr spc="-45"/>
              <a:t> </a:t>
            </a:r>
            <a:r>
              <a:rPr spc="-10"/>
              <a:t>deformation</a:t>
            </a:r>
          </a:p>
          <a:p>
            <a:pPr marL="469900" indent="-457200">
              <a:lnSpc>
                <a:spcPct val="100000"/>
              </a:lnSpc>
              <a:spcBef>
                <a:spcPts val="2400"/>
              </a:spcBef>
              <a:buClr>
                <a:srgbClr val="12669C"/>
              </a:buClr>
              <a:buFont typeface="Wingdings"/>
              <a:buChar char=""/>
              <a:tabLst>
                <a:tab pos="469900" algn="l"/>
              </a:tabLst>
            </a:pPr>
            <a:r>
              <a:t>The</a:t>
            </a:r>
            <a:r>
              <a:rPr spc="-40"/>
              <a:t> </a:t>
            </a:r>
            <a:r>
              <a:t>body</a:t>
            </a:r>
            <a:r>
              <a:rPr spc="-40"/>
              <a:t> </a:t>
            </a:r>
            <a:r>
              <a:t>can</a:t>
            </a:r>
            <a:r>
              <a:rPr spc="-45"/>
              <a:t> </a:t>
            </a:r>
            <a:r>
              <a:t>be</a:t>
            </a:r>
            <a:r>
              <a:rPr spc="-40"/>
              <a:t> </a:t>
            </a:r>
            <a:r>
              <a:rPr spc="-10"/>
              <a:t>represented</a:t>
            </a:r>
            <a:r>
              <a:rPr spc="-45"/>
              <a:t> </a:t>
            </a:r>
            <a:r>
              <a:t>as</a:t>
            </a:r>
            <a:r>
              <a:rPr spc="-50"/>
              <a:t> </a:t>
            </a:r>
            <a:r>
              <a:t>1</a:t>
            </a:r>
            <a:r>
              <a:rPr spc="-50"/>
              <a:t> </a:t>
            </a:r>
            <a:r>
              <a:rPr spc="-10"/>
              <a:t>frame</a:t>
            </a:r>
          </a:p>
          <a:p>
            <a:pPr marL="469900" indent="-457200">
              <a:lnSpc>
                <a:spcPct val="100000"/>
              </a:lnSpc>
              <a:spcBef>
                <a:spcPts val="2400"/>
              </a:spcBef>
              <a:buClr>
                <a:srgbClr val="12669C"/>
              </a:buClr>
              <a:buFont typeface="Wingdings"/>
              <a:buChar char=""/>
              <a:tabLst>
                <a:tab pos="469900" algn="l"/>
              </a:tabLst>
            </a:pPr>
            <a:r>
              <a:t>This</a:t>
            </a:r>
            <a:r>
              <a:rPr spc="-60"/>
              <a:t> </a:t>
            </a:r>
            <a:r>
              <a:t>frame</a:t>
            </a:r>
            <a:r>
              <a:rPr spc="-60"/>
              <a:t> </a:t>
            </a:r>
            <a:r>
              <a:t>is</a:t>
            </a:r>
            <a:r>
              <a:rPr spc="-60"/>
              <a:t> </a:t>
            </a:r>
            <a:r>
              <a:t>positioned</a:t>
            </a:r>
            <a:r>
              <a:rPr spc="-55"/>
              <a:t> </a:t>
            </a:r>
            <a:r>
              <a:t>at</a:t>
            </a:r>
            <a:r>
              <a:rPr spc="-55"/>
              <a:t> </a:t>
            </a:r>
            <a:r>
              <a:t>the</a:t>
            </a:r>
            <a:r>
              <a:rPr spc="-60"/>
              <a:t> </a:t>
            </a:r>
            <a:r>
              <a:rPr b="1">
                <a:latin typeface="Calibri"/>
                <a:cs typeface="Calibri"/>
              </a:rPr>
              <a:t>center</a:t>
            </a:r>
            <a:r>
              <a:rPr b="1" spc="-45">
                <a:latin typeface="Calibri"/>
                <a:cs typeface="Calibri"/>
              </a:rPr>
              <a:t> </a:t>
            </a:r>
            <a:r>
              <a:rPr b="1">
                <a:latin typeface="Calibri"/>
                <a:cs typeface="Calibri"/>
              </a:rPr>
              <a:t>of</a:t>
            </a:r>
            <a:r>
              <a:rPr b="1" spc="-60">
                <a:latin typeface="Calibri"/>
                <a:cs typeface="Calibri"/>
              </a:rPr>
              <a:t> </a:t>
            </a:r>
            <a:r>
              <a:rPr b="1" spc="-10">
                <a:latin typeface="Calibri"/>
                <a:cs typeface="Calibri"/>
              </a:rPr>
              <a:t>mass</a:t>
            </a:r>
            <a:r>
              <a:rPr spc="-10"/>
              <a:t>:</a:t>
            </a:r>
          </a:p>
        </p:txBody>
      </p:sp>
      <p:pic>
        <p:nvPicPr>
          <p:cNvPr id="7" name="object 7"/>
          <p:cNvPicPr/>
          <p:nvPr/>
        </p:nvPicPr>
        <p:blipFill>
          <a:blip r:embed="rId4" cstate="print"/>
          <a:stretch>
            <a:fillRect/>
          </a:stretch>
        </p:blipFill>
        <p:spPr>
          <a:xfrm>
            <a:off x="2282453" y="2049013"/>
            <a:ext cx="5091258" cy="540219"/>
          </a:xfrm>
          <a:prstGeom prst="rect">
            <a:avLst/>
          </a:prstGeom>
        </p:spPr>
      </p:pic>
      <p:pic>
        <p:nvPicPr>
          <p:cNvPr id="9" name="object 9"/>
          <p:cNvPicPr/>
          <p:nvPr/>
        </p:nvPicPr>
        <p:blipFill>
          <a:blip r:embed="rId5" cstate="print"/>
          <a:stretch>
            <a:fillRect/>
          </a:stretch>
        </p:blipFill>
        <p:spPr>
          <a:xfrm>
            <a:off x="3065786" y="4967149"/>
            <a:ext cx="3099826" cy="612137"/>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3603" y="0"/>
            <a:ext cx="3033522" cy="1213865"/>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70"/>
              <a:t> </a:t>
            </a:r>
            <a:r>
              <a:rPr sz="4400"/>
              <a:t>–</a:t>
            </a:r>
            <a:r>
              <a:rPr sz="4400" spc="-125"/>
              <a:t> </a:t>
            </a:r>
            <a:r>
              <a:rPr sz="4400"/>
              <a:t>Rigid</a:t>
            </a:r>
            <a:r>
              <a:rPr sz="4400" spc="-160"/>
              <a:t> </a:t>
            </a:r>
            <a:r>
              <a:rPr sz="4400" spc="-20"/>
              <a:t>Body</a:t>
            </a:r>
            <a:endParaRPr sz="4400"/>
          </a:p>
        </p:txBody>
      </p:sp>
      <p:pic>
        <p:nvPicPr>
          <p:cNvPr id="4" name="object 4"/>
          <p:cNvPicPr/>
          <p:nvPr/>
        </p:nvPicPr>
        <p:blipFill>
          <a:blip r:embed="rId3" cstate="print"/>
          <a:stretch>
            <a:fillRect/>
          </a:stretch>
        </p:blipFill>
        <p:spPr>
          <a:xfrm>
            <a:off x="6201172" y="145108"/>
            <a:ext cx="1270983" cy="547982"/>
          </a:xfrm>
          <a:prstGeom prst="rect">
            <a:avLst/>
          </a:prstGeom>
        </p:spPr>
      </p:pic>
      <p:sp>
        <p:nvSpPr>
          <p:cNvPr id="5" name="object 5"/>
          <p:cNvSpPr txBox="1"/>
          <p:nvPr/>
        </p:nvSpPr>
        <p:spPr>
          <a:xfrm>
            <a:off x="257047" y="1488694"/>
            <a:ext cx="4815205" cy="391160"/>
          </a:xfrm>
          <a:prstGeom prst="rect">
            <a:avLst/>
          </a:prstGeom>
        </p:spPr>
        <p:txBody>
          <a:bodyPr vert="horz" wrap="square" lIns="0" tIns="12700" rIns="0" bIns="0" rtlCol="0">
            <a:spAutoFit/>
          </a:bodyPr>
          <a:lstStyle/>
          <a:p>
            <a:pPr marL="469900" indent="-457200">
              <a:lnSpc>
                <a:spcPct val="100000"/>
              </a:lnSpc>
              <a:spcBef>
                <a:spcPts val="100"/>
              </a:spcBef>
              <a:buClr>
                <a:srgbClr val="12669C"/>
              </a:buClr>
              <a:buFont typeface="Wingdings"/>
              <a:buChar char=""/>
              <a:tabLst>
                <a:tab pos="469900" algn="l"/>
              </a:tabLst>
            </a:pPr>
            <a:r>
              <a:rPr sz="2400">
                <a:latin typeface="Calibri"/>
                <a:cs typeface="Calibri"/>
              </a:rPr>
              <a:t>A</a:t>
            </a:r>
            <a:r>
              <a:rPr sz="2400" spc="-80">
                <a:latin typeface="Calibri"/>
                <a:cs typeface="Calibri"/>
              </a:rPr>
              <a:t> </a:t>
            </a:r>
            <a:r>
              <a:rPr sz="2400" b="1">
                <a:latin typeface="Calibri"/>
                <a:cs typeface="Calibri"/>
              </a:rPr>
              <a:t>matrix</a:t>
            </a:r>
            <a:r>
              <a:rPr sz="2400" b="1" spc="-75">
                <a:latin typeface="Calibri"/>
                <a:cs typeface="Calibri"/>
              </a:rPr>
              <a:t> </a:t>
            </a:r>
            <a:r>
              <a:rPr sz="2400" b="1" spc="-10">
                <a:latin typeface="Calibri"/>
                <a:cs typeface="Calibri"/>
              </a:rPr>
              <a:t>system</a:t>
            </a:r>
            <a:r>
              <a:rPr sz="2400" b="1" spc="-70">
                <a:latin typeface="Calibri"/>
                <a:cs typeface="Calibri"/>
              </a:rPr>
              <a:t> </a:t>
            </a:r>
            <a:r>
              <a:rPr sz="2400">
                <a:latin typeface="Calibri"/>
                <a:cs typeface="Calibri"/>
              </a:rPr>
              <a:t>can</a:t>
            </a:r>
            <a:r>
              <a:rPr sz="2400" spc="-70">
                <a:latin typeface="Calibri"/>
                <a:cs typeface="Calibri"/>
              </a:rPr>
              <a:t> </a:t>
            </a:r>
            <a:r>
              <a:rPr sz="2400">
                <a:latin typeface="Calibri"/>
                <a:cs typeface="Calibri"/>
              </a:rPr>
              <a:t>be</a:t>
            </a:r>
            <a:r>
              <a:rPr sz="2400" spc="-65">
                <a:latin typeface="Calibri"/>
                <a:cs typeface="Calibri"/>
              </a:rPr>
              <a:t> </a:t>
            </a:r>
            <a:r>
              <a:rPr sz="2400">
                <a:latin typeface="Calibri"/>
                <a:cs typeface="Calibri"/>
              </a:rPr>
              <a:t>defined</a:t>
            </a:r>
            <a:r>
              <a:rPr sz="2400" spc="-55">
                <a:latin typeface="Calibri"/>
                <a:cs typeface="Calibri"/>
              </a:rPr>
              <a:t> </a:t>
            </a:r>
            <a:r>
              <a:rPr sz="2400" spc="-25">
                <a:latin typeface="Calibri"/>
                <a:cs typeface="Calibri"/>
              </a:rPr>
              <a:t>as:</a:t>
            </a:r>
            <a:endParaRPr sz="2400">
              <a:latin typeface="Calibri"/>
              <a:cs typeface="Calibri"/>
            </a:endParaRPr>
          </a:p>
        </p:txBody>
      </p:sp>
      <p:sp>
        <p:nvSpPr>
          <p:cNvPr id="6" name="object 6"/>
          <p:cNvSpPr txBox="1"/>
          <p:nvPr/>
        </p:nvSpPr>
        <p:spPr>
          <a:xfrm>
            <a:off x="257047" y="3576650"/>
            <a:ext cx="7452359" cy="2175510"/>
          </a:xfrm>
          <a:prstGeom prst="rect">
            <a:avLst/>
          </a:prstGeom>
        </p:spPr>
        <p:txBody>
          <a:bodyPr vert="horz" wrap="square" lIns="0" tIns="12700" rIns="0" bIns="0" rtlCol="0">
            <a:spAutoFit/>
          </a:bodyPr>
          <a:lstStyle/>
          <a:p>
            <a:pPr marL="469900" indent="-457200">
              <a:lnSpc>
                <a:spcPct val="100000"/>
              </a:lnSpc>
              <a:spcBef>
                <a:spcPts val="100"/>
              </a:spcBef>
              <a:buClr>
                <a:srgbClr val="12669C"/>
              </a:buClr>
              <a:buFont typeface="Wingdings"/>
              <a:buChar char=""/>
              <a:tabLst>
                <a:tab pos="469900" algn="l"/>
              </a:tabLst>
            </a:pPr>
            <a:r>
              <a:rPr sz="2400">
                <a:latin typeface="Calibri"/>
                <a:cs typeface="Calibri"/>
              </a:rPr>
              <a:t>Defining</a:t>
            </a:r>
            <a:r>
              <a:rPr sz="2400" spc="-50">
                <a:latin typeface="Calibri"/>
                <a:cs typeface="Calibri"/>
              </a:rPr>
              <a:t> </a:t>
            </a:r>
            <a:r>
              <a:rPr sz="2400">
                <a:latin typeface="Calibri"/>
                <a:cs typeface="Calibri"/>
              </a:rPr>
              <a:t>a</a:t>
            </a:r>
            <a:r>
              <a:rPr sz="2400" spc="-55">
                <a:latin typeface="Calibri"/>
                <a:cs typeface="Calibri"/>
              </a:rPr>
              <a:t> </a:t>
            </a:r>
            <a:r>
              <a:rPr sz="2400" b="1" i="1">
                <a:latin typeface="Calibri"/>
                <a:cs typeface="Calibri"/>
              </a:rPr>
              <a:t>Mass</a:t>
            </a:r>
            <a:r>
              <a:rPr sz="2400" b="1" i="1" spc="-40">
                <a:latin typeface="Calibri"/>
                <a:cs typeface="Calibri"/>
              </a:rPr>
              <a:t> </a:t>
            </a:r>
            <a:r>
              <a:rPr sz="2400">
                <a:latin typeface="Calibri"/>
                <a:cs typeface="Calibri"/>
              </a:rPr>
              <a:t>and</a:t>
            </a:r>
            <a:r>
              <a:rPr sz="2400" spc="-45">
                <a:latin typeface="Calibri"/>
                <a:cs typeface="Calibri"/>
              </a:rPr>
              <a:t> </a:t>
            </a:r>
            <a:r>
              <a:rPr sz="2400">
                <a:latin typeface="Calibri"/>
                <a:cs typeface="Calibri"/>
              </a:rPr>
              <a:t>a</a:t>
            </a:r>
            <a:r>
              <a:rPr sz="2400" spc="-45">
                <a:latin typeface="Calibri"/>
                <a:cs typeface="Calibri"/>
              </a:rPr>
              <a:t> </a:t>
            </a:r>
            <a:r>
              <a:rPr sz="2400" b="1" i="1">
                <a:latin typeface="Calibri"/>
                <a:cs typeface="Calibri"/>
              </a:rPr>
              <a:t>Forcefields</a:t>
            </a:r>
            <a:r>
              <a:rPr sz="2400" b="1" i="1" spc="-55">
                <a:latin typeface="Calibri"/>
                <a:cs typeface="Calibri"/>
              </a:rPr>
              <a:t> </a:t>
            </a:r>
            <a:r>
              <a:rPr sz="2400" spc="-10">
                <a:latin typeface="Calibri"/>
                <a:cs typeface="Calibri"/>
              </a:rPr>
              <a:t>matrix</a:t>
            </a:r>
            <a:endParaRPr sz="2400">
              <a:latin typeface="Calibri"/>
              <a:cs typeface="Calibri"/>
            </a:endParaRPr>
          </a:p>
          <a:p>
            <a:pPr marL="469900" indent="-457200">
              <a:lnSpc>
                <a:spcPct val="100000"/>
              </a:lnSpc>
              <a:spcBef>
                <a:spcPts val="1805"/>
              </a:spcBef>
              <a:buClr>
                <a:srgbClr val="12669C"/>
              </a:buClr>
              <a:buFont typeface="Wingdings"/>
              <a:buChar char=""/>
              <a:tabLst>
                <a:tab pos="469900" algn="l"/>
              </a:tabLst>
            </a:pPr>
            <a:r>
              <a:rPr sz="2400">
                <a:latin typeface="Calibri"/>
                <a:cs typeface="Calibri"/>
              </a:rPr>
              <a:t>Under</a:t>
            </a:r>
            <a:r>
              <a:rPr sz="2400" spc="-70">
                <a:latin typeface="Calibri"/>
                <a:cs typeface="Calibri"/>
              </a:rPr>
              <a:t> </a:t>
            </a:r>
            <a:r>
              <a:rPr sz="2400">
                <a:latin typeface="Calibri"/>
                <a:cs typeface="Calibri"/>
              </a:rPr>
              <a:t>specific</a:t>
            </a:r>
            <a:r>
              <a:rPr sz="2400" spc="-75">
                <a:latin typeface="Calibri"/>
                <a:cs typeface="Calibri"/>
              </a:rPr>
              <a:t> </a:t>
            </a:r>
            <a:r>
              <a:rPr sz="2400" b="1" spc="-10">
                <a:latin typeface="Calibri"/>
                <a:cs typeface="Calibri"/>
              </a:rPr>
              <a:t>hypotheses</a:t>
            </a:r>
            <a:r>
              <a:rPr sz="2400" spc="-10">
                <a:latin typeface="Calibri"/>
                <a:cs typeface="Calibri"/>
              </a:rPr>
              <a:t>:</a:t>
            </a:r>
            <a:endParaRPr sz="2400">
              <a:latin typeface="Calibri"/>
              <a:cs typeface="Calibri"/>
            </a:endParaRPr>
          </a:p>
          <a:p>
            <a:pPr marL="927100" lvl="1" indent="-457200">
              <a:lnSpc>
                <a:spcPct val="100000"/>
              </a:lnSpc>
              <a:spcBef>
                <a:spcPts val="1800"/>
              </a:spcBef>
              <a:buClr>
                <a:srgbClr val="C00000"/>
              </a:buClr>
              <a:buFont typeface="Wingdings"/>
              <a:buChar char=""/>
              <a:tabLst>
                <a:tab pos="927100" algn="l"/>
              </a:tabLst>
            </a:pPr>
            <a:r>
              <a:rPr sz="2400">
                <a:latin typeface="Calibri"/>
                <a:cs typeface="Calibri"/>
              </a:rPr>
              <a:t>No</a:t>
            </a:r>
            <a:r>
              <a:rPr sz="2400" spc="-30">
                <a:latin typeface="Calibri"/>
                <a:cs typeface="Calibri"/>
              </a:rPr>
              <a:t> </a:t>
            </a:r>
            <a:r>
              <a:rPr sz="2400">
                <a:latin typeface="Calibri"/>
                <a:cs typeface="Calibri"/>
              </a:rPr>
              <a:t>angular</a:t>
            </a:r>
            <a:r>
              <a:rPr sz="2400" spc="-30">
                <a:latin typeface="Calibri"/>
                <a:cs typeface="Calibri"/>
              </a:rPr>
              <a:t> </a:t>
            </a:r>
            <a:r>
              <a:rPr sz="2400">
                <a:latin typeface="Calibri"/>
                <a:cs typeface="Calibri"/>
              </a:rPr>
              <a:t>velocities</a:t>
            </a:r>
            <a:r>
              <a:rPr sz="2400" spc="-20">
                <a:latin typeface="Calibri"/>
                <a:cs typeface="Calibri"/>
              </a:rPr>
              <a:t> </a:t>
            </a:r>
            <a:r>
              <a:rPr sz="2400" spc="-10">
                <a:latin typeface="Calibri"/>
                <a:cs typeface="Calibri"/>
              </a:rPr>
              <a:t>considered,</a:t>
            </a:r>
            <a:r>
              <a:rPr sz="2400" spc="-20">
                <a:latin typeface="Calibri"/>
                <a:cs typeface="Calibri"/>
              </a:rPr>
              <a:t> </a:t>
            </a:r>
            <a:r>
              <a:rPr sz="2400">
                <a:latin typeface="Calibri"/>
                <a:cs typeface="Calibri"/>
              </a:rPr>
              <a:t>i.e</a:t>
            </a:r>
            <a:r>
              <a:rPr sz="2400" spc="-25">
                <a:latin typeface="Calibri"/>
                <a:cs typeface="Calibri"/>
              </a:rPr>
              <a:t> </a:t>
            </a:r>
            <a:r>
              <a:rPr sz="2400">
                <a:latin typeface="Calibri"/>
                <a:cs typeface="Calibri"/>
              </a:rPr>
              <a:t>no</a:t>
            </a:r>
            <a:r>
              <a:rPr sz="2400" spc="-25">
                <a:latin typeface="Calibri"/>
                <a:cs typeface="Calibri"/>
              </a:rPr>
              <a:t> </a:t>
            </a:r>
            <a:r>
              <a:rPr sz="2400">
                <a:latin typeface="Calibri"/>
                <a:cs typeface="Calibri"/>
              </a:rPr>
              <a:t>inertia</a:t>
            </a:r>
            <a:r>
              <a:rPr sz="2400" spc="-30">
                <a:latin typeface="Calibri"/>
                <a:cs typeface="Calibri"/>
              </a:rPr>
              <a:t> </a:t>
            </a:r>
            <a:r>
              <a:rPr sz="2400" spc="-10">
                <a:latin typeface="Calibri"/>
                <a:cs typeface="Calibri"/>
              </a:rPr>
              <a:t>terms</a:t>
            </a:r>
            <a:endParaRPr sz="2400">
              <a:latin typeface="Calibri"/>
              <a:cs typeface="Calibri"/>
            </a:endParaRPr>
          </a:p>
          <a:p>
            <a:pPr marL="927100" lvl="1" indent="-457200">
              <a:lnSpc>
                <a:spcPct val="100000"/>
              </a:lnSpc>
              <a:spcBef>
                <a:spcPts val="1800"/>
              </a:spcBef>
              <a:buClr>
                <a:srgbClr val="C00000"/>
              </a:buClr>
              <a:buFont typeface="Wingdings"/>
              <a:buChar char=""/>
              <a:tabLst>
                <a:tab pos="927100" algn="l"/>
              </a:tabLst>
            </a:pPr>
            <a:r>
              <a:rPr sz="2400">
                <a:latin typeface="Calibri"/>
                <a:cs typeface="Calibri"/>
              </a:rPr>
              <a:t>Single</a:t>
            </a:r>
            <a:r>
              <a:rPr sz="2400" spc="-60">
                <a:latin typeface="Calibri"/>
                <a:cs typeface="Calibri"/>
              </a:rPr>
              <a:t> </a:t>
            </a:r>
            <a:r>
              <a:rPr sz="2400">
                <a:latin typeface="Calibri"/>
                <a:cs typeface="Calibri"/>
              </a:rPr>
              <a:t>body</a:t>
            </a:r>
            <a:r>
              <a:rPr sz="2400" spc="-45">
                <a:latin typeface="Calibri"/>
                <a:cs typeface="Calibri"/>
              </a:rPr>
              <a:t> </a:t>
            </a:r>
            <a:r>
              <a:rPr sz="2400">
                <a:latin typeface="Calibri"/>
                <a:cs typeface="Calibri"/>
              </a:rPr>
              <a:t>without</a:t>
            </a:r>
            <a:r>
              <a:rPr sz="2400" spc="-70">
                <a:latin typeface="Calibri"/>
                <a:cs typeface="Calibri"/>
              </a:rPr>
              <a:t> </a:t>
            </a:r>
            <a:r>
              <a:rPr sz="2400">
                <a:latin typeface="Calibri"/>
                <a:cs typeface="Calibri"/>
              </a:rPr>
              <a:t>any</a:t>
            </a:r>
            <a:r>
              <a:rPr sz="2400" spc="-45">
                <a:latin typeface="Calibri"/>
                <a:cs typeface="Calibri"/>
              </a:rPr>
              <a:t> </a:t>
            </a:r>
            <a:r>
              <a:rPr sz="2400">
                <a:latin typeface="Calibri"/>
                <a:cs typeface="Calibri"/>
              </a:rPr>
              <a:t>articulated</a:t>
            </a:r>
            <a:r>
              <a:rPr sz="2400" spc="-70">
                <a:latin typeface="Calibri"/>
                <a:cs typeface="Calibri"/>
              </a:rPr>
              <a:t> </a:t>
            </a:r>
            <a:r>
              <a:rPr sz="2400" spc="-10">
                <a:latin typeface="Calibri"/>
                <a:cs typeface="Calibri"/>
              </a:rPr>
              <a:t>system</a:t>
            </a:r>
            <a:endParaRPr sz="2400">
              <a:latin typeface="Calibri"/>
              <a:cs typeface="Calibri"/>
            </a:endParaRPr>
          </a:p>
        </p:txBody>
      </p:sp>
      <p:pic>
        <p:nvPicPr>
          <p:cNvPr id="7" name="object 7"/>
          <p:cNvPicPr/>
          <p:nvPr/>
        </p:nvPicPr>
        <p:blipFill>
          <a:blip r:embed="rId4" cstate="print"/>
          <a:stretch>
            <a:fillRect/>
          </a:stretch>
        </p:blipFill>
        <p:spPr>
          <a:xfrm>
            <a:off x="4192939" y="2086941"/>
            <a:ext cx="4294144" cy="1305280"/>
          </a:xfrm>
          <a:prstGeom prst="rect">
            <a:avLst/>
          </a:prstGeom>
        </p:spPr>
      </p:pic>
      <p:pic>
        <p:nvPicPr>
          <p:cNvPr id="8" name="object 8"/>
          <p:cNvPicPr/>
          <p:nvPr/>
        </p:nvPicPr>
        <p:blipFill>
          <a:blip r:embed="rId5" cstate="print"/>
          <a:stretch>
            <a:fillRect/>
          </a:stretch>
        </p:blipFill>
        <p:spPr>
          <a:xfrm>
            <a:off x="1103233" y="2512039"/>
            <a:ext cx="2012249" cy="517705"/>
          </a:xfrm>
          <a:prstGeom prst="rect">
            <a:avLst/>
          </a:prstGeom>
        </p:spPr>
      </p:pic>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3603" y="0"/>
            <a:ext cx="3667505" cy="1213865"/>
          </a:xfrm>
          <a:prstGeom prst="rect">
            <a:avLst/>
          </a:prstGeom>
        </p:spPr>
      </p:pic>
      <p:sp>
        <p:nvSpPr>
          <p:cNvPr id="3" name="object 3"/>
          <p:cNvSpPr txBox="1">
            <a:spLocks noGrp="1"/>
          </p:cNvSpPr>
          <p:nvPr>
            <p:ph type="title"/>
          </p:nvPr>
        </p:nvSpPr>
        <p:spPr>
          <a:xfrm>
            <a:off x="78739" y="114426"/>
            <a:ext cx="4630420" cy="696595"/>
          </a:xfrm>
          <a:prstGeom prst="rect">
            <a:avLst/>
          </a:prstGeom>
        </p:spPr>
        <p:txBody>
          <a:bodyPr vert="horz" wrap="square" lIns="0" tIns="12700" rIns="0" bIns="0" rtlCol="0">
            <a:spAutoFit/>
          </a:bodyPr>
          <a:lstStyle/>
          <a:p>
            <a:pPr marL="12700">
              <a:lnSpc>
                <a:spcPct val="100000"/>
              </a:lnSpc>
              <a:spcBef>
                <a:spcPts val="100"/>
              </a:spcBef>
            </a:pPr>
            <a:r>
              <a:rPr sz="4400" spc="-75"/>
              <a:t>SOFA</a:t>
            </a:r>
            <a:r>
              <a:rPr sz="4400" spc="-165"/>
              <a:t> </a:t>
            </a:r>
            <a:r>
              <a:rPr sz="4400"/>
              <a:t>–</a:t>
            </a:r>
            <a:r>
              <a:rPr sz="4400" spc="-120"/>
              <a:t> </a:t>
            </a:r>
            <a:r>
              <a:rPr sz="4400"/>
              <a:t>Mass</a:t>
            </a:r>
            <a:r>
              <a:rPr sz="4400" spc="-130"/>
              <a:t> </a:t>
            </a:r>
            <a:r>
              <a:rPr sz="4400"/>
              <a:t>in</a:t>
            </a:r>
            <a:r>
              <a:rPr sz="4400" spc="-145"/>
              <a:t> </a:t>
            </a:r>
            <a:r>
              <a:rPr sz="4400" spc="-55"/>
              <a:t>SOFA</a:t>
            </a:r>
            <a:endParaRPr sz="4400"/>
          </a:p>
        </p:txBody>
      </p:sp>
      <p:pic>
        <p:nvPicPr>
          <p:cNvPr id="4" name="object 4"/>
          <p:cNvPicPr/>
          <p:nvPr/>
        </p:nvPicPr>
        <p:blipFill>
          <a:blip r:embed="rId3" cstate="print"/>
          <a:stretch>
            <a:fillRect/>
          </a:stretch>
        </p:blipFill>
        <p:spPr>
          <a:xfrm>
            <a:off x="6201172" y="145108"/>
            <a:ext cx="1270983" cy="547982"/>
          </a:xfrm>
          <a:prstGeom prst="rect">
            <a:avLst/>
          </a:prstGeom>
        </p:spPr>
      </p:pic>
      <p:sp>
        <p:nvSpPr>
          <p:cNvPr id="5" name="object 5"/>
          <p:cNvSpPr txBox="1"/>
          <p:nvPr/>
        </p:nvSpPr>
        <p:spPr>
          <a:xfrm>
            <a:off x="78739" y="1148588"/>
            <a:ext cx="2277110" cy="391160"/>
          </a:xfrm>
          <a:prstGeom prst="rect">
            <a:avLst/>
          </a:prstGeom>
        </p:spPr>
        <p:txBody>
          <a:bodyPr vert="horz" wrap="square" lIns="0" tIns="12700" rIns="0" bIns="0" rtlCol="0">
            <a:spAutoFit/>
          </a:bodyPr>
          <a:lstStyle/>
          <a:p>
            <a:pPr marL="469265" indent="-456565">
              <a:lnSpc>
                <a:spcPct val="100000"/>
              </a:lnSpc>
              <a:spcBef>
                <a:spcPts val="100"/>
              </a:spcBef>
              <a:buClr>
                <a:srgbClr val="12669C"/>
              </a:buClr>
              <a:buFont typeface="Wingdings"/>
              <a:buChar char=""/>
              <a:tabLst>
                <a:tab pos="469265" algn="l"/>
              </a:tabLst>
            </a:pPr>
            <a:r>
              <a:rPr sz="2400" b="1" i="1" spc="-10">
                <a:latin typeface="Calibri"/>
                <a:cs typeface="Calibri"/>
              </a:rPr>
              <a:t>UniformMass:</a:t>
            </a:r>
            <a:endParaRPr sz="2400">
              <a:latin typeface="Calibri"/>
              <a:cs typeface="Calibri"/>
            </a:endParaRPr>
          </a:p>
        </p:txBody>
      </p:sp>
      <p:sp>
        <p:nvSpPr>
          <p:cNvPr id="6" name="object 6"/>
          <p:cNvSpPr txBox="1"/>
          <p:nvPr/>
        </p:nvSpPr>
        <p:spPr>
          <a:xfrm>
            <a:off x="78739" y="3019171"/>
            <a:ext cx="2787650" cy="391160"/>
          </a:xfrm>
          <a:prstGeom prst="rect">
            <a:avLst/>
          </a:prstGeom>
        </p:spPr>
        <p:txBody>
          <a:bodyPr vert="horz" wrap="square" lIns="0" tIns="12700" rIns="0" bIns="0" rtlCol="0">
            <a:spAutoFit/>
          </a:bodyPr>
          <a:lstStyle/>
          <a:p>
            <a:pPr marL="469265" indent="-456565">
              <a:lnSpc>
                <a:spcPct val="100000"/>
              </a:lnSpc>
              <a:spcBef>
                <a:spcPts val="100"/>
              </a:spcBef>
              <a:buClr>
                <a:srgbClr val="12669C"/>
              </a:buClr>
              <a:buFont typeface="Wingdings"/>
              <a:buChar char=""/>
              <a:tabLst>
                <a:tab pos="469265" algn="l"/>
              </a:tabLst>
            </a:pPr>
            <a:r>
              <a:rPr sz="2400" b="1" i="1" spc="-10">
                <a:latin typeface="Calibri"/>
                <a:cs typeface="Calibri"/>
              </a:rPr>
              <a:t>MeshMatrixMass:</a:t>
            </a:r>
            <a:endParaRPr sz="2400">
              <a:latin typeface="Calibri"/>
              <a:cs typeface="Calibri"/>
            </a:endParaRPr>
          </a:p>
        </p:txBody>
      </p:sp>
      <p:sp>
        <p:nvSpPr>
          <p:cNvPr id="7" name="object 7"/>
          <p:cNvSpPr txBox="1"/>
          <p:nvPr/>
        </p:nvSpPr>
        <p:spPr>
          <a:xfrm>
            <a:off x="78739" y="4750689"/>
            <a:ext cx="2382520" cy="391160"/>
          </a:xfrm>
          <a:prstGeom prst="rect">
            <a:avLst/>
          </a:prstGeom>
        </p:spPr>
        <p:txBody>
          <a:bodyPr vert="horz" wrap="square" lIns="0" tIns="12700" rIns="0" bIns="0" rtlCol="0">
            <a:spAutoFit/>
          </a:bodyPr>
          <a:lstStyle/>
          <a:p>
            <a:pPr marL="469265" indent="-456565">
              <a:lnSpc>
                <a:spcPct val="100000"/>
              </a:lnSpc>
              <a:spcBef>
                <a:spcPts val="100"/>
              </a:spcBef>
              <a:buClr>
                <a:srgbClr val="12669C"/>
              </a:buClr>
              <a:buFont typeface="Wingdings"/>
              <a:buChar char=""/>
              <a:tabLst>
                <a:tab pos="469265" algn="l"/>
              </a:tabLst>
            </a:pPr>
            <a:r>
              <a:rPr sz="2400" b="1" i="1" spc="-10">
                <a:latin typeface="Calibri"/>
                <a:cs typeface="Calibri"/>
              </a:rPr>
              <a:t>DiagonalMass:</a:t>
            </a:r>
            <a:endParaRPr sz="2400">
              <a:latin typeface="Calibri"/>
              <a:cs typeface="Calibri"/>
            </a:endParaRPr>
          </a:p>
        </p:txBody>
      </p:sp>
      <p:pic>
        <p:nvPicPr>
          <p:cNvPr id="8" name="object 8"/>
          <p:cNvPicPr/>
          <p:nvPr/>
        </p:nvPicPr>
        <p:blipFill>
          <a:blip r:embed="rId4" cstate="print"/>
          <a:stretch>
            <a:fillRect/>
          </a:stretch>
        </p:blipFill>
        <p:spPr>
          <a:xfrm>
            <a:off x="6931152" y="970788"/>
            <a:ext cx="1477809" cy="2240280"/>
          </a:xfrm>
          <a:prstGeom prst="rect">
            <a:avLst/>
          </a:prstGeom>
        </p:spPr>
      </p:pic>
      <p:pic>
        <p:nvPicPr>
          <p:cNvPr id="9" name="object 9"/>
          <p:cNvPicPr/>
          <p:nvPr/>
        </p:nvPicPr>
        <p:blipFill>
          <a:blip r:embed="rId5" cstate="print"/>
          <a:stretch>
            <a:fillRect/>
          </a:stretch>
        </p:blipFill>
        <p:spPr>
          <a:xfrm>
            <a:off x="2715767" y="1037844"/>
            <a:ext cx="3732560" cy="1962912"/>
          </a:xfrm>
          <a:prstGeom prst="rect">
            <a:avLst/>
          </a:prstGeom>
        </p:spPr>
      </p:pic>
      <p:pic>
        <p:nvPicPr>
          <p:cNvPr id="10" name="object 10"/>
          <p:cNvPicPr/>
          <p:nvPr/>
        </p:nvPicPr>
        <p:blipFill>
          <a:blip r:embed="rId6" cstate="print"/>
          <a:stretch>
            <a:fillRect/>
          </a:stretch>
        </p:blipFill>
        <p:spPr>
          <a:xfrm>
            <a:off x="2444495" y="3375716"/>
            <a:ext cx="6214872" cy="1539183"/>
          </a:xfrm>
          <a:prstGeom prst="rect">
            <a:avLst/>
          </a:prstGeom>
        </p:spPr>
      </p:pic>
      <p:pic>
        <p:nvPicPr>
          <p:cNvPr id="11" name="object 11"/>
          <p:cNvPicPr/>
          <p:nvPr/>
        </p:nvPicPr>
        <p:blipFill>
          <a:blip r:embed="rId7" cstate="print"/>
          <a:stretch>
            <a:fillRect/>
          </a:stretch>
        </p:blipFill>
        <p:spPr>
          <a:xfrm>
            <a:off x="2772085" y="5162460"/>
            <a:ext cx="4289487" cy="1290357"/>
          </a:xfrm>
          <a:prstGeom prst="rect">
            <a:avLst/>
          </a:prstGeom>
        </p:spPr>
      </p:pic>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879-F12E-A12C-2200-F56D2CECDC78}"/>
              </a:ext>
            </a:extLst>
          </p:cNvPr>
          <p:cNvSpPr>
            <a:spLocks noGrp="1"/>
          </p:cNvSpPr>
          <p:nvPr>
            <p:ph type="title"/>
          </p:nvPr>
        </p:nvSpPr>
        <p:spPr>
          <a:xfrm>
            <a:off x="1752600" y="152400"/>
            <a:ext cx="5970905" cy="738664"/>
          </a:xfrm>
        </p:spPr>
        <p:txBody>
          <a:bodyPr/>
          <a:lstStyle/>
          <a:p>
            <a:r>
              <a:rPr lang="en-US" sz="4800" b="1"/>
              <a:t>Topology</a:t>
            </a:r>
            <a:endParaRPr lang="en-IN" sz="4800" b="1"/>
          </a:p>
        </p:txBody>
      </p:sp>
      <p:sp>
        <p:nvSpPr>
          <p:cNvPr id="3" name="Text Placeholder 2">
            <a:extLst>
              <a:ext uri="{FF2B5EF4-FFF2-40B4-BE49-F238E27FC236}">
                <a16:creationId xmlns:a16="http://schemas.microsoft.com/office/drawing/2014/main" id="{3E1CBBEC-BDA8-AD51-E248-E2E8F5D22A4C}"/>
              </a:ext>
            </a:extLst>
          </p:cNvPr>
          <p:cNvSpPr>
            <a:spLocks noGrp="1"/>
          </p:cNvSpPr>
          <p:nvPr>
            <p:ph type="body" idx="1"/>
          </p:nvPr>
        </p:nvSpPr>
        <p:spPr>
          <a:xfrm>
            <a:off x="748030" y="1066800"/>
            <a:ext cx="6975475" cy="1846659"/>
          </a:xfrm>
        </p:spPr>
        <p:txBody>
          <a:bodyPr/>
          <a:lstStyle/>
          <a:p>
            <a:pPr marL="342900" indent="-342900">
              <a:buClr>
                <a:schemeClr val="accent1"/>
              </a:buClr>
              <a:buFont typeface="Wingdings" panose="05000000000000000000" pitchFamily="2" charset="2"/>
              <a:buChar char="§"/>
            </a:pPr>
            <a:r>
              <a:rPr lang="en-IN" b="1" i="1" err="1"/>
              <a:t>obj</a:t>
            </a:r>
            <a:r>
              <a:rPr lang="en-IN"/>
              <a:t> = </a:t>
            </a:r>
            <a:r>
              <a:rPr lang="en-IN" err="1"/>
              <a:t>MeshOBJLoader</a:t>
            </a:r>
            <a:endParaRPr lang="en-IN"/>
          </a:p>
          <a:p>
            <a:pPr marL="342900" indent="-342900">
              <a:buClr>
                <a:schemeClr val="accent1"/>
              </a:buClr>
              <a:buFont typeface="Wingdings" panose="05000000000000000000" pitchFamily="2" charset="2"/>
              <a:buChar char="§"/>
            </a:pPr>
            <a:r>
              <a:rPr lang="en-IN" b="1" i="1" err="1"/>
              <a:t>vtk</a:t>
            </a:r>
            <a:r>
              <a:rPr lang="en-IN" i="1"/>
              <a:t> </a:t>
            </a:r>
            <a:r>
              <a:rPr lang="en-IN"/>
              <a:t>= </a:t>
            </a:r>
            <a:r>
              <a:rPr lang="en-IN" err="1"/>
              <a:t>MeshVTKLoader</a:t>
            </a:r>
            <a:endParaRPr lang="en-IN"/>
          </a:p>
          <a:p>
            <a:pPr marL="342900" indent="-342900">
              <a:buClr>
                <a:schemeClr val="accent1"/>
              </a:buClr>
              <a:buFont typeface="Wingdings" panose="05000000000000000000" pitchFamily="2" charset="2"/>
              <a:buChar char="§"/>
            </a:pPr>
            <a:r>
              <a:rPr lang="en-IN" b="1" i="1" err="1"/>
              <a:t>stl</a:t>
            </a:r>
            <a:r>
              <a:rPr lang="en-IN" i="1"/>
              <a:t> </a:t>
            </a:r>
            <a:r>
              <a:rPr lang="en-IN"/>
              <a:t>= </a:t>
            </a:r>
            <a:r>
              <a:rPr lang="en-IN" err="1"/>
              <a:t>MeshSTLLoader</a:t>
            </a:r>
            <a:endParaRPr lang="en-IN"/>
          </a:p>
          <a:p>
            <a:pPr marL="342900" indent="-342900">
              <a:buClr>
                <a:schemeClr val="accent1"/>
              </a:buClr>
              <a:buFont typeface="Wingdings" panose="05000000000000000000" pitchFamily="2" charset="2"/>
              <a:buChar char="§"/>
            </a:pPr>
            <a:r>
              <a:rPr lang="en-IN" b="1" i="1"/>
              <a:t>off</a:t>
            </a:r>
            <a:r>
              <a:rPr lang="en-IN"/>
              <a:t> = </a:t>
            </a:r>
            <a:r>
              <a:rPr lang="en-IN" err="1"/>
              <a:t>MeshOffLoader</a:t>
            </a:r>
            <a:endParaRPr lang="en-IN"/>
          </a:p>
          <a:p>
            <a:pPr marL="342900" indent="-342900">
              <a:buClr>
                <a:schemeClr val="accent1"/>
              </a:buClr>
              <a:buFont typeface="Wingdings" panose="05000000000000000000" pitchFamily="2" charset="2"/>
              <a:buChar char="§"/>
            </a:pPr>
            <a:r>
              <a:rPr lang="en-IN" b="1" i="1" err="1"/>
              <a:t>gmsh</a:t>
            </a:r>
            <a:r>
              <a:rPr lang="en-IN"/>
              <a:t> = </a:t>
            </a:r>
            <a:r>
              <a:rPr lang="en-IN" err="1"/>
              <a:t>MeshGmshLoader</a:t>
            </a:r>
            <a:endParaRPr lang="en-IN"/>
          </a:p>
        </p:txBody>
      </p:sp>
      <p:pic>
        <p:nvPicPr>
          <p:cNvPr id="5" name="Picture 4">
            <a:extLst>
              <a:ext uri="{FF2B5EF4-FFF2-40B4-BE49-F238E27FC236}">
                <a16:creationId xmlns:a16="http://schemas.microsoft.com/office/drawing/2014/main" id="{5102F30F-875C-DAD5-48A3-03A2E7FBE7D9}"/>
              </a:ext>
            </a:extLst>
          </p:cNvPr>
          <p:cNvPicPr>
            <a:picLocks noChangeAspect="1"/>
          </p:cNvPicPr>
          <p:nvPr/>
        </p:nvPicPr>
        <p:blipFill>
          <a:blip r:embed="rId2"/>
          <a:stretch>
            <a:fillRect/>
          </a:stretch>
        </p:blipFill>
        <p:spPr>
          <a:xfrm>
            <a:off x="4575355" y="524093"/>
            <a:ext cx="2438400" cy="2556560"/>
          </a:xfrm>
          <a:prstGeom prst="rect">
            <a:avLst/>
          </a:prstGeom>
        </p:spPr>
      </p:pic>
      <p:pic>
        <p:nvPicPr>
          <p:cNvPr id="7" name="Picture 6">
            <a:extLst>
              <a:ext uri="{FF2B5EF4-FFF2-40B4-BE49-F238E27FC236}">
                <a16:creationId xmlns:a16="http://schemas.microsoft.com/office/drawing/2014/main" id="{A0185882-96F3-B759-EBB4-551BD1055C0D}"/>
              </a:ext>
            </a:extLst>
          </p:cNvPr>
          <p:cNvPicPr>
            <a:picLocks noChangeAspect="1"/>
          </p:cNvPicPr>
          <p:nvPr/>
        </p:nvPicPr>
        <p:blipFill>
          <a:blip r:embed="rId3"/>
          <a:stretch>
            <a:fillRect/>
          </a:stretch>
        </p:blipFill>
        <p:spPr>
          <a:xfrm>
            <a:off x="1619227" y="3190406"/>
            <a:ext cx="6139838" cy="1954515"/>
          </a:xfrm>
          <a:prstGeom prst="rect">
            <a:avLst/>
          </a:prstGeom>
        </p:spPr>
      </p:pic>
      <p:sp>
        <p:nvSpPr>
          <p:cNvPr id="9" name="TextBox 8">
            <a:extLst>
              <a:ext uri="{FF2B5EF4-FFF2-40B4-BE49-F238E27FC236}">
                <a16:creationId xmlns:a16="http://schemas.microsoft.com/office/drawing/2014/main" id="{1100E8AA-F420-24AD-A6C9-C41A487F27D1}"/>
              </a:ext>
            </a:extLst>
          </p:cNvPr>
          <p:cNvSpPr txBox="1"/>
          <p:nvPr/>
        </p:nvSpPr>
        <p:spPr>
          <a:xfrm>
            <a:off x="2142322" y="5431440"/>
            <a:ext cx="5666590" cy="369332"/>
          </a:xfrm>
          <a:prstGeom prst="rect">
            <a:avLst/>
          </a:prstGeom>
          <a:noFill/>
        </p:spPr>
        <p:txBody>
          <a:bodyPr wrap="square">
            <a:spAutoFit/>
          </a:bodyPr>
          <a:lstStyle/>
          <a:p>
            <a:r>
              <a:rPr lang="en-US"/>
              <a:t>Fig. 1 – Elements of topology available in SOFA</a:t>
            </a:r>
            <a:endParaRPr lang="en-IN"/>
          </a:p>
        </p:txBody>
      </p:sp>
    </p:spTree>
    <p:extLst>
      <p:ext uri="{BB962C8B-B14F-4D97-AF65-F5344CB8AC3E}">
        <p14:creationId xmlns:p14="http://schemas.microsoft.com/office/powerpoint/2010/main" val="293303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58DA679D9A384DB46C4B32DB0BFFE6" ma:contentTypeVersion="10" ma:contentTypeDescription="Create a new document." ma:contentTypeScope="" ma:versionID="b5bb6894b4c4940f2dab744f16cffedc">
  <xsd:schema xmlns:xsd="http://www.w3.org/2001/XMLSchema" xmlns:xs="http://www.w3.org/2001/XMLSchema" xmlns:p="http://schemas.microsoft.com/office/2006/metadata/properties" xmlns:ns2="78d2541a-0243-4856-a1e8-b58075203417" xmlns:ns3="2db36bdd-87bf-402d-acad-8a948c6431f8" targetNamespace="http://schemas.microsoft.com/office/2006/metadata/properties" ma:root="true" ma:fieldsID="e7a79e1a8a4fa03d80976ad2f13dd1bb" ns2:_="" ns3:_="">
    <xsd:import namespace="78d2541a-0243-4856-a1e8-b58075203417"/>
    <xsd:import namespace="2db36bdd-87bf-402d-acad-8a948c6431f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2541a-0243-4856-a1e8-b580752034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b36bdd-87bf-402d-acad-8a948c6431f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D8AE85-E70A-405C-9B2C-F293E1BDF956}">
  <ds:schemaRefs>
    <ds:schemaRef ds:uri="2db36bdd-87bf-402d-acad-8a948c6431f8"/>
    <ds:schemaRef ds:uri="78d2541a-0243-4856-a1e8-b580752034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E8D983D-5C17-4FE3-B4AD-10461BC3A1E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B2CA4FC-8E74-4D4B-B8CB-4469169C0E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28</Slides>
  <Notes>0</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SOFA Framework – Class II</vt:lpstr>
      <vt:lpstr>SOFA - Understand Physics Simulation</vt:lpstr>
      <vt:lpstr>SOFA – Mechanical Model</vt:lpstr>
      <vt:lpstr>SOFA – Continuum Mechanics</vt:lpstr>
      <vt:lpstr>SOFA – Solid Mechanics</vt:lpstr>
      <vt:lpstr>SOFA – Rigid Body</vt:lpstr>
      <vt:lpstr>SOFA – Rigid Body</vt:lpstr>
      <vt:lpstr>SOFA – Mass in SOFA</vt:lpstr>
      <vt:lpstr>Topology</vt:lpstr>
      <vt:lpstr>Topology Containers  </vt:lpstr>
      <vt:lpstr>Animation Loops</vt:lpstr>
      <vt:lpstr>Animation Loops</vt:lpstr>
      <vt:lpstr>Mapping</vt:lpstr>
      <vt:lpstr>Mapping</vt:lpstr>
      <vt:lpstr>Mechanical Object</vt:lpstr>
      <vt:lpstr>Mechanical Object</vt:lpstr>
      <vt:lpstr>Mechanical Object</vt:lpstr>
      <vt:lpstr>SOFA – Solvers in SOFA</vt:lpstr>
      <vt:lpstr>Linear solvers</vt:lpstr>
      <vt:lpstr>Linear solvers</vt:lpstr>
      <vt:lpstr>Linear solvers</vt:lpstr>
      <vt:lpstr>Linear solvers</vt:lpstr>
      <vt:lpstr>Linear solvers</vt:lpstr>
      <vt:lpstr>Force Fields</vt:lpstr>
      <vt:lpstr>Force Fields</vt:lpstr>
      <vt:lpstr>Force Fields</vt:lpstr>
      <vt:lpstr>Force Fields</vt:lpstr>
      <vt:lpstr>SOFA – Example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ROCCO MOCCIA</dc:creator>
  <cp:revision>1</cp:revision>
  <dcterms:created xsi:type="dcterms:W3CDTF">2024-04-01T21:27:34Z</dcterms:created>
  <dcterms:modified xsi:type="dcterms:W3CDTF">2024-04-16T14:00:35Z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2023-05-15T00:00:00Z</vt:filetime>
  </property>
  <property fmtid="{D5CDD505-2E9C-101B-9397-08002B2CF9AE}" pid="3" name="Creator">
    <vt:lpwstr>Microsoft® PowerPoint® for Microsoft 365</vt:lpwstr>
  </property>
  <property fmtid="{D5CDD505-2E9C-101B-9397-08002B2CF9AE}" pid="4" name="LastSaved">
    <vt:filetime>2024-04-01T00:00:00Z</vt:filetime>
  </property>
  <property fmtid="{D5CDD505-2E9C-101B-9397-08002B2CF9AE}" pid="5" name="Producer">
    <vt:lpwstr>Microsoft® PowerPoint® for Microsoft 365</vt:lpwstr>
  </property>
  <property fmtid="{D5CDD505-2E9C-101B-9397-08002B2CF9AE}" pid="6" name="ContentTypeId">
    <vt:lpwstr>0x0101000258DA679D9A384DB46C4B32DB0BFFE6</vt:lpwstr>
  </property>
</Properties>
</file>