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Advent Pro SemiBold"/>
      <p:regular r:id="rId10"/>
      <p:bold r:id="rId11"/>
    </p:embeddedFont>
    <p:embeddedFont>
      <p:font typeface="Fira Sans Extra Condensed Medium"/>
      <p:regular r:id="rId12"/>
      <p:bold r:id="rId13"/>
      <p:italic r:id="rId14"/>
      <p:boldItalic r:id="rId15"/>
    </p:embeddedFont>
    <p:embeddedFont>
      <p:font typeface="Fira Sans Condensed Medium"/>
      <p:regular r:id="rId16"/>
      <p:bold r:id="rId17"/>
      <p:italic r:id="rId18"/>
      <p:boldItalic r:id="rId19"/>
    </p:embeddedFont>
    <p:embeddedFont>
      <p:font typeface="Maven Pro"/>
      <p:regular r:id="rId20"/>
      <p:bold r:id="rId21"/>
    </p:embeddedFont>
    <p:embeddedFont>
      <p:font typeface="Share Tech"/>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font" Target="fonts/AdventProSemiBold-bold.fntdata"/><Relationship Id="rId22" Type="http://schemas.openxmlformats.org/officeDocument/2006/relationships/font" Target="fonts/ShareTech-regular.fntdata"/><Relationship Id="rId10" Type="http://schemas.openxmlformats.org/officeDocument/2006/relationships/font" Target="fonts/AdventProSemiBold-regular.fntdata"/><Relationship Id="rId21" Type="http://schemas.openxmlformats.org/officeDocument/2006/relationships/font" Target="fonts/MavenPro-bold.fntdata"/><Relationship Id="rId13" Type="http://schemas.openxmlformats.org/officeDocument/2006/relationships/font" Target="fonts/FiraSansExtraCondensedMedium-bold.fntdata"/><Relationship Id="rId12"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ExtraCondensedMedium-boldItalic.fntdata"/><Relationship Id="rId14" Type="http://schemas.openxmlformats.org/officeDocument/2006/relationships/font" Target="fonts/FiraSansExtraCondensedMedium-italic.fntdata"/><Relationship Id="rId17" Type="http://schemas.openxmlformats.org/officeDocument/2006/relationships/font" Target="fonts/FiraSansCondensedMedium-bold.fntdata"/><Relationship Id="rId16" Type="http://schemas.openxmlformats.org/officeDocument/2006/relationships/font" Target="fonts/FiraSansCondensedMedium-regular.fntdata"/><Relationship Id="rId5" Type="http://schemas.openxmlformats.org/officeDocument/2006/relationships/slide" Target="slides/slide1.xml"/><Relationship Id="rId19" Type="http://schemas.openxmlformats.org/officeDocument/2006/relationships/font" Target="fonts/FiraSansCondensedMedium-boldItalic.fntdata"/><Relationship Id="rId6" Type="http://schemas.openxmlformats.org/officeDocument/2006/relationships/slide" Target="slides/slide2.xml"/><Relationship Id="rId18" Type="http://schemas.openxmlformats.org/officeDocument/2006/relationships/font" Target="fonts/FiraSansCondensedMedium-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I am Francesco Alongi and with Stefano De Cillis we are going to present you our project of the data mining and text mining course.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9468a77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9468a77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with a descriptive approach, exploring our data in order to gain a general understanding of their structure.</a:t>
            </a:r>
            <a:endParaRPr/>
          </a:p>
          <a:p>
            <a:pPr indent="0" lvl="0" marL="0" rtl="0" algn="l">
              <a:spcBef>
                <a:spcPts val="0"/>
              </a:spcBef>
              <a:spcAft>
                <a:spcPts val="0"/>
              </a:spcAft>
              <a:buNone/>
            </a:pPr>
            <a:r>
              <a:rPr lang="en"/>
              <a:t>One of the earliest thing which has been noticed was that the target feature was not balanced, as can be seen in the left plot. Since this problem may harm the training phase, we decided to dive deeper into this problem in order to understand whether an undersampling could be performed without significative loss of information. In order to do so, we partitioned our dataset into two subsets: one containing samples of sites which air conditioning system have never failed while the other containing samples of sites which air conditioning system have failed at least once. In the right plot it is shown just one of the plot that we used for our analysis, in which it is possible to see that the distribution of the features are similar for both subsets. We concluded then that undersampling could be a viable trade-off.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9468a77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9468a77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our focus have moved towards the high dimensionality of the data. We performed a redundancy check via correlation analysis, highlighting the fact that some features carry almost the same information. </a:t>
            </a:r>
            <a:r>
              <a:rPr lang="en">
                <a:solidFill>
                  <a:schemeClr val="dk1"/>
                </a:solidFill>
              </a:rPr>
              <a:t>I</a:t>
            </a:r>
            <a:r>
              <a:rPr lang="en">
                <a:solidFill>
                  <a:schemeClr val="dk1"/>
                </a:solidFill>
              </a:rPr>
              <a:t>n particular this happen because there are features which incorporate others because they refer to larger time spans. One example is shown on the correlation matrix on the left. </a:t>
            </a:r>
            <a:endParaRPr>
              <a:solidFill>
                <a:schemeClr val="dk1"/>
              </a:solidFill>
            </a:endParaRPr>
          </a:p>
          <a:p>
            <a:pPr indent="0" lvl="0" marL="0" rtl="0" algn="l">
              <a:spcBef>
                <a:spcPts val="0"/>
              </a:spcBef>
              <a:spcAft>
                <a:spcPts val="0"/>
              </a:spcAft>
              <a:buNone/>
            </a:pPr>
            <a:r>
              <a:rPr lang="en">
                <a:solidFill>
                  <a:schemeClr val="dk1"/>
                </a:solidFill>
              </a:rPr>
              <a:t>We tried also to understand the importance of the variable DATE. In the right plot we show the sum of the failures for all sites, and from this plot it is possible to see that there is a clear dependance on the month, meaning that it is likely to be a good feature, while instead the year might not be a good feature since we also have just two values.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9468a77e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9468a77e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During model selection phase, we cleaned the dataset and adapt it to the use case following the insights found in the first part. Regarding feature selection, we didn’t have a prior knowledge therefore we selected </a:t>
            </a:r>
            <a:r>
              <a:rPr lang="en">
                <a:solidFill>
                  <a:schemeClr val="dk1"/>
                </a:solidFill>
              </a:rPr>
              <a:t>the features in which the timespan taken into account were largest in order to have a long-range information with less noise. It’s important to say that to have an unbiased estimator of the test error, all the splits we performed on the dataset were made taking into account the SITE_ID and not raw samples. The training set has been upsampled and several models have been trained and validated using a modified version of the k-fold cross-validation. The considered models have been compared using a t-test which led us to choose the best model, which is Random Forest.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9468a77e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9468a77e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it is the score which is 0.122 . On the left, we have the value the model scored during the final test with the metric selected in the requirements. On the right, instead, there are some final considerations. Given the results, we are happy about our descriptive part. In particular we learnt to find hidden patterns in data, gain knowledge about unknown features and deal with high data dimensionality. We are aware that the predictive part can be improved by a lot. We are satisfied about the environment we worked in.Once we applied the right test set, making a modified versions of k-fold  and test split,we dropped our score by 80 % but we know it’s the real score we would have in a real scenario. In conclusion, we are aware that the second part of the project can be improved. Probably, with more experience and time, we would’ve obtained a better score. </a:t>
            </a:r>
            <a:endParaRPr/>
          </a:p>
          <a:p>
            <a:pPr indent="0" lvl="0" marL="0" rtl="0" algn="l">
              <a:spcBef>
                <a:spcPts val="0"/>
              </a:spcBef>
              <a:spcAft>
                <a:spcPts val="0"/>
              </a:spcAft>
              <a:buClr>
                <a:schemeClr val="dk1"/>
              </a:buClr>
              <a:buSzPts val="1100"/>
              <a:buFont typeface="Arial"/>
              <a:buNone/>
            </a:pPr>
            <a:r>
              <a:rPr lang="en"/>
              <a:t>Thank you all.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1195775" y="4050075"/>
            <a:ext cx="1720200" cy="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Share Tech"/>
                <a:ea typeface="Share Tech"/>
                <a:cs typeface="Share Tech"/>
                <a:sym typeface="Share Tech"/>
              </a:rPr>
              <a:t>Francesco Alongi</a:t>
            </a:r>
            <a:endParaRPr sz="1300">
              <a:latin typeface="Share Tech"/>
              <a:ea typeface="Share Tech"/>
              <a:cs typeface="Share Tech"/>
              <a:sym typeface="Share Tech"/>
            </a:endParaRPr>
          </a:p>
          <a:p>
            <a:pPr indent="0" lvl="0" marL="0" rtl="0" algn="l">
              <a:spcBef>
                <a:spcPts val="0"/>
              </a:spcBef>
              <a:spcAft>
                <a:spcPts val="0"/>
              </a:spcAft>
              <a:buNone/>
            </a:pPr>
            <a:r>
              <a:rPr lang="en" sz="1300">
                <a:latin typeface="Share Tech"/>
                <a:ea typeface="Share Tech"/>
                <a:cs typeface="Share Tech"/>
                <a:sym typeface="Share Tech"/>
              </a:rPr>
              <a:t>Stefano De Cillis</a:t>
            </a:r>
            <a:endParaRPr sz="1300">
              <a:latin typeface="Share Tech"/>
              <a:ea typeface="Share Tech"/>
              <a:cs typeface="Share Tech"/>
              <a:sym typeface="Share Tech"/>
            </a:endParaRPr>
          </a:p>
          <a:p>
            <a:pPr indent="0" lvl="0" marL="0" rtl="0" algn="l">
              <a:spcBef>
                <a:spcPts val="0"/>
              </a:spcBef>
              <a:spcAft>
                <a:spcPts val="0"/>
              </a:spcAft>
              <a:buNone/>
            </a:pPr>
            <a:r>
              <a:rPr lang="en" sz="1300">
                <a:latin typeface="Share Tech"/>
                <a:ea typeface="Share Tech"/>
                <a:cs typeface="Share Tech"/>
                <a:sym typeface="Share Tech"/>
              </a:rPr>
              <a:t>Sudarshan De</a:t>
            </a:r>
            <a:endParaRPr sz="1300">
              <a:latin typeface="Share Tech"/>
              <a:ea typeface="Share Tech"/>
              <a:cs typeface="Share Tech"/>
              <a:sym typeface="Share Tech"/>
            </a:endParaRPr>
          </a:p>
          <a:p>
            <a:pPr indent="0" lvl="0" marL="0" rtl="0" algn="l">
              <a:spcBef>
                <a:spcPts val="0"/>
              </a:spcBef>
              <a:spcAft>
                <a:spcPts val="0"/>
              </a:spcAft>
              <a:buNone/>
            </a:pPr>
            <a:r>
              <a:rPr lang="en" sz="1300">
                <a:latin typeface="Share Tech"/>
                <a:ea typeface="Share Tech"/>
                <a:cs typeface="Share Tech"/>
                <a:sym typeface="Share Tech"/>
              </a:rPr>
              <a:t>Mohamad Nezam</a:t>
            </a:r>
            <a:endParaRPr sz="1300">
              <a:latin typeface="Share Tech"/>
              <a:ea typeface="Share Tech"/>
              <a:cs typeface="Share Tech"/>
              <a:sym typeface="Share Tech"/>
            </a:endParaRPr>
          </a:p>
          <a:p>
            <a:pPr indent="0" lvl="0" marL="0" rtl="0" algn="l">
              <a:spcBef>
                <a:spcPts val="0"/>
              </a:spcBef>
              <a:spcAft>
                <a:spcPts val="0"/>
              </a:spcAft>
              <a:buNone/>
            </a:pPr>
            <a:r>
              <a:t/>
            </a:r>
            <a:endParaRPr sz="1300">
              <a:latin typeface="Share Tech"/>
              <a:ea typeface="Share Tech"/>
              <a:cs typeface="Share Tech"/>
              <a:sym typeface="Share Tech"/>
            </a:endParaRPr>
          </a:p>
        </p:txBody>
      </p:sp>
      <p:sp>
        <p:nvSpPr>
          <p:cNvPr id="431" name="Google Shape;431;p23"/>
          <p:cNvSpPr txBox="1"/>
          <p:nvPr>
            <p:ph type="ctrTitle"/>
          </p:nvPr>
        </p:nvSpPr>
        <p:spPr>
          <a:xfrm>
            <a:off x="1591588" y="577678"/>
            <a:ext cx="6020700" cy="213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DATA </a:t>
            </a:r>
            <a:r>
              <a:rPr lang="en" sz="4000"/>
              <a:t>MINING </a:t>
            </a:r>
            <a:endParaRPr sz="4000"/>
          </a:p>
          <a:p>
            <a:pPr indent="0" lvl="0" marL="0" rtl="0" algn="ctr">
              <a:spcBef>
                <a:spcPts val="0"/>
              </a:spcBef>
              <a:spcAft>
                <a:spcPts val="0"/>
              </a:spcAft>
              <a:buNone/>
            </a:pPr>
            <a:r>
              <a:rPr lang="en" sz="4000"/>
              <a:t>AND </a:t>
            </a:r>
            <a:endParaRPr sz="4000"/>
          </a:p>
          <a:p>
            <a:pPr indent="0" lvl="0" marL="0" rtl="0" algn="ctr">
              <a:spcBef>
                <a:spcPts val="0"/>
              </a:spcBef>
              <a:spcAft>
                <a:spcPts val="0"/>
              </a:spcAft>
              <a:buNone/>
            </a:pPr>
            <a:r>
              <a:rPr lang="en" sz="4000">
                <a:solidFill>
                  <a:schemeClr val="accent6"/>
                </a:solidFill>
              </a:rPr>
              <a:t>TEXT </a:t>
            </a:r>
            <a:r>
              <a:rPr lang="en" sz="4000"/>
              <a:t>MINING</a:t>
            </a:r>
            <a:endParaRPr sz="4000"/>
          </a:p>
        </p:txBody>
      </p:sp>
      <p:sp>
        <p:nvSpPr>
          <p:cNvPr id="432" name="Google Shape;432;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3"/>
          <p:cNvGrpSpPr/>
          <p:nvPr/>
        </p:nvGrpSpPr>
        <p:grpSpPr>
          <a:xfrm>
            <a:off x="6232314" y="3696331"/>
            <a:ext cx="121434" cy="1073147"/>
            <a:chOff x="6232314" y="3696331"/>
            <a:chExt cx="121434" cy="1073147"/>
          </a:xfrm>
        </p:grpSpPr>
        <p:sp>
          <p:nvSpPr>
            <p:cNvPr id="437" name="Google Shape;437;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a:off x="6780548" y="337714"/>
            <a:ext cx="133252" cy="1952377"/>
            <a:chOff x="6780548" y="337714"/>
            <a:chExt cx="133252" cy="1952377"/>
          </a:xfrm>
        </p:grpSpPr>
        <p:sp>
          <p:nvSpPr>
            <p:cNvPr id="440" name="Google Shape;440;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1510155" y="751896"/>
            <a:ext cx="199237" cy="2828935"/>
            <a:chOff x="1608717" y="1280046"/>
            <a:chExt cx="199237" cy="2828935"/>
          </a:xfrm>
        </p:grpSpPr>
        <p:sp>
          <p:nvSpPr>
            <p:cNvPr id="443" name="Google Shape;443;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3"/>
          <p:cNvGrpSpPr/>
          <p:nvPr/>
        </p:nvGrpSpPr>
        <p:grpSpPr>
          <a:xfrm>
            <a:off x="8008096" y="2108910"/>
            <a:ext cx="199001" cy="2139769"/>
            <a:chOff x="8008096" y="2108910"/>
            <a:chExt cx="199001" cy="2139769"/>
          </a:xfrm>
        </p:grpSpPr>
        <p:sp>
          <p:nvSpPr>
            <p:cNvPr id="447" name="Google Shape;447;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3"/>
          <p:cNvGrpSpPr/>
          <p:nvPr/>
        </p:nvGrpSpPr>
        <p:grpSpPr>
          <a:xfrm>
            <a:off x="4502437" y="3902268"/>
            <a:ext cx="199001" cy="867198"/>
            <a:chOff x="4475150" y="4052605"/>
            <a:chExt cx="199001" cy="867198"/>
          </a:xfrm>
        </p:grpSpPr>
        <p:sp>
          <p:nvSpPr>
            <p:cNvPr id="450" name="Google Shape;450;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3"/>
          <p:cNvSpPr txBox="1"/>
          <p:nvPr/>
        </p:nvSpPr>
        <p:spPr>
          <a:xfrm>
            <a:off x="4036800" y="3372475"/>
            <a:ext cx="1070400" cy="2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Share Tech"/>
                <a:ea typeface="Share Tech"/>
                <a:cs typeface="Share Tech"/>
                <a:sym typeface="Share Tech"/>
              </a:rPr>
              <a:t>AA 2020/2021</a:t>
            </a:r>
            <a:endParaRPr sz="1200">
              <a:solidFill>
                <a:srgbClr val="FFFFFF"/>
              </a:solidFill>
              <a:latin typeface="Share Tech"/>
              <a:ea typeface="Share Tech"/>
              <a:cs typeface="Share Tech"/>
              <a:sym typeface="Share Tech"/>
            </a:endParaRPr>
          </a:p>
        </p:txBody>
      </p:sp>
      <p:pic>
        <p:nvPicPr>
          <p:cNvPr id="454" name="Google Shape;454;p23"/>
          <p:cNvPicPr preferRelativeResize="0"/>
          <p:nvPr/>
        </p:nvPicPr>
        <p:blipFill>
          <a:blip r:embed="rId3">
            <a:alphaModFix/>
          </a:blip>
          <a:stretch>
            <a:fillRect/>
          </a:stretch>
        </p:blipFill>
        <p:spPr>
          <a:xfrm>
            <a:off x="6600668" y="4070350"/>
            <a:ext cx="2543333" cy="1073150"/>
          </a:xfrm>
          <a:prstGeom prst="rect">
            <a:avLst/>
          </a:prstGeom>
          <a:noFill/>
          <a:ln>
            <a:noFill/>
          </a:ln>
        </p:spPr>
      </p:pic>
      <p:sp>
        <p:nvSpPr>
          <p:cNvPr id="455" name="Google Shape;455;p23"/>
          <p:cNvSpPr txBox="1"/>
          <p:nvPr>
            <p:ph idx="1" type="subTitle"/>
          </p:nvPr>
        </p:nvSpPr>
        <p:spPr>
          <a:xfrm>
            <a:off x="589900" y="4050075"/>
            <a:ext cx="651000" cy="867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accent2"/>
                </a:solidFill>
                <a:latin typeface="Share Tech"/>
                <a:ea typeface="Share Tech"/>
                <a:cs typeface="Share Tech"/>
                <a:sym typeface="Share Tech"/>
              </a:rPr>
              <a:t>920380</a:t>
            </a:r>
            <a:endParaRPr sz="1300">
              <a:solidFill>
                <a:schemeClr val="accent2"/>
              </a:solidFill>
              <a:latin typeface="Share Tech"/>
              <a:ea typeface="Share Tech"/>
              <a:cs typeface="Share Tech"/>
              <a:sym typeface="Share Tech"/>
            </a:endParaRPr>
          </a:p>
          <a:p>
            <a:pPr indent="0" lvl="0" marL="0" rtl="0" algn="r">
              <a:spcBef>
                <a:spcPts val="0"/>
              </a:spcBef>
              <a:spcAft>
                <a:spcPts val="0"/>
              </a:spcAft>
              <a:buNone/>
            </a:pPr>
            <a:r>
              <a:rPr lang="en" sz="1300">
                <a:solidFill>
                  <a:schemeClr val="accent6"/>
                </a:solidFill>
                <a:latin typeface="Share Tech"/>
                <a:ea typeface="Share Tech"/>
                <a:cs typeface="Share Tech"/>
                <a:sym typeface="Share Tech"/>
              </a:rPr>
              <a:t>927879</a:t>
            </a:r>
            <a:endParaRPr sz="1300">
              <a:solidFill>
                <a:schemeClr val="accent6"/>
              </a:solidFill>
              <a:latin typeface="Share Tech"/>
              <a:ea typeface="Share Tech"/>
              <a:cs typeface="Share Tech"/>
              <a:sym typeface="Share Tech"/>
            </a:endParaRPr>
          </a:p>
          <a:p>
            <a:pPr indent="0" lvl="0" marL="0" rtl="0" algn="r">
              <a:spcBef>
                <a:spcPts val="0"/>
              </a:spcBef>
              <a:spcAft>
                <a:spcPts val="0"/>
              </a:spcAft>
              <a:buNone/>
            </a:pPr>
            <a:r>
              <a:rPr lang="en" sz="1300">
                <a:solidFill>
                  <a:schemeClr val="accent2"/>
                </a:solidFill>
                <a:latin typeface="Share Tech"/>
                <a:ea typeface="Share Tech"/>
                <a:cs typeface="Share Tech"/>
                <a:sym typeface="Share Tech"/>
              </a:rPr>
              <a:t>938845</a:t>
            </a:r>
            <a:endParaRPr sz="1300">
              <a:solidFill>
                <a:schemeClr val="accent2"/>
              </a:solidFill>
              <a:latin typeface="Share Tech"/>
              <a:ea typeface="Share Tech"/>
              <a:cs typeface="Share Tech"/>
              <a:sym typeface="Share Tech"/>
            </a:endParaRPr>
          </a:p>
          <a:p>
            <a:pPr indent="0" lvl="0" marL="0" rtl="0" algn="r">
              <a:spcBef>
                <a:spcPts val="0"/>
              </a:spcBef>
              <a:spcAft>
                <a:spcPts val="0"/>
              </a:spcAft>
              <a:buNone/>
            </a:pPr>
            <a:r>
              <a:rPr lang="en" sz="1300">
                <a:solidFill>
                  <a:schemeClr val="accent6"/>
                </a:solidFill>
                <a:latin typeface="Share Tech"/>
                <a:ea typeface="Share Tech"/>
                <a:cs typeface="Share Tech"/>
                <a:sym typeface="Share Tech"/>
              </a:rPr>
              <a:t>940651</a:t>
            </a:r>
            <a:endParaRPr sz="1300">
              <a:solidFill>
                <a:schemeClr val="accent6"/>
              </a:solidFill>
              <a:latin typeface="Share Tech"/>
              <a:ea typeface="Share Tech"/>
              <a:cs typeface="Share Tech"/>
              <a:sym typeface="Share Tech"/>
            </a:endParaRPr>
          </a:p>
        </p:txBody>
      </p:sp>
      <p:sp>
        <p:nvSpPr>
          <p:cNvPr id="456" name="Google Shape;456;p23"/>
          <p:cNvSpPr txBox="1"/>
          <p:nvPr>
            <p:ph type="ctrTitle"/>
          </p:nvPr>
        </p:nvSpPr>
        <p:spPr>
          <a:xfrm>
            <a:off x="2723388" y="2503163"/>
            <a:ext cx="3697200" cy="73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PROJECT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p:nvPr/>
        </p:nvSpPr>
        <p:spPr>
          <a:xfrm>
            <a:off x="157125" y="813625"/>
            <a:ext cx="8927100" cy="32853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txBox="1"/>
          <p:nvPr>
            <p:ph idx="4294967295" type="title"/>
          </p:nvPr>
        </p:nvSpPr>
        <p:spPr>
          <a:xfrm>
            <a:off x="582600" y="4566425"/>
            <a:ext cx="46011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a:t>
            </a:r>
            <a:endParaRPr sz="3000"/>
          </a:p>
        </p:txBody>
      </p:sp>
      <p:sp>
        <p:nvSpPr>
          <p:cNvPr id="463" name="Google Shape;463;p24"/>
          <p:cNvSpPr/>
          <p:nvPr/>
        </p:nvSpPr>
        <p:spPr>
          <a:xfrm>
            <a:off x="0" y="4616650"/>
            <a:ext cx="582600" cy="52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4"/>
          <p:cNvGrpSpPr/>
          <p:nvPr/>
        </p:nvGrpSpPr>
        <p:grpSpPr>
          <a:xfrm>
            <a:off x="42758" y="4714024"/>
            <a:ext cx="426329" cy="332375"/>
            <a:chOff x="2611458" y="3816374"/>
            <a:chExt cx="426329" cy="332375"/>
          </a:xfrm>
        </p:grpSpPr>
        <p:sp>
          <p:nvSpPr>
            <p:cNvPr id="465" name="Google Shape;465;p24"/>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5" name="Google Shape;475;p24"/>
          <p:cNvPicPr preferRelativeResize="0"/>
          <p:nvPr/>
        </p:nvPicPr>
        <p:blipFill>
          <a:blip r:embed="rId3">
            <a:alphaModFix/>
          </a:blip>
          <a:stretch>
            <a:fillRect/>
          </a:stretch>
        </p:blipFill>
        <p:spPr>
          <a:xfrm>
            <a:off x="-26650" y="1060650"/>
            <a:ext cx="2572825" cy="2716675"/>
          </a:xfrm>
          <a:prstGeom prst="rect">
            <a:avLst/>
          </a:prstGeom>
          <a:noFill/>
          <a:ln>
            <a:noFill/>
          </a:ln>
        </p:spPr>
      </p:pic>
      <p:pic>
        <p:nvPicPr>
          <p:cNvPr id="476" name="Google Shape;476;p24"/>
          <p:cNvPicPr preferRelativeResize="0"/>
          <p:nvPr/>
        </p:nvPicPr>
        <p:blipFill rotWithShape="1">
          <a:blip r:embed="rId4">
            <a:alphaModFix/>
          </a:blip>
          <a:srcRect b="50656" l="0" r="0" t="0"/>
          <a:stretch/>
        </p:blipFill>
        <p:spPr>
          <a:xfrm>
            <a:off x="2729649" y="1108801"/>
            <a:ext cx="6318528" cy="3117827"/>
          </a:xfrm>
          <a:prstGeom prst="rect">
            <a:avLst/>
          </a:prstGeom>
          <a:noFill/>
          <a:ln>
            <a:noFill/>
          </a:ln>
        </p:spPr>
      </p:pic>
      <p:sp>
        <p:nvSpPr>
          <p:cNvPr id="477" name="Google Shape;477;p24"/>
          <p:cNvSpPr/>
          <p:nvPr/>
        </p:nvSpPr>
        <p:spPr>
          <a:xfrm>
            <a:off x="7867350" y="4487500"/>
            <a:ext cx="1153200" cy="5589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txBox="1"/>
          <p:nvPr>
            <p:ph idx="4294967295" type="title"/>
          </p:nvPr>
        </p:nvSpPr>
        <p:spPr>
          <a:xfrm>
            <a:off x="6129163" y="4566425"/>
            <a:ext cx="30138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6"/>
                </a:solidFill>
              </a:rPr>
              <a:t>TARGET BALANCING</a:t>
            </a:r>
            <a:endParaRPr sz="30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5"/>
          <p:cNvSpPr txBox="1"/>
          <p:nvPr>
            <p:ph idx="4294967295" type="title"/>
          </p:nvPr>
        </p:nvSpPr>
        <p:spPr>
          <a:xfrm>
            <a:off x="582600" y="4566425"/>
            <a:ext cx="46011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a:t>
            </a:r>
            <a:endParaRPr sz="3000"/>
          </a:p>
        </p:txBody>
      </p:sp>
      <p:sp>
        <p:nvSpPr>
          <p:cNvPr id="484" name="Google Shape;484;p25"/>
          <p:cNvSpPr/>
          <p:nvPr/>
        </p:nvSpPr>
        <p:spPr>
          <a:xfrm>
            <a:off x="0" y="4616650"/>
            <a:ext cx="582600" cy="52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25"/>
          <p:cNvGrpSpPr/>
          <p:nvPr/>
        </p:nvGrpSpPr>
        <p:grpSpPr>
          <a:xfrm>
            <a:off x="42758" y="4714024"/>
            <a:ext cx="426329" cy="332375"/>
            <a:chOff x="2611458" y="3816374"/>
            <a:chExt cx="426329" cy="332375"/>
          </a:xfrm>
        </p:grpSpPr>
        <p:sp>
          <p:nvSpPr>
            <p:cNvPr id="486" name="Google Shape;486;p25"/>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25"/>
          <p:cNvSpPr/>
          <p:nvPr/>
        </p:nvSpPr>
        <p:spPr>
          <a:xfrm>
            <a:off x="7867350" y="4487500"/>
            <a:ext cx="1153200" cy="5589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txBox="1"/>
          <p:nvPr>
            <p:ph idx="4294967295" type="title"/>
          </p:nvPr>
        </p:nvSpPr>
        <p:spPr>
          <a:xfrm>
            <a:off x="5266400" y="4323125"/>
            <a:ext cx="3845700" cy="770400"/>
          </a:xfrm>
          <a:prstGeom prst="rect">
            <a:avLst/>
          </a:prstGeom>
          <a:noFill/>
        </p:spPr>
        <p:txBody>
          <a:bodyPr anchorCtr="0" anchor="t" bIns="91425" lIns="91425" spcFirstLastPara="1" rIns="91425" wrap="square" tIns="91425">
            <a:noAutofit/>
          </a:bodyPr>
          <a:lstStyle/>
          <a:p>
            <a:pPr indent="0" lvl="0" marL="0" rtl="0" algn="r">
              <a:spcBef>
                <a:spcPts val="0"/>
              </a:spcBef>
              <a:spcAft>
                <a:spcPts val="0"/>
              </a:spcAft>
              <a:buNone/>
            </a:pPr>
            <a:r>
              <a:rPr lang="en" sz="2300">
                <a:solidFill>
                  <a:schemeClr val="accent6"/>
                </a:solidFill>
              </a:rPr>
              <a:t>CORRELATION ANALYSIS &amp; FAILURE’S TEMPORAL ANALYSIS</a:t>
            </a:r>
            <a:endParaRPr sz="2300">
              <a:solidFill>
                <a:schemeClr val="accent6"/>
              </a:solidFill>
            </a:endParaRPr>
          </a:p>
        </p:txBody>
      </p:sp>
      <p:sp>
        <p:nvSpPr>
          <p:cNvPr id="498" name="Google Shape;498;p25"/>
          <p:cNvSpPr/>
          <p:nvPr/>
        </p:nvSpPr>
        <p:spPr>
          <a:xfrm>
            <a:off x="4288900" y="18175"/>
            <a:ext cx="4731600" cy="40170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0" y="0"/>
            <a:ext cx="4386300" cy="40944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0" name="Google Shape;500;p25"/>
          <p:cNvPicPr preferRelativeResize="0"/>
          <p:nvPr/>
        </p:nvPicPr>
        <p:blipFill>
          <a:blip r:embed="rId3">
            <a:alphaModFix/>
          </a:blip>
          <a:stretch>
            <a:fillRect/>
          </a:stretch>
        </p:blipFill>
        <p:spPr>
          <a:xfrm>
            <a:off x="4288900" y="993975"/>
            <a:ext cx="4560800" cy="2435025"/>
          </a:xfrm>
          <a:prstGeom prst="rect">
            <a:avLst/>
          </a:prstGeom>
          <a:noFill/>
          <a:ln>
            <a:noFill/>
          </a:ln>
        </p:spPr>
      </p:pic>
      <p:pic>
        <p:nvPicPr>
          <p:cNvPr id="501" name="Google Shape;501;p25"/>
          <p:cNvPicPr preferRelativeResize="0"/>
          <p:nvPr/>
        </p:nvPicPr>
        <p:blipFill rotWithShape="1">
          <a:blip r:embed="rId4">
            <a:alphaModFix/>
          </a:blip>
          <a:srcRect b="0" l="0" r="11323" t="0"/>
          <a:stretch/>
        </p:blipFill>
        <p:spPr>
          <a:xfrm>
            <a:off x="114825" y="452450"/>
            <a:ext cx="4001124" cy="4035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idx="4294967295" type="title"/>
          </p:nvPr>
        </p:nvSpPr>
        <p:spPr>
          <a:xfrm>
            <a:off x="582600" y="4566425"/>
            <a:ext cx="46011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 SELECTION</a:t>
            </a:r>
            <a:endParaRPr sz="3000"/>
          </a:p>
        </p:txBody>
      </p:sp>
      <p:sp>
        <p:nvSpPr>
          <p:cNvPr id="507" name="Google Shape;507;p26"/>
          <p:cNvSpPr/>
          <p:nvPr/>
        </p:nvSpPr>
        <p:spPr>
          <a:xfrm>
            <a:off x="0" y="4616650"/>
            <a:ext cx="582600" cy="527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6"/>
          <p:cNvGrpSpPr/>
          <p:nvPr/>
        </p:nvGrpSpPr>
        <p:grpSpPr>
          <a:xfrm>
            <a:off x="85485" y="4671649"/>
            <a:ext cx="411633" cy="417117"/>
            <a:chOff x="6069423" y="2891892"/>
            <a:chExt cx="362321" cy="364231"/>
          </a:xfrm>
        </p:grpSpPr>
        <p:sp>
          <p:nvSpPr>
            <p:cNvPr id="509" name="Google Shape;509;p26"/>
            <p:cNvSpPr/>
            <p:nvPr/>
          </p:nvSpPr>
          <p:spPr>
            <a:xfrm>
              <a:off x="6069423" y="2891892"/>
              <a:ext cx="278958" cy="278958"/>
            </a:xfrm>
            <a:custGeom>
              <a:rect b="b" l="l" r="r" t="t"/>
              <a:pathLst>
                <a:path extrusionOk="0" h="8764" w="8764">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6161507" y="2967679"/>
              <a:ext cx="111851" cy="97432"/>
            </a:xfrm>
            <a:custGeom>
              <a:rect b="b" l="l" r="r" t="t"/>
              <a:pathLst>
                <a:path extrusionOk="0" h="3061" w="3514">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6144828" y="3007848"/>
              <a:ext cx="105389" cy="88742"/>
            </a:xfrm>
            <a:custGeom>
              <a:rect b="b" l="l" r="r" t="t"/>
              <a:pathLst>
                <a:path extrusionOk="0" h="2788" w="3311">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245633" y="3069248"/>
              <a:ext cx="186110" cy="186874"/>
            </a:xfrm>
            <a:custGeom>
              <a:rect b="b" l="l" r="r" t="t"/>
              <a:pathLst>
                <a:path extrusionOk="0" h="5871" w="5847">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6305888" y="3129884"/>
              <a:ext cx="64488" cy="64456"/>
            </a:xfrm>
            <a:custGeom>
              <a:rect b="b" l="l" r="r" t="t"/>
              <a:pathLst>
                <a:path extrusionOk="0" h="2025" w="2026">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6173634" y="2997631"/>
              <a:ext cx="70153" cy="70153"/>
            </a:xfrm>
            <a:custGeom>
              <a:rect b="b" l="l" r="r" t="t"/>
              <a:pathLst>
                <a:path extrusionOk="0" h="2204" w="2204">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5" name="Google Shape;515;p26"/>
          <p:cNvCxnSpPr/>
          <p:nvPr/>
        </p:nvCxnSpPr>
        <p:spPr>
          <a:xfrm>
            <a:off x="1807744" y="2221760"/>
            <a:ext cx="0" cy="409800"/>
          </a:xfrm>
          <a:prstGeom prst="straightConnector1">
            <a:avLst/>
          </a:prstGeom>
          <a:noFill/>
          <a:ln cap="flat" cmpd="sng" w="19050">
            <a:solidFill>
              <a:schemeClr val="lt2"/>
            </a:solidFill>
            <a:prstDash val="solid"/>
            <a:round/>
            <a:headEnd len="med" w="med" type="none"/>
            <a:tailEnd len="med" w="med" type="none"/>
          </a:ln>
        </p:spPr>
      </p:cxnSp>
      <p:cxnSp>
        <p:nvCxnSpPr>
          <p:cNvPr id="516" name="Google Shape;516;p26"/>
          <p:cNvCxnSpPr/>
          <p:nvPr/>
        </p:nvCxnSpPr>
        <p:spPr>
          <a:xfrm>
            <a:off x="3650584" y="2736966"/>
            <a:ext cx="0" cy="409800"/>
          </a:xfrm>
          <a:prstGeom prst="straightConnector1">
            <a:avLst/>
          </a:prstGeom>
          <a:noFill/>
          <a:ln cap="flat" cmpd="sng" w="19050">
            <a:solidFill>
              <a:schemeClr val="lt2"/>
            </a:solidFill>
            <a:prstDash val="solid"/>
            <a:round/>
            <a:headEnd len="med" w="med" type="none"/>
            <a:tailEnd len="med" w="med" type="none"/>
          </a:ln>
        </p:spPr>
      </p:cxnSp>
      <p:cxnSp>
        <p:nvCxnSpPr>
          <p:cNvPr id="517" name="Google Shape;517;p26"/>
          <p:cNvCxnSpPr/>
          <p:nvPr/>
        </p:nvCxnSpPr>
        <p:spPr>
          <a:xfrm>
            <a:off x="5485873" y="2248210"/>
            <a:ext cx="0" cy="409800"/>
          </a:xfrm>
          <a:prstGeom prst="straightConnector1">
            <a:avLst/>
          </a:prstGeom>
          <a:noFill/>
          <a:ln cap="flat" cmpd="sng" w="19050">
            <a:solidFill>
              <a:schemeClr val="lt2"/>
            </a:solidFill>
            <a:prstDash val="solid"/>
            <a:round/>
            <a:headEnd len="med" w="med" type="none"/>
            <a:tailEnd len="med" w="med" type="none"/>
          </a:ln>
        </p:spPr>
      </p:cxnSp>
      <p:cxnSp>
        <p:nvCxnSpPr>
          <p:cNvPr id="518" name="Google Shape;518;p26"/>
          <p:cNvCxnSpPr/>
          <p:nvPr/>
        </p:nvCxnSpPr>
        <p:spPr>
          <a:xfrm>
            <a:off x="7321162" y="2736966"/>
            <a:ext cx="0" cy="409800"/>
          </a:xfrm>
          <a:prstGeom prst="straightConnector1">
            <a:avLst/>
          </a:prstGeom>
          <a:noFill/>
          <a:ln cap="flat" cmpd="sng" w="19050">
            <a:solidFill>
              <a:schemeClr val="lt2"/>
            </a:solidFill>
            <a:prstDash val="solid"/>
            <a:round/>
            <a:headEnd len="med" w="med" type="none"/>
            <a:tailEnd len="med" w="med" type="none"/>
          </a:ln>
        </p:spPr>
      </p:cxnSp>
      <p:cxnSp>
        <p:nvCxnSpPr>
          <p:cNvPr id="519" name="Google Shape;519;p26"/>
          <p:cNvCxnSpPr/>
          <p:nvPr/>
        </p:nvCxnSpPr>
        <p:spPr>
          <a:xfrm>
            <a:off x="1340249" y="2684320"/>
            <a:ext cx="6401400" cy="0"/>
          </a:xfrm>
          <a:prstGeom prst="straightConnector1">
            <a:avLst/>
          </a:prstGeom>
          <a:noFill/>
          <a:ln cap="flat" cmpd="sng" w="19050">
            <a:solidFill>
              <a:schemeClr val="lt2"/>
            </a:solidFill>
            <a:prstDash val="solid"/>
            <a:round/>
            <a:headEnd len="med" w="med" type="none"/>
            <a:tailEnd len="med" w="med" type="none"/>
          </a:ln>
        </p:spPr>
      </p:cxnSp>
      <p:grpSp>
        <p:nvGrpSpPr>
          <p:cNvPr id="520" name="Google Shape;520;p26"/>
          <p:cNvGrpSpPr/>
          <p:nvPr/>
        </p:nvGrpSpPr>
        <p:grpSpPr>
          <a:xfrm>
            <a:off x="1646371" y="2516092"/>
            <a:ext cx="337943" cy="336411"/>
            <a:chOff x="1372725" y="1912500"/>
            <a:chExt cx="373500" cy="373500"/>
          </a:xfrm>
        </p:grpSpPr>
        <p:sp>
          <p:nvSpPr>
            <p:cNvPr id="521" name="Google Shape;521;p26"/>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6"/>
          <p:cNvGrpSpPr/>
          <p:nvPr/>
        </p:nvGrpSpPr>
        <p:grpSpPr>
          <a:xfrm>
            <a:off x="3481636" y="2516092"/>
            <a:ext cx="337943" cy="336411"/>
            <a:chOff x="3212675" y="1912500"/>
            <a:chExt cx="373500" cy="373500"/>
          </a:xfrm>
        </p:grpSpPr>
        <p:sp>
          <p:nvSpPr>
            <p:cNvPr id="524" name="Google Shape;524;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6"/>
          <p:cNvGrpSpPr/>
          <p:nvPr/>
        </p:nvGrpSpPr>
        <p:grpSpPr>
          <a:xfrm>
            <a:off x="5316905" y="2516092"/>
            <a:ext cx="337943" cy="336411"/>
            <a:chOff x="5557850" y="1912500"/>
            <a:chExt cx="373500" cy="373500"/>
          </a:xfrm>
        </p:grpSpPr>
        <p:sp>
          <p:nvSpPr>
            <p:cNvPr id="527" name="Google Shape;527;p26"/>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6"/>
          <p:cNvGrpSpPr/>
          <p:nvPr/>
        </p:nvGrpSpPr>
        <p:grpSpPr>
          <a:xfrm>
            <a:off x="7152170" y="2516092"/>
            <a:ext cx="337943" cy="336411"/>
            <a:chOff x="7457825" y="1912500"/>
            <a:chExt cx="373500" cy="373500"/>
          </a:xfrm>
        </p:grpSpPr>
        <p:sp>
          <p:nvSpPr>
            <p:cNvPr id="530" name="Google Shape;530;p26"/>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6"/>
          <p:cNvSpPr txBox="1"/>
          <p:nvPr>
            <p:ph idx="4294967295" type="subTitle"/>
          </p:nvPr>
        </p:nvSpPr>
        <p:spPr>
          <a:xfrm>
            <a:off x="956500" y="1587250"/>
            <a:ext cx="1702500" cy="6348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Adapt the dataset to the given use case</a:t>
            </a:r>
            <a:endParaRPr sz="1400"/>
          </a:p>
        </p:txBody>
      </p:sp>
      <p:sp>
        <p:nvSpPr>
          <p:cNvPr id="533" name="Google Shape;533;p26"/>
          <p:cNvSpPr txBox="1"/>
          <p:nvPr>
            <p:ph idx="4294967295" type="subTitle"/>
          </p:nvPr>
        </p:nvSpPr>
        <p:spPr>
          <a:xfrm>
            <a:off x="6485000" y="3104321"/>
            <a:ext cx="1702500" cy="78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Choose &amp; train the  deliverable model</a:t>
            </a:r>
            <a:endParaRPr sz="1400"/>
          </a:p>
        </p:txBody>
      </p:sp>
      <p:sp>
        <p:nvSpPr>
          <p:cNvPr id="534" name="Google Shape;534;p26"/>
          <p:cNvSpPr txBox="1"/>
          <p:nvPr>
            <p:ph idx="4294967295" type="subTitle"/>
          </p:nvPr>
        </p:nvSpPr>
        <p:spPr>
          <a:xfrm>
            <a:off x="2696075" y="3146763"/>
            <a:ext cx="1909200" cy="78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Pick unique features that best describe your data</a:t>
            </a:r>
            <a:endParaRPr sz="1400"/>
          </a:p>
        </p:txBody>
      </p:sp>
      <p:sp>
        <p:nvSpPr>
          <p:cNvPr id="535" name="Google Shape;535;p26"/>
          <p:cNvSpPr txBox="1"/>
          <p:nvPr>
            <p:ph idx="4294967295" type="subTitle"/>
          </p:nvPr>
        </p:nvSpPr>
        <p:spPr>
          <a:xfrm>
            <a:off x="4538825" y="1396371"/>
            <a:ext cx="1909200" cy="825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Validate different models and find the best one </a:t>
            </a:r>
            <a:endParaRPr sz="1400"/>
          </a:p>
        </p:txBody>
      </p:sp>
      <p:sp>
        <p:nvSpPr>
          <p:cNvPr id="536" name="Google Shape;536;p26"/>
          <p:cNvSpPr txBox="1"/>
          <p:nvPr>
            <p:ph idx="4294967295" type="ctrTitle"/>
          </p:nvPr>
        </p:nvSpPr>
        <p:spPr>
          <a:xfrm>
            <a:off x="1074050" y="2936225"/>
            <a:ext cx="1482600" cy="58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2"/>
                </a:solidFill>
              </a:rPr>
              <a:t>DATA WRANGLING</a:t>
            </a:r>
            <a:endParaRPr sz="2300">
              <a:solidFill>
                <a:schemeClr val="accent2"/>
              </a:solidFill>
            </a:endParaRPr>
          </a:p>
        </p:txBody>
      </p:sp>
      <p:sp>
        <p:nvSpPr>
          <p:cNvPr id="537" name="Google Shape;537;p26"/>
          <p:cNvSpPr txBox="1"/>
          <p:nvPr>
            <p:ph idx="4294967295" type="ctrTitle"/>
          </p:nvPr>
        </p:nvSpPr>
        <p:spPr>
          <a:xfrm>
            <a:off x="2882363" y="1910000"/>
            <a:ext cx="1536600" cy="38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1"/>
                </a:solidFill>
              </a:rPr>
              <a:t>FEATURE SELECTION</a:t>
            </a:r>
            <a:endParaRPr sz="2300">
              <a:solidFill>
                <a:schemeClr val="accent1"/>
              </a:solidFill>
            </a:endParaRPr>
          </a:p>
        </p:txBody>
      </p:sp>
      <p:sp>
        <p:nvSpPr>
          <p:cNvPr id="538" name="Google Shape;538;p26"/>
          <p:cNvSpPr txBox="1"/>
          <p:nvPr>
            <p:ph idx="4294967295" type="ctrTitle"/>
          </p:nvPr>
        </p:nvSpPr>
        <p:spPr>
          <a:xfrm>
            <a:off x="4683713" y="3033863"/>
            <a:ext cx="1619400" cy="38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3"/>
                </a:solidFill>
              </a:rPr>
              <a:t>MODELS COMPARISON</a:t>
            </a:r>
            <a:endParaRPr sz="2300">
              <a:solidFill>
                <a:schemeClr val="accent3"/>
              </a:solidFill>
            </a:endParaRPr>
          </a:p>
        </p:txBody>
      </p:sp>
      <p:sp>
        <p:nvSpPr>
          <p:cNvPr id="539" name="Google Shape;539;p26"/>
          <p:cNvSpPr txBox="1"/>
          <p:nvPr>
            <p:ph idx="4294967295" type="ctrTitle"/>
          </p:nvPr>
        </p:nvSpPr>
        <p:spPr>
          <a:xfrm>
            <a:off x="6685400" y="1910000"/>
            <a:ext cx="1301700" cy="38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accent4"/>
                </a:solidFill>
              </a:rPr>
              <a:t>MODEL TRAINING</a:t>
            </a:r>
            <a:endParaRPr sz="23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7"/>
          <p:cNvSpPr/>
          <p:nvPr/>
        </p:nvSpPr>
        <p:spPr>
          <a:xfrm>
            <a:off x="716050" y="176875"/>
            <a:ext cx="3472200" cy="44280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4593150" y="526525"/>
            <a:ext cx="4077000" cy="4017000"/>
          </a:xfrm>
          <a:prstGeom prst="rect">
            <a:avLst/>
          </a:prstGeom>
          <a:solidFill>
            <a:srgbClr val="0028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txBox="1"/>
          <p:nvPr>
            <p:ph idx="4294967295" type="title"/>
          </p:nvPr>
        </p:nvSpPr>
        <p:spPr>
          <a:xfrm>
            <a:off x="582600" y="4566425"/>
            <a:ext cx="46011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sp>
        <p:nvSpPr>
          <p:cNvPr id="547" name="Google Shape;547;p27"/>
          <p:cNvSpPr/>
          <p:nvPr/>
        </p:nvSpPr>
        <p:spPr>
          <a:xfrm>
            <a:off x="0" y="4616650"/>
            <a:ext cx="582600" cy="52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27"/>
          <p:cNvGrpSpPr/>
          <p:nvPr/>
        </p:nvGrpSpPr>
        <p:grpSpPr>
          <a:xfrm>
            <a:off x="64695" y="4654311"/>
            <a:ext cx="453226" cy="451789"/>
            <a:chOff x="852385" y="1510916"/>
            <a:chExt cx="353145" cy="351998"/>
          </a:xfrm>
        </p:grpSpPr>
        <p:sp>
          <p:nvSpPr>
            <p:cNvPr id="549" name="Google Shape;549;p27"/>
            <p:cNvSpPr/>
            <p:nvPr/>
          </p:nvSpPr>
          <p:spPr>
            <a:xfrm>
              <a:off x="852385" y="1510916"/>
              <a:ext cx="353145" cy="187785"/>
            </a:xfrm>
            <a:custGeom>
              <a:rect b="b" l="l" r="r" t="t"/>
              <a:pathLst>
                <a:path extrusionOk="0" h="5895" w="11086">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852385" y="1609921"/>
              <a:ext cx="353145" cy="252992"/>
            </a:xfrm>
            <a:custGeom>
              <a:rect b="b" l="l" r="r" t="t"/>
              <a:pathLst>
                <a:path extrusionOk="0" h="7942" w="11086">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928264" y="1584501"/>
              <a:ext cx="198775" cy="140735"/>
            </a:xfrm>
            <a:custGeom>
              <a:rect b="b" l="l" r="r" t="t"/>
              <a:pathLst>
                <a:path extrusionOk="0" h="4418" w="624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27"/>
          <p:cNvSpPr/>
          <p:nvPr/>
        </p:nvSpPr>
        <p:spPr>
          <a:xfrm>
            <a:off x="6264653" y="526535"/>
            <a:ext cx="54" cy="723117"/>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7010349" y="526535"/>
            <a:ext cx="54" cy="723117"/>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7756045" y="526535"/>
            <a:ext cx="54" cy="723117"/>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8501796" y="526535"/>
            <a:ext cx="54" cy="723117"/>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6156239" y="746354"/>
            <a:ext cx="2203956" cy="110860"/>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txBox="1"/>
          <p:nvPr>
            <p:ph type="ctrTitle"/>
          </p:nvPr>
        </p:nvSpPr>
        <p:spPr>
          <a:xfrm>
            <a:off x="4685250" y="597033"/>
            <a:ext cx="1423200" cy="409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Descriptive </a:t>
            </a:r>
            <a:endParaRPr sz="1800">
              <a:solidFill>
                <a:schemeClr val="accent2"/>
              </a:solidFill>
            </a:endParaRPr>
          </a:p>
        </p:txBody>
      </p:sp>
      <p:sp>
        <p:nvSpPr>
          <p:cNvPr id="558" name="Google Shape;558;p27"/>
          <p:cNvSpPr txBox="1"/>
          <p:nvPr>
            <p:ph type="ctrTitle"/>
          </p:nvPr>
        </p:nvSpPr>
        <p:spPr>
          <a:xfrm>
            <a:off x="4830783" y="773706"/>
            <a:ext cx="1284300" cy="47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3"/>
                </a:solidFill>
              </a:rPr>
              <a:t>Predictive</a:t>
            </a:r>
            <a:endParaRPr sz="1800">
              <a:solidFill>
                <a:schemeClr val="accent3"/>
              </a:solidFill>
            </a:endParaRPr>
          </a:p>
        </p:txBody>
      </p:sp>
      <p:sp>
        <p:nvSpPr>
          <p:cNvPr id="559" name="Google Shape;559;p27"/>
          <p:cNvSpPr/>
          <p:nvPr/>
        </p:nvSpPr>
        <p:spPr>
          <a:xfrm>
            <a:off x="6156258" y="957657"/>
            <a:ext cx="724778" cy="110875"/>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txBox="1"/>
          <p:nvPr>
            <p:ph idx="4294967295" type="body"/>
          </p:nvPr>
        </p:nvSpPr>
        <p:spPr>
          <a:xfrm>
            <a:off x="4841300" y="1478750"/>
            <a:ext cx="3740400" cy="1404900"/>
          </a:xfrm>
          <a:prstGeom prst="rect">
            <a:avLst/>
          </a:prstGeom>
        </p:spPr>
        <p:txBody>
          <a:bodyPr anchorCtr="0" anchor="t" bIns="91425" lIns="91425" spcFirstLastPara="1" rIns="91425" wrap="square" tIns="91425">
            <a:noAutofit/>
          </a:bodyPr>
          <a:lstStyle/>
          <a:p>
            <a:pPr indent="-215900" lvl="0" marL="241300" rtl="0" algn="l">
              <a:spcBef>
                <a:spcPts val="300"/>
              </a:spcBef>
              <a:spcAft>
                <a:spcPts val="0"/>
              </a:spcAft>
              <a:buClr>
                <a:schemeClr val="accent2"/>
              </a:buClr>
              <a:buSzPts val="1400"/>
              <a:buFont typeface="Maven Pro"/>
              <a:buChar char="●"/>
            </a:pPr>
            <a:r>
              <a:rPr lang="en" sz="1400"/>
              <a:t>Discover hidden patterns in data</a:t>
            </a:r>
            <a:endParaRPr sz="1400"/>
          </a:p>
          <a:p>
            <a:pPr indent="-215900" lvl="0" marL="241300" rtl="0" algn="l">
              <a:spcBef>
                <a:spcPts val="300"/>
              </a:spcBef>
              <a:spcAft>
                <a:spcPts val="0"/>
              </a:spcAft>
              <a:buClr>
                <a:schemeClr val="accent2"/>
              </a:buClr>
              <a:buSzPts val="1400"/>
              <a:buFont typeface="Maven Pro"/>
              <a:buChar char="●"/>
            </a:pPr>
            <a:r>
              <a:rPr lang="en" sz="1400"/>
              <a:t>Gain knowledge about unknown features</a:t>
            </a:r>
            <a:endParaRPr sz="1400"/>
          </a:p>
          <a:p>
            <a:pPr indent="-215900" lvl="0" marL="241300" rtl="0" algn="l">
              <a:spcBef>
                <a:spcPts val="300"/>
              </a:spcBef>
              <a:spcAft>
                <a:spcPts val="0"/>
              </a:spcAft>
              <a:buClr>
                <a:schemeClr val="accent2"/>
              </a:buClr>
              <a:buSzPts val="1400"/>
              <a:buFont typeface="Maven Pro"/>
              <a:buChar char="●"/>
            </a:pPr>
            <a:r>
              <a:rPr lang="en" sz="1400"/>
              <a:t>Find redundant information</a:t>
            </a:r>
            <a:endParaRPr sz="1400"/>
          </a:p>
          <a:p>
            <a:pPr indent="-215900" lvl="0" marL="241300" rtl="0" algn="l">
              <a:spcBef>
                <a:spcPts val="300"/>
              </a:spcBef>
              <a:spcAft>
                <a:spcPts val="0"/>
              </a:spcAft>
              <a:buClr>
                <a:schemeClr val="accent2"/>
              </a:buClr>
              <a:buSzPts val="1400"/>
              <a:buFont typeface="Maven Pro"/>
              <a:buChar char="●"/>
            </a:pPr>
            <a:r>
              <a:rPr lang="en" sz="1400"/>
              <a:t>Deal with high data dimensionality</a:t>
            </a:r>
            <a:endParaRPr sz="1400"/>
          </a:p>
        </p:txBody>
      </p:sp>
      <p:sp>
        <p:nvSpPr>
          <p:cNvPr id="561" name="Google Shape;561;p27"/>
          <p:cNvSpPr txBox="1"/>
          <p:nvPr>
            <p:ph idx="4294967295" type="body"/>
          </p:nvPr>
        </p:nvSpPr>
        <p:spPr>
          <a:xfrm>
            <a:off x="4841300" y="2705352"/>
            <a:ext cx="3908700" cy="16437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sz="1400"/>
          </a:p>
          <a:p>
            <a:pPr indent="-215900" lvl="0" marL="241300" rtl="0" algn="l">
              <a:spcBef>
                <a:spcPts val="300"/>
              </a:spcBef>
              <a:spcAft>
                <a:spcPts val="0"/>
              </a:spcAft>
              <a:buClr>
                <a:schemeClr val="accent3"/>
              </a:buClr>
              <a:buSzPts val="1400"/>
              <a:buFont typeface="Maven Pro"/>
              <a:buChar char="●"/>
            </a:pPr>
            <a:r>
              <a:rPr lang="en" sz="1400"/>
              <a:t>Find the appropriate metric for the situation (F1 and PR curve)</a:t>
            </a:r>
            <a:endParaRPr sz="1400"/>
          </a:p>
          <a:p>
            <a:pPr indent="-215900" lvl="0" marL="241300" rtl="0" algn="l">
              <a:spcBef>
                <a:spcPts val="300"/>
              </a:spcBef>
              <a:spcAft>
                <a:spcPts val="0"/>
              </a:spcAft>
              <a:buClr>
                <a:schemeClr val="accent3"/>
              </a:buClr>
              <a:buSzPts val="1400"/>
              <a:buFont typeface="Maven Pro"/>
              <a:buChar char="●"/>
            </a:pPr>
            <a:r>
              <a:rPr lang="en" sz="1400"/>
              <a:t>Design the pipeline for robust model selection</a:t>
            </a:r>
            <a:endParaRPr sz="1400"/>
          </a:p>
          <a:p>
            <a:pPr indent="0" lvl="0" marL="0" rtl="0" algn="l">
              <a:spcBef>
                <a:spcPts val="0"/>
              </a:spcBef>
              <a:spcAft>
                <a:spcPts val="1600"/>
              </a:spcAft>
              <a:buNone/>
            </a:pPr>
            <a:r>
              <a:t/>
            </a:r>
            <a:endParaRPr sz="1400"/>
          </a:p>
        </p:txBody>
      </p:sp>
      <p:sp>
        <p:nvSpPr>
          <p:cNvPr id="562" name="Google Shape;562;p27"/>
          <p:cNvSpPr txBox="1"/>
          <p:nvPr>
            <p:ph idx="4294967295" type="ctrTitle"/>
          </p:nvPr>
        </p:nvSpPr>
        <p:spPr>
          <a:xfrm>
            <a:off x="1350400" y="599225"/>
            <a:ext cx="22038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FINAL SCORE</a:t>
            </a:r>
            <a:endParaRPr sz="3200"/>
          </a:p>
        </p:txBody>
      </p:sp>
      <p:grpSp>
        <p:nvGrpSpPr>
          <p:cNvPr id="563" name="Google Shape;563;p27"/>
          <p:cNvGrpSpPr/>
          <p:nvPr/>
        </p:nvGrpSpPr>
        <p:grpSpPr>
          <a:xfrm>
            <a:off x="1293671" y="2238333"/>
            <a:ext cx="2317252" cy="1314448"/>
            <a:chOff x="4811600" y="2231525"/>
            <a:chExt cx="890600" cy="488026"/>
          </a:xfrm>
        </p:grpSpPr>
        <p:sp>
          <p:nvSpPr>
            <p:cNvPr id="564" name="Google Shape;564;p27"/>
            <p:cNvSpPr/>
            <p:nvPr/>
          </p:nvSpPr>
          <p:spPr>
            <a:xfrm>
              <a:off x="5604200" y="2591000"/>
              <a:ext cx="90750" cy="31025"/>
            </a:xfrm>
            <a:custGeom>
              <a:rect b="b" l="l" r="r" t="t"/>
              <a:pathLst>
                <a:path extrusionOk="0" h="1241" w="363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4820100" y="2573450"/>
              <a:ext cx="90450" cy="34100"/>
            </a:xfrm>
            <a:custGeom>
              <a:rect b="b" l="l" r="r" t="t"/>
              <a:pathLst>
                <a:path extrusionOk="0" h="1364" w="3618">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584675" y="2508700"/>
              <a:ext cx="87900" cy="45000"/>
            </a:xfrm>
            <a:custGeom>
              <a:rect b="b" l="l" r="r" t="t"/>
              <a:pathLst>
                <a:path extrusionOk="0" h="1800" w="3516">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4845925" y="2492075"/>
              <a:ext cx="86975" cy="47975"/>
            </a:xfrm>
            <a:custGeom>
              <a:rect b="b" l="l" r="r" t="t"/>
              <a:pathLst>
                <a:path extrusionOk="0" h="1919" w="3479">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5552225" y="2432700"/>
              <a:ext cx="81925" cy="57850"/>
            </a:xfrm>
            <a:custGeom>
              <a:rect b="b" l="l" r="r" t="t"/>
              <a:pathLst>
                <a:path extrusionOk="0" h="2314" w="3277">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4887825" y="2417825"/>
              <a:ext cx="80050" cy="60225"/>
            </a:xfrm>
            <a:custGeom>
              <a:rect b="b" l="l" r="r" t="t"/>
              <a:pathLst>
                <a:path extrusionOk="0" h="2409" w="3202">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5508425" y="2365875"/>
              <a:ext cx="72800" cy="68850"/>
            </a:xfrm>
            <a:custGeom>
              <a:rect b="b" l="l" r="r" t="t"/>
              <a:pathLst>
                <a:path extrusionOk="0" h="2754" w="2912">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4943275" y="2353000"/>
              <a:ext cx="70600" cy="70875"/>
            </a:xfrm>
            <a:custGeom>
              <a:rect b="b" l="l" r="r" t="t"/>
              <a:pathLst>
                <a:path extrusionOk="0" h="2835" w="2824">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5454250" y="2310450"/>
              <a:ext cx="62400" cy="77925"/>
            </a:xfrm>
            <a:custGeom>
              <a:rect b="b" l="l" r="r" t="t"/>
              <a:pathLst>
                <a:path extrusionOk="0" h="3117" w="2496">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5010075" y="2300475"/>
              <a:ext cx="60175" cy="79300"/>
            </a:xfrm>
            <a:custGeom>
              <a:rect b="b" l="l" r="r" t="t"/>
              <a:pathLst>
                <a:path extrusionOk="0" h="3172" w="2407">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5392175" y="2268775"/>
              <a:ext cx="49800" cy="84550"/>
            </a:xfrm>
            <a:custGeom>
              <a:rect b="b" l="l" r="r" t="t"/>
              <a:pathLst>
                <a:path extrusionOk="0" h="3382" w="1992">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085975" y="2261900"/>
              <a:ext cx="47275" cy="85675"/>
            </a:xfrm>
            <a:custGeom>
              <a:rect b="b" l="l" r="r" t="t"/>
              <a:pathLst>
                <a:path extrusionOk="0" h="3427" w="1891">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324775" y="2242575"/>
              <a:ext cx="35625" cy="88725"/>
            </a:xfrm>
            <a:custGeom>
              <a:rect b="b" l="l" r="r" t="t"/>
              <a:pathLst>
                <a:path extrusionOk="0" h="3549" w="1425">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5168825" y="2239225"/>
              <a:ext cx="32475" cy="89225"/>
            </a:xfrm>
            <a:custGeom>
              <a:rect b="b" l="l" r="r" t="t"/>
              <a:pathLst>
                <a:path extrusionOk="0" h="3569" w="1299">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5252000" y="2231525"/>
              <a:ext cx="19875" cy="90125"/>
            </a:xfrm>
            <a:custGeom>
              <a:rect b="b" l="l" r="r" t="t"/>
              <a:pathLst>
                <a:path extrusionOk="0" h="3605" w="795">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rot="-1747283">
              <a:off x="5222541" y="2601330"/>
              <a:ext cx="94976" cy="74229"/>
            </a:xfrm>
            <a:custGeom>
              <a:rect b="b" l="l" r="r" t="t"/>
              <a:pathLst>
                <a:path extrusionOk="0" h="2943" w="3831">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rot="-1747283">
              <a:off x="5085992" y="2477128"/>
              <a:ext cx="156855" cy="219788"/>
            </a:xfrm>
            <a:custGeom>
              <a:rect b="b" l="l" r="r" t="t"/>
              <a:pathLst>
                <a:path extrusionOk="0" h="8714" w="6327">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5612075" y="2674425"/>
              <a:ext cx="90125" cy="19575"/>
            </a:xfrm>
            <a:custGeom>
              <a:rect b="b" l="l" r="r" t="t"/>
              <a:pathLst>
                <a:path extrusionOk="0" h="783" w="3605">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4811600" y="2666250"/>
              <a:ext cx="90125" cy="19575"/>
            </a:xfrm>
            <a:custGeom>
              <a:rect b="b" l="l" r="r" t="t"/>
              <a:pathLst>
                <a:path extrusionOk="0" h="783" w="3605">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7"/>
          <p:cNvSpPr txBox="1"/>
          <p:nvPr>
            <p:ph idx="4294967295" type="ctrTitle"/>
          </p:nvPr>
        </p:nvSpPr>
        <p:spPr>
          <a:xfrm>
            <a:off x="1207600" y="1642625"/>
            <a:ext cx="2489100" cy="5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1"/>
                </a:solidFill>
              </a:rPr>
              <a:t>Weighted Recall</a:t>
            </a:r>
            <a:endParaRPr sz="1600">
              <a:solidFill>
                <a:schemeClr val="accent1"/>
              </a:solidFill>
            </a:endParaRPr>
          </a:p>
        </p:txBody>
      </p:sp>
      <p:sp>
        <p:nvSpPr>
          <p:cNvPr id="584" name="Google Shape;584;p27"/>
          <p:cNvSpPr/>
          <p:nvPr/>
        </p:nvSpPr>
        <p:spPr>
          <a:xfrm flipH="1">
            <a:off x="4267000" y="278075"/>
            <a:ext cx="41650" cy="4497481"/>
          </a:xfrm>
          <a:custGeom>
            <a:rect b="b" l="l" r="r" t="t"/>
            <a:pathLst>
              <a:path extrusionOk="0" fill="none" h="42769" w="1">
                <a:moveTo>
                  <a:pt x="0" y="1"/>
                </a:moveTo>
                <a:lnTo>
                  <a:pt x="0" y="42768"/>
                </a:lnTo>
              </a:path>
            </a:pathLst>
          </a:custGeom>
          <a:solidFill>
            <a:srgbClr val="000000"/>
          </a:solid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txBox="1"/>
          <p:nvPr/>
        </p:nvSpPr>
        <p:spPr>
          <a:xfrm>
            <a:off x="1984205" y="3754025"/>
            <a:ext cx="9360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accent6"/>
                </a:solidFill>
                <a:latin typeface="Share Tech"/>
                <a:ea typeface="Share Tech"/>
                <a:cs typeface="Share Tech"/>
                <a:sym typeface="Share Tech"/>
              </a:rPr>
              <a:t>0,122</a:t>
            </a:r>
            <a:endParaRPr sz="2100">
              <a:solidFill>
                <a:schemeClr val="accent6"/>
              </a:solidFill>
              <a:latin typeface="Share Tech"/>
              <a:ea typeface="Share Tech"/>
              <a:cs typeface="Share Tech"/>
              <a:sym typeface="Share Tech"/>
            </a:endParaRPr>
          </a:p>
        </p:txBody>
      </p:sp>
      <p:sp>
        <p:nvSpPr>
          <p:cNvPr id="586" name="Google Shape;586;p27"/>
          <p:cNvSpPr txBox="1"/>
          <p:nvPr>
            <p:ph idx="4294967295" type="ctrTitle"/>
          </p:nvPr>
        </p:nvSpPr>
        <p:spPr>
          <a:xfrm>
            <a:off x="1207600" y="1082725"/>
            <a:ext cx="24891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RANDOM FOREST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