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0"/>
  </p:notesMasterIdLst>
  <p:handoutMasterIdLst>
    <p:handoutMasterId r:id="rId41"/>
  </p:handoutMasterIdLst>
  <p:sldIdLst>
    <p:sldId id="263" r:id="rId2"/>
    <p:sldId id="272" r:id="rId3"/>
    <p:sldId id="258" r:id="rId4"/>
    <p:sldId id="265" r:id="rId5"/>
    <p:sldId id="266" r:id="rId6"/>
    <p:sldId id="267" r:id="rId7"/>
    <p:sldId id="268" r:id="rId8"/>
    <p:sldId id="269" r:id="rId9"/>
    <p:sldId id="270" r:id="rId10"/>
    <p:sldId id="271" r:id="rId11"/>
    <p:sldId id="257" r:id="rId12"/>
    <p:sldId id="264"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6" r:id="rId39"/>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778"/>
    <a:srgbClr val="AAC9B6"/>
    <a:srgbClr val="822433"/>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78333" autoAdjust="0"/>
  </p:normalViewPr>
  <p:slideViewPr>
    <p:cSldViewPr>
      <p:cViewPr varScale="1">
        <p:scale>
          <a:sx n="77" d="100"/>
          <a:sy n="77" d="100"/>
        </p:scale>
        <p:origin x="1584" y="90"/>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A559A6-C473-4081-B2EE-9E4C366451E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it-IT"/>
        </a:p>
      </dgm:t>
    </dgm:pt>
    <dgm:pt modelId="{34EF6C55-09AE-4B79-A85F-4602F85A52AC}">
      <dgm:prSet/>
      <dgm:spPr>
        <a:solidFill>
          <a:schemeClr val="tx2"/>
        </a:solidFill>
        <a:ln>
          <a:solidFill>
            <a:schemeClr val="bg2"/>
          </a:solidFill>
        </a:ln>
      </dgm:spPr>
      <dgm:t>
        <a:bodyPr/>
        <a:lstStyle/>
        <a:p>
          <a:r>
            <a:rPr lang="it-IT" dirty="0"/>
            <a:t>The robot </a:t>
          </a:r>
          <a:r>
            <a:rPr lang="it-IT" dirty="0" err="1"/>
            <a:t>has</a:t>
          </a:r>
          <a:r>
            <a:rPr lang="it-IT" dirty="0"/>
            <a:t> </a:t>
          </a:r>
          <a:r>
            <a:rPr lang="it-IT" dirty="0" err="1"/>
            <a:t>four</a:t>
          </a:r>
          <a:r>
            <a:rPr lang="it-IT" dirty="0"/>
            <a:t> </a:t>
          </a:r>
          <a:r>
            <a:rPr lang="it-IT" dirty="0" err="1"/>
            <a:t>actuators</a:t>
          </a:r>
          <a:r>
            <a:rPr lang="it-IT" dirty="0"/>
            <a:t>. </a:t>
          </a:r>
        </a:p>
      </dgm:t>
    </dgm:pt>
    <dgm:pt modelId="{1EDE2357-A5F0-4178-9BC3-0EE819C6A05F}" type="parTrans" cxnId="{3C2D0DFA-6199-46D5-B69C-EAD81E761A08}">
      <dgm:prSet/>
      <dgm:spPr/>
      <dgm:t>
        <a:bodyPr/>
        <a:lstStyle/>
        <a:p>
          <a:endParaRPr lang="it-IT"/>
        </a:p>
      </dgm:t>
    </dgm:pt>
    <dgm:pt modelId="{B7C5B269-D90A-436D-BF28-815C4A26CD5B}" type="sibTrans" cxnId="{3C2D0DFA-6199-46D5-B69C-EAD81E761A08}">
      <dgm:prSet/>
      <dgm:spPr/>
      <dgm:t>
        <a:bodyPr/>
        <a:lstStyle/>
        <a:p>
          <a:endParaRPr lang="it-IT"/>
        </a:p>
      </dgm:t>
    </dgm:pt>
    <dgm:pt modelId="{BBDFA677-EFB9-4C81-805A-941305BFC844}">
      <dgm:prSet/>
      <dgm:spPr>
        <a:solidFill>
          <a:schemeClr val="tx2"/>
        </a:solidFill>
        <a:ln>
          <a:solidFill>
            <a:schemeClr val="bg2"/>
          </a:solidFill>
        </a:ln>
      </dgm:spPr>
      <dgm:t>
        <a:bodyPr/>
        <a:lstStyle/>
        <a:p>
          <a:r>
            <a:rPr lang="it-IT" dirty="0"/>
            <a:t>The system </a:t>
          </a:r>
          <a:r>
            <a:rPr lang="it-IT" dirty="0" err="1"/>
            <a:t>has</a:t>
          </a:r>
          <a:r>
            <a:rPr lang="it-IT" dirty="0"/>
            <a:t> </a:t>
          </a:r>
          <a:r>
            <a:rPr lang="it-IT" dirty="0" err="1"/>
            <a:t>four</a:t>
          </a:r>
          <a:r>
            <a:rPr lang="it-IT" dirty="0"/>
            <a:t> control </a:t>
          </a:r>
          <a:r>
            <a:rPr lang="it-IT" dirty="0" err="1"/>
            <a:t>channels</a:t>
          </a:r>
          <a:endParaRPr lang="it-IT" dirty="0"/>
        </a:p>
      </dgm:t>
    </dgm:pt>
    <dgm:pt modelId="{45BD92AC-CBD6-4680-A957-A0B975BE5863}" type="parTrans" cxnId="{2E2F120D-6007-4F78-B430-1FE2F65E6956}">
      <dgm:prSet/>
      <dgm:spPr/>
      <dgm:t>
        <a:bodyPr/>
        <a:lstStyle/>
        <a:p>
          <a:endParaRPr lang="it-IT"/>
        </a:p>
      </dgm:t>
    </dgm:pt>
    <dgm:pt modelId="{8C1E5700-7D00-49C4-A4DD-EECB8991E2A4}" type="sibTrans" cxnId="{2E2F120D-6007-4F78-B430-1FE2F65E6956}">
      <dgm:prSet/>
      <dgm:spPr/>
      <dgm:t>
        <a:bodyPr/>
        <a:lstStyle/>
        <a:p>
          <a:endParaRPr lang="it-IT"/>
        </a:p>
      </dgm:t>
    </dgm:pt>
    <mc:AlternateContent xmlns:mc="http://schemas.openxmlformats.org/markup-compatibility/2006">
      <mc:Choice xmlns:a14="http://schemas.microsoft.com/office/drawing/2010/main" Requires="a14">
        <dgm:pt modelId="{39F822E7-D3C1-415A-9E5D-4CD9D669E5E3}">
          <dgm:prSet/>
          <dgm:spPr>
            <a:solidFill>
              <a:schemeClr val="tx2"/>
            </a:solidFill>
            <a:ln>
              <a:solidFill>
                <a:schemeClr val="bg2"/>
              </a:solidFill>
            </a:ln>
          </dgm:spPr>
          <dgm:t>
            <a:bodyPr/>
            <a:lstStyle/>
            <a:p>
              <a:r>
                <a:rPr lang="it-IT" dirty="0"/>
                <a:t>The output </a:t>
              </a:r>
              <a14:m>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it-IT" dirty="0"/>
                <a:t> </a:t>
              </a:r>
              <a:r>
                <a:rPr lang="it-IT" dirty="0" err="1"/>
                <a:t>is</a:t>
              </a:r>
              <a:r>
                <a:rPr lang="it-IT" dirty="0"/>
                <a:t> </a:t>
              </a:r>
              <a:r>
                <a:rPr lang="it-IT" dirty="0" err="1"/>
                <a:t>chosen</a:t>
              </a:r>
              <a:r>
                <a:rPr lang="it-IT" dirty="0"/>
                <a:t> to be 4-dimensional</a:t>
              </a:r>
            </a:p>
          </dgm:t>
        </dgm:pt>
      </mc:Choice>
      <mc:Fallback>
        <dgm:pt modelId="{39F822E7-D3C1-415A-9E5D-4CD9D669E5E3}">
          <dgm:prSet/>
          <dgm:spPr>
            <a:solidFill>
              <a:schemeClr val="tx2"/>
            </a:solidFill>
            <a:ln>
              <a:solidFill>
                <a:schemeClr val="bg2"/>
              </a:solidFill>
            </a:ln>
          </dgm:spPr>
          <dgm:t>
            <a:bodyPr/>
            <a:lstStyle/>
            <a:p>
              <a:r>
                <a:rPr lang="it-IT" dirty="0"/>
                <a:t>The output </a:t>
              </a:r>
              <a:r>
                <a:rPr lang="it-IT" b="0" i="0">
                  <a:latin typeface="Cambria Math" panose="02040503050406030204" pitchFamily="18" charset="0"/>
                </a:rPr>
                <a:t>𝑦=ℎ(𝑥)</a:t>
              </a:r>
              <a:r>
                <a:rPr lang="it-IT" dirty="0"/>
                <a:t> </a:t>
              </a:r>
              <a:r>
                <a:rPr lang="it-IT" dirty="0" err="1"/>
                <a:t>is</a:t>
              </a:r>
              <a:r>
                <a:rPr lang="it-IT" dirty="0"/>
                <a:t> </a:t>
              </a:r>
              <a:r>
                <a:rPr lang="it-IT" dirty="0" err="1"/>
                <a:t>chosen</a:t>
              </a:r>
              <a:r>
                <a:rPr lang="it-IT" dirty="0"/>
                <a:t> to be 4-dimensional</a:t>
              </a:r>
            </a:p>
          </dgm:t>
        </dgm:pt>
      </mc:Fallback>
    </mc:AlternateContent>
    <dgm:pt modelId="{6F6D18BB-F2FD-4675-A131-4E56F1280911}" type="parTrans" cxnId="{BDABE20C-1080-4333-810B-6069CD40A195}">
      <dgm:prSet/>
      <dgm:spPr/>
      <dgm:t>
        <a:bodyPr/>
        <a:lstStyle/>
        <a:p>
          <a:endParaRPr lang="it-IT"/>
        </a:p>
      </dgm:t>
    </dgm:pt>
    <dgm:pt modelId="{E2C58AAA-4908-479E-B675-753475044DFD}" type="sibTrans" cxnId="{BDABE20C-1080-4333-810B-6069CD40A195}">
      <dgm:prSet/>
      <dgm:spPr/>
      <dgm:t>
        <a:bodyPr/>
        <a:lstStyle/>
        <a:p>
          <a:endParaRPr lang="it-IT"/>
        </a:p>
      </dgm:t>
    </dgm:pt>
    <dgm:pt modelId="{1508FABE-32CF-4EFF-B56A-663DE2432583}" type="pres">
      <dgm:prSet presAssocID="{14A559A6-C473-4081-B2EE-9E4C366451E3}" presName="linearFlow" presStyleCnt="0">
        <dgm:presLayoutVars>
          <dgm:resizeHandles val="exact"/>
        </dgm:presLayoutVars>
      </dgm:prSet>
      <dgm:spPr/>
    </dgm:pt>
    <dgm:pt modelId="{2EAD6412-9432-4EAF-B441-8B1BF83A776E}" type="pres">
      <dgm:prSet presAssocID="{34EF6C55-09AE-4B79-A85F-4602F85A52AC}" presName="node" presStyleLbl="node1" presStyleIdx="0" presStyleCnt="3">
        <dgm:presLayoutVars>
          <dgm:bulletEnabled val="1"/>
        </dgm:presLayoutVars>
      </dgm:prSet>
      <dgm:spPr/>
    </dgm:pt>
    <dgm:pt modelId="{77A3FF8E-A6F9-4B7B-842A-BFF7F576BE27}" type="pres">
      <dgm:prSet presAssocID="{B7C5B269-D90A-436D-BF28-815C4A26CD5B}" presName="sibTrans" presStyleLbl="sibTrans2D1" presStyleIdx="0" presStyleCnt="2"/>
      <dgm:spPr/>
    </dgm:pt>
    <dgm:pt modelId="{4D16C007-EBAC-4012-8D37-8E00B3F04757}" type="pres">
      <dgm:prSet presAssocID="{B7C5B269-D90A-436D-BF28-815C4A26CD5B}" presName="connectorText" presStyleLbl="sibTrans2D1" presStyleIdx="0" presStyleCnt="2"/>
      <dgm:spPr/>
    </dgm:pt>
    <dgm:pt modelId="{27AF22ED-9259-4172-8B30-35A3E613E8A5}" type="pres">
      <dgm:prSet presAssocID="{BBDFA677-EFB9-4C81-805A-941305BFC844}" presName="node" presStyleLbl="node1" presStyleIdx="1" presStyleCnt="3">
        <dgm:presLayoutVars>
          <dgm:bulletEnabled val="1"/>
        </dgm:presLayoutVars>
      </dgm:prSet>
      <dgm:spPr/>
    </dgm:pt>
    <dgm:pt modelId="{FD1FEDD1-E637-489C-9CB5-8956475DBCC1}" type="pres">
      <dgm:prSet presAssocID="{8C1E5700-7D00-49C4-A4DD-EECB8991E2A4}" presName="sibTrans" presStyleLbl="sibTrans2D1" presStyleIdx="1" presStyleCnt="2"/>
      <dgm:spPr/>
    </dgm:pt>
    <dgm:pt modelId="{3F65938C-CD08-48A9-9592-553C24A0861B}" type="pres">
      <dgm:prSet presAssocID="{8C1E5700-7D00-49C4-A4DD-EECB8991E2A4}" presName="connectorText" presStyleLbl="sibTrans2D1" presStyleIdx="1" presStyleCnt="2"/>
      <dgm:spPr/>
    </dgm:pt>
    <dgm:pt modelId="{6251C0C1-8D33-47D0-B67C-FBC9059C542A}" type="pres">
      <dgm:prSet presAssocID="{39F822E7-D3C1-415A-9E5D-4CD9D669E5E3}" presName="node" presStyleLbl="node1" presStyleIdx="2" presStyleCnt="3">
        <dgm:presLayoutVars>
          <dgm:bulletEnabled val="1"/>
        </dgm:presLayoutVars>
      </dgm:prSet>
      <dgm:spPr/>
    </dgm:pt>
  </dgm:ptLst>
  <dgm:cxnLst>
    <dgm:cxn modelId="{270A2E06-2DC5-4FD4-9455-4AACB19C381C}" type="presOf" srcId="{BBDFA677-EFB9-4C81-805A-941305BFC844}" destId="{27AF22ED-9259-4172-8B30-35A3E613E8A5}" srcOrd="0" destOrd="0" presId="urn:microsoft.com/office/officeart/2005/8/layout/process2"/>
    <dgm:cxn modelId="{BDABE20C-1080-4333-810B-6069CD40A195}" srcId="{14A559A6-C473-4081-B2EE-9E4C366451E3}" destId="{39F822E7-D3C1-415A-9E5D-4CD9D669E5E3}" srcOrd="2" destOrd="0" parTransId="{6F6D18BB-F2FD-4675-A131-4E56F1280911}" sibTransId="{E2C58AAA-4908-479E-B675-753475044DFD}"/>
    <dgm:cxn modelId="{2E2F120D-6007-4F78-B430-1FE2F65E6956}" srcId="{14A559A6-C473-4081-B2EE-9E4C366451E3}" destId="{BBDFA677-EFB9-4C81-805A-941305BFC844}" srcOrd="1" destOrd="0" parTransId="{45BD92AC-CBD6-4680-A957-A0B975BE5863}" sibTransId="{8C1E5700-7D00-49C4-A4DD-EECB8991E2A4}"/>
    <dgm:cxn modelId="{824F6B10-FB0C-4AD2-A28A-3AD989E7826A}" type="presOf" srcId="{8C1E5700-7D00-49C4-A4DD-EECB8991E2A4}" destId="{3F65938C-CD08-48A9-9592-553C24A0861B}" srcOrd="1" destOrd="0" presId="urn:microsoft.com/office/officeart/2005/8/layout/process2"/>
    <dgm:cxn modelId="{7B0AAF10-3781-4258-9C65-B570DCA1D8FA}" type="presOf" srcId="{B7C5B269-D90A-436D-BF28-815C4A26CD5B}" destId="{77A3FF8E-A6F9-4B7B-842A-BFF7F576BE27}" srcOrd="0" destOrd="0" presId="urn:microsoft.com/office/officeart/2005/8/layout/process2"/>
    <dgm:cxn modelId="{7A60A921-C007-42BB-8068-4F07070FBD96}" type="presOf" srcId="{14A559A6-C473-4081-B2EE-9E4C366451E3}" destId="{1508FABE-32CF-4EFF-B56A-663DE2432583}" srcOrd="0" destOrd="0" presId="urn:microsoft.com/office/officeart/2005/8/layout/process2"/>
    <dgm:cxn modelId="{477D8B61-A1F6-40DE-97DE-73B60D3F3FA6}" type="presOf" srcId="{8C1E5700-7D00-49C4-A4DD-EECB8991E2A4}" destId="{FD1FEDD1-E637-489C-9CB5-8956475DBCC1}" srcOrd="0" destOrd="0" presId="urn:microsoft.com/office/officeart/2005/8/layout/process2"/>
    <dgm:cxn modelId="{5A611F4E-E010-41BB-A42B-F3A5571AF310}" type="presOf" srcId="{B7C5B269-D90A-436D-BF28-815C4A26CD5B}" destId="{4D16C007-EBAC-4012-8D37-8E00B3F04757}" srcOrd="1" destOrd="0" presId="urn:microsoft.com/office/officeart/2005/8/layout/process2"/>
    <dgm:cxn modelId="{4613C253-6293-43B4-98DC-18B2EF8FF524}" type="presOf" srcId="{34EF6C55-09AE-4B79-A85F-4602F85A52AC}" destId="{2EAD6412-9432-4EAF-B441-8B1BF83A776E}" srcOrd="0" destOrd="0" presId="urn:microsoft.com/office/officeart/2005/8/layout/process2"/>
    <dgm:cxn modelId="{A01058AB-514C-4726-B8A3-F021ECAFB2FE}" type="presOf" srcId="{39F822E7-D3C1-415A-9E5D-4CD9D669E5E3}" destId="{6251C0C1-8D33-47D0-B67C-FBC9059C542A}" srcOrd="0" destOrd="0" presId="urn:microsoft.com/office/officeart/2005/8/layout/process2"/>
    <dgm:cxn modelId="{3C2D0DFA-6199-46D5-B69C-EAD81E761A08}" srcId="{14A559A6-C473-4081-B2EE-9E4C366451E3}" destId="{34EF6C55-09AE-4B79-A85F-4602F85A52AC}" srcOrd="0" destOrd="0" parTransId="{1EDE2357-A5F0-4178-9BC3-0EE819C6A05F}" sibTransId="{B7C5B269-D90A-436D-BF28-815C4A26CD5B}"/>
    <dgm:cxn modelId="{6C3A37B8-547A-421B-B72B-FF19B6970F82}" type="presParOf" srcId="{1508FABE-32CF-4EFF-B56A-663DE2432583}" destId="{2EAD6412-9432-4EAF-B441-8B1BF83A776E}" srcOrd="0" destOrd="0" presId="urn:microsoft.com/office/officeart/2005/8/layout/process2"/>
    <dgm:cxn modelId="{FECE3D7B-5B00-4050-BB50-1C1E38947A93}" type="presParOf" srcId="{1508FABE-32CF-4EFF-B56A-663DE2432583}" destId="{77A3FF8E-A6F9-4B7B-842A-BFF7F576BE27}" srcOrd="1" destOrd="0" presId="urn:microsoft.com/office/officeart/2005/8/layout/process2"/>
    <dgm:cxn modelId="{DC71C317-6DA4-43FA-9542-F0CDC3CC352A}" type="presParOf" srcId="{77A3FF8E-A6F9-4B7B-842A-BFF7F576BE27}" destId="{4D16C007-EBAC-4012-8D37-8E00B3F04757}" srcOrd="0" destOrd="0" presId="urn:microsoft.com/office/officeart/2005/8/layout/process2"/>
    <dgm:cxn modelId="{8AEE26D0-49DA-4E06-BC7B-0DA22B4D7FC3}" type="presParOf" srcId="{1508FABE-32CF-4EFF-B56A-663DE2432583}" destId="{27AF22ED-9259-4172-8B30-35A3E613E8A5}" srcOrd="2" destOrd="0" presId="urn:microsoft.com/office/officeart/2005/8/layout/process2"/>
    <dgm:cxn modelId="{DB1E1C7F-0EB5-47C4-8B1A-B238EC9C9FC9}" type="presParOf" srcId="{1508FABE-32CF-4EFF-B56A-663DE2432583}" destId="{FD1FEDD1-E637-489C-9CB5-8956475DBCC1}" srcOrd="3" destOrd="0" presId="urn:microsoft.com/office/officeart/2005/8/layout/process2"/>
    <dgm:cxn modelId="{2520CBFA-E1C8-498A-A9C0-744C994D8432}" type="presParOf" srcId="{FD1FEDD1-E637-489C-9CB5-8956475DBCC1}" destId="{3F65938C-CD08-48A9-9592-553C24A0861B}" srcOrd="0" destOrd="0" presId="urn:microsoft.com/office/officeart/2005/8/layout/process2"/>
    <dgm:cxn modelId="{163A5C26-0122-4CA3-B6EB-CFA217CD8799}" type="presParOf" srcId="{1508FABE-32CF-4EFF-B56A-663DE2432583}" destId="{6251C0C1-8D33-47D0-B67C-FBC9059C542A}"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A559A6-C473-4081-B2EE-9E4C366451E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it-IT"/>
        </a:p>
      </dgm:t>
    </dgm:pt>
    <dgm:pt modelId="{34EF6C55-09AE-4B79-A85F-4602F85A52AC}">
      <dgm:prSet/>
      <dgm:spPr>
        <a:solidFill>
          <a:schemeClr val="tx2"/>
        </a:solidFill>
        <a:ln>
          <a:solidFill>
            <a:schemeClr val="bg2"/>
          </a:solidFill>
        </a:ln>
      </dgm:spPr>
      <dgm:t>
        <a:bodyPr/>
        <a:lstStyle/>
        <a:p>
          <a:r>
            <a:rPr lang="it-IT" dirty="0"/>
            <a:t>The robot </a:t>
          </a:r>
          <a:r>
            <a:rPr lang="it-IT" dirty="0" err="1"/>
            <a:t>has</a:t>
          </a:r>
          <a:r>
            <a:rPr lang="it-IT" dirty="0"/>
            <a:t> </a:t>
          </a:r>
          <a:r>
            <a:rPr lang="it-IT" dirty="0" err="1"/>
            <a:t>four</a:t>
          </a:r>
          <a:r>
            <a:rPr lang="it-IT" dirty="0"/>
            <a:t> </a:t>
          </a:r>
          <a:r>
            <a:rPr lang="it-IT" dirty="0" err="1"/>
            <a:t>actuators</a:t>
          </a:r>
          <a:r>
            <a:rPr lang="it-IT" dirty="0"/>
            <a:t>. </a:t>
          </a:r>
        </a:p>
      </dgm:t>
    </dgm:pt>
    <dgm:pt modelId="{1EDE2357-A5F0-4178-9BC3-0EE819C6A05F}" type="parTrans" cxnId="{3C2D0DFA-6199-46D5-B69C-EAD81E761A08}">
      <dgm:prSet/>
      <dgm:spPr/>
      <dgm:t>
        <a:bodyPr/>
        <a:lstStyle/>
        <a:p>
          <a:endParaRPr lang="it-IT"/>
        </a:p>
      </dgm:t>
    </dgm:pt>
    <dgm:pt modelId="{B7C5B269-D90A-436D-BF28-815C4A26CD5B}" type="sibTrans" cxnId="{3C2D0DFA-6199-46D5-B69C-EAD81E761A08}">
      <dgm:prSet/>
      <dgm:spPr/>
      <dgm:t>
        <a:bodyPr/>
        <a:lstStyle/>
        <a:p>
          <a:endParaRPr lang="it-IT"/>
        </a:p>
      </dgm:t>
    </dgm:pt>
    <dgm:pt modelId="{BBDFA677-EFB9-4C81-805A-941305BFC844}">
      <dgm:prSet/>
      <dgm:spPr>
        <a:solidFill>
          <a:schemeClr val="tx2"/>
        </a:solidFill>
        <a:ln>
          <a:solidFill>
            <a:schemeClr val="bg2"/>
          </a:solidFill>
        </a:ln>
      </dgm:spPr>
      <dgm:t>
        <a:bodyPr/>
        <a:lstStyle/>
        <a:p>
          <a:r>
            <a:rPr lang="it-IT" dirty="0"/>
            <a:t>The system </a:t>
          </a:r>
          <a:r>
            <a:rPr lang="it-IT" dirty="0" err="1"/>
            <a:t>has</a:t>
          </a:r>
          <a:r>
            <a:rPr lang="it-IT" dirty="0"/>
            <a:t> </a:t>
          </a:r>
          <a:r>
            <a:rPr lang="it-IT" dirty="0" err="1"/>
            <a:t>four</a:t>
          </a:r>
          <a:r>
            <a:rPr lang="it-IT" dirty="0"/>
            <a:t> control </a:t>
          </a:r>
          <a:r>
            <a:rPr lang="it-IT" dirty="0" err="1"/>
            <a:t>channels</a:t>
          </a:r>
          <a:endParaRPr lang="it-IT" dirty="0"/>
        </a:p>
      </dgm:t>
    </dgm:pt>
    <dgm:pt modelId="{45BD92AC-CBD6-4680-A957-A0B975BE5863}" type="parTrans" cxnId="{2E2F120D-6007-4F78-B430-1FE2F65E6956}">
      <dgm:prSet/>
      <dgm:spPr/>
      <dgm:t>
        <a:bodyPr/>
        <a:lstStyle/>
        <a:p>
          <a:endParaRPr lang="it-IT"/>
        </a:p>
      </dgm:t>
    </dgm:pt>
    <dgm:pt modelId="{8C1E5700-7D00-49C4-A4DD-EECB8991E2A4}" type="sibTrans" cxnId="{2E2F120D-6007-4F78-B430-1FE2F65E6956}">
      <dgm:prSet/>
      <dgm:spPr/>
      <dgm:t>
        <a:bodyPr/>
        <a:lstStyle/>
        <a:p>
          <a:endParaRPr lang="it-IT"/>
        </a:p>
      </dgm:t>
    </dgm:pt>
    <dgm:pt modelId="{39F822E7-D3C1-415A-9E5D-4CD9D669E5E3}">
      <dgm:prSet/>
      <dgm:spPr>
        <a:blipFill>
          <a:blip xmlns:r="http://schemas.openxmlformats.org/officeDocument/2006/relationships" r:embed="rId1"/>
          <a:stretch>
            <a:fillRect l="-1222" r="-1222"/>
          </a:stretch>
        </a:blipFill>
        <a:ln>
          <a:solidFill>
            <a:schemeClr val="bg2"/>
          </a:solidFill>
        </a:ln>
      </dgm:spPr>
      <dgm:t>
        <a:bodyPr/>
        <a:lstStyle/>
        <a:p>
          <a:r>
            <a:rPr lang="it-IT">
              <a:noFill/>
            </a:rPr>
            <a:t> </a:t>
          </a:r>
        </a:p>
      </dgm:t>
    </dgm:pt>
    <dgm:pt modelId="{6F6D18BB-F2FD-4675-A131-4E56F1280911}" type="parTrans" cxnId="{BDABE20C-1080-4333-810B-6069CD40A195}">
      <dgm:prSet/>
      <dgm:spPr/>
      <dgm:t>
        <a:bodyPr/>
        <a:lstStyle/>
        <a:p>
          <a:endParaRPr lang="it-IT"/>
        </a:p>
      </dgm:t>
    </dgm:pt>
    <dgm:pt modelId="{E2C58AAA-4908-479E-B675-753475044DFD}" type="sibTrans" cxnId="{BDABE20C-1080-4333-810B-6069CD40A195}">
      <dgm:prSet/>
      <dgm:spPr/>
      <dgm:t>
        <a:bodyPr/>
        <a:lstStyle/>
        <a:p>
          <a:endParaRPr lang="it-IT"/>
        </a:p>
      </dgm:t>
    </dgm:pt>
    <dgm:pt modelId="{1508FABE-32CF-4EFF-B56A-663DE2432583}" type="pres">
      <dgm:prSet presAssocID="{14A559A6-C473-4081-B2EE-9E4C366451E3}" presName="linearFlow" presStyleCnt="0">
        <dgm:presLayoutVars>
          <dgm:resizeHandles val="exact"/>
        </dgm:presLayoutVars>
      </dgm:prSet>
      <dgm:spPr/>
    </dgm:pt>
    <dgm:pt modelId="{2EAD6412-9432-4EAF-B441-8B1BF83A776E}" type="pres">
      <dgm:prSet presAssocID="{34EF6C55-09AE-4B79-A85F-4602F85A52AC}" presName="node" presStyleLbl="node1" presStyleIdx="0" presStyleCnt="3">
        <dgm:presLayoutVars>
          <dgm:bulletEnabled val="1"/>
        </dgm:presLayoutVars>
      </dgm:prSet>
      <dgm:spPr/>
    </dgm:pt>
    <dgm:pt modelId="{77A3FF8E-A6F9-4B7B-842A-BFF7F576BE27}" type="pres">
      <dgm:prSet presAssocID="{B7C5B269-D90A-436D-BF28-815C4A26CD5B}" presName="sibTrans" presStyleLbl="sibTrans2D1" presStyleIdx="0" presStyleCnt="2"/>
      <dgm:spPr/>
    </dgm:pt>
    <dgm:pt modelId="{4D16C007-EBAC-4012-8D37-8E00B3F04757}" type="pres">
      <dgm:prSet presAssocID="{B7C5B269-D90A-436D-BF28-815C4A26CD5B}" presName="connectorText" presStyleLbl="sibTrans2D1" presStyleIdx="0" presStyleCnt="2"/>
      <dgm:spPr/>
    </dgm:pt>
    <dgm:pt modelId="{27AF22ED-9259-4172-8B30-35A3E613E8A5}" type="pres">
      <dgm:prSet presAssocID="{BBDFA677-EFB9-4C81-805A-941305BFC844}" presName="node" presStyleLbl="node1" presStyleIdx="1" presStyleCnt="3">
        <dgm:presLayoutVars>
          <dgm:bulletEnabled val="1"/>
        </dgm:presLayoutVars>
      </dgm:prSet>
      <dgm:spPr/>
    </dgm:pt>
    <dgm:pt modelId="{FD1FEDD1-E637-489C-9CB5-8956475DBCC1}" type="pres">
      <dgm:prSet presAssocID="{8C1E5700-7D00-49C4-A4DD-EECB8991E2A4}" presName="sibTrans" presStyleLbl="sibTrans2D1" presStyleIdx="1" presStyleCnt="2"/>
      <dgm:spPr/>
    </dgm:pt>
    <dgm:pt modelId="{3F65938C-CD08-48A9-9592-553C24A0861B}" type="pres">
      <dgm:prSet presAssocID="{8C1E5700-7D00-49C4-A4DD-EECB8991E2A4}" presName="connectorText" presStyleLbl="sibTrans2D1" presStyleIdx="1" presStyleCnt="2"/>
      <dgm:spPr/>
    </dgm:pt>
    <dgm:pt modelId="{6251C0C1-8D33-47D0-B67C-FBC9059C542A}" type="pres">
      <dgm:prSet presAssocID="{39F822E7-D3C1-415A-9E5D-4CD9D669E5E3}" presName="node" presStyleLbl="node1" presStyleIdx="2" presStyleCnt="3">
        <dgm:presLayoutVars>
          <dgm:bulletEnabled val="1"/>
        </dgm:presLayoutVars>
      </dgm:prSet>
      <dgm:spPr/>
    </dgm:pt>
  </dgm:ptLst>
  <dgm:cxnLst>
    <dgm:cxn modelId="{270A2E06-2DC5-4FD4-9455-4AACB19C381C}" type="presOf" srcId="{BBDFA677-EFB9-4C81-805A-941305BFC844}" destId="{27AF22ED-9259-4172-8B30-35A3E613E8A5}" srcOrd="0" destOrd="0" presId="urn:microsoft.com/office/officeart/2005/8/layout/process2"/>
    <dgm:cxn modelId="{BDABE20C-1080-4333-810B-6069CD40A195}" srcId="{14A559A6-C473-4081-B2EE-9E4C366451E3}" destId="{39F822E7-D3C1-415A-9E5D-4CD9D669E5E3}" srcOrd="2" destOrd="0" parTransId="{6F6D18BB-F2FD-4675-A131-4E56F1280911}" sibTransId="{E2C58AAA-4908-479E-B675-753475044DFD}"/>
    <dgm:cxn modelId="{2E2F120D-6007-4F78-B430-1FE2F65E6956}" srcId="{14A559A6-C473-4081-B2EE-9E4C366451E3}" destId="{BBDFA677-EFB9-4C81-805A-941305BFC844}" srcOrd="1" destOrd="0" parTransId="{45BD92AC-CBD6-4680-A957-A0B975BE5863}" sibTransId="{8C1E5700-7D00-49C4-A4DD-EECB8991E2A4}"/>
    <dgm:cxn modelId="{824F6B10-FB0C-4AD2-A28A-3AD989E7826A}" type="presOf" srcId="{8C1E5700-7D00-49C4-A4DD-EECB8991E2A4}" destId="{3F65938C-CD08-48A9-9592-553C24A0861B}" srcOrd="1" destOrd="0" presId="urn:microsoft.com/office/officeart/2005/8/layout/process2"/>
    <dgm:cxn modelId="{7B0AAF10-3781-4258-9C65-B570DCA1D8FA}" type="presOf" srcId="{B7C5B269-D90A-436D-BF28-815C4A26CD5B}" destId="{77A3FF8E-A6F9-4B7B-842A-BFF7F576BE27}" srcOrd="0" destOrd="0" presId="urn:microsoft.com/office/officeart/2005/8/layout/process2"/>
    <dgm:cxn modelId="{7A60A921-C007-42BB-8068-4F07070FBD96}" type="presOf" srcId="{14A559A6-C473-4081-B2EE-9E4C366451E3}" destId="{1508FABE-32CF-4EFF-B56A-663DE2432583}" srcOrd="0" destOrd="0" presId="urn:microsoft.com/office/officeart/2005/8/layout/process2"/>
    <dgm:cxn modelId="{477D8B61-A1F6-40DE-97DE-73B60D3F3FA6}" type="presOf" srcId="{8C1E5700-7D00-49C4-A4DD-EECB8991E2A4}" destId="{FD1FEDD1-E637-489C-9CB5-8956475DBCC1}" srcOrd="0" destOrd="0" presId="urn:microsoft.com/office/officeart/2005/8/layout/process2"/>
    <dgm:cxn modelId="{5A611F4E-E010-41BB-A42B-F3A5571AF310}" type="presOf" srcId="{B7C5B269-D90A-436D-BF28-815C4A26CD5B}" destId="{4D16C007-EBAC-4012-8D37-8E00B3F04757}" srcOrd="1" destOrd="0" presId="urn:microsoft.com/office/officeart/2005/8/layout/process2"/>
    <dgm:cxn modelId="{4613C253-6293-43B4-98DC-18B2EF8FF524}" type="presOf" srcId="{34EF6C55-09AE-4B79-A85F-4602F85A52AC}" destId="{2EAD6412-9432-4EAF-B441-8B1BF83A776E}" srcOrd="0" destOrd="0" presId="urn:microsoft.com/office/officeart/2005/8/layout/process2"/>
    <dgm:cxn modelId="{A01058AB-514C-4726-B8A3-F021ECAFB2FE}" type="presOf" srcId="{39F822E7-D3C1-415A-9E5D-4CD9D669E5E3}" destId="{6251C0C1-8D33-47D0-B67C-FBC9059C542A}" srcOrd="0" destOrd="0" presId="urn:microsoft.com/office/officeart/2005/8/layout/process2"/>
    <dgm:cxn modelId="{3C2D0DFA-6199-46D5-B69C-EAD81E761A08}" srcId="{14A559A6-C473-4081-B2EE-9E4C366451E3}" destId="{34EF6C55-09AE-4B79-A85F-4602F85A52AC}" srcOrd="0" destOrd="0" parTransId="{1EDE2357-A5F0-4178-9BC3-0EE819C6A05F}" sibTransId="{B7C5B269-D90A-436D-BF28-815C4A26CD5B}"/>
    <dgm:cxn modelId="{6C3A37B8-547A-421B-B72B-FF19B6970F82}" type="presParOf" srcId="{1508FABE-32CF-4EFF-B56A-663DE2432583}" destId="{2EAD6412-9432-4EAF-B441-8B1BF83A776E}" srcOrd="0" destOrd="0" presId="urn:microsoft.com/office/officeart/2005/8/layout/process2"/>
    <dgm:cxn modelId="{FECE3D7B-5B00-4050-BB50-1C1E38947A93}" type="presParOf" srcId="{1508FABE-32CF-4EFF-B56A-663DE2432583}" destId="{77A3FF8E-A6F9-4B7B-842A-BFF7F576BE27}" srcOrd="1" destOrd="0" presId="urn:microsoft.com/office/officeart/2005/8/layout/process2"/>
    <dgm:cxn modelId="{DC71C317-6DA4-43FA-9542-F0CDC3CC352A}" type="presParOf" srcId="{77A3FF8E-A6F9-4B7B-842A-BFF7F576BE27}" destId="{4D16C007-EBAC-4012-8D37-8E00B3F04757}" srcOrd="0" destOrd="0" presId="urn:microsoft.com/office/officeart/2005/8/layout/process2"/>
    <dgm:cxn modelId="{8AEE26D0-49DA-4E06-BC7B-0DA22B4D7FC3}" type="presParOf" srcId="{1508FABE-32CF-4EFF-B56A-663DE2432583}" destId="{27AF22ED-9259-4172-8B30-35A3E613E8A5}" srcOrd="2" destOrd="0" presId="urn:microsoft.com/office/officeart/2005/8/layout/process2"/>
    <dgm:cxn modelId="{DB1E1C7F-0EB5-47C4-8B1A-B238EC9C9FC9}" type="presParOf" srcId="{1508FABE-32CF-4EFF-B56A-663DE2432583}" destId="{FD1FEDD1-E637-489C-9CB5-8956475DBCC1}" srcOrd="3" destOrd="0" presId="urn:microsoft.com/office/officeart/2005/8/layout/process2"/>
    <dgm:cxn modelId="{2520CBFA-E1C8-498A-A9C0-744C994D8432}" type="presParOf" srcId="{FD1FEDD1-E637-489C-9CB5-8956475DBCC1}" destId="{3F65938C-CD08-48A9-9592-553C24A0861B}" srcOrd="0" destOrd="0" presId="urn:microsoft.com/office/officeart/2005/8/layout/process2"/>
    <dgm:cxn modelId="{163A5C26-0122-4CA3-B6EB-CFA217CD8799}" type="presParOf" srcId="{1508FABE-32CF-4EFF-B56A-663DE2432583}" destId="{6251C0C1-8D33-47D0-B67C-FBC9059C542A}"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1274EB-BED8-440A-AD0A-349B60E8949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it-IT"/>
        </a:p>
      </dgm:t>
    </dgm:pt>
    <mc:AlternateContent xmlns:mc="http://schemas.openxmlformats.org/markup-compatibility/2006" xmlns:a14="http://schemas.microsoft.com/office/drawing/2010/main">
      <mc:Choice Requires="a14">
        <dgm:pt modelId="{A58BED30-C791-4D67-AD74-BA6E73BCD86A}">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en-US" b="0" i="1" smtClean="0">
                            <a:latin typeface="Cambria Math" panose="02040503050406030204" pitchFamily="18" charset="0"/>
                          </a:rPr>
                          <m:t>𝑉</m:t>
                        </m:r>
                      </m:e>
                      <m:sub>
                        <m:r>
                          <a:rPr lang="it-IT" b="0" i="1" smtClean="0">
                            <a:latin typeface="Cambria Math" panose="02040503050406030204" pitchFamily="18" charset="0"/>
                          </a:rPr>
                          <m:t>1</m:t>
                        </m:r>
                      </m:sub>
                    </m:sSub>
                  </m:oMath>
                </m:oMathPara>
              </a14:m>
              <a:endParaRPr lang="it-IT" dirty="0"/>
            </a:p>
          </dgm:t>
        </dgm:pt>
      </mc:Choice>
      <mc:Fallback xmlns="">
        <dgm:pt modelId="{A58BED30-C791-4D67-AD74-BA6E73BCD86A}">
          <dgm:prSet phldrT="[Testo]"/>
          <dgm:spPr>
            <a:solidFill>
              <a:schemeClr val="tx1"/>
            </a:solidFill>
          </dgm:spPr>
          <dgm:t>
            <a:bodyPr/>
            <a:lstStyle/>
            <a:p>
              <a:r>
                <a:rPr lang="en-US" b="0" i="0">
                  <a:latin typeface="Cambria Math" panose="02040503050406030204" pitchFamily="18" charset="0"/>
                </a:rPr>
                <a:t>𝑉</a:t>
              </a:r>
              <a:r>
                <a:rPr lang="it-IT" b="0" i="0">
                  <a:latin typeface="Cambria Math" panose="02040503050406030204" pitchFamily="18" charset="0"/>
                </a:rPr>
                <a:t>_1</a:t>
              </a:r>
              <a:endParaRPr lang="it-IT" dirty="0"/>
            </a:p>
          </dgm:t>
        </dgm:pt>
      </mc:Fallback>
    </mc:AlternateContent>
    <dgm:pt modelId="{183A07DD-7303-4D1A-ADB2-2AC38A954849}" type="parTrans" cxnId="{8CCF6621-1DDC-4F84-AF7E-E629F69B4046}">
      <dgm:prSet/>
      <dgm:spPr/>
      <dgm:t>
        <a:bodyPr/>
        <a:lstStyle/>
        <a:p>
          <a:endParaRPr lang="it-IT"/>
        </a:p>
      </dgm:t>
    </dgm:pt>
    <dgm:pt modelId="{FDEC94CD-900F-4F6B-8C9F-1E51481AE3B4}" type="sibTrans" cxnId="{8CCF6621-1DDC-4F84-AF7E-E629F69B4046}">
      <dgm:prSet/>
      <dgm:spPr/>
      <dgm:t>
        <a:bodyPr/>
        <a:lstStyle/>
        <a:p>
          <a:endParaRPr lang="it-IT"/>
        </a:p>
      </dgm:t>
    </dgm:pt>
    <mc:AlternateContent xmlns:mc="http://schemas.openxmlformats.org/markup-compatibility/2006" xmlns:a14="http://schemas.microsoft.com/office/drawing/2010/main">
      <mc:Choice Requires="a14">
        <dgm:pt modelId="{36F5886B-04F3-4F38-A722-0E4D9865F137}">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2</m:t>
                        </m:r>
                      </m:sub>
                    </m:sSub>
                  </m:oMath>
                </m:oMathPara>
              </a14:m>
              <a:endParaRPr lang="it-IT" dirty="0"/>
            </a:p>
          </dgm:t>
        </dgm:pt>
      </mc:Choice>
      <mc:Fallback xmlns="">
        <dgm:pt modelId="{36F5886B-04F3-4F38-A722-0E4D9865F137}">
          <dgm:prSet phldrT="[Testo]"/>
          <dgm:spPr>
            <a:solidFill>
              <a:schemeClr val="tx1"/>
            </a:solidFill>
          </dgm:spPr>
          <dgm:t>
            <a:bodyPr/>
            <a:lstStyle/>
            <a:p>
              <a:r>
                <a:rPr lang="it-IT" b="0" i="0">
                  <a:latin typeface="Cambria Math" panose="02040503050406030204" pitchFamily="18" charset="0"/>
                </a:rPr>
                <a:t>𝑉_2</a:t>
              </a:r>
              <a:endParaRPr lang="it-IT" dirty="0"/>
            </a:p>
          </dgm:t>
        </dgm:pt>
      </mc:Fallback>
    </mc:AlternateContent>
    <dgm:pt modelId="{BF73CD5C-F69F-4BDC-B988-F6991FC30CC2}" type="parTrans" cxnId="{BE614FE3-917B-46BC-92D3-823049E5CB34}">
      <dgm:prSet/>
      <dgm:spPr/>
      <dgm:t>
        <a:bodyPr/>
        <a:lstStyle/>
        <a:p>
          <a:endParaRPr lang="it-IT"/>
        </a:p>
      </dgm:t>
    </dgm:pt>
    <dgm:pt modelId="{7B5B44F5-CF4B-48FB-950D-56C2ED17F94C}" type="sibTrans" cxnId="{BE614FE3-917B-46BC-92D3-823049E5CB34}">
      <dgm:prSet/>
      <dgm:spPr/>
      <dgm:t>
        <a:bodyPr/>
        <a:lstStyle/>
        <a:p>
          <a:endParaRPr lang="it-IT"/>
        </a:p>
      </dgm:t>
    </dgm:pt>
    <mc:AlternateContent xmlns:mc="http://schemas.openxmlformats.org/markup-compatibility/2006" xmlns:a14="http://schemas.microsoft.com/office/drawing/2010/main">
      <mc:Choice Requires="a14">
        <dgm:pt modelId="{35279A97-0D15-4226-A38D-77DCDEDFB3C0}">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3</m:t>
                        </m:r>
                      </m:sub>
                    </m:sSub>
                  </m:oMath>
                </m:oMathPara>
              </a14:m>
              <a:endParaRPr lang="it-IT" dirty="0"/>
            </a:p>
          </dgm:t>
        </dgm:pt>
      </mc:Choice>
      <mc:Fallback xmlns="">
        <dgm:pt modelId="{35279A97-0D15-4226-A38D-77DCDEDFB3C0}">
          <dgm:prSet phldrT="[Testo]"/>
          <dgm:spPr>
            <a:solidFill>
              <a:schemeClr val="tx1"/>
            </a:solidFill>
          </dgm:spPr>
          <dgm:t>
            <a:bodyPr/>
            <a:lstStyle/>
            <a:p>
              <a:r>
                <a:rPr lang="it-IT" b="0" i="0">
                  <a:latin typeface="Cambria Math" panose="02040503050406030204" pitchFamily="18" charset="0"/>
                </a:rPr>
                <a:t>𝑉_3</a:t>
              </a:r>
              <a:endParaRPr lang="it-IT" dirty="0"/>
            </a:p>
          </dgm:t>
        </dgm:pt>
      </mc:Fallback>
    </mc:AlternateContent>
    <dgm:pt modelId="{6287C6F5-83AA-4C7F-AEA7-C54E9E725E6E}" type="parTrans" cxnId="{57663151-1DE9-4DB6-B3B3-D4DC06FD0F78}">
      <dgm:prSet/>
      <dgm:spPr/>
      <dgm:t>
        <a:bodyPr/>
        <a:lstStyle/>
        <a:p>
          <a:endParaRPr lang="it-IT"/>
        </a:p>
      </dgm:t>
    </dgm:pt>
    <dgm:pt modelId="{C16BF74E-1CE1-4A78-BE64-B41D19CB8F99}" type="sibTrans" cxnId="{57663151-1DE9-4DB6-B3B3-D4DC06FD0F78}">
      <dgm:prSet/>
      <dgm:spPr/>
      <dgm:t>
        <a:bodyPr/>
        <a:lstStyle/>
        <a:p>
          <a:endParaRPr lang="it-IT"/>
        </a:p>
      </dgm:t>
    </dgm:pt>
    <mc:AlternateContent xmlns:mc="http://schemas.openxmlformats.org/markup-compatibility/2006" xmlns:a14="http://schemas.microsoft.com/office/drawing/2010/main">
      <mc:Choice Requires="a14">
        <dgm:pt modelId="{064A31B1-6284-48FA-BD92-CCDC2DD156DB}">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4</m:t>
                        </m:r>
                      </m:sub>
                    </m:sSub>
                  </m:oMath>
                </m:oMathPara>
              </a14:m>
              <a:endParaRPr lang="it-IT" dirty="0"/>
            </a:p>
          </dgm:t>
        </dgm:pt>
      </mc:Choice>
      <mc:Fallback xmlns="">
        <dgm:pt modelId="{064A31B1-6284-48FA-BD92-CCDC2DD156DB}">
          <dgm:prSet phldrT="[Testo]"/>
          <dgm:spPr>
            <a:solidFill>
              <a:schemeClr val="tx1"/>
            </a:solidFill>
          </dgm:spPr>
          <dgm:t>
            <a:bodyPr/>
            <a:lstStyle/>
            <a:p>
              <a:r>
                <a:rPr lang="it-IT" b="0" i="0">
                  <a:latin typeface="Cambria Math" panose="02040503050406030204" pitchFamily="18" charset="0"/>
                </a:rPr>
                <a:t>𝑉_4</a:t>
              </a:r>
              <a:endParaRPr lang="it-IT" dirty="0"/>
            </a:p>
          </dgm:t>
        </dgm:pt>
      </mc:Fallback>
    </mc:AlternateContent>
    <dgm:pt modelId="{0B6D9CFA-3282-41F8-BEC9-546B9EE037A8}" type="parTrans" cxnId="{9141F9E0-36A6-4577-B956-5262D55E3AB1}">
      <dgm:prSet/>
      <dgm:spPr/>
      <dgm:t>
        <a:bodyPr/>
        <a:lstStyle/>
        <a:p>
          <a:endParaRPr lang="it-IT"/>
        </a:p>
      </dgm:t>
    </dgm:pt>
    <dgm:pt modelId="{286BA239-8246-45D2-956B-11D6DF02E788}" type="sibTrans" cxnId="{9141F9E0-36A6-4577-B956-5262D55E3AB1}">
      <dgm:prSet/>
      <dgm:spPr/>
      <dgm:t>
        <a:bodyPr/>
        <a:lstStyle/>
        <a:p>
          <a:endParaRPr lang="it-IT"/>
        </a:p>
      </dgm:t>
    </dgm:pt>
    <mc:AlternateContent xmlns:mc="http://schemas.openxmlformats.org/markup-compatibility/2006" xmlns:a14="http://schemas.microsoft.com/office/drawing/2010/main">
      <mc:Choice Requires="a14">
        <dgm:pt modelId="{5B5453B5-2074-4F79-9913-CDE2A4A15755}">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5</m:t>
                        </m:r>
                      </m:sub>
                    </m:sSub>
                  </m:oMath>
                </m:oMathPara>
              </a14:m>
              <a:endParaRPr lang="it-IT" dirty="0"/>
            </a:p>
          </dgm:t>
        </dgm:pt>
      </mc:Choice>
      <mc:Fallback xmlns="">
        <dgm:pt modelId="{5B5453B5-2074-4F79-9913-CDE2A4A15755}">
          <dgm:prSet phldrT="[Testo]"/>
          <dgm:spPr>
            <a:solidFill>
              <a:schemeClr val="tx1"/>
            </a:solidFill>
          </dgm:spPr>
          <dgm:t>
            <a:bodyPr/>
            <a:lstStyle/>
            <a:p>
              <a:r>
                <a:rPr lang="it-IT" b="0" i="0">
                  <a:latin typeface="Cambria Math" panose="02040503050406030204" pitchFamily="18" charset="0"/>
                </a:rPr>
                <a:t>𝑉_5</a:t>
              </a:r>
              <a:endParaRPr lang="it-IT" dirty="0"/>
            </a:p>
          </dgm:t>
        </dgm:pt>
      </mc:Fallback>
    </mc:AlternateContent>
    <dgm:pt modelId="{4AA201C6-0069-444F-A3D2-47230ECA962F}" type="parTrans" cxnId="{CE1151D4-B54F-4266-BF47-C0DBE5CB850F}">
      <dgm:prSet/>
      <dgm:spPr/>
      <dgm:t>
        <a:bodyPr/>
        <a:lstStyle/>
        <a:p>
          <a:endParaRPr lang="it-IT"/>
        </a:p>
      </dgm:t>
    </dgm:pt>
    <dgm:pt modelId="{26BF7492-812A-4C06-A76B-C13140327DC9}" type="sibTrans" cxnId="{CE1151D4-B54F-4266-BF47-C0DBE5CB850F}">
      <dgm:prSet/>
      <dgm:spPr/>
      <dgm:t>
        <a:bodyPr/>
        <a:lstStyle/>
        <a:p>
          <a:endParaRPr lang="it-IT"/>
        </a:p>
      </dgm:t>
    </dgm:pt>
    <dgm:pt modelId="{52966E77-1F6F-488F-9A36-28D26CD03DFB}" type="pres">
      <dgm:prSet presAssocID="{4E1274EB-BED8-440A-AD0A-349B60E89499}" presName="cycle" presStyleCnt="0">
        <dgm:presLayoutVars>
          <dgm:dir/>
          <dgm:resizeHandles val="exact"/>
        </dgm:presLayoutVars>
      </dgm:prSet>
      <dgm:spPr/>
    </dgm:pt>
    <dgm:pt modelId="{09674F61-50C1-45B6-9E7A-4DB10C735832}" type="pres">
      <dgm:prSet presAssocID="{A58BED30-C791-4D67-AD74-BA6E73BCD86A}" presName="node" presStyleLbl="node1" presStyleIdx="0" presStyleCnt="5">
        <dgm:presLayoutVars>
          <dgm:bulletEnabled val="1"/>
        </dgm:presLayoutVars>
      </dgm:prSet>
      <dgm:spPr/>
    </dgm:pt>
    <dgm:pt modelId="{B5083480-D04C-41F0-99C7-EDBEBF987271}" type="pres">
      <dgm:prSet presAssocID="{A58BED30-C791-4D67-AD74-BA6E73BCD86A}" presName="spNode" presStyleCnt="0"/>
      <dgm:spPr/>
    </dgm:pt>
    <dgm:pt modelId="{67B58C92-8CB2-48CB-BA6A-FD6834102E15}" type="pres">
      <dgm:prSet presAssocID="{FDEC94CD-900F-4F6B-8C9F-1E51481AE3B4}" presName="sibTrans" presStyleLbl="sibTrans1D1" presStyleIdx="0" presStyleCnt="5"/>
      <dgm:spPr/>
    </dgm:pt>
    <dgm:pt modelId="{AEA89B5B-26A4-4B94-8903-EED1723D584D}" type="pres">
      <dgm:prSet presAssocID="{36F5886B-04F3-4F38-A722-0E4D9865F137}" presName="node" presStyleLbl="node1" presStyleIdx="1" presStyleCnt="5">
        <dgm:presLayoutVars>
          <dgm:bulletEnabled val="1"/>
        </dgm:presLayoutVars>
      </dgm:prSet>
      <dgm:spPr/>
    </dgm:pt>
    <dgm:pt modelId="{F6E0C061-7DE5-4A8C-8CC6-41EC6BE0F08E}" type="pres">
      <dgm:prSet presAssocID="{36F5886B-04F3-4F38-A722-0E4D9865F137}" presName="spNode" presStyleCnt="0"/>
      <dgm:spPr/>
    </dgm:pt>
    <dgm:pt modelId="{56E5160E-E2BA-4AB5-A51D-E01DC83F7F28}" type="pres">
      <dgm:prSet presAssocID="{7B5B44F5-CF4B-48FB-950D-56C2ED17F94C}" presName="sibTrans" presStyleLbl="sibTrans1D1" presStyleIdx="1" presStyleCnt="5"/>
      <dgm:spPr/>
    </dgm:pt>
    <dgm:pt modelId="{FCE2288D-63CE-4DF2-9ECD-90A82D8A51FE}" type="pres">
      <dgm:prSet presAssocID="{35279A97-0D15-4226-A38D-77DCDEDFB3C0}" presName="node" presStyleLbl="node1" presStyleIdx="2" presStyleCnt="5">
        <dgm:presLayoutVars>
          <dgm:bulletEnabled val="1"/>
        </dgm:presLayoutVars>
      </dgm:prSet>
      <dgm:spPr/>
    </dgm:pt>
    <dgm:pt modelId="{CCDDE3F7-541F-4E46-9ADC-22A8928640F5}" type="pres">
      <dgm:prSet presAssocID="{35279A97-0D15-4226-A38D-77DCDEDFB3C0}" presName="spNode" presStyleCnt="0"/>
      <dgm:spPr/>
    </dgm:pt>
    <dgm:pt modelId="{5C4E9DFD-E2DC-45F6-9643-D786939AAF33}" type="pres">
      <dgm:prSet presAssocID="{C16BF74E-1CE1-4A78-BE64-B41D19CB8F99}" presName="sibTrans" presStyleLbl="sibTrans1D1" presStyleIdx="2" presStyleCnt="5"/>
      <dgm:spPr/>
    </dgm:pt>
    <dgm:pt modelId="{F11D27D2-11F5-4B0A-A699-94D2EFA80F2F}" type="pres">
      <dgm:prSet presAssocID="{064A31B1-6284-48FA-BD92-CCDC2DD156DB}" presName="node" presStyleLbl="node1" presStyleIdx="3" presStyleCnt="5">
        <dgm:presLayoutVars>
          <dgm:bulletEnabled val="1"/>
        </dgm:presLayoutVars>
      </dgm:prSet>
      <dgm:spPr/>
    </dgm:pt>
    <dgm:pt modelId="{F2A9CF5F-AC73-4BEF-80A3-B4F07A307BCE}" type="pres">
      <dgm:prSet presAssocID="{064A31B1-6284-48FA-BD92-CCDC2DD156DB}" presName="spNode" presStyleCnt="0"/>
      <dgm:spPr/>
    </dgm:pt>
    <dgm:pt modelId="{4C96EF25-11B8-4A26-915A-D7B333560719}" type="pres">
      <dgm:prSet presAssocID="{286BA239-8246-45D2-956B-11D6DF02E788}" presName="sibTrans" presStyleLbl="sibTrans1D1" presStyleIdx="3" presStyleCnt="5"/>
      <dgm:spPr/>
    </dgm:pt>
    <dgm:pt modelId="{AE42C36F-6F6E-4840-8596-1D2303F6485C}" type="pres">
      <dgm:prSet presAssocID="{5B5453B5-2074-4F79-9913-CDE2A4A15755}" presName="node" presStyleLbl="node1" presStyleIdx="4" presStyleCnt="5">
        <dgm:presLayoutVars>
          <dgm:bulletEnabled val="1"/>
        </dgm:presLayoutVars>
      </dgm:prSet>
      <dgm:spPr/>
    </dgm:pt>
    <dgm:pt modelId="{CB35ECFA-CA44-4182-9F7B-8E39515E0582}" type="pres">
      <dgm:prSet presAssocID="{5B5453B5-2074-4F79-9913-CDE2A4A15755}" presName="spNode" presStyleCnt="0"/>
      <dgm:spPr/>
    </dgm:pt>
    <dgm:pt modelId="{F23B1075-2B09-4E98-A8E1-FCAD5CB0B66A}" type="pres">
      <dgm:prSet presAssocID="{26BF7492-812A-4C06-A76B-C13140327DC9}" presName="sibTrans" presStyleLbl="sibTrans1D1" presStyleIdx="4" presStyleCnt="5"/>
      <dgm:spPr/>
    </dgm:pt>
  </dgm:ptLst>
  <dgm:cxnLst>
    <dgm:cxn modelId="{6B420217-1FD4-4A03-8CE9-B87CD58546E9}" type="presOf" srcId="{A58BED30-C791-4D67-AD74-BA6E73BCD86A}" destId="{09674F61-50C1-45B6-9E7A-4DB10C735832}" srcOrd="0" destOrd="0" presId="urn:microsoft.com/office/officeart/2005/8/layout/cycle5"/>
    <dgm:cxn modelId="{8CCF6621-1DDC-4F84-AF7E-E629F69B4046}" srcId="{4E1274EB-BED8-440A-AD0A-349B60E89499}" destId="{A58BED30-C791-4D67-AD74-BA6E73BCD86A}" srcOrd="0" destOrd="0" parTransId="{183A07DD-7303-4D1A-ADB2-2AC38A954849}" sibTransId="{FDEC94CD-900F-4F6B-8C9F-1E51481AE3B4}"/>
    <dgm:cxn modelId="{260B8C2D-949F-45B4-8F92-53E760FFE90F}" type="presOf" srcId="{7B5B44F5-CF4B-48FB-950D-56C2ED17F94C}" destId="{56E5160E-E2BA-4AB5-A51D-E01DC83F7F28}" srcOrd="0" destOrd="0" presId="urn:microsoft.com/office/officeart/2005/8/layout/cycle5"/>
    <dgm:cxn modelId="{BA9EEE30-4413-4249-B891-F086826B6CC7}" type="presOf" srcId="{35279A97-0D15-4226-A38D-77DCDEDFB3C0}" destId="{FCE2288D-63CE-4DF2-9ECD-90A82D8A51FE}" srcOrd="0" destOrd="0" presId="urn:microsoft.com/office/officeart/2005/8/layout/cycle5"/>
    <dgm:cxn modelId="{CA9A3760-F574-4324-8172-92B4CAE2ABAC}" type="presOf" srcId="{4E1274EB-BED8-440A-AD0A-349B60E89499}" destId="{52966E77-1F6F-488F-9A36-28D26CD03DFB}" srcOrd="0" destOrd="0" presId="urn:microsoft.com/office/officeart/2005/8/layout/cycle5"/>
    <dgm:cxn modelId="{50D8CE65-C5D0-42B1-AB3E-8100F6860801}" type="presOf" srcId="{FDEC94CD-900F-4F6B-8C9F-1E51481AE3B4}" destId="{67B58C92-8CB2-48CB-BA6A-FD6834102E15}" srcOrd="0" destOrd="0" presId="urn:microsoft.com/office/officeart/2005/8/layout/cycle5"/>
    <dgm:cxn modelId="{403F1647-0820-4724-ADF7-51FCF273A07A}" type="presOf" srcId="{286BA239-8246-45D2-956B-11D6DF02E788}" destId="{4C96EF25-11B8-4A26-915A-D7B333560719}" srcOrd="0" destOrd="0" presId="urn:microsoft.com/office/officeart/2005/8/layout/cycle5"/>
    <dgm:cxn modelId="{1ECB9847-1541-4321-BF26-1D18F4271B7F}" type="presOf" srcId="{36F5886B-04F3-4F38-A722-0E4D9865F137}" destId="{AEA89B5B-26A4-4B94-8903-EED1723D584D}" srcOrd="0" destOrd="0" presId="urn:microsoft.com/office/officeart/2005/8/layout/cycle5"/>
    <dgm:cxn modelId="{57663151-1DE9-4DB6-B3B3-D4DC06FD0F78}" srcId="{4E1274EB-BED8-440A-AD0A-349B60E89499}" destId="{35279A97-0D15-4226-A38D-77DCDEDFB3C0}" srcOrd="2" destOrd="0" parTransId="{6287C6F5-83AA-4C7F-AEA7-C54E9E725E6E}" sibTransId="{C16BF74E-1CE1-4A78-BE64-B41D19CB8F99}"/>
    <dgm:cxn modelId="{C76C7592-73B6-4082-9025-E1F50061E556}" type="presOf" srcId="{C16BF74E-1CE1-4A78-BE64-B41D19CB8F99}" destId="{5C4E9DFD-E2DC-45F6-9643-D786939AAF33}" srcOrd="0" destOrd="0" presId="urn:microsoft.com/office/officeart/2005/8/layout/cycle5"/>
    <dgm:cxn modelId="{BBB1E4AB-14F3-4504-BD2B-FA83C249763E}" type="presOf" srcId="{064A31B1-6284-48FA-BD92-CCDC2DD156DB}" destId="{F11D27D2-11F5-4B0A-A699-94D2EFA80F2F}" srcOrd="0" destOrd="0" presId="urn:microsoft.com/office/officeart/2005/8/layout/cycle5"/>
    <dgm:cxn modelId="{260E87CC-A038-4DDA-BF00-E5F1778B088F}" type="presOf" srcId="{26BF7492-812A-4C06-A76B-C13140327DC9}" destId="{F23B1075-2B09-4E98-A8E1-FCAD5CB0B66A}" srcOrd="0" destOrd="0" presId="urn:microsoft.com/office/officeart/2005/8/layout/cycle5"/>
    <dgm:cxn modelId="{CE1151D4-B54F-4266-BF47-C0DBE5CB850F}" srcId="{4E1274EB-BED8-440A-AD0A-349B60E89499}" destId="{5B5453B5-2074-4F79-9913-CDE2A4A15755}" srcOrd="4" destOrd="0" parTransId="{4AA201C6-0069-444F-A3D2-47230ECA962F}" sibTransId="{26BF7492-812A-4C06-A76B-C13140327DC9}"/>
    <dgm:cxn modelId="{3A3648DF-69EF-4427-A920-285D57490498}" type="presOf" srcId="{5B5453B5-2074-4F79-9913-CDE2A4A15755}" destId="{AE42C36F-6F6E-4840-8596-1D2303F6485C}" srcOrd="0" destOrd="0" presId="urn:microsoft.com/office/officeart/2005/8/layout/cycle5"/>
    <dgm:cxn modelId="{9141F9E0-36A6-4577-B956-5262D55E3AB1}" srcId="{4E1274EB-BED8-440A-AD0A-349B60E89499}" destId="{064A31B1-6284-48FA-BD92-CCDC2DD156DB}" srcOrd="3" destOrd="0" parTransId="{0B6D9CFA-3282-41F8-BEC9-546B9EE037A8}" sibTransId="{286BA239-8246-45D2-956B-11D6DF02E788}"/>
    <dgm:cxn modelId="{BE614FE3-917B-46BC-92D3-823049E5CB34}" srcId="{4E1274EB-BED8-440A-AD0A-349B60E89499}" destId="{36F5886B-04F3-4F38-A722-0E4D9865F137}" srcOrd="1" destOrd="0" parTransId="{BF73CD5C-F69F-4BDC-B988-F6991FC30CC2}" sibTransId="{7B5B44F5-CF4B-48FB-950D-56C2ED17F94C}"/>
    <dgm:cxn modelId="{287A4928-5AAC-4C94-B2AA-EF5FAC8CA1B6}" type="presParOf" srcId="{52966E77-1F6F-488F-9A36-28D26CD03DFB}" destId="{09674F61-50C1-45B6-9E7A-4DB10C735832}" srcOrd="0" destOrd="0" presId="urn:microsoft.com/office/officeart/2005/8/layout/cycle5"/>
    <dgm:cxn modelId="{EB241705-36F0-4E41-A411-F72DE5A57913}" type="presParOf" srcId="{52966E77-1F6F-488F-9A36-28D26CD03DFB}" destId="{B5083480-D04C-41F0-99C7-EDBEBF987271}" srcOrd="1" destOrd="0" presId="urn:microsoft.com/office/officeart/2005/8/layout/cycle5"/>
    <dgm:cxn modelId="{AA9FEE56-979D-422B-8DBA-33B996513F8F}" type="presParOf" srcId="{52966E77-1F6F-488F-9A36-28D26CD03DFB}" destId="{67B58C92-8CB2-48CB-BA6A-FD6834102E15}" srcOrd="2" destOrd="0" presId="urn:microsoft.com/office/officeart/2005/8/layout/cycle5"/>
    <dgm:cxn modelId="{8BBB78B8-A36D-477B-8A4F-1652FE802D13}" type="presParOf" srcId="{52966E77-1F6F-488F-9A36-28D26CD03DFB}" destId="{AEA89B5B-26A4-4B94-8903-EED1723D584D}" srcOrd="3" destOrd="0" presId="urn:microsoft.com/office/officeart/2005/8/layout/cycle5"/>
    <dgm:cxn modelId="{CCD9971B-A70F-470F-899A-259049B8B551}" type="presParOf" srcId="{52966E77-1F6F-488F-9A36-28D26CD03DFB}" destId="{F6E0C061-7DE5-4A8C-8CC6-41EC6BE0F08E}" srcOrd="4" destOrd="0" presId="urn:microsoft.com/office/officeart/2005/8/layout/cycle5"/>
    <dgm:cxn modelId="{2FA4D457-FE11-4A25-8E51-F0A834C7AC4D}" type="presParOf" srcId="{52966E77-1F6F-488F-9A36-28D26CD03DFB}" destId="{56E5160E-E2BA-4AB5-A51D-E01DC83F7F28}" srcOrd="5" destOrd="0" presId="urn:microsoft.com/office/officeart/2005/8/layout/cycle5"/>
    <dgm:cxn modelId="{D085A714-1231-4300-A129-97B7708F175A}" type="presParOf" srcId="{52966E77-1F6F-488F-9A36-28D26CD03DFB}" destId="{FCE2288D-63CE-4DF2-9ECD-90A82D8A51FE}" srcOrd="6" destOrd="0" presId="urn:microsoft.com/office/officeart/2005/8/layout/cycle5"/>
    <dgm:cxn modelId="{4FF7518D-5DA5-44D6-BFBF-E90D391B68B5}" type="presParOf" srcId="{52966E77-1F6F-488F-9A36-28D26CD03DFB}" destId="{CCDDE3F7-541F-4E46-9ADC-22A8928640F5}" srcOrd="7" destOrd="0" presId="urn:microsoft.com/office/officeart/2005/8/layout/cycle5"/>
    <dgm:cxn modelId="{94D7C1B5-59FC-4F29-9366-869E8152C2F7}" type="presParOf" srcId="{52966E77-1F6F-488F-9A36-28D26CD03DFB}" destId="{5C4E9DFD-E2DC-45F6-9643-D786939AAF33}" srcOrd="8" destOrd="0" presId="urn:microsoft.com/office/officeart/2005/8/layout/cycle5"/>
    <dgm:cxn modelId="{973AB551-66F4-49E7-9AD5-1CB665FB4613}" type="presParOf" srcId="{52966E77-1F6F-488F-9A36-28D26CD03DFB}" destId="{F11D27D2-11F5-4B0A-A699-94D2EFA80F2F}" srcOrd="9" destOrd="0" presId="urn:microsoft.com/office/officeart/2005/8/layout/cycle5"/>
    <dgm:cxn modelId="{85E2B495-9EAF-46D9-9C87-C343B4A40905}" type="presParOf" srcId="{52966E77-1F6F-488F-9A36-28D26CD03DFB}" destId="{F2A9CF5F-AC73-4BEF-80A3-B4F07A307BCE}" srcOrd="10" destOrd="0" presId="urn:microsoft.com/office/officeart/2005/8/layout/cycle5"/>
    <dgm:cxn modelId="{C7AB7D93-0087-4290-9AFF-8F4E9EA43A48}" type="presParOf" srcId="{52966E77-1F6F-488F-9A36-28D26CD03DFB}" destId="{4C96EF25-11B8-4A26-915A-D7B333560719}" srcOrd="11" destOrd="0" presId="urn:microsoft.com/office/officeart/2005/8/layout/cycle5"/>
    <dgm:cxn modelId="{A232FFA0-F081-418C-98A2-F417650B837E}" type="presParOf" srcId="{52966E77-1F6F-488F-9A36-28D26CD03DFB}" destId="{AE42C36F-6F6E-4840-8596-1D2303F6485C}" srcOrd="12" destOrd="0" presId="urn:microsoft.com/office/officeart/2005/8/layout/cycle5"/>
    <dgm:cxn modelId="{3FE64B5D-9E95-4B71-8437-6B9892EED134}" type="presParOf" srcId="{52966E77-1F6F-488F-9A36-28D26CD03DFB}" destId="{CB35ECFA-CA44-4182-9F7B-8E39515E0582}" srcOrd="13" destOrd="0" presId="urn:microsoft.com/office/officeart/2005/8/layout/cycle5"/>
    <dgm:cxn modelId="{F8E0AE8C-AFED-43A0-8E41-59C8E94024DA}" type="presParOf" srcId="{52966E77-1F6F-488F-9A36-28D26CD03DFB}" destId="{F23B1075-2B09-4E98-A8E1-FCAD5CB0B66A}" srcOrd="14"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C45D35-3130-47B5-B67A-AB1BF7214B62}" type="doc">
      <dgm:prSet loTypeId="urn:microsoft.com/office/officeart/2005/8/layout/chevron1" loCatId="process"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6872171C-39BB-446B-A75E-F625CEB421FD}">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1</m:t>
                        </m:r>
                      </m:sub>
                    </m:sSub>
                  </m:oMath>
                </m:oMathPara>
              </a14:m>
              <a:endParaRPr lang="it-IT" dirty="0"/>
            </a:p>
          </dgm:t>
        </dgm:pt>
      </mc:Choice>
      <mc:Fallback xmlns="">
        <dgm:pt modelId="{6872171C-39BB-446B-A75E-F625CEB421FD}">
          <dgm:prSet phldrT="[Testo]"/>
          <dgm:spPr>
            <a:solidFill>
              <a:schemeClr val="tx1"/>
            </a:solidFill>
          </dgm:spPr>
          <dgm:t>
            <a:bodyPr/>
            <a:lstStyle/>
            <a:p>
              <a:r>
                <a:rPr lang="it-IT" b="0" i="0">
                  <a:latin typeface="Cambria Math" panose="02040503050406030204" pitchFamily="18" charset="0"/>
                </a:rPr>
                <a:t>𝑉_1</a:t>
              </a:r>
              <a:endParaRPr lang="it-IT" dirty="0"/>
            </a:p>
          </dgm:t>
        </dgm:pt>
      </mc:Fallback>
    </mc:AlternateContent>
    <dgm:pt modelId="{4F8373DE-3295-49C3-A71A-E485A6BD9688}" type="parTrans" cxnId="{D18F7B84-01E8-40E2-A031-F034191D54D4}">
      <dgm:prSet/>
      <dgm:spPr/>
      <dgm:t>
        <a:bodyPr/>
        <a:lstStyle/>
        <a:p>
          <a:endParaRPr lang="it-IT"/>
        </a:p>
      </dgm:t>
    </dgm:pt>
    <dgm:pt modelId="{E96792D6-BAB6-4204-8821-DA7C5FCFBFE0}" type="sibTrans" cxnId="{D18F7B84-01E8-40E2-A031-F034191D54D4}">
      <dgm:prSet/>
      <dgm:spPr/>
      <dgm:t>
        <a:bodyPr/>
        <a:lstStyle/>
        <a:p>
          <a:endParaRPr lang="it-IT"/>
        </a:p>
      </dgm:t>
    </dgm:pt>
    <mc:AlternateContent xmlns:mc="http://schemas.openxmlformats.org/markup-compatibility/2006" xmlns:a14="http://schemas.microsoft.com/office/drawing/2010/main">
      <mc:Choice Requires="a14">
        <dgm:pt modelId="{60833309-29AC-40D0-A726-017A657AF448}">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2</m:t>
                        </m:r>
                      </m:sub>
                    </m:sSub>
                  </m:oMath>
                </m:oMathPara>
              </a14:m>
              <a:endParaRPr lang="it-IT" dirty="0"/>
            </a:p>
          </dgm:t>
        </dgm:pt>
      </mc:Choice>
      <mc:Fallback xmlns="">
        <dgm:pt modelId="{60833309-29AC-40D0-A726-017A657AF448}">
          <dgm:prSet phldrT="[Testo]"/>
          <dgm:spPr>
            <a:solidFill>
              <a:schemeClr val="tx1"/>
            </a:solidFill>
          </dgm:spPr>
          <dgm:t>
            <a:bodyPr/>
            <a:lstStyle/>
            <a:p>
              <a:r>
                <a:rPr lang="it-IT" b="0" i="0">
                  <a:latin typeface="Cambria Math" panose="02040503050406030204" pitchFamily="18" charset="0"/>
                </a:rPr>
                <a:t>𝑉_2</a:t>
              </a:r>
              <a:endParaRPr lang="it-IT" dirty="0"/>
            </a:p>
          </dgm:t>
        </dgm:pt>
      </mc:Fallback>
    </mc:AlternateContent>
    <dgm:pt modelId="{0ED97E79-BE18-468A-A865-71E9CB02AEE1}" type="parTrans" cxnId="{6E46F2BF-23FE-47DB-8770-9EB4FC4DE5D4}">
      <dgm:prSet/>
      <dgm:spPr/>
      <dgm:t>
        <a:bodyPr/>
        <a:lstStyle/>
        <a:p>
          <a:endParaRPr lang="it-IT"/>
        </a:p>
      </dgm:t>
    </dgm:pt>
    <dgm:pt modelId="{6CEE8495-58DF-4E36-BD7E-974CC4C358FC}" type="sibTrans" cxnId="{6E46F2BF-23FE-47DB-8770-9EB4FC4DE5D4}">
      <dgm:prSet/>
      <dgm:spPr/>
      <dgm:t>
        <a:bodyPr/>
        <a:lstStyle/>
        <a:p>
          <a:endParaRPr lang="it-IT"/>
        </a:p>
      </dgm:t>
    </dgm:pt>
    <mc:AlternateContent xmlns:mc="http://schemas.openxmlformats.org/markup-compatibility/2006" xmlns:a14="http://schemas.microsoft.com/office/drawing/2010/main">
      <mc:Choice Requires="a14">
        <dgm:pt modelId="{B7FA31DD-7E21-4F3D-9B6C-4FB8C500B8E6}">
          <dgm:prSet phldrT="[Testo]"/>
          <dgm:spPr>
            <a:solidFill>
              <a:schemeClr val="tx1"/>
            </a:solidFill>
          </dgm:spPr>
          <dgm:t>
            <a:bodyPr/>
            <a:lstStyle/>
            <a:p>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3</m:t>
                        </m:r>
                      </m:sub>
                    </m:sSub>
                  </m:oMath>
                </m:oMathPara>
              </a14:m>
              <a:endParaRPr lang="it-IT" dirty="0"/>
            </a:p>
          </dgm:t>
        </dgm:pt>
      </mc:Choice>
      <mc:Fallback xmlns="">
        <dgm:pt modelId="{B7FA31DD-7E21-4F3D-9B6C-4FB8C500B8E6}">
          <dgm:prSet phldrT="[Testo]"/>
          <dgm:spPr>
            <a:solidFill>
              <a:schemeClr val="tx1"/>
            </a:solidFill>
          </dgm:spPr>
          <dgm:t>
            <a:bodyPr/>
            <a:lstStyle/>
            <a:p>
              <a:r>
                <a:rPr lang="it-IT" b="0" i="0">
                  <a:latin typeface="Cambria Math" panose="02040503050406030204" pitchFamily="18" charset="0"/>
                </a:rPr>
                <a:t>𝑉_3</a:t>
              </a:r>
              <a:endParaRPr lang="it-IT" dirty="0"/>
            </a:p>
          </dgm:t>
        </dgm:pt>
      </mc:Fallback>
    </mc:AlternateContent>
    <dgm:pt modelId="{28C08309-24C6-4CDA-B10B-2D62D651D4C7}" type="parTrans" cxnId="{DA865CC4-4D3F-48CA-9DE9-600E1F0838BE}">
      <dgm:prSet/>
      <dgm:spPr/>
      <dgm:t>
        <a:bodyPr/>
        <a:lstStyle/>
        <a:p>
          <a:endParaRPr lang="it-IT"/>
        </a:p>
      </dgm:t>
    </dgm:pt>
    <dgm:pt modelId="{49621AE4-4F83-449C-A53E-2052639FB260}" type="sibTrans" cxnId="{DA865CC4-4D3F-48CA-9DE9-600E1F0838BE}">
      <dgm:prSet/>
      <dgm:spPr/>
      <dgm:t>
        <a:bodyPr/>
        <a:lstStyle/>
        <a:p>
          <a:endParaRPr lang="it-IT"/>
        </a:p>
      </dgm:t>
    </dgm:pt>
    <dgm:pt modelId="{82B976AB-D8F1-4B94-B761-B2D3C9838A3C}" type="pres">
      <dgm:prSet presAssocID="{89C45D35-3130-47B5-B67A-AB1BF7214B62}" presName="Name0" presStyleCnt="0">
        <dgm:presLayoutVars>
          <dgm:dir/>
          <dgm:animLvl val="lvl"/>
          <dgm:resizeHandles val="exact"/>
        </dgm:presLayoutVars>
      </dgm:prSet>
      <dgm:spPr/>
    </dgm:pt>
    <dgm:pt modelId="{0CBEF0FE-18BB-4BE1-A50E-677206699A76}" type="pres">
      <dgm:prSet presAssocID="{6872171C-39BB-446B-A75E-F625CEB421FD}" presName="parTxOnly" presStyleLbl="node1" presStyleIdx="0" presStyleCnt="3">
        <dgm:presLayoutVars>
          <dgm:chMax val="0"/>
          <dgm:chPref val="0"/>
          <dgm:bulletEnabled val="1"/>
        </dgm:presLayoutVars>
      </dgm:prSet>
      <dgm:spPr/>
    </dgm:pt>
    <dgm:pt modelId="{877692B3-5C78-4DD9-A152-5D464B56BAD2}" type="pres">
      <dgm:prSet presAssocID="{E96792D6-BAB6-4204-8821-DA7C5FCFBFE0}" presName="parTxOnlySpace" presStyleCnt="0"/>
      <dgm:spPr/>
    </dgm:pt>
    <dgm:pt modelId="{EF5A66B6-11F2-42E6-8546-04CEEF938109}" type="pres">
      <dgm:prSet presAssocID="{60833309-29AC-40D0-A726-017A657AF448}" presName="parTxOnly" presStyleLbl="node1" presStyleIdx="1" presStyleCnt="3">
        <dgm:presLayoutVars>
          <dgm:chMax val="0"/>
          <dgm:chPref val="0"/>
          <dgm:bulletEnabled val="1"/>
        </dgm:presLayoutVars>
      </dgm:prSet>
      <dgm:spPr/>
    </dgm:pt>
    <dgm:pt modelId="{E9586733-0E88-40EE-8726-5CA400E481D9}" type="pres">
      <dgm:prSet presAssocID="{6CEE8495-58DF-4E36-BD7E-974CC4C358FC}" presName="parTxOnlySpace" presStyleCnt="0"/>
      <dgm:spPr/>
    </dgm:pt>
    <dgm:pt modelId="{7D671525-F104-41F5-92AE-6BC2BFD7688C}" type="pres">
      <dgm:prSet presAssocID="{B7FA31DD-7E21-4F3D-9B6C-4FB8C500B8E6}" presName="parTxOnly" presStyleLbl="node1" presStyleIdx="2" presStyleCnt="3">
        <dgm:presLayoutVars>
          <dgm:chMax val="0"/>
          <dgm:chPref val="0"/>
          <dgm:bulletEnabled val="1"/>
        </dgm:presLayoutVars>
      </dgm:prSet>
      <dgm:spPr/>
    </dgm:pt>
  </dgm:ptLst>
  <dgm:cxnLst>
    <dgm:cxn modelId="{102A600E-5457-4141-B699-1BD6565D59DB}" type="presOf" srcId="{6872171C-39BB-446B-A75E-F625CEB421FD}" destId="{0CBEF0FE-18BB-4BE1-A50E-677206699A76}" srcOrd="0" destOrd="0" presId="urn:microsoft.com/office/officeart/2005/8/layout/chevron1"/>
    <dgm:cxn modelId="{C6A36340-B2E0-432C-BA10-B02831A2D9A8}" type="presOf" srcId="{60833309-29AC-40D0-A726-017A657AF448}" destId="{EF5A66B6-11F2-42E6-8546-04CEEF938109}" srcOrd="0" destOrd="0" presId="urn:microsoft.com/office/officeart/2005/8/layout/chevron1"/>
    <dgm:cxn modelId="{B8BCC36B-B51B-4466-8BEC-A91E4AFDB83B}" type="presOf" srcId="{89C45D35-3130-47B5-B67A-AB1BF7214B62}" destId="{82B976AB-D8F1-4B94-B761-B2D3C9838A3C}" srcOrd="0" destOrd="0" presId="urn:microsoft.com/office/officeart/2005/8/layout/chevron1"/>
    <dgm:cxn modelId="{D18F7B84-01E8-40E2-A031-F034191D54D4}" srcId="{89C45D35-3130-47B5-B67A-AB1BF7214B62}" destId="{6872171C-39BB-446B-A75E-F625CEB421FD}" srcOrd="0" destOrd="0" parTransId="{4F8373DE-3295-49C3-A71A-E485A6BD9688}" sibTransId="{E96792D6-BAB6-4204-8821-DA7C5FCFBFE0}"/>
    <dgm:cxn modelId="{DAAD19B4-41B2-4542-BEC4-357B59EAF099}" type="presOf" srcId="{B7FA31DD-7E21-4F3D-9B6C-4FB8C500B8E6}" destId="{7D671525-F104-41F5-92AE-6BC2BFD7688C}" srcOrd="0" destOrd="0" presId="urn:microsoft.com/office/officeart/2005/8/layout/chevron1"/>
    <dgm:cxn modelId="{6E46F2BF-23FE-47DB-8770-9EB4FC4DE5D4}" srcId="{89C45D35-3130-47B5-B67A-AB1BF7214B62}" destId="{60833309-29AC-40D0-A726-017A657AF448}" srcOrd="1" destOrd="0" parTransId="{0ED97E79-BE18-468A-A865-71E9CB02AEE1}" sibTransId="{6CEE8495-58DF-4E36-BD7E-974CC4C358FC}"/>
    <dgm:cxn modelId="{DA865CC4-4D3F-48CA-9DE9-600E1F0838BE}" srcId="{89C45D35-3130-47B5-B67A-AB1BF7214B62}" destId="{B7FA31DD-7E21-4F3D-9B6C-4FB8C500B8E6}" srcOrd="2" destOrd="0" parTransId="{28C08309-24C6-4CDA-B10B-2D62D651D4C7}" sibTransId="{49621AE4-4F83-449C-A53E-2052639FB260}"/>
    <dgm:cxn modelId="{5412EA4E-1682-447E-81BE-B7C2C4D9868A}" type="presParOf" srcId="{82B976AB-D8F1-4B94-B761-B2D3C9838A3C}" destId="{0CBEF0FE-18BB-4BE1-A50E-677206699A76}" srcOrd="0" destOrd="0" presId="urn:microsoft.com/office/officeart/2005/8/layout/chevron1"/>
    <dgm:cxn modelId="{FA34A95E-AA17-492F-893A-023C8059C2C2}" type="presParOf" srcId="{82B976AB-D8F1-4B94-B761-B2D3C9838A3C}" destId="{877692B3-5C78-4DD9-A152-5D464B56BAD2}" srcOrd="1" destOrd="0" presId="urn:microsoft.com/office/officeart/2005/8/layout/chevron1"/>
    <dgm:cxn modelId="{8D297AC8-8FAE-4549-ADD7-B3CD0CCCE2D9}" type="presParOf" srcId="{82B976AB-D8F1-4B94-B761-B2D3C9838A3C}" destId="{EF5A66B6-11F2-42E6-8546-04CEEF938109}" srcOrd="2" destOrd="0" presId="urn:microsoft.com/office/officeart/2005/8/layout/chevron1"/>
    <dgm:cxn modelId="{E2ACF6D1-310F-44BA-9CC9-3AE89F15EFAF}" type="presParOf" srcId="{82B976AB-D8F1-4B94-B761-B2D3C9838A3C}" destId="{E9586733-0E88-40EE-8726-5CA400E481D9}" srcOrd="3" destOrd="0" presId="urn:microsoft.com/office/officeart/2005/8/layout/chevron1"/>
    <dgm:cxn modelId="{91A9A48F-823E-4B2F-AE12-200D766B65E0}" type="presParOf" srcId="{82B976AB-D8F1-4B94-B761-B2D3C9838A3C}" destId="{7D671525-F104-41F5-92AE-6BC2BFD7688C}" srcOrd="4" destOrd="0" presId="urn:microsoft.com/office/officeart/2005/8/layout/chevron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F36938-007F-4DD8-BC9A-6C016AA9499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it-IT"/>
        </a:p>
      </dgm:t>
    </dgm:pt>
    <dgm:pt modelId="{5BDD776E-6E91-4BF6-8CC2-BA1B7AB76A0A}">
      <dgm:prSet phldrT="[Testo]"/>
      <dgm:spPr/>
      <dgm:t>
        <a:bodyPr/>
        <a:lstStyle/>
        <a:p>
          <a:r>
            <a:rPr lang="it-IT" dirty="0" err="1"/>
            <a:t>Holonomic</a:t>
          </a:r>
          <a:r>
            <a:rPr lang="it-IT" dirty="0"/>
            <a:t> </a:t>
          </a:r>
          <a:r>
            <a:rPr lang="it-IT" dirty="0" err="1"/>
            <a:t>Constraints</a:t>
          </a:r>
          <a:endParaRPr lang="it-IT" dirty="0"/>
        </a:p>
      </dgm:t>
    </dgm:pt>
    <dgm:pt modelId="{EC195BAE-B2A1-4AFC-B516-1125C2A2551F}" type="parTrans" cxnId="{E0212778-C35D-4E20-A308-CB5C4834DF4F}">
      <dgm:prSet/>
      <dgm:spPr/>
      <dgm:t>
        <a:bodyPr/>
        <a:lstStyle/>
        <a:p>
          <a:endParaRPr lang="it-IT"/>
        </a:p>
      </dgm:t>
    </dgm:pt>
    <dgm:pt modelId="{9865D68B-7051-4204-9B60-AB686B6334CD}" type="sibTrans" cxnId="{E0212778-C35D-4E20-A308-CB5C4834DF4F}">
      <dgm:prSet/>
      <dgm:spPr/>
      <dgm:t>
        <a:bodyPr/>
        <a:lstStyle/>
        <a:p>
          <a:endParaRPr lang="it-IT"/>
        </a:p>
      </dgm:t>
    </dgm:pt>
    <mc:AlternateContent xmlns:mc="http://schemas.openxmlformats.org/markup-compatibility/2006" xmlns:a14="http://schemas.microsoft.com/office/drawing/2010/main">
      <mc:Choice Requires="a14">
        <dgm:pt modelId="{1E08898B-3CB3-4C3F-8F7A-E9C238032737}">
          <dgm:prSet phldrT="[Testo]"/>
          <dgm:spPr/>
          <dgm:t>
            <a:bodyPr/>
            <a:lstStyle/>
            <a:p>
              <a:pPr marL="171450" algn="l">
                <a:buFontTx/>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rPr>
                          <m:t>𝑐</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𝑘</m:t>
                    </m:r>
                  </m:oMath>
                </m:oMathPara>
              </a14:m>
              <a:endParaRPr lang="it-IT" dirty="0"/>
            </a:p>
          </dgm:t>
        </dgm:pt>
      </mc:Choice>
      <mc:Fallback xmlns="">
        <dgm:pt modelId="{1E08898B-3CB3-4C3F-8F7A-E9C238032737}">
          <dgm:prSet phldrT="[Testo]"/>
          <dgm:spPr/>
          <dgm:t>
            <a:bodyPr/>
            <a:lstStyle/>
            <a:p>
              <a:pPr marL="171450" algn="l">
                <a:buFontTx/>
                <a:buNone/>
              </a:pPr>
              <a:r>
                <a:rPr lang="it-IT" b="0" i="0">
                  <a:latin typeface="Cambria Math" panose="02040503050406030204" pitchFamily="18" charset="0"/>
                </a:rPr>
                <a:t>ℎ_𝑐 (𝑥)=𝑘</a:t>
              </a:r>
              <a:endParaRPr lang="it-IT" dirty="0"/>
            </a:p>
          </dgm:t>
        </dgm:pt>
      </mc:Fallback>
    </mc:AlternateContent>
    <dgm:pt modelId="{3FE2C40C-5768-4F29-BACC-C7C9F0833632}" type="parTrans" cxnId="{1AE3FF1D-5A6C-4517-AF78-16218856CAF2}">
      <dgm:prSet/>
      <dgm:spPr/>
      <dgm:t>
        <a:bodyPr/>
        <a:lstStyle/>
        <a:p>
          <a:endParaRPr lang="it-IT"/>
        </a:p>
      </dgm:t>
    </dgm:pt>
    <dgm:pt modelId="{D629DC97-924F-4746-B476-212AA130A53E}" type="sibTrans" cxnId="{1AE3FF1D-5A6C-4517-AF78-16218856CAF2}">
      <dgm:prSet/>
      <dgm:spPr/>
      <dgm:t>
        <a:bodyPr/>
        <a:lstStyle/>
        <a:p>
          <a:endParaRPr lang="it-IT"/>
        </a:p>
      </dgm:t>
    </dgm:pt>
    <dgm:pt modelId="{F90F9EC4-4699-448D-9408-C87A454E1C2C}">
      <dgm:prSet phldrT="[Testo]"/>
      <dgm:spPr/>
      <dgm:t>
        <a:bodyPr/>
        <a:lstStyle/>
        <a:p>
          <a:r>
            <a:rPr lang="it-IT" dirty="0" err="1"/>
            <a:t>Unilateral</a:t>
          </a:r>
          <a:r>
            <a:rPr lang="it-IT" dirty="0"/>
            <a:t> </a:t>
          </a:r>
          <a:r>
            <a:rPr lang="it-IT" dirty="0" err="1"/>
            <a:t>Constraints</a:t>
          </a:r>
          <a:endParaRPr lang="it-IT" dirty="0"/>
        </a:p>
      </dgm:t>
    </dgm:pt>
    <dgm:pt modelId="{A3473E16-1AAC-49DA-A596-D1CF1347AA0D}" type="parTrans" cxnId="{B6877B4C-5444-40F9-BC71-27822777ECC6}">
      <dgm:prSet/>
      <dgm:spPr/>
      <dgm:t>
        <a:bodyPr/>
        <a:lstStyle/>
        <a:p>
          <a:endParaRPr lang="it-IT"/>
        </a:p>
      </dgm:t>
    </dgm:pt>
    <dgm:pt modelId="{9C60D48D-7615-4DC5-B9DE-F7DEED5EC19C}" type="sibTrans" cxnId="{B6877B4C-5444-40F9-BC71-27822777ECC6}">
      <dgm:prSet/>
      <dgm:spPr/>
      <dgm:t>
        <a:bodyPr/>
        <a:lstStyle/>
        <a:p>
          <a:endParaRPr lang="it-IT"/>
        </a:p>
      </dgm:t>
    </dgm:pt>
    <dgm:pt modelId="{961F41C7-081D-4ACE-849A-2BFC37F9BEFE}">
      <dgm:prSet phldrT="[Testo]"/>
      <dgm:spPr/>
      <dgm:t>
        <a:bodyPr/>
        <a:lstStyle/>
        <a:p>
          <a:pPr marL="0" algn="just">
            <a:buFontTx/>
            <a:buNone/>
          </a:pPr>
          <a:r>
            <a:rPr lang="it-IT" dirty="0" err="1"/>
            <a:t>Used</a:t>
          </a:r>
          <a:r>
            <a:rPr lang="it-IT" dirty="0"/>
            <a:t> to </a:t>
          </a:r>
          <a:r>
            <a:rPr lang="it-IT" dirty="0" err="1"/>
            <a:t>specify</a:t>
          </a:r>
          <a:r>
            <a:rPr lang="it-IT" dirty="0"/>
            <a:t> </a:t>
          </a:r>
          <a:r>
            <a:rPr lang="it-IT" dirty="0" err="1"/>
            <a:t>complementarity</a:t>
          </a:r>
          <a:r>
            <a:rPr lang="it-IT" dirty="0"/>
            <a:t> </a:t>
          </a:r>
          <a:r>
            <a:rPr lang="it-IT" dirty="0" err="1"/>
            <a:t>conditions</a:t>
          </a:r>
          <a:r>
            <a:rPr lang="it-IT" dirty="0"/>
            <a:t> </a:t>
          </a:r>
          <a:r>
            <a:rPr lang="it-IT" dirty="0" err="1"/>
            <a:t>during</a:t>
          </a:r>
          <a:r>
            <a:rPr lang="it-IT" dirty="0"/>
            <a:t> the </a:t>
          </a:r>
          <a:r>
            <a:rPr lang="it-IT" dirty="0" err="1"/>
            <a:t>contact</a:t>
          </a:r>
          <a:r>
            <a:rPr lang="it-IT" dirty="0"/>
            <a:t> with the ground, or control </a:t>
          </a:r>
          <a:r>
            <a:rPr lang="it-IT" dirty="0" err="1"/>
            <a:t>saturation</a:t>
          </a:r>
          <a:endParaRPr lang="it-IT" dirty="0"/>
        </a:p>
      </dgm:t>
    </dgm:pt>
    <dgm:pt modelId="{794B66AC-43DE-43CF-9CC0-4DA70031E336}" type="parTrans" cxnId="{0C5FA19D-7277-45EE-8D30-3588537A56D2}">
      <dgm:prSet/>
      <dgm:spPr/>
      <dgm:t>
        <a:bodyPr/>
        <a:lstStyle/>
        <a:p>
          <a:endParaRPr lang="it-IT"/>
        </a:p>
      </dgm:t>
    </dgm:pt>
    <dgm:pt modelId="{1F6661D2-3033-4796-BB75-F288F12BCC7D}" type="sibTrans" cxnId="{0C5FA19D-7277-45EE-8D30-3588537A56D2}">
      <dgm:prSet/>
      <dgm:spPr/>
      <dgm:t>
        <a:bodyPr/>
        <a:lstStyle/>
        <a:p>
          <a:endParaRPr lang="it-IT"/>
        </a:p>
      </dgm:t>
    </dgm:pt>
    <dgm:pt modelId="{12B61E09-BB46-45F7-B632-F0BFE20683D7}">
      <dgm:prSet phldrT="[Testo]"/>
      <dgm:spPr/>
      <dgm:t>
        <a:bodyPr/>
        <a:lstStyle/>
        <a:p>
          <a:pPr marL="0" algn="just">
            <a:buFontTx/>
            <a:buNone/>
          </a:pPr>
          <a:r>
            <a:rPr lang="it-IT" dirty="0" err="1"/>
            <a:t>Used</a:t>
          </a:r>
          <a:r>
            <a:rPr lang="it-IT" dirty="0"/>
            <a:t> </a:t>
          </a:r>
          <a:r>
            <a:rPr lang="it-IT" dirty="0" err="1"/>
            <a:t>when</a:t>
          </a:r>
          <a:r>
            <a:rPr lang="it-IT" dirty="0"/>
            <a:t> the robot </a:t>
          </a:r>
          <a:r>
            <a:rPr lang="it-IT" dirty="0" err="1"/>
            <a:t>is</a:t>
          </a:r>
          <a:r>
            <a:rPr lang="it-IT" dirty="0"/>
            <a:t> </a:t>
          </a:r>
          <a:r>
            <a:rPr lang="it-IT" dirty="0" err="1"/>
            <a:t>not</a:t>
          </a:r>
          <a:r>
            <a:rPr lang="it-IT" dirty="0"/>
            <a:t> </a:t>
          </a:r>
          <a:r>
            <a:rPr lang="it-IT" dirty="0" err="1"/>
            <a:t>allowed</a:t>
          </a:r>
          <a:r>
            <a:rPr lang="it-IT" dirty="0"/>
            <a:t> to </a:t>
          </a:r>
          <a:r>
            <a:rPr lang="it-IT" dirty="0" err="1"/>
            <a:t>move</a:t>
          </a:r>
          <a:r>
            <a:rPr lang="it-IT" dirty="0"/>
            <a:t> in some </a:t>
          </a:r>
          <a:r>
            <a:rPr lang="it-IT" dirty="0" err="1"/>
            <a:t>direction</a:t>
          </a:r>
          <a:r>
            <a:rPr lang="it-IT" dirty="0"/>
            <a:t> (e.g. </a:t>
          </a:r>
          <a:r>
            <a:rPr lang="it-IT" dirty="0" err="1"/>
            <a:t>wheeled</a:t>
          </a:r>
          <a:r>
            <a:rPr lang="it-IT" dirty="0"/>
            <a:t> </a:t>
          </a:r>
          <a:r>
            <a:rPr lang="it-IT" dirty="0" err="1"/>
            <a:t>robots</a:t>
          </a:r>
          <a:r>
            <a:rPr lang="it-IT" dirty="0"/>
            <a:t>)</a:t>
          </a:r>
        </a:p>
      </dgm:t>
    </dgm:pt>
    <dgm:pt modelId="{954493EA-3498-45CF-B162-84E8904DAB02}" type="parTrans" cxnId="{D3FCABE2-29B9-4ED2-8872-A023860DF9E3}">
      <dgm:prSet/>
      <dgm:spPr/>
      <dgm:t>
        <a:bodyPr/>
        <a:lstStyle/>
        <a:p>
          <a:endParaRPr lang="it-IT"/>
        </a:p>
      </dgm:t>
    </dgm:pt>
    <dgm:pt modelId="{D93CEBF3-E5DE-4259-B92E-14C04254B5EE}" type="sibTrans" cxnId="{D3FCABE2-29B9-4ED2-8872-A023860DF9E3}">
      <dgm:prSet/>
      <dgm:spPr/>
      <dgm:t>
        <a:bodyPr/>
        <a:lstStyle/>
        <a:p>
          <a:endParaRPr lang="it-IT"/>
        </a:p>
      </dgm:t>
    </dgm:pt>
    <dgm:pt modelId="{FEF959CC-FD20-4A1B-89AA-3411EFD40F44}">
      <dgm:prSet phldrT="[Testo]"/>
      <dgm:spPr/>
      <dgm:t>
        <a:bodyPr/>
        <a:lstStyle/>
        <a:p>
          <a:pPr marL="171450" algn="l">
            <a:buFontTx/>
            <a:buNone/>
          </a:pPr>
          <a:endParaRPr lang="it-IT" dirty="0"/>
        </a:p>
      </dgm:t>
    </dgm:pt>
    <dgm:pt modelId="{919CAEB7-6412-44AB-89E4-F9867E17B202}" type="parTrans" cxnId="{5AA7CAAD-03F3-4E89-926A-E6663C6BCCD5}">
      <dgm:prSet/>
      <dgm:spPr/>
      <dgm:t>
        <a:bodyPr/>
        <a:lstStyle/>
        <a:p>
          <a:endParaRPr lang="it-IT"/>
        </a:p>
      </dgm:t>
    </dgm:pt>
    <dgm:pt modelId="{62942A68-75E0-4C14-B3A5-2E3B561301B4}" type="sibTrans" cxnId="{5AA7CAAD-03F3-4E89-926A-E6663C6BCCD5}">
      <dgm:prSet/>
      <dgm:spPr/>
      <dgm:t>
        <a:bodyPr/>
        <a:lstStyle/>
        <a:p>
          <a:endParaRPr lang="it-IT"/>
        </a:p>
      </dgm:t>
    </dgm:pt>
    <mc:AlternateContent xmlns:mc="http://schemas.openxmlformats.org/markup-compatibility/2006" xmlns:a14="http://schemas.microsoft.com/office/drawing/2010/main">
      <mc:Choice Requires="a14">
        <dgm:pt modelId="{6CC40EC9-000B-4988-86EC-4D880D650495}">
          <dgm:prSet phldrT="[Testo]"/>
          <dgm:spPr/>
          <dgm:t>
            <a:bodyPr/>
            <a:lstStyle/>
            <a:p>
              <a:pPr marL="0" algn="just">
                <a:buFontTx/>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𝜇</m:t>
                    </m:r>
                    <m:d>
                      <m:dPr>
                        <m:ctrlPr>
                          <a:rPr lang="it-IT" b="0" i="1" smtClean="0">
                            <a:latin typeface="Cambria Math" panose="02040503050406030204" pitchFamily="18" charset="0"/>
                          </a:rPr>
                        </m:ctrlPr>
                      </m:dPr>
                      <m:e>
                        <m:r>
                          <a:rPr lang="it-IT" b="0" i="1" smtClean="0">
                            <a:latin typeface="Cambria Math" panose="02040503050406030204" pitchFamily="18" charset="0"/>
                          </a:rPr>
                          <m:t>⋅</m:t>
                        </m:r>
                      </m:e>
                    </m:d>
                    <m:r>
                      <a:rPr lang="it-IT" b="0" i="1" smtClean="0">
                        <a:latin typeface="Cambria Math" panose="02040503050406030204" pitchFamily="18" charset="0"/>
                      </a:rPr>
                      <m:t>≤0</m:t>
                    </m:r>
                  </m:oMath>
                </m:oMathPara>
              </a14:m>
              <a:endParaRPr lang="it-IT" dirty="0"/>
            </a:p>
          </dgm:t>
        </dgm:pt>
      </mc:Choice>
      <mc:Fallback xmlns="">
        <dgm:pt modelId="{6CC40EC9-000B-4988-86EC-4D880D650495}">
          <dgm:prSet phldrT="[Testo]"/>
          <dgm:spPr/>
          <dgm:t>
            <a:bodyPr/>
            <a:lstStyle/>
            <a:p>
              <a:pPr marL="0" algn="just">
                <a:buFontTx/>
                <a:buNone/>
              </a:pPr>
              <a:r>
                <a:rPr lang="it-IT" b="0" i="0">
                  <a:latin typeface="Cambria Math" panose="02040503050406030204" pitchFamily="18" charset="0"/>
                </a:rPr>
                <a:t>𝜇(⋅)≤0</a:t>
              </a:r>
              <a:endParaRPr lang="it-IT" dirty="0"/>
            </a:p>
          </dgm:t>
        </dgm:pt>
      </mc:Fallback>
    </mc:AlternateContent>
    <dgm:pt modelId="{6C6F6F2E-C191-45BC-BB63-DA436ED6C608}" type="parTrans" cxnId="{DE34F133-DDC7-4085-9739-A48EE0A3FE11}">
      <dgm:prSet/>
      <dgm:spPr/>
      <dgm:t>
        <a:bodyPr/>
        <a:lstStyle/>
        <a:p>
          <a:endParaRPr lang="it-IT"/>
        </a:p>
      </dgm:t>
    </dgm:pt>
    <dgm:pt modelId="{416ADDE1-41B7-4866-ACB5-2DD2931FB385}" type="sibTrans" cxnId="{DE34F133-DDC7-4085-9739-A48EE0A3FE11}">
      <dgm:prSet/>
      <dgm:spPr/>
      <dgm:t>
        <a:bodyPr/>
        <a:lstStyle/>
        <a:p>
          <a:endParaRPr lang="it-IT"/>
        </a:p>
      </dgm:t>
    </dgm:pt>
    <dgm:pt modelId="{0CA59C34-5B3F-41B6-A7A3-6D77163A9D75}">
      <dgm:prSet/>
      <dgm:spPr/>
      <dgm:t>
        <a:bodyPr/>
        <a:lstStyle/>
        <a:p>
          <a:r>
            <a:rPr lang="it-IT" dirty="0"/>
            <a:t>Virtual </a:t>
          </a:r>
          <a:r>
            <a:rPr lang="it-IT" dirty="0" err="1"/>
            <a:t>Constraints</a:t>
          </a:r>
          <a:endParaRPr lang="it-IT" dirty="0"/>
        </a:p>
      </dgm:t>
    </dgm:pt>
    <dgm:pt modelId="{3840F3FF-75A1-403A-8810-ACCBC78F2EDF}" type="parTrans" cxnId="{01DCF0DA-DECA-46EA-9EF5-D35CE061FB03}">
      <dgm:prSet/>
      <dgm:spPr/>
      <dgm:t>
        <a:bodyPr/>
        <a:lstStyle/>
        <a:p>
          <a:endParaRPr lang="it-IT"/>
        </a:p>
      </dgm:t>
    </dgm:pt>
    <dgm:pt modelId="{4AF4315A-FD79-4228-BD6A-11F9B2BFC998}" type="sibTrans" cxnId="{01DCF0DA-DECA-46EA-9EF5-D35CE061FB03}">
      <dgm:prSet/>
      <dgm:spPr/>
      <dgm:t>
        <a:bodyPr/>
        <a:lstStyle/>
        <a:p>
          <a:endParaRPr lang="it-IT"/>
        </a:p>
      </dgm:t>
    </dgm:pt>
    <dgm:pt modelId="{0AAE0BBF-C314-4B4A-8607-50A1FD6090A7}" type="pres">
      <dgm:prSet presAssocID="{F5F36938-007F-4DD8-BC9A-6C016AA9499F}" presName="Name0" presStyleCnt="0">
        <dgm:presLayoutVars>
          <dgm:dir/>
          <dgm:animLvl val="lvl"/>
          <dgm:resizeHandles val="exact"/>
        </dgm:presLayoutVars>
      </dgm:prSet>
      <dgm:spPr/>
    </dgm:pt>
    <dgm:pt modelId="{876C9D70-2D99-4BAB-B9E3-A06222581AD9}" type="pres">
      <dgm:prSet presAssocID="{5BDD776E-6E91-4BF6-8CC2-BA1B7AB76A0A}" presName="linNode" presStyleCnt="0"/>
      <dgm:spPr/>
    </dgm:pt>
    <dgm:pt modelId="{51E1FCF7-2F7C-4606-B52C-81FCE40E9B77}" type="pres">
      <dgm:prSet presAssocID="{5BDD776E-6E91-4BF6-8CC2-BA1B7AB76A0A}" presName="parentText" presStyleLbl="node1" presStyleIdx="0" presStyleCnt="3">
        <dgm:presLayoutVars>
          <dgm:chMax val="1"/>
          <dgm:bulletEnabled val="1"/>
        </dgm:presLayoutVars>
      </dgm:prSet>
      <dgm:spPr/>
    </dgm:pt>
    <dgm:pt modelId="{6A9F2D97-B45D-4935-B4A2-248918BC3004}" type="pres">
      <dgm:prSet presAssocID="{5BDD776E-6E91-4BF6-8CC2-BA1B7AB76A0A}" presName="descendantText" presStyleLbl="alignAccFollowNode1" presStyleIdx="0" presStyleCnt="2">
        <dgm:presLayoutVars>
          <dgm:bulletEnabled val="1"/>
        </dgm:presLayoutVars>
      </dgm:prSet>
      <dgm:spPr/>
    </dgm:pt>
    <dgm:pt modelId="{5CA0CD9D-C82D-4741-90DE-A9DEC3860DE2}" type="pres">
      <dgm:prSet presAssocID="{9865D68B-7051-4204-9B60-AB686B6334CD}" presName="sp" presStyleCnt="0"/>
      <dgm:spPr/>
    </dgm:pt>
    <dgm:pt modelId="{CF491CF9-D056-495D-BB95-0C3B0F5A8EE7}" type="pres">
      <dgm:prSet presAssocID="{F90F9EC4-4699-448D-9408-C87A454E1C2C}" presName="linNode" presStyleCnt="0"/>
      <dgm:spPr/>
    </dgm:pt>
    <dgm:pt modelId="{83F95F4E-0427-439F-B030-7EF66D966BA0}" type="pres">
      <dgm:prSet presAssocID="{F90F9EC4-4699-448D-9408-C87A454E1C2C}" presName="parentText" presStyleLbl="node1" presStyleIdx="1" presStyleCnt="3">
        <dgm:presLayoutVars>
          <dgm:chMax val="1"/>
          <dgm:bulletEnabled val="1"/>
        </dgm:presLayoutVars>
      </dgm:prSet>
      <dgm:spPr/>
    </dgm:pt>
    <dgm:pt modelId="{48924036-44FA-485B-B321-ABBA3DD6A363}" type="pres">
      <dgm:prSet presAssocID="{F90F9EC4-4699-448D-9408-C87A454E1C2C}" presName="descendantText" presStyleLbl="alignAccFollowNode1" presStyleIdx="1" presStyleCnt="2">
        <dgm:presLayoutVars>
          <dgm:bulletEnabled val="1"/>
        </dgm:presLayoutVars>
      </dgm:prSet>
      <dgm:spPr/>
    </dgm:pt>
    <dgm:pt modelId="{58F5CD08-CCE3-4688-8E23-4C20E0C1464E}" type="pres">
      <dgm:prSet presAssocID="{9C60D48D-7615-4DC5-B9DE-F7DEED5EC19C}" presName="sp" presStyleCnt="0"/>
      <dgm:spPr/>
    </dgm:pt>
    <dgm:pt modelId="{E5B10E1F-15C1-423D-9312-28C4D575A344}" type="pres">
      <dgm:prSet presAssocID="{0CA59C34-5B3F-41B6-A7A3-6D77163A9D75}" presName="linNode" presStyleCnt="0"/>
      <dgm:spPr/>
    </dgm:pt>
    <dgm:pt modelId="{7BE7492A-669D-472B-BBBF-21CA6EF5D7E3}" type="pres">
      <dgm:prSet presAssocID="{0CA59C34-5B3F-41B6-A7A3-6D77163A9D75}" presName="parentText" presStyleLbl="node1" presStyleIdx="2" presStyleCnt="3">
        <dgm:presLayoutVars>
          <dgm:chMax val="1"/>
          <dgm:bulletEnabled val="1"/>
        </dgm:presLayoutVars>
      </dgm:prSet>
      <dgm:spPr/>
    </dgm:pt>
  </dgm:ptLst>
  <dgm:cxnLst>
    <dgm:cxn modelId="{1AE3FF1D-5A6C-4517-AF78-16218856CAF2}" srcId="{5BDD776E-6E91-4BF6-8CC2-BA1B7AB76A0A}" destId="{1E08898B-3CB3-4C3F-8F7A-E9C238032737}" srcOrd="2" destOrd="0" parTransId="{3FE2C40C-5768-4F29-BACC-C7C9F0833632}" sibTransId="{D629DC97-924F-4746-B476-212AA130A53E}"/>
    <dgm:cxn modelId="{DE34F133-DDC7-4085-9739-A48EE0A3FE11}" srcId="{F90F9EC4-4699-448D-9408-C87A454E1C2C}" destId="{6CC40EC9-000B-4988-86EC-4D880D650495}" srcOrd="1" destOrd="0" parTransId="{6C6F6F2E-C191-45BC-BB63-DA436ED6C608}" sibTransId="{416ADDE1-41B7-4866-ACB5-2DD2931FB385}"/>
    <dgm:cxn modelId="{968C5836-150E-4297-AA98-3F4C0A406166}" type="presOf" srcId="{0CA59C34-5B3F-41B6-A7A3-6D77163A9D75}" destId="{7BE7492A-669D-472B-BBBF-21CA6EF5D7E3}" srcOrd="0" destOrd="0" presId="urn:microsoft.com/office/officeart/2005/8/layout/vList5"/>
    <dgm:cxn modelId="{9FDBDB3A-E678-4EFE-A828-3C398E27F279}" type="presOf" srcId="{12B61E09-BB46-45F7-B632-F0BFE20683D7}" destId="{6A9F2D97-B45D-4935-B4A2-248918BC3004}" srcOrd="0" destOrd="0" presId="urn:microsoft.com/office/officeart/2005/8/layout/vList5"/>
    <dgm:cxn modelId="{1354F849-CEAD-41C5-ADCD-D09AD852DB73}" type="presOf" srcId="{5BDD776E-6E91-4BF6-8CC2-BA1B7AB76A0A}" destId="{51E1FCF7-2F7C-4606-B52C-81FCE40E9B77}" srcOrd="0" destOrd="0" presId="urn:microsoft.com/office/officeart/2005/8/layout/vList5"/>
    <dgm:cxn modelId="{B6877B4C-5444-40F9-BC71-27822777ECC6}" srcId="{F5F36938-007F-4DD8-BC9A-6C016AA9499F}" destId="{F90F9EC4-4699-448D-9408-C87A454E1C2C}" srcOrd="1" destOrd="0" parTransId="{A3473E16-1AAC-49DA-A596-D1CF1347AA0D}" sibTransId="{9C60D48D-7615-4DC5-B9DE-F7DEED5EC19C}"/>
    <dgm:cxn modelId="{50418E51-7A7E-4B91-A7A6-BA7CA06E0827}" type="presOf" srcId="{1E08898B-3CB3-4C3F-8F7A-E9C238032737}" destId="{6A9F2D97-B45D-4935-B4A2-248918BC3004}" srcOrd="0" destOrd="2" presId="urn:microsoft.com/office/officeart/2005/8/layout/vList5"/>
    <dgm:cxn modelId="{5E8C6554-308E-47D6-B46E-DAAD362C0261}" type="presOf" srcId="{6CC40EC9-000B-4988-86EC-4D880D650495}" destId="{48924036-44FA-485B-B321-ABBA3DD6A363}" srcOrd="0" destOrd="1" presId="urn:microsoft.com/office/officeart/2005/8/layout/vList5"/>
    <dgm:cxn modelId="{E0212778-C35D-4E20-A308-CB5C4834DF4F}" srcId="{F5F36938-007F-4DD8-BC9A-6C016AA9499F}" destId="{5BDD776E-6E91-4BF6-8CC2-BA1B7AB76A0A}" srcOrd="0" destOrd="0" parTransId="{EC195BAE-B2A1-4AFC-B516-1125C2A2551F}" sibTransId="{9865D68B-7051-4204-9B60-AB686B6334CD}"/>
    <dgm:cxn modelId="{F1FCA37B-CB1C-41FC-94F0-5405BA9A7B11}" type="presOf" srcId="{FEF959CC-FD20-4A1B-89AA-3411EFD40F44}" destId="{6A9F2D97-B45D-4935-B4A2-248918BC3004}" srcOrd="0" destOrd="1" presId="urn:microsoft.com/office/officeart/2005/8/layout/vList5"/>
    <dgm:cxn modelId="{4CC73793-30F7-4203-9B94-FCDE789A919B}" type="presOf" srcId="{961F41C7-081D-4ACE-849A-2BFC37F9BEFE}" destId="{48924036-44FA-485B-B321-ABBA3DD6A363}" srcOrd="0" destOrd="0" presId="urn:microsoft.com/office/officeart/2005/8/layout/vList5"/>
    <dgm:cxn modelId="{0C5FA19D-7277-45EE-8D30-3588537A56D2}" srcId="{F90F9EC4-4699-448D-9408-C87A454E1C2C}" destId="{961F41C7-081D-4ACE-849A-2BFC37F9BEFE}" srcOrd="0" destOrd="0" parTransId="{794B66AC-43DE-43CF-9CC0-4DA70031E336}" sibTransId="{1F6661D2-3033-4796-BB75-F288F12BCC7D}"/>
    <dgm:cxn modelId="{B2C253A8-9D30-49B6-AD4D-D520E6B720A1}" type="presOf" srcId="{F90F9EC4-4699-448D-9408-C87A454E1C2C}" destId="{83F95F4E-0427-439F-B030-7EF66D966BA0}" srcOrd="0" destOrd="0" presId="urn:microsoft.com/office/officeart/2005/8/layout/vList5"/>
    <dgm:cxn modelId="{5AA7CAAD-03F3-4E89-926A-E6663C6BCCD5}" srcId="{5BDD776E-6E91-4BF6-8CC2-BA1B7AB76A0A}" destId="{FEF959CC-FD20-4A1B-89AA-3411EFD40F44}" srcOrd="1" destOrd="0" parTransId="{919CAEB7-6412-44AB-89E4-F9867E17B202}" sibTransId="{62942A68-75E0-4C14-B3A5-2E3B561301B4}"/>
    <dgm:cxn modelId="{01DCF0DA-DECA-46EA-9EF5-D35CE061FB03}" srcId="{F5F36938-007F-4DD8-BC9A-6C016AA9499F}" destId="{0CA59C34-5B3F-41B6-A7A3-6D77163A9D75}" srcOrd="2" destOrd="0" parTransId="{3840F3FF-75A1-403A-8810-ACCBC78F2EDF}" sibTransId="{4AF4315A-FD79-4228-BD6A-11F9B2BFC998}"/>
    <dgm:cxn modelId="{D3FCABE2-29B9-4ED2-8872-A023860DF9E3}" srcId="{5BDD776E-6E91-4BF6-8CC2-BA1B7AB76A0A}" destId="{12B61E09-BB46-45F7-B632-F0BFE20683D7}" srcOrd="0" destOrd="0" parTransId="{954493EA-3498-45CF-B162-84E8904DAB02}" sibTransId="{D93CEBF3-E5DE-4259-B92E-14C04254B5EE}"/>
    <dgm:cxn modelId="{732947FB-6C7D-4855-A6D2-D8B0D61FCD68}" type="presOf" srcId="{F5F36938-007F-4DD8-BC9A-6C016AA9499F}" destId="{0AAE0BBF-C314-4B4A-8607-50A1FD6090A7}" srcOrd="0" destOrd="0" presId="urn:microsoft.com/office/officeart/2005/8/layout/vList5"/>
    <dgm:cxn modelId="{F4BAA5AF-F164-4B17-B303-8D7F7CFE7802}" type="presParOf" srcId="{0AAE0BBF-C314-4B4A-8607-50A1FD6090A7}" destId="{876C9D70-2D99-4BAB-B9E3-A06222581AD9}" srcOrd="0" destOrd="0" presId="urn:microsoft.com/office/officeart/2005/8/layout/vList5"/>
    <dgm:cxn modelId="{3D5F6801-B1E7-4FEF-8153-BE952B2C9490}" type="presParOf" srcId="{876C9D70-2D99-4BAB-B9E3-A06222581AD9}" destId="{51E1FCF7-2F7C-4606-B52C-81FCE40E9B77}" srcOrd="0" destOrd="0" presId="urn:microsoft.com/office/officeart/2005/8/layout/vList5"/>
    <dgm:cxn modelId="{5173DB79-88F6-411C-9DFC-5CEF158F3EAE}" type="presParOf" srcId="{876C9D70-2D99-4BAB-B9E3-A06222581AD9}" destId="{6A9F2D97-B45D-4935-B4A2-248918BC3004}" srcOrd="1" destOrd="0" presId="urn:microsoft.com/office/officeart/2005/8/layout/vList5"/>
    <dgm:cxn modelId="{41D8D2B2-51BB-4113-8F4D-2DDD80512D06}" type="presParOf" srcId="{0AAE0BBF-C314-4B4A-8607-50A1FD6090A7}" destId="{5CA0CD9D-C82D-4741-90DE-A9DEC3860DE2}" srcOrd="1" destOrd="0" presId="urn:microsoft.com/office/officeart/2005/8/layout/vList5"/>
    <dgm:cxn modelId="{ED48533F-3DE4-4DB7-A73C-E860EE6A03D3}" type="presParOf" srcId="{0AAE0BBF-C314-4B4A-8607-50A1FD6090A7}" destId="{CF491CF9-D056-495D-BB95-0C3B0F5A8EE7}" srcOrd="2" destOrd="0" presId="urn:microsoft.com/office/officeart/2005/8/layout/vList5"/>
    <dgm:cxn modelId="{97A0F968-E3DF-4F00-BA01-D0C2D7D65073}" type="presParOf" srcId="{CF491CF9-D056-495D-BB95-0C3B0F5A8EE7}" destId="{83F95F4E-0427-439F-B030-7EF66D966BA0}" srcOrd="0" destOrd="0" presId="urn:microsoft.com/office/officeart/2005/8/layout/vList5"/>
    <dgm:cxn modelId="{EAA0F076-C34D-4F93-8128-38331F57418A}" type="presParOf" srcId="{CF491CF9-D056-495D-BB95-0C3B0F5A8EE7}" destId="{48924036-44FA-485B-B321-ABBA3DD6A363}" srcOrd="1" destOrd="0" presId="urn:microsoft.com/office/officeart/2005/8/layout/vList5"/>
    <dgm:cxn modelId="{5F3CDC56-9C61-45AD-943B-5538D2114BD5}" type="presParOf" srcId="{0AAE0BBF-C314-4B4A-8607-50A1FD6090A7}" destId="{58F5CD08-CCE3-4688-8E23-4C20E0C1464E}" srcOrd="3" destOrd="0" presId="urn:microsoft.com/office/officeart/2005/8/layout/vList5"/>
    <dgm:cxn modelId="{EE10F531-BDA6-47A3-AB78-EC954EB445A1}" type="presParOf" srcId="{0AAE0BBF-C314-4B4A-8607-50A1FD6090A7}" destId="{E5B10E1F-15C1-423D-9312-28C4D575A344}" srcOrd="4" destOrd="0" presId="urn:microsoft.com/office/officeart/2005/8/layout/vList5"/>
    <dgm:cxn modelId="{85E14C46-FB92-4EF6-96EC-5177097DFD68}" type="presParOf" srcId="{E5B10E1F-15C1-423D-9312-28C4D575A344}" destId="{7BE7492A-669D-472B-BBBF-21CA6EF5D7E3}"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D6412-9432-4EAF-B441-8B1BF83A776E}">
      <dsp:nvSpPr>
        <dsp:cNvPr id="0" name=""/>
        <dsp:cNvSpPr/>
      </dsp:nvSpPr>
      <dsp:spPr>
        <a:xfrm>
          <a:off x="2478946" y="0"/>
          <a:ext cx="2980723" cy="770315"/>
        </a:xfrm>
        <a:prstGeom prst="roundRect">
          <a:avLst>
            <a:gd name="adj" fmla="val 10000"/>
          </a:avLst>
        </a:prstGeom>
        <a:solidFill>
          <a:schemeClr val="tx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robot </a:t>
          </a:r>
          <a:r>
            <a:rPr lang="it-IT" sz="1800" kern="1200" dirty="0" err="1"/>
            <a:t>has</a:t>
          </a:r>
          <a:r>
            <a:rPr lang="it-IT" sz="1800" kern="1200" dirty="0"/>
            <a:t> </a:t>
          </a:r>
          <a:r>
            <a:rPr lang="it-IT" sz="1800" kern="1200" dirty="0" err="1"/>
            <a:t>four</a:t>
          </a:r>
          <a:r>
            <a:rPr lang="it-IT" sz="1800" kern="1200" dirty="0"/>
            <a:t> </a:t>
          </a:r>
          <a:r>
            <a:rPr lang="it-IT" sz="1800" kern="1200" dirty="0" err="1"/>
            <a:t>actuators</a:t>
          </a:r>
          <a:r>
            <a:rPr lang="it-IT" sz="1800" kern="1200" dirty="0"/>
            <a:t>. </a:t>
          </a:r>
        </a:p>
      </dsp:txBody>
      <dsp:txXfrm>
        <a:off x="2501508" y="22562"/>
        <a:ext cx="2935599" cy="725191"/>
      </dsp:txXfrm>
    </dsp:sp>
    <dsp:sp modelId="{77A3FF8E-A6F9-4B7B-842A-BFF7F576BE27}">
      <dsp:nvSpPr>
        <dsp:cNvPr id="0" name=""/>
        <dsp:cNvSpPr/>
      </dsp:nvSpPr>
      <dsp:spPr>
        <a:xfrm rot="5400000">
          <a:off x="3824874" y="789573"/>
          <a:ext cx="288868" cy="34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3865315" y="818460"/>
        <a:ext cx="207986" cy="202208"/>
      </dsp:txXfrm>
    </dsp:sp>
    <dsp:sp modelId="{27AF22ED-9259-4172-8B30-35A3E613E8A5}">
      <dsp:nvSpPr>
        <dsp:cNvPr id="0" name=""/>
        <dsp:cNvSpPr/>
      </dsp:nvSpPr>
      <dsp:spPr>
        <a:xfrm>
          <a:off x="2478946" y="1155473"/>
          <a:ext cx="2980723" cy="770315"/>
        </a:xfrm>
        <a:prstGeom prst="roundRect">
          <a:avLst>
            <a:gd name="adj" fmla="val 10000"/>
          </a:avLst>
        </a:prstGeom>
        <a:solidFill>
          <a:schemeClr val="tx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system </a:t>
          </a:r>
          <a:r>
            <a:rPr lang="it-IT" sz="1800" kern="1200" dirty="0" err="1"/>
            <a:t>has</a:t>
          </a:r>
          <a:r>
            <a:rPr lang="it-IT" sz="1800" kern="1200" dirty="0"/>
            <a:t> </a:t>
          </a:r>
          <a:r>
            <a:rPr lang="it-IT" sz="1800" kern="1200" dirty="0" err="1"/>
            <a:t>four</a:t>
          </a:r>
          <a:r>
            <a:rPr lang="it-IT" sz="1800" kern="1200" dirty="0"/>
            <a:t> control </a:t>
          </a:r>
          <a:r>
            <a:rPr lang="it-IT" sz="1800" kern="1200" dirty="0" err="1"/>
            <a:t>channels</a:t>
          </a:r>
          <a:endParaRPr lang="it-IT" sz="1800" kern="1200" dirty="0"/>
        </a:p>
      </dsp:txBody>
      <dsp:txXfrm>
        <a:off x="2501508" y="1178035"/>
        <a:ext cx="2935599" cy="725191"/>
      </dsp:txXfrm>
    </dsp:sp>
    <dsp:sp modelId="{FD1FEDD1-E637-489C-9CB5-8956475DBCC1}">
      <dsp:nvSpPr>
        <dsp:cNvPr id="0" name=""/>
        <dsp:cNvSpPr/>
      </dsp:nvSpPr>
      <dsp:spPr>
        <a:xfrm rot="5400000">
          <a:off x="3824874" y="1945047"/>
          <a:ext cx="288868" cy="34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3865315" y="1973934"/>
        <a:ext cx="207986" cy="202208"/>
      </dsp:txXfrm>
    </dsp:sp>
    <dsp:sp modelId="{6251C0C1-8D33-47D0-B67C-FBC9059C542A}">
      <dsp:nvSpPr>
        <dsp:cNvPr id="0" name=""/>
        <dsp:cNvSpPr/>
      </dsp:nvSpPr>
      <dsp:spPr>
        <a:xfrm>
          <a:off x="2478946" y="2310947"/>
          <a:ext cx="2980723" cy="770315"/>
        </a:xfrm>
        <a:prstGeom prst="roundRect">
          <a:avLst>
            <a:gd name="adj" fmla="val 10000"/>
          </a:avLst>
        </a:prstGeom>
        <a:solidFill>
          <a:schemeClr val="tx2"/>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output </a:t>
          </a:r>
          <a14:m xmlns:a14="http://schemas.microsoft.com/office/drawing/2010/main">
            <m:oMath xmlns:m="http://schemas.openxmlformats.org/officeDocument/2006/math">
              <m:r>
                <a:rPr lang="it-IT" sz="1800" b="0" i="1" kern="1200" smtClean="0">
                  <a:latin typeface="Cambria Math" panose="02040503050406030204" pitchFamily="18" charset="0"/>
                </a:rPr>
                <m:t>𝑦</m:t>
              </m:r>
              <m:r>
                <a:rPr lang="it-IT" sz="1800" b="0" i="1" kern="1200" smtClean="0">
                  <a:latin typeface="Cambria Math" panose="02040503050406030204" pitchFamily="18" charset="0"/>
                </a:rPr>
                <m:t>=</m:t>
              </m:r>
              <m:r>
                <a:rPr lang="it-IT" sz="1800" b="0" i="1" kern="1200" smtClean="0">
                  <a:latin typeface="Cambria Math" panose="02040503050406030204" pitchFamily="18" charset="0"/>
                </a:rPr>
                <m:t>h</m:t>
              </m:r>
              <m:r>
                <a:rPr lang="it-IT" sz="1800" b="0" i="1" kern="1200" smtClean="0">
                  <a:latin typeface="Cambria Math" panose="02040503050406030204" pitchFamily="18" charset="0"/>
                </a:rPr>
                <m:t>(</m:t>
              </m:r>
              <m:r>
                <a:rPr lang="it-IT" sz="1800" b="0" i="1" kern="1200" smtClean="0">
                  <a:latin typeface="Cambria Math" panose="02040503050406030204" pitchFamily="18" charset="0"/>
                </a:rPr>
                <m:t>𝑥</m:t>
              </m:r>
              <m:r>
                <a:rPr lang="it-IT" sz="1800" b="0" i="1" kern="1200" smtClean="0">
                  <a:latin typeface="Cambria Math" panose="02040503050406030204" pitchFamily="18" charset="0"/>
                </a:rPr>
                <m:t>)</m:t>
              </m:r>
            </m:oMath>
          </a14:m>
          <a:r>
            <a:rPr lang="it-IT" sz="1800" kern="1200" dirty="0"/>
            <a:t> </a:t>
          </a:r>
          <a:r>
            <a:rPr lang="it-IT" sz="1800" kern="1200" dirty="0" err="1"/>
            <a:t>is</a:t>
          </a:r>
          <a:r>
            <a:rPr lang="it-IT" sz="1800" kern="1200" dirty="0"/>
            <a:t> </a:t>
          </a:r>
          <a:r>
            <a:rPr lang="it-IT" sz="1800" kern="1200" dirty="0" err="1"/>
            <a:t>chosen</a:t>
          </a:r>
          <a:r>
            <a:rPr lang="it-IT" sz="1800" kern="1200" dirty="0"/>
            <a:t> to be 4-dimensional</a:t>
          </a:r>
        </a:p>
      </dsp:txBody>
      <dsp:txXfrm>
        <a:off x="2501508" y="2333509"/>
        <a:ext cx="2935599" cy="725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4F61-50C1-45B6-9E7A-4DB10C735832}">
      <dsp:nvSpPr>
        <dsp:cNvPr id="0" name=""/>
        <dsp:cNvSpPr/>
      </dsp:nvSpPr>
      <dsp:spPr>
        <a:xfrm>
          <a:off x="606487" y="204152"/>
          <a:ext cx="490847" cy="31905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000" b="0" i="1" kern="1200" smtClean="0">
                        <a:latin typeface="Cambria Math" panose="02040503050406030204" pitchFamily="18" charset="0"/>
                      </a:rPr>
                    </m:ctrlPr>
                  </m:sSubPr>
                  <m:e>
                    <m:r>
                      <a:rPr lang="en-US" sz="1000" b="0" i="1" kern="1200" smtClean="0">
                        <a:latin typeface="Cambria Math" panose="02040503050406030204" pitchFamily="18" charset="0"/>
                      </a:rPr>
                      <m:t>𝑉</m:t>
                    </m:r>
                  </m:e>
                  <m:sub>
                    <m:r>
                      <a:rPr lang="it-IT" sz="1000" b="0" i="1" kern="1200" smtClean="0">
                        <a:latin typeface="Cambria Math" panose="02040503050406030204" pitchFamily="18" charset="0"/>
                      </a:rPr>
                      <m:t>1</m:t>
                    </m:r>
                  </m:sub>
                </m:sSub>
              </m:oMath>
            </m:oMathPara>
          </a14:m>
          <a:endParaRPr lang="it-IT" sz="1000" kern="1200" dirty="0"/>
        </a:p>
      </dsp:txBody>
      <dsp:txXfrm>
        <a:off x="622062" y="219727"/>
        <a:ext cx="459697" cy="287900"/>
      </dsp:txXfrm>
    </dsp:sp>
    <dsp:sp modelId="{67B58C92-8CB2-48CB-BA6A-FD6834102E15}">
      <dsp:nvSpPr>
        <dsp:cNvPr id="0" name=""/>
        <dsp:cNvSpPr/>
      </dsp:nvSpPr>
      <dsp:spPr>
        <a:xfrm>
          <a:off x="214363" y="363677"/>
          <a:ext cx="1275095" cy="1275095"/>
        </a:xfrm>
        <a:custGeom>
          <a:avLst/>
          <a:gdLst/>
          <a:ahLst/>
          <a:cxnLst/>
          <a:rect l="0" t="0" r="0" b="0"/>
          <a:pathLst>
            <a:path>
              <a:moveTo>
                <a:pt x="948757" y="81116"/>
              </a:moveTo>
              <a:arcTo wR="637547" hR="637547" stAng="17953086" swAng="121209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A89B5B-26A4-4B94-8903-EED1723D584D}">
      <dsp:nvSpPr>
        <dsp:cNvPr id="0" name=""/>
        <dsp:cNvSpPr/>
      </dsp:nvSpPr>
      <dsp:spPr>
        <a:xfrm>
          <a:off x="1212831" y="644687"/>
          <a:ext cx="490847" cy="31905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000" b="0" i="1" kern="1200" smtClean="0">
                        <a:latin typeface="Cambria Math" panose="02040503050406030204" pitchFamily="18" charset="0"/>
                      </a:rPr>
                    </m:ctrlPr>
                  </m:sSubPr>
                  <m:e>
                    <m:r>
                      <a:rPr lang="it-IT" sz="1000" b="0" i="1" kern="1200" smtClean="0">
                        <a:latin typeface="Cambria Math" panose="02040503050406030204" pitchFamily="18" charset="0"/>
                      </a:rPr>
                      <m:t>𝑉</m:t>
                    </m:r>
                  </m:e>
                  <m:sub>
                    <m:r>
                      <a:rPr lang="it-IT" sz="1000" b="0" i="1" kern="1200" smtClean="0">
                        <a:latin typeface="Cambria Math" panose="02040503050406030204" pitchFamily="18" charset="0"/>
                      </a:rPr>
                      <m:t>2</m:t>
                    </m:r>
                  </m:sub>
                </m:sSub>
              </m:oMath>
            </m:oMathPara>
          </a14:m>
          <a:endParaRPr lang="it-IT" sz="1000" kern="1200" dirty="0"/>
        </a:p>
      </dsp:txBody>
      <dsp:txXfrm>
        <a:off x="1228406" y="660262"/>
        <a:ext cx="459697" cy="287900"/>
      </dsp:txXfrm>
    </dsp:sp>
    <dsp:sp modelId="{56E5160E-E2BA-4AB5-A51D-E01DC83F7F28}">
      <dsp:nvSpPr>
        <dsp:cNvPr id="0" name=""/>
        <dsp:cNvSpPr/>
      </dsp:nvSpPr>
      <dsp:spPr>
        <a:xfrm>
          <a:off x="214363" y="363677"/>
          <a:ext cx="1275095" cy="1275095"/>
        </a:xfrm>
        <a:custGeom>
          <a:avLst/>
          <a:gdLst/>
          <a:ahLst/>
          <a:cxnLst/>
          <a:rect l="0" t="0" r="0" b="0"/>
          <a:pathLst>
            <a:path>
              <a:moveTo>
                <a:pt x="1273568" y="681647"/>
              </a:moveTo>
              <a:arcTo wR="637547" hR="637547" stAng="21837980" swAng="13601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CE2288D-63CE-4DF2-9ECD-90A82D8A51FE}">
      <dsp:nvSpPr>
        <dsp:cNvPr id="0" name=""/>
        <dsp:cNvSpPr/>
      </dsp:nvSpPr>
      <dsp:spPr>
        <a:xfrm>
          <a:off x="981229" y="1357487"/>
          <a:ext cx="490847" cy="31905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000" b="0" i="1" kern="1200" smtClean="0">
                        <a:latin typeface="Cambria Math" panose="02040503050406030204" pitchFamily="18" charset="0"/>
                      </a:rPr>
                    </m:ctrlPr>
                  </m:sSubPr>
                  <m:e>
                    <m:r>
                      <a:rPr lang="it-IT" sz="1000" b="0" i="1" kern="1200" smtClean="0">
                        <a:latin typeface="Cambria Math" panose="02040503050406030204" pitchFamily="18" charset="0"/>
                      </a:rPr>
                      <m:t>𝑉</m:t>
                    </m:r>
                  </m:e>
                  <m:sub>
                    <m:r>
                      <a:rPr lang="it-IT" sz="1000" b="0" i="1" kern="1200" smtClean="0">
                        <a:latin typeface="Cambria Math" panose="02040503050406030204" pitchFamily="18" charset="0"/>
                      </a:rPr>
                      <m:t>3</m:t>
                    </m:r>
                  </m:sub>
                </m:sSub>
              </m:oMath>
            </m:oMathPara>
          </a14:m>
          <a:endParaRPr lang="it-IT" sz="1000" kern="1200" dirty="0"/>
        </a:p>
      </dsp:txBody>
      <dsp:txXfrm>
        <a:off x="996804" y="1373062"/>
        <a:ext cx="459697" cy="287900"/>
      </dsp:txXfrm>
    </dsp:sp>
    <dsp:sp modelId="{5C4E9DFD-E2DC-45F6-9643-D786939AAF33}">
      <dsp:nvSpPr>
        <dsp:cNvPr id="0" name=""/>
        <dsp:cNvSpPr/>
      </dsp:nvSpPr>
      <dsp:spPr>
        <a:xfrm>
          <a:off x="214363" y="363677"/>
          <a:ext cx="1275095" cy="1275095"/>
        </a:xfrm>
        <a:custGeom>
          <a:avLst/>
          <a:gdLst/>
          <a:ahLst/>
          <a:cxnLst/>
          <a:rect l="0" t="0" r="0" b="0"/>
          <a:pathLst>
            <a:path>
              <a:moveTo>
                <a:pt x="715843" y="1270269"/>
              </a:moveTo>
              <a:arcTo wR="637547" hR="637547" stAng="4976749" swAng="84650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11D27D2-11F5-4B0A-A699-94D2EFA80F2F}">
      <dsp:nvSpPr>
        <dsp:cNvPr id="0" name=""/>
        <dsp:cNvSpPr/>
      </dsp:nvSpPr>
      <dsp:spPr>
        <a:xfrm>
          <a:off x="231746" y="1357487"/>
          <a:ext cx="490847" cy="31905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000" b="0" i="1" kern="1200" smtClean="0">
                        <a:latin typeface="Cambria Math" panose="02040503050406030204" pitchFamily="18" charset="0"/>
                      </a:rPr>
                    </m:ctrlPr>
                  </m:sSubPr>
                  <m:e>
                    <m:r>
                      <a:rPr lang="it-IT" sz="1000" b="0" i="1" kern="1200" smtClean="0">
                        <a:latin typeface="Cambria Math" panose="02040503050406030204" pitchFamily="18" charset="0"/>
                      </a:rPr>
                      <m:t>𝑉</m:t>
                    </m:r>
                  </m:e>
                  <m:sub>
                    <m:r>
                      <a:rPr lang="it-IT" sz="1000" b="0" i="1" kern="1200" smtClean="0">
                        <a:latin typeface="Cambria Math" panose="02040503050406030204" pitchFamily="18" charset="0"/>
                      </a:rPr>
                      <m:t>4</m:t>
                    </m:r>
                  </m:sub>
                </m:sSub>
              </m:oMath>
            </m:oMathPara>
          </a14:m>
          <a:endParaRPr lang="it-IT" sz="1000" kern="1200" dirty="0"/>
        </a:p>
      </dsp:txBody>
      <dsp:txXfrm>
        <a:off x="247321" y="1373062"/>
        <a:ext cx="459697" cy="287900"/>
      </dsp:txXfrm>
    </dsp:sp>
    <dsp:sp modelId="{4C96EF25-11B8-4A26-915A-D7B333560719}">
      <dsp:nvSpPr>
        <dsp:cNvPr id="0" name=""/>
        <dsp:cNvSpPr/>
      </dsp:nvSpPr>
      <dsp:spPr>
        <a:xfrm>
          <a:off x="214363" y="363677"/>
          <a:ext cx="1275095" cy="1275095"/>
        </a:xfrm>
        <a:custGeom>
          <a:avLst/>
          <a:gdLst/>
          <a:ahLst/>
          <a:cxnLst/>
          <a:rect l="0" t="0" r="0" b="0"/>
          <a:pathLst>
            <a:path>
              <a:moveTo>
                <a:pt x="67659" y="923369"/>
              </a:moveTo>
              <a:arcTo wR="637547" hR="637547" stAng="9201865" swAng="136015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42C36F-6F6E-4840-8596-1D2303F6485C}">
      <dsp:nvSpPr>
        <dsp:cNvPr id="0" name=""/>
        <dsp:cNvSpPr/>
      </dsp:nvSpPr>
      <dsp:spPr>
        <a:xfrm>
          <a:off x="143" y="644687"/>
          <a:ext cx="490847" cy="31905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000" b="0" i="1" kern="1200" smtClean="0">
                        <a:latin typeface="Cambria Math" panose="02040503050406030204" pitchFamily="18" charset="0"/>
                      </a:rPr>
                    </m:ctrlPr>
                  </m:sSubPr>
                  <m:e>
                    <m:r>
                      <a:rPr lang="it-IT" sz="1000" b="0" i="1" kern="1200" smtClean="0">
                        <a:latin typeface="Cambria Math" panose="02040503050406030204" pitchFamily="18" charset="0"/>
                      </a:rPr>
                      <m:t>𝑉</m:t>
                    </m:r>
                  </m:e>
                  <m:sub>
                    <m:r>
                      <a:rPr lang="it-IT" sz="1000" b="0" i="1" kern="1200" smtClean="0">
                        <a:latin typeface="Cambria Math" panose="02040503050406030204" pitchFamily="18" charset="0"/>
                      </a:rPr>
                      <m:t>5</m:t>
                    </m:r>
                  </m:sub>
                </m:sSub>
              </m:oMath>
            </m:oMathPara>
          </a14:m>
          <a:endParaRPr lang="it-IT" sz="1000" kern="1200" dirty="0"/>
        </a:p>
      </dsp:txBody>
      <dsp:txXfrm>
        <a:off x="15718" y="660262"/>
        <a:ext cx="459697" cy="287900"/>
      </dsp:txXfrm>
    </dsp:sp>
    <dsp:sp modelId="{F23B1075-2B09-4E98-A8E1-FCAD5CB0B66A}">
      <dsp:nvSpPr>
        <dsp:cNvPr id="0" name=""/>
        <dsp:cNvSpPr/>
      </dsp:nvSpPr>
      <dsp:spPr>
        <a:xfrm>
          <a:off x="214363" y="363677"/>
          <a:ext cx="1275095" cy="1275095"/>
        </a:xfrm>
        <a:custGeom>
          <a:avLst/>
          <a:gdLst/>
          <a:ahLst/>
          <a:cxnLst/>
          <a:rect l="0" t="0" r="0" b="0"/>
          <a:pathLst>
            <a:path>
              <a:moveTo>
                <a:pt x="153333" y="222814"/>
              </a:moveTo>
              <a:arcTo wR="637547" hR="637547" stAng="13234821" swAng="121209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EF0FE-18BB-4BE1-A50E-677206699A76}">
      <dsp:nvSpPr>
        <dsp:cNvPr id="0" name=""/>
        <dsp:cNvSpPr/>
      </dsp:nvSpPr>
      <dsp:spPr>
        <a:xfrm>
          <a:off x="967" y="492213"/>
          <a:ext cx="1178771" cy="471508"/>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2200" b="0" i="1" kern="1200" smtClean="0">
                        <a:latin typeface="Cambria Math" panose="02040503050406030204" pitchFamily="18" charset="0"/>
                      </a:rPr>
                    </m:ctrlPr>
                  </m:sSubPr>
                  <m:e>
                    <m:r>
                      <a:rPr lang="it-IT" sz="2200" b="0" i="1" kern="1200" smtClean="0">
                        <a:latin typeface="Cambria Math" panose="02040503050406030204" pitchFamily="18" charset="0"/>
                      </a:rPr>
                      <m:t>𝑉</m:t>
                    </m:r>
                  </m:e>
                  <m:sub>
                    <m:r>
                      <a:rPr lang="it-IT" sz="2200" b="0" i="1" kern="1200" smtClean="0">
                        <a:latin typeface="Cambria Math" panose="02040503050406030204" pitchFamily="18" charset="0"/>
                      </a:rPr>
                      <m:t>1</m:t>
                    </m:r>
                  </m:sub>
                </m:sSub>
              </m:oMath>
            </m:oMathPara>
          </a14:m>
          <a:endParaRPr lang="it-IT" sz="2200" kern="1200" dirty="0"/>
        </a:p>
      </dsp:txBody>
      <dsp:txXfrm>
        <a:off x="236721" y="492213"/>
        <a:ext cx="707263" cy="471508"/>
      </dsp:txXfrm>
    </dsp:sp>
    <dsp:sp modelId="{EF5A66B6-11F2-42E6-8546-04CEEF938109}">
      <dsp:nvSpPr>
        <dsp:cNvPr id="0" name=""/>
        <dsp:cNvSpPr/>
      </dsp:nvSpPr>
      <dsp:spPr>
        <a:xfrm>
          <a:off x="1061862" y="492213"/>
          <a:ext cx="1178771" cy="471508"/>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2200" b="0" i="1" kern="1200" smtClean="0">
                        <a:latin typeface="Cambria Math" panose="02040503050406030204" pitchFamily="18" charset="0"/>
                      </a:rPr>
                    </m:ctrlPr>
                  </m:sSubPr>
                  <m:e>
                    <m:r>
                      <a:rPr lang="it-IT" sz="2200" b="0" i="1" kern="1200" smtClean="0">
                        <a:latin typeface="Cambria Math" panose="02040503050406030204" pitchFamily="18" charset="0"/>
                      </a:rPr>
                      <m:t>𝑉</m:t>
                    </m:r>
                  </m:e>
                  <m:sub>
                    <m:r>
                      <a:rPr lang="it-IT" sz="2200" b="0" i="1" kern="1200" smtClean="0">
                        <a:latin typeface="Cambria Math" panose="02040503050406030204" pitchFamily="18" charset="0"/>
                      </a:rPr>
                      <m:t>2</m:t>
                    </m:r>
                  </m:sub>
                </m:sSub>
              </m:oMath>
            </m:oMathPara>
          </a14:m>
          <a:endParaRPr lang="it-IT" sz="2200" kern="1200" dirty="0"/>
        </a:p>
      </dsp:txBody>
      <dsp:txXfrm>
        <a:off x="1297616" y="492213"/>
        <a:ext cx="707263" cy="471508"/>
      </dsp:txXfrm>
    </dsp:sp>
    <dsp:sp modelId="{7D671525-F104-41F5-92AE-6BC2BFD7688C}">
      <dsp:nvSpPr>
        <dsp:cNvPr id="0" name=""/>
        <dsp:cNvSpPr/>
      </dsp:nvSpPr>
      <dsp:spPr>
        <a:xfrm>
          <a:off x="2122756" y="492213"/>
          <a:ext cx="1178771" cy="471508"/>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2200" b="0" i="1" kern="1200" smtClean="0">
                        <a:latin typeface="Cambria Math" panose="02040503050406030204" pitchFamily="18" charset="0"/>
                      </a:rPr>
                    </m:ctrlPr>
                  </m:sSubPr>
                  <m:e>
                    <m:r>
                      <a:rPr lang="it-IT" sz="2200" b="0" i="1" kern="1200" smtClean="0">
                        <a:latin typeface="Cambria Math" panose="02040503050406030204" pitchFamily="18" charset="0"/>
                      </a:rPr>
                      <m:t>𝑉</m:t>
                    </m:r>
                  </m:e>
                  <m:sub>
                    <m:r>
                      <a:rPr lang="it-IT" sz="2200" b="0" i="1" kern="1200" smtClean="0">
                        <a:latin typeface="Cambria Math" panose="02040503050406030204" pitchFamily="18" charset="0"/>
                      </a:rPr>
                      <m:t>3</m:t>
                    </m:r>
                  </m:sub>
                </m:sSub>
              </m:oMath>
            </m:oMathPara>
          </a14:m>
          <a:endParaRPr lang="it-IT" sz="2200" kern="1200" dirty="0"/>
        </a:p>
      </dsp:txBody>
      <dsp:txXfrm>
        <a:off x="2358510" y="492213"/>
        <a:ext cx="707263" cy="4715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F2D97-B45D-4935-B4A2-248918BC3004}">
      <dsp:nvSpPr>
        <dsp:cNvPr id="0" name=""/>
        <dsp:cNvSpPr/>
      </dsp:nvSpPr>
      <dsp:spPr>
        <a:xfrm rot="5400000">
          <a:off x="3395626" y="-1264461"/>
          <a:ext cx="851584" cy="359662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lvl="1" indent="-114300" algn="just" defTabSz="533400">
            <a:lnSpc>
              <a:spcPct val="90000"/>
            </a:lnSpc>
            <a:spcBef>
              <a:spcPct val="0"/>
            </a:spcBef>
            <a:spcAft>
              <a:spcPct val="15000"/>
            </a:spcAft>
            <a:buFontTx/>
            <a:buNone/>
          </a:pPr>
          <a:r>
            <a:rPr lang="it-IT" sz="1200" kern="1200" dirty="0" err="1"/>
            <a:t>Used</a:t>
          </a:r>
          <a:r>
            <a:rPr lang="it-IT" sz="1200" kern="1200" dirty="0"/>
            <a:t> </a:t>
          </a:r>
          <a:r>
            <a:rPr lang="it-IT" sz="1200" kern="1200" dirty="0" err="1"/>
            <a:t>when</a:t>
          </a:r>
          <a:r>
            <a:rPr lang="it-IT" sz="1200" kern="1200" dirty="0"/>
            <a:t> the robot </a:t>
          </a:r>
          <a:r>
            <a:rPr lang="it-IT" sz="1200" kern="1200" dirty="0" err="1"/>
            <a:t>is</a:t>
          </a:r>
          <a:r>
            <a:rPr lang="it-IT" sz="1200" kern="1200" dirty="0"/>
            <a:t> </a:t>
          </a:r>
          <a:r>
            <a:rPr lang="it-IT" sz="1200" kern="1200" dirty="0" err="1"/>
            <a:t>not</a:t>
          </a:r>
          <a:r>
            <a:rPr lang="it-IT" sz="1200" kern="1200" dirty="0"/>
            <a:t> </a:t>
          </a:r>
          <a:r>
            <a:rPr lang="it-IT" sz="1200" kern="1200" dirty="0" err="1"/>
            <a:t>allowed</a:t>
          </a:r>
          <a:r>
            <a:rPr lang="it-IT" sz="1200" kern="1200" dirty="0"/>
            <a:t> to </a:t>
          </a:r>
          <a:r>
            <a:rPr lang="it-IT" sz="1200" kern="1200" dirty="0" err="1"/>
            <a:t>move</a:t>
          </a:r>
          <a:r>
            <a:rPr lang="it-IT" sz="1200" kern="1200" dirty="0"/>
            <a:t> in some </a:t>
          </a:r>
          <a:r>
            <a:rPr lang="it-IT" sz="1200" kern="1200" dirty="0" err="1"/>
            <a:t>direction</a:t>
          </a:r>
          <a:r>
            <a:rPr lang="it-IT" sz="1200" kern="1200" dirty="0"/>
            <a:t> (e.g. </a:t>
          </a:r>
          <a:r>
            <a:rPr lang="it-IT" sz="1200" kern="1200" dirty="0" err="1"/>
            <a:t>wheeled</a:t>
          </a:r>
          <a:r>
            <a:rPr lang="it-IT" sz="1200" kern="1200" dirty="0"/>
            <a:t> </a:t>
          </a:r>
          <a:r>
            <a:rPr lang="it-IT" sz="1200" kern="1200" dirty="0" err="1"/>
            <a:t>robots</a:t>
          </a:r>
          <a:r>
            <a:rPr lang="it-IT" sz="1200" kern="1200" dirty="0"/>
            <a:t>)</a:t>
          </a:r>
        </a:p>
        <a:p>
          <a:pPr marL="171450" lvl="1" indent="-114300" algn="l" defTabSz="533400">
            <a:lnSpc>
              <a:spcPct val="90000"/>
            </a:lnSpc>
            <a:spcBef>
              <a:spcPct val="0"/>
            </a:spcBef>
            <a:spcAft>
              <a:spcPct val="15000"/>
            </a:spcAft>
            <a:buFontTx/>
            <a:buNone/>
          </a:pPr>
          <a:endParaRPr lang="it-IT" sz="1200" kern="1200" dirty="0"/>
        </a:p>
        <a:p>
          <a:pPr marL="171450" lvl="1" indent="-114300" algn="l" defTabSz="533400">
            <a:lnSpc>
              <a:spcPct val="90000"/>
            </a:lnSpc>
            <a:spcBef>
              <a:spcPct val="0"/>
            </a:spcBef>
            <a:spcAft>
              <a:spcPct val="15000"/>
            </a:spcAft>
            <a:buFontTx/>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it-IT" sz="1200" b="0" i="1" kern="1200" smtClean="0">
                        <a:latin typeface="Cambria Math" panose="02040503050406030204" pitchFamily="18" charset="0"/>
                      </a:rPr>
                    </m:ctrlPr>
                  </m:sSubPr>
                  <m:e>
                    <m:r>
                      <a:rPr lang="it-IT" sz="1200" b="0" i="1" kern="1200" smtClean="0">
                        <a:latin typeface="Cambria Math" panose="02040503050406030204" pitchFamily="18" charset="0"/>
                      </a:rPr>
                      <m:t>h</m:t>
                    </m:r>
                  </m:e>
                  <m:sub>
                    <m:r>
                      <a:rPr lang="it-IT" sz="1200" b="0" i="1" kern="1200" smtClean="0">
                        <a:latin typeface="Cambria Math" panose="02040503050406030204" pitchFamily="18" charset="0"/>
                      </a:rPr>
                      <m:t>𝑐</m:t>
                    </m:r>
                  </m:sub>
                </m:sSub>
                <m:d>
                  <m:dPr>
                    <m:ctrlPr>
                      <a:rPr lang="it-IT" sz="1200" b="0" i="1" kern="1200" smtClean="0">
                        <a:latin typeface="Cambria Math" panose="02040503050406030204" pitchFamily="18" charset="0"/>
                      </a:rPr>
                    </m:ctrlPr>
                  </m:dPr>
                  <m:e>
                    <m:r>
                      <a:rPr lang="it-IT" sz="1200" b="0" i="1" kern="1200" smtClean="0">
                        <a:latin typeface="Cambria Math" panose="02040503050406030204" pitchFamily="18" charset="0"/>
                      </a:rPr>
                      <m:t>𝑥</m:t>
                    </m:r>
                  </m:e>
                </m:d>
                <m:r>
                  <a:rPr lang="it-IT" sz="1200" b="0" i="1" kern="1200" smtClean="0">
                    <a:latin typeface="Cambria Math" panose="02040503050406030204" pitchFamily="18" charset="0"/>
                  </a:rPr>
                  <m:t>=</m:t>
                </m:r>
                <m:r>
                  <a:rPr lang="it-IT" sz="1200" b="0" i="1" kern="1200" smtClean="0">
                    <a:latin typeface="Cambria Math" panose="02040503050406030204" pitchFamily="18" charset="0"/>
                  </a:rPr>
                  <m:t>𝑘</m:t>
                </m:r>
              </m:oMath>
            </m:oMathPara>
          </a14:m>
          <a:endParaRPr lang="it-IT" sz="1200" kern="1200" dirty="0"/>
        </a:p>
      </dsp:txBody>
      <dsp:txXfrm rot="-5400000">
        <a:off x="2023104" y="149632"/>
        <a:ext cx="3555058" cy="768442"/>
      </dsp:txXfrm>
    </dsp:sp>
    <dsp:sp modelId="{51E1FCF7-2F7C-4606-B52C-81FCE40E9B77}">
      <dsp:nvSpPr>
        <dsp:cNvPr id="0" name=""/>
        <dsp:cNvSpPr/>
      </dsp:nvSpPr>
      <dsp:spPr>
        <a:xfrm>
          <a:off x="0" y="1612"/>
          <a:ext cx="2023104" cy="1064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it-IT" sz="2500" kern="1200" dirty="0" err="1"/>
            <a:t>Holonomic</a:t>
          </a:r>
          <a:r>
            <a:rPr lang="it-IT" sz="2500" kern="1200" dirty="0"/>
            <a:t> </a:t>
          </a:r>
          <a:r>
            <a:rPr lang="it-IT" sz="2500" kern="1200" dirty="0" err="1"/>
            <a:t>Constraints</a:t>
          </a:r>
          <a:endParaRPr lang="it-IT" sz="2500" kern="1200" dirty="0"/>
        </a:p>
      </dsp:txBody>
      <dsp:txXfrm>
        <a:off x="51964" y="53576"/>
        <a:ext cx="1919176" cy="960552"/>
      </dsp:txXfrm>
    </dsp:sp>
    <dsp:sp modelId="{48924036-44FA-485B-B321-ABBA3DD6A363}">
      <dsp:nvSpPr>
        <dsp:cNvPr id="0" name=""/>
        <dsp:cNvSpPr/>
      </dsp:nvSpPr>
      <dsp:spPr>
        <a:xfrm rot="5400000">
          <a:off x="3395626" y="-146756"/>
          <a:ext cx="851584" cy="3596629"/>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0" lvl="1" indent="-114300" algn="just" defTabSz="533400">
            <a:lnSpc>
              <a:spcPct val="90000"/>
            </a:lnSpc>
            <a:spcBef>
              <a:spcPct val="0"/>
            </a:spcBef>
            <a:spcAft>
              <a:spcPct val="15000"/>
            </a:spcAft>
            <a:buFontTx/>
            <a:buNone/>
          </a:pPr>
          <a:r>
            <a:rPr lang="it-IT" sz="1200" kern="1200" dirty="0" err="1"/>
            <a:t>Used</a:t>
          </a:r>
          <a:r>
            <a:rPr lang="it-IT" sz="1200" kern="1200" dirty="0"/>
            <a:t> to </a:t>
          </a:r>
          <a:r>
            <a:rPr lang="it-IT" sz="1200" kern="1200" dirty="0" err="1"/>
            <a:t>specify</a:t>
          </a:r>
          <a:r>
            <a:rPr lang="it-IT" sz="1200" kern="1200" dirty="0"/>
            <a:t> </a:t>
          </a:r>
          <a:r>
            <a:rPr lang="it-IT" sz="1200" kern="1200" dirty="0" err="1"/>
            <a:t>complementarity</a:t>
          </a:r>
          <a:r>
            <a:rPr lang="it-IT" sz="1200" kern="1200" dirty="0"/>
            <a:t> </a:t>
          </a:r>
          <a:r>
            <a:rPr lang="it-IT" sz="1200" kern="1200" dirty="0" err="1"/>
            <a:t>conditions</a:t>
          </a:r>
          <a:r>
            <a:rPr lang="it-IT" sz="1200" kern="1200" dirty="0"/>
            <a:t> </a:t>
          </a:r>
          <a:r>
            <a:rPr lang="it-IT" sz="1200" kern="1200" dirty="0" err="1"/>
            <a:t>during</a:t>
          </a:r>
          <a:r>
            <a:rPr lang="it-IT" sz="1200" kern="1200" dirty="0"/>
            <a:t> the </a:t>
          </a:r>
          <a:r>
            <a:rPr lang="it-IT" sz="1200" kern="1200" dirty="0" err="1"/>
            <a:t>contact</a:t>
          </a:r>
          <a:r>
            <a:rPr lang="it-IT" sz="1200" kern="1200" dirty="0"/>
            <a:t> with the ground, or control </a:t>
          </a:r>
          <a:r>
            <a:rPr lang="it-IT" sz="1200" kern="1200" dirty="0" err="1"/>
            <a:t>saturation</a:t>
          </a:r>
          <a:endParaRPr lang="it-IT" sz="1200" kern="1200" dirty="0"/>
        </a:p>
        <a:p>
          <a:pPr marL="0" lvl="1" indent="-114300" algn="just" defTabSz="533400">
            <a:lnSpc>
              <a:spcPct val="90000"/>
            </a:lnSpc>
            <a:spcBef>
              <a:spcPct val="0"/>
            </a:spcBef>
            <a:spcAft>
              <a:spcPct val="15000"/>
            </a:spcAft>
            <a:buFontTx/>
            <a:buNone/>
          </a:pPr>
          <a14:m xmlns:a14="http://schemas.microsoft.com/office/drawing/2010/main">
            <m:oMathPara xmlns:m="http://schemas.openxmlformats.org/officeDocument/2006/math">
              <m:oMathParaPr>
                <m:jc m:val="centerGroup"/>
              </m:oMathParaPr>
              <m:oMath xmlns:m="http://schemas.openxmlformats.org/officeDocument/2006/math">
                <m:r>
                  <a:rPr lang="it-IT" sz="1200" b="0" i="1" kern="1200" smtClean="0">
                    <a:latin typeface="Cambria Math" panose="02040503050406030204" pitchFamily="18" charset="0"/>
                  </a:rPr>
                  <m:t>𝜇</m:t>
                </m:r>
                <m:d>
                  <m:dPr>
                    <m:ctrlPr>
                      <a:rPr lang="it-IT" sz="1200" b="0" i="1" kern="1200" smtClean="0">
                        <a:latin typeface="Cambria Math" panose="02040503050406030204" pitchFamily="18" charset="0"/>
                      </a:rPr>
                    </m:ctrlPr>
                  </m:dPr>
                  <m:e>
                    <m:r>
                      <a:rPr lang="it-IT" sz="1200" b="0" i="1" kern="1200" smtClean="0">
                        <a:latin typeface="Cambria Math" panose="02040503050406030204" pitchFamily="18" charset="0"/>
                      </a:rPr>
                      <m:t>⋅</m:t>
                    </m:r>
                  </m:e>
                </m:d>
                <m:r>
                  <a:rPr lang="it-IT" sz="1200" b="0" i="1" kern="1200" smtClean="0">
                    <a:latin typeface="Cambria Math" panose="02040503050406030204" pitchFamily="18" charset="0"/>
                  </a:rPr>
                  <m:t>≤0</m:t>
                </m:r>
              </m:oMath>
            </m:oMathPara>
          </a14:m>
          <a:endParaRPr lang="it-IT" sz="1200" kern="1200" dirty="0"/>
        </a:p>
      </dsp:txBody>
      <dsp:txXfrm rot="-5400000">
        <a:off x="2023104" y="1267337"/>
        <a:ext cx="3555058" cy="768442"/>
      </dsp:txXfrm>
    </dsp:sp>
    <dsp:sp modelId="{83F95F4E-0427-439F-B030-7EF66D966BA0}">
      <dsp:nvSpPr>
        <dsp:cNvPr id="0" name=""/>
        <dsp:cNvSpPr/>
      </dsp:nvSpPr>
      <dsp:spPr>
        <a:xfrm>
          <a:off x="0" y="1119317"/>
          <a:ext cx="2023104" cy="1064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it-IT" sz="2500" kern="1200" dirty="0" err="1"/>
            <a:t>Unilateral</a:t>
          </a:r>
          <a:r>
            <a:rPr lang="it-IT" sz="2500" kern="1200" dirty="0"/>
            <a:t> </a:t>
          </a:r>
          <a:r>
            <a:rPr lang="it-IT" sz="2500" kern="1200" dirty="0" err="1"/>
            <a:t>Constraints</a:t>
          </a:r>
          <a:endParaRPr lang="it-IT" sz="2500" kern="1200" dirty="0"/>
        </a:p>
      </dsp:txBody>
      <dsp:txXfrm>
        <a:off x="51964" y="1171281"/>
        <a:ext cx="1919176" cy="960552"/>
      </dsp:txXfrm>
    </dsp:sp>
    <dsp:sp modelId="{7BE7492A-669D-472B-BBBF-21CA6EF5D7E3}">
      <dsp:nvSpPr>
        <dsp:cNvPr id="0" name=""/>
        <dsp:cNvSpPr/>
      </dsp:nvSpPr>
      <dsp:spPr>
        <a:xfrm>
          <a:off x="0" y="2237022"/>
          <a:ext cx="2023104" cy="10644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it-IT" sz="2500" kern="1200" dirty="0"/>
            <a:t>Virtual </a:t>
          </a:r>
          <a:r>
            <a:rPr lang="it-IT" sz="2500" kern="1200" dirty="0" err="1"/>
            <a:t>Constraints</a:t>
          </a:r>
          <a:endParaRPr lang="it-IT" sz="2500" kern="1200" dirty="0"/>
        </a:p>
      </dsp:txBody>
      <dsp:txXfrm>
        <a:off x="51964" y="2288986"/>
        <a:ext cx="1919176" cy="9605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AA5E894-DEC4-4220-AEDF-717AA26A453F}"/>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it-IT" dirty="0"/>
          </a:p>
        </p:txBody>
      </p:sp>
      <p:sp>
        <p:nvSpPr>
          <p:cNvPr id="3075" name="Rectangle 3">
            <a:extLst>
              <a:ext uri="{FF2B5EF4-FFF2-40B4-BE49-F238E27FC236}">
                <a16:creationId xmlns:a16="http://schemas.microsoft.com/office/drawing/2014/main" id="{E990E256-5197-4C57-8475-82C79BC2B1EC}"/>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it-IT" dirty="0"/>
          </a:p>
        </p:txBody>
      </p:sp>
      <p:sp>
        <p:nvSpPr>
          <p:cNvPr id="3076" name="Rectangle 4">
            <a:extLst>
              <a:ext uri="{FF2B5EF4-FFF2-40B4-BE49-F238E27FC236}">
                <a16:creationId xmlns:a16="http://schemas.microsoft.com/office/drawing/2014/main" id="{8B06EBE9-6B9D-4C1E-87CA-9FA20614A150}"/>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it-IT" dirty="0"/>
          </a:p>
        </p:txBody>
      </p:sp>
      <p:sp>
        <p:nvSpPr>
          <p:cNvPr id="3077" name="Rectangle 5">
            <a:extLst>
              <a:ext uri="{FF2B5EF4-FFF2-40B4-BE49-F238E27FC236}">
                <a16:creationId xmlns:a16="http://schemas.microsoft.com/office/drawing/2014/main" id="{A9CADA2F-732A-496F-A8A7-8EB1B5CECE8C}"/>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6DA55DA7-0E16-4544-9CE0-88294209A25D}" type="slidenum">
              <a:rPr lang="it-IT" altLang="it-IT"/>
              <a:pPr/>
              <a:t>‹N›</a:t>
            </a:fld>
            <a:endParaRPr lang="it-IT" altLang="it-IT"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9E5961A-5A28-4F37-A9E0-0DAA186BC933}"/>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it-IT" altLang="it-IT" dirty="0"/>
          </a:p>
        </p:txBody>
      </p:sp>
      <p:sp>
        <p:nvSpPr>
          <p:cNvPr id="5123" name="Rectangle 3">
            <a:extLst>
              <a:ext uri="{FF2B5EF4-FFF2-40B4-BE49-F238E27FC236}">
                <a16:creationId xmlns:a16="http://schemas.microsoft.com/office/drawing/2014/main" id="{3FA7CB8F-5E57-4FA1-84C7-4A1DDD8CA491}"/>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it-IT" altLang="it-IT" dirty="0"/>
          </a:p>
        </p:txBody>
      </p:sp>
      <p:sp>
        <p:nvSpPr>
          <p:cNvPr id="5124" name="Rectangle 4">
            <a:extLst>
              <a:ext uri="{FF2B5EF4-FFF2-40B4-BE49-F238E27FC236}">
                <a16:creationId xmlns:a16="http://schemas.microsoft.com/office/drawing/2014/main" id="{4BF0459C-4ED4-48BF-B675-25D1E3CF53F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DAEF27EB-889E-4E14-9D14-F5D75A6F6104}"/>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5126" name="Rectangle 6">
            <a:extLst>
              <a:ext uri="{FF2B5EF4-FFF2-40B4-BE49-F238E27FC236}">
                <a16:creationId xmlns:a16="http://schemas.microsoft.com/office/drawing/2014/main" id="{5A2D0A4F-6663-454D-9332-7225DF758EC6}"/>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it-IT" altLang="it-IT" dirty="0"/>
          </a:p>
        </p:txBody>
      </p:sp>
      <p:sp>
        <p:nvSpPr>
          <p:cNvPr id="5127" name="Rectangle 7">
            <a:extLst>
              <a:ext uri="{FF2B5EF4-FFF2-40B4-BE49-F238E27FC236}">
                <a16:creationId xmlns:a16="http://schemas.microsoft.com/office/drawing/2014/main" id="{966644E3-B0A1-4CF3-BF6D-299805366A0F}"/>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90C747DF-3C77-4486-8BDE-F7D152BB9116}" type="slidenum">
              <a:rPr lang="it-IT" altLang="it-IT"/>
              <a:pPr/>
              <a:t>‹N›</a:t>
            </a:fld>
            <a:endParaRPr lang="it-IT" altLang="it-IT"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33C9A7-6CE5-41C6-B00B-6E4B7950CE85}"/>
              </a:ext>
            </a:extLst>
          </p:cNvPr>
          <p:cNvSpPr>
            <a:spLocks noGrp="1" noChangeArrowheads="1"/>
          </p:cNvSpPr>
          <p:nvPr>
            <p:ph type="sldNum" sz="quarter" idx="5"/>
          </p:nvPr>
        </p:nvSpPr>
        <p:spPr>
          <a:ln/>
        </p:spPr>
        <p:txBody>
          <a:bodyPr/>
          <a:lstStyle/>
          <a:p>
            <a:fld id="{EB6B4B33-4EE4-4802-99F1-C622225A5194}" type="slidenum">
              <a:rPr lang="it-IT" altLang="it-IT"/>
              <a:pPr/>
              <a:t>1</a:t>
            </a:fld>
            <a:endParaRPr lang="it-IT" altLang="it-IT"/>
          </a:p>
        </p:txBody>
      </p:sp>
      <p:sp>
        <p:nvSpPr>
          <p:cNvPr id="35842" name="Rectangle 2">
            <a:extLst>
              <a:ext uri="{FF2B5EF4-FFF2-40B4-BE49-F238E27FC236}">
                <a16:creationId xmlns:a16="http://schemas.microsoft.com/office/drawing/2014/main" id="{648BD3FC-9B11-48F9-978C-E393780B995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E45F6EC9-D921-4FB0-9B0A-38F9FC866C17}"/>
              </a:ext>
            </a:extLst>
          </p:cNvPr>
          <p:cNvSpPr>
            <a:spLocks noGrp="1" noChangeArrowheads="1"/>
          </p:cNvSpPr>
          <p:nvPr>
            <p:ph type="body" idx="1"/>
          </p:nvPr>
        </p:nvSpPr>
        <p:spPr/>
        <p:txBody>
          <a:bodyP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18</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93779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19</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98605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20</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842653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21</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320441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22</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96134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23</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9536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24</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736617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25</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00781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26</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223313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27</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9610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CE0806-2CFB-4B7C-BDED-A9CB39D03BE5}"/>
              </a:ext>
            </a:extLst>
          </p:cNvPr>
          <p:cNvSpPr>
            <a:spLocks noGrp="1" noChangeArrowheads="1"/>
          </p:cNvSpPr>
          <p:nvPr>
            <p:ph type="sldNum" sz="quarter" idx="5"/>
          </p:nvPr>
        </p:nvSpPr>
        <p:spPr>
          <a:ln/>
        </p:spPr>
        <p:txBody>
          <a:bodyPr/>
          <a:lstStyle/>
          <a:p>
            <a:fld id="{8570F4A7-8CA1-4BDC-B522-B2381BECC25C}" type="slidenum">
              <a:rPr lang="it-IT" altLang="it-IT"/>
              <a:pPr/>
              <a:t>3</a:t>
            </a:fld>
            <a:endParaRPr lang="it-IT" altLang="it-IT" dirty="0"/>
          </a:p>
        </p:txBody>
      </p:sp>
      <p:sp>
        <p:nvSpPr>
          <p:cNvPr id="17410" name="Rectangle 2">
            <a:extLst>
              <a:ext uri="{FF2B5EF4-FFF2-40B4-BE49-F238E27FC236}">
                <a16:creationId xmlns:a16="http://schemas.microsoft.com/office/drawing/2014/main" id="{467A8DD7-0A8C-42C9-98B5-7FC91FA72A76}"/>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09F73B1A-82E3-48FA-A984-544AC225DAB2}"/>
              </a:ext>
            </a:extLst>
          </p:cNvPr>
          <p:cNvSpPr>
            <a:spLocks noGrp="1" noChangeArrowheads="1"/>
          </p:cNvSpPr>
          <p:nvPr>
            <p:ph type="body" idx="1"/>
          </p:nvPr>
        </p:nvSpPr>
        <p:spPr/>
        <p:txBody>
          <a:bodyPr/>
          <a:lstStyle/>
          <a:p>
            <a:endParaRPr lang="it-IT" altLang="it-IT"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28</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869387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29</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69673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30</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572591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31</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0874080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32</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192295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33</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860333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34</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463847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35</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541612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36</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153747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37</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94802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11</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12</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1040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13</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26417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14</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8030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15</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766463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16</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899832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2408D-EDA3-4D6C-B48B-03C145AA696F}"/>
              </a:ext>
            </a:extLst>
          </p:cNvPr>
          <p:cNvSpPr>
            <a:spLocks noGrp="1" noChangeArrowheads="1"/>
          </p:cNvSpPr>
          <p:nvPr>
            <p:ph type="sldNum" sz="quarter" idx="5"/>
          </p:nvPr>
        </p:nvSpPr>
        <p:spPr>
          <a:ln/>
        </p:spPr>
        <p:txBody>
          <a:bodyPr/>
          <a:lstStyle/>
          <a:p>
            <a:fld id="{21E2CE80-F236-4FFB-80D0-7CA643520E17}" type="slidenum">
              <a:rPr lang="it-IT" altLang="it-IT"/>
              <a:pPr/>
              <a:t>17</a:t>
            </a:fld>
            <a:endParaRPr lang="it-IT" altLang="it-IT"/>
          </a:p>
        </p:txBody>
      </p:sp>
      <p:sp>
        <p:nvSpPr>
          <p:cNvPr id="16386" name="Rectangle 2">
            <a:extLst>
              <a:ext uri="{FF2B5EF4-FFF2-40B4-BE49-F238E27FC236}">
                <a16:creationId xmlns:a16="http://schemas.microsoft.com/office/drawing/2014/main" id="{B16BC512-D918-4EF9-9051-00B87BDA9D19}"/>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FB6B0C2C-ED55-433C-AABA-C56B15387F00}"/>
              </a:ext>
            </a:extLst>
          </p:cNvPr>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26933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2F3BA-448D-47C2-A98D-589B16A832A6}"/>
              </a:ext>
            </a:extLst>
          </p:cNvPr>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0E0D018-E536-4B7F-A0D7-B153B0A5B50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CBD591E-FBD6-4220-9899-26930B507BF9}"/>
              </a:ext>
            </a:extLst>
          </p:cNvPr>
          <p:cNvSpPr>
            <a:spLocks noGrp="1"/>
          </p:cNvSpPr>
          <p:nvPr>
            <p:ph type="dt" sz="half" idx="10"/>
          </p:nvPr>
        </p:nvSpPr>
        <p:spPr/>
        <p:txBody>
          <a:bodyPr/>
          <a:lstStyle>
            <a:lvl1pPr>
              <a:defRPr/>
            </a:lvl1pPr>
          </a:lstStyle>
          <a:p>
            <a:fld id="{B74EF37E-CF9F-435E-823D-FD026391A56C}"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362E77EC-659B-400C-8358-D8EDFE8F0838}"/>
              </a:ext>
            </a:extLst>
          </p:cNvPr>
          <p:cNvSpPr>
            <a:spLocks noGrp="1"/>
          </p:cNvSpPr>
          <p:nvPr>
            <p:ph type="ftr" sz="quarter" idx="11"/>
          </p:nvPr>
        </p:nvSpPr>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760BF339-F4AA-4DEC-B382-CB8D370D3489}"/>
              </a:ext>
            </a:extLst>
          </p:cNvPr>
          <p:cNvSpPr>
            <a:spLocks noGrp="1"/>
          </p:cNvSpPr>
          <p:nvPr>
            <p:ph type="sldNum" sz="quarter" idx="12"/>
          </p:nvPr>
        </p:nvSpPr>
        <p:spPr/>
        <p:txBody>
          <a:bodyPr/>
          <a:lstStyle>
            <a:lvl1pPr>
              <a:defRPr/>
            </a:lvl1pPr>
          </a:lstStyle>
          <a:p>
            <a:r>
              <a:rPr lang="it-IT" altLang="it-IT" dirty="0"/>
              <a:t>Pagina </a:t>
            </a:r>
            <a:fld id="{D843955C-EC7B-4332-BF6B-01E0DD7A8484}" type="slidenum">
              <a:rPr lang="it-IT" altLang="it-IT"/>
              <a:pPr/>
              <a:t>‹N›</a:t>
            </a:fld>
            <a:endParaRPr lang="it-IT" altLang="it-IT" dirty="0"/>
          </a:p>
        </p:txBody>
      </p:sp>
    </p:spTree>
    <p:extLst>
      <p:ext uri="{BB962C8B-B14F-4D97-AF65-F5344CB8AC3E}">
        <p14:creationId xmlns:p14="http://schemas.microsoft.com/office/powerpoint/2010/main" val="384412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80D057-1125-4379-9740-E58BBECF7CE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69E3307-193A-4DB0-B910-846E67A5BB1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20A5EC-0186-4C4D-B08D-A500857FA169}"/>
              </a:ext>
            </a:extLst>
          </p:cNvPr>
          <p:cNvSpPr>
            <a:spLocks noGrp="1"/>
          </p:cNvSpPr>
          <p:nvPr>
            <p:ph type="dt" sz="half" idx="10"/>
          </p:nvPr>
        </p:nvSpPr>
        <p:spPr/>
        <p:txBody>
          <a:bodyPr/>
          <a:lstStyle>
            <a:lvl1pPr>
              <a:defRPr/>
            </a:lvl1pPr>
          </a:lstStyle>
          <a:p>
            <a:fld id="{3952CC80-477B-43DE-808C-AF5AB5726841}"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F3F45A2E-FC1D-4132-A19F-D426632FE566}"/>
              </a:ext>
            </a:extLst>
          </p:cNvPr>
          <p:cNvSpPr>
            <a:spLocks noGrp="1"/>
          </p:cNvSpPr>
          <p:nvPr>
            <p:ph type="ftr" sz="quarter" idx="11"/>
          </p:nvPr>
        </p:nvSpPr>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8CEB66D0-5FB4-4A1F-929F-60AADA702C73}"/>
              </a:ext>
            </a:extLst>
          </p:cNvPr>
          <p:cNvSpPr>
            <a:spLocks noGrp="1"/>
          </p:cNvSpPr>
          <p:nvPr>
            <p:ph type="sldNum" sz="quarter" idx="12"/>
          </p:nvPr>
        </p:nvSpPr>
        <p:spPr/>
        <p:txBody>
          <a:bodyPr/>
          <a:lstStyle>
            <a:lvl1pPr>
              <a:defRPr/>
            </a:lvl1pPr>
          </a:lstStyle>
          <a:p>
            <a:r>
              <a:rPr lang="it-IT" altLang="it-IT" dirty="0"/>
              <a:t>Pagina </a:t>
            </a:r>
            <a:fld id="{471E1E66-9483-4AC7-B253-8666562D0CC4}" type="slidenum">
              <a:rPr lang="it-IT" altLang="it-IT"/>
              <a:pPr/>
              <a:t>‹N›</a:t>
            </a:fld>
            <a:endParaRPr lang="it-IT" altLang="it-IT" dirty="0"/>
          </a:p>
        </p:txBody>
      </p:sp>
    </p:spTree>
    <p:extLst>
      <p:ext uri="{BB962C8B-B14F-4D97-AF65-F5344CB8AC3E}">
        <p14:creationId xmlns:p14="http://schemas.microsoft.com/office/powerpoint/2010/main" val="27626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5DD5DBF-F088-4792-B08A-D766855A7EAF}"/>
              </a:ext>
            </a:extLst>
          </p:cNvPr>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6131C94-F88D-46C0-961B-1777D6873B4D}"/>
              </a:ext>
            </a:extLst>
          </p:cNvPr>
          <p:cNvSpPr>
            <a:spLocks noGrp="1"/>
          </p:cNvSpPr>
          <p:nvPr>
            <p:ph type="body" orient="vert" idx="1"/>
          </p:nvPr>
        </p:nvSpPr>
        <p:spPr>
          <a:xfrm>
            <a:off x="1116013" y="409575"/>
            <a:ext cx="5518150" cy="54578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6825E3F-9A95-4795-A705-093E64CA26FE}"/>
              </a:ext>
            </a:extLst>
          </p:cNvPr>
          <p:cNvSpPr>
            <a:spLocks noGrp="1"/>
          </p:cNvSpPr>
          <p:nvPr>
            <p:ph type="dt" sz="half" idx="10"/>
          </p:nvPr>
        </p:nvSpPr>
        <p:spPr/>
        <p:txBody>
          <a:bodyPr/>
          <a:lstStyle>
            <a:lvl1pPr>
              <a:defRPr/>
            </a:lvl1pPr>
          </a:lstStyle>
          <a:p>
            <a:fld id="{85F013D5-B2EA-46C3-B3A7-5041F2CFA358}"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75EFAA4F-D8FD-4724-AF0F-105DE04FE2BE}"/>
              </a:ext>
            </a:extLst>
          </p:cNvPr>
          <p:cNvSpPr>
            <a:spLocks noGrp="1"/>
          </p:cNvSpPr>
          <p:nvPr>
            <p:ph type="ftr" sz="quarter" idx="11"/>
          </p:nvPr>
        </p:nvSpPr>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8E9CBB8D-2A40-4BB0-B0CC-F004A9358A63}"/>
              </a:ext>
            </a:extLst>
          </p:cNvPr>
          <p:cNvSpPr>
            <a:spLocks noGrp="1"/>
          </p:cNvSpPr>
          <p:nvPr>
            <p:ph type="sldNum" sz="quarter" idx="12"/>
          </p:nvPr>
        </p:nvSpPr>
        <p:spPr/>
        <p:txBody>
          <a:bodyPr/>
          <a:lstStyle>
            <a:lvl1pPr>
              <a:defRPr/>
            </a:lvl1pPr>
          </a:lstStyle>
          <a:p>
            <a:r>
              <a:rPr lang="it-IT" altLang="it-IT" dirty="0"/>
              <a:t>Pagina </a:t>
            </a:r>
            <a:fld id="{E974F56F-1D1E-4999-BE2E-D5FB4EE5FBED}" type="slidenum">
              <a:rPr lang="it-IT" altLang="it-IT"/>
              <a:pPr/>
              <a:t>‹N›</a:t>
            </a:fld>
            <a:endParaRPr lang="it-IT" altLang="it-IT" dirty="0"/>
          </a:p>
        </p:txBody>
      </p:sp>
    </p:spTree>
    <p:extLst>
      <p:ext uri="{BB962C8B-B14F-4D97-AF65-F5344CB8AC3E}">
        <p14:creationId xmlns:p14="http://schemas.microsoft.com/office/powerpoint/2010/main" val="928495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DFFE9B-5A10-41DF-A5B5-A7173E48732B}"/>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BD8A9F4-5A9A-48BB-9A45-DF1D8186012A}"/>
              </a:ext>
            </a:extLst>
          </p:cNvPr>
          <p:cNvSpPr>
            <a:spLocks noGrp="1"/>
          </p:cNvSpPr>
          <p:nvPr>
            <p:ph type="body"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D712CEB-D727-421A-8CDF-1677AC5BDCD0}"/>
              </a:ext>
            </a:extLst>
          </p:cNvPr>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75F3D7E-E2E6-4EE0-AD68-95D22B0746E0}"/>
              </a:ext>
            </a:extLst>
          </p:cNvPr>
          <p:cNvSpPr>
            <a:spLocks noGrp="1"/>
          </p:cNvSpPr>
          <p:nvPr>
            <p:ph type="dt" sz="half" idx="10"/>
          </p:nvPr>
        </p:nvSpPr>
        <p:spPr>
          <a:xfrm>
            <a:off x="4343400" y="6146800"/>
            <a:ext cx="1905000" cy="457200"/>
          </a:xfrm>
        </p:spPr>
        <p:txBody>
          <a:bodyPr/>
          <a:lstStyle>
            <a:lvl1pPr>
              <a:defRPr/>
            </a:lvl1pPr>
          </a:lstStyle>
          <a:p>
            <a:fld id="{327F8955-4BC0-43CB-85D0-B3CCED6CF6F0}" type="datetime1">
              <a:rPr lang="it-IT" altLang="it-IT"/>
              <a:pPr/>
              <a:t>14/05/2020</a:t>
            </a:fld>
            <a:endParaRPr lang="it-IT" altLang="it-IT" dirty="0"/>
          </a:p>
        </p:txBody>
      </p:sp>
      <p:sp>
        <p:nvSpPr>
          <p:cNvPr id="6" name="Segnaposto piè di pagina 5">
            <a:extLst>
              <a:ext uri="{FF2B5EF4-FFF2-40B4-BE49-F238E27FC236}">
                <a16:creationId xmlns:a16="http://schemas.microsoft.com/office/drawing/2014/main" id="{4B32804A-48C9-4505-A654-F9C6F54D84E8}"/>
              </a:ext>
            </a:extLst>
          </p:cNvPr>
          <p:cNvSpPr>
            <a:spLocks noGrp="1"/>
          </p:cNvSpPr>
          <p:nvPr>
            <p:ph type="ftr" sz="quarter" idx="11"/>
          </p:nvPr>
        </p:nvSpPr>
        <p:spPr>
          <a:xfrm>
            <a:off x="1219200" y="6146800"/>
            <a:ext cx="2895600" cy="457200"/>
          </a:xfrm>
        </p:spPr>
        <p:txBody>
          <a:bodyPr/>
          <a:lstStyle>
            <a:lvl1pPr>
              <a:defRPr/>
            </a:lvl1pPr>
          </a:lstStyle>
          <a:p>
            <a:r>
              <a:rPr lang="it-IT" altLang="it-IT" dirty="0"/>
              <a:t>Titolo Presentazione</a:t>
            </a:r>
          </a:p>
        </p:txBody>
      </p:sp>
      <p:sp>
        <p:nvSpPr>
          <p:cNvPr id="7" name="Segnaposto numero diapositiva 6">
            <a:extLst>
              <a:ext uri="{FF2B5EF4-FFF2-40B4-BE49-F238E27FC236}">
                <a16:creationId xmlns:a16="http://schemas.microsoft.com/office/drawing/2014/main" id="{BB838690-563C-4811-946F-BF5E8E436C0F}"/>
              </a:ext>
            </a:extLst>
          </p:cNvPr>
          <p:cNvSpPr>
            <a:spLocks noGrp="1"/>
          </p:cNvSpPr>
          <p:nvPr>
            <p:ph type="sldNum" sz="quarter" idx="12"/>
          </p:nvPr>
        </p:nvSpPr>
        <p:spPr>
          <a:xfrm>
            <a:off x="6553200" y="6146800"/>
            <a:ext cx="1905000" cy="457200"/>
          </a:xfrm>
        </p:spPr>
        <p:txBody>
          <a:bodyPr/>
          <a:lstStyle>
            <a:lvl1pPr>
              <a:defRPr/>
            </a:lvl1pPr>
          </a:lstStyle>
          <a:p>
            <a:r>
              <a:rPr lang="it-IT" altLang="it-IT" dirty="0"/>
              <a:t>Pagina </a:t>
            </a:r>
            <a:fld id="{D0A7C68F-6FE1-4857-83A1-8226836DB5C1}" type="slidenum">
              <a:rPr lang="it-IT" altLang="it-IT"/>
              <a:pPr/>
              <a:t>‹N›</a:t>
            </a:fld>
            <a:endParaRPr lang="it-IT" altLang="it-IT" dirty="0"/>
          </a:p>
        </p:txBody>
      </p:sp>
    </p:spTree>
    <p:extLst>
      <p:ext uri="{BB962C8B-B14F-4D97-AF65-F5344CB8AC3E}">
        <p14:creationId xmlns:p14="http://schemas.microsoft.com/office/powerpoint/2010/main" val="467231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DFBAAF-F1EC-42BE-BD2C-20E3C765779F}"/>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a:extLst>
              <a:ext uri="{FF2B5EF4-FFF2-40B4-BE49-F238E27FC236}">
                <a16:creationId xmlns:a16="http://schemas.microsoft.com/office/drawing/2014/main" id="{B43DE5DE-E108-4843-B409-71F1C0C98323}"/>
              </a:ext>
            </a:extLst>
          </p:cNvPr>
          <p:cNvSpPr>
            <a:spLocks noGrp="1"/>
          </p:cNvSpPr>
          <p:nvPr>
            <p:ph type="tbl" idx="1"/>
          </p:nvPr>
        </p:nvSpPr>
        <p:spPr>
          <a:xfrm>
            <a:off x="1116013" y="1752600"/>
            <a:ext cx="7559675" cy="4114800"/>
          </a:xfrm>
        </p:spPr>
        <p:txBody>
          <a:bodyPr/>
          <a:lstStyle/>
          <a:p>
            <a:endParaRPr lang="it-IT" dirty="0"/>
          </a:p>
        </p:txBody>
      </p:sp>
      <p:sp>
        <p:nvSpPr>
          <p:cNvPr id="4" name="Segnaposto data 3">
            <a:extLst>
              <a:ext uri="{FF2B5EF4-FFF2-40B4-BE49-F238E27FC236}">
                <a16:creationId xmlns:a16="http://schemas.microsoft.com/office/drawing/2014/main" id="{AEBC89A8-EC99-4370-9725-6DE5E5F31EAA}"/>
              </a:ext>
            </a:extLst>
          </p:cNvPr>
          <p:cNvSpPr>
            <a:spLocks noGrp="1"/>
          </p:cNvSpPr>
          <p:nvPr>
            <p:ph type="dt" sz="half" idx="10"/>
          </p:nvPr>
        </p:nvSpPr>
        <p:spPr>
          <a:xfrm>
            <a:off x="4343400" y="6146800"/>
            <a:ext cx="1905000" cy="457200"/>
          </a:xfrm>
        </p:spPr>
        <p:txBody>
          <a:bodyPr/>
          <a:lstStyle>
            <a:lvl1pPr>
              <a:defRPr/>
            </a:lvl1pPr>
          </a:lstStyle>
          <a:p>
            <a:fld id="{E1EA98A0-3B1D-46F7-AD33-920A6930E2FF}"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3FE6CE9E-C506-4455-BA33-83FF2A8159FF}"/>
              </a:ext>
            </a:extLst>
          </p:cNvPr>
          <p:cNvSpPr>
            <a:spLocks noGrp="1"/>
          </p:cNvSpPr>
          <p:nvPr>
            <p:ph type="ftr" sz="quarter" idx="11"/>
          </p:nvPr>
        </p:nvSpPr>
        <p:spPr>
          <a:xfrm>
            <a:off x="1219200" y="6146800"/>
            <a:ext cx="2895600" cy="457200"/>
          </a:xfrm>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1E43B43B-EDB0-464F-A278-96CF1C1B12A3}"/>
              </a:ext>
            </a:extLst>
          </p:cNvPr>
          <p:cNvSpPr>
            <a:spLocks noGrp="1"/>
          </p:cNvSpPr>
          <p:nvPr>
            <p:ph type="sldNum" sz="quarter" idx="12"/>
          </p:nvPr>
        </p:nvSpPr>
        <p:spPr>
          <a:xfrm>
            <a:off x="6553200" y="6146800"/>
            <a:ext cx="1905000" cy="457200"/>
          </a:xfrm>
        </p:spPr>
        <p:txBody>
          <a:bodyPr/>
          <a:lstStyle>
            <a:lvl1pPr>
              <a:defRPr/>
            </a:lvl1pPr>
          </a:lstStyle>
          <a:p>
            <a:r>
              <a:rPr lang="it-IT" altLang="it-IT" dirty="0"/>
              <a:t>Pagina </a:t>
            </a:r>
            <a:fld id="{9D05CE4B-556E-412C-8377-48FD8BCA0C95}" type="slidenum">
              <a:rPr lang="it-IT" altLang="it-IT"/>
              <a:pPr/>
              <a:t>‹N›</a:t>
            </a:fld>
            <a:endParaRPr lang="it-IT" altLang="it-IT" dirty="0"/>
          </a:p>
        </p:txBody>
      </p:sp>
    </p:spTree>
    <p:extLst>
      <p:ext uri="{BB962C8B-B14F-4D97-AF65-F5344CB8AC3E}">
        <p14:creationId xmlns:p14="http://schemas.microsoft.com/office/powerpoint/2010/main" val="374593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CA1179-D9BF-48C1-BB8E-34031BAE19F9}"/>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a:extLst>
              <a:ext uri="{FF2B5EF4-FFF2-40B4-BE49-F238E27FC236}">
                <a16:creationId xmlns:a16="http://schemas.microsoft.com/office/drawing/2014/main" id="{25828CA5-C035-46C2-BBAC-234C645F9A41}"/>
              </a:ext>
            </a:extLst>
          </p:cNvPr>
          <p:cNvSpPr>
            <a:spLocks noGrp="1"/>
          </p:cNvSpPr>
          <p:nvPr>
            <p:ph type="chart" idx="1"/>
          </p:nvPr>
        </p:nvSpPr>
        <p:spPr>
          <a:xfrm>
            <a:off x="1116013" y="1752600"/>
            <a:ext cx="7559675" cy="4114800"/>
          </a:xfrm>
        </p:spPr>
        <p:txBody>
          <a:bodyPr/>
          <a:lstStyle/>
          <a:p>
            <a:endParaRPr lang="it-IT" dirty="0"/>
          </a:p>
        </p:txBody>
      </p:sp>
      <p:sp>
        <p:nvSpPr>
          <p:cNvPr id="4" name="Segnaposto data 3">
            <a:extLst>
              <a:ext uri="{FF2B5EF4-FFF2-40B4-BE49-F238E27FC236}">
                <a16:creationId xmlns:a16="http://schemas.microsoft.com/office/drawing/2014/main" id="{C6E00640-156D-480E-A828-3670B01E66F6}"/>
              </a:ext>
            </a:extLst>
          </p:cNvPr>
          <p:cNvSpPr>
            <a:spLocks noGrp="1"/>
          </p:cNvSpPr>
          <p:nvPr>
            <p:ph type="dt" sz="half" idx="10"/>
          </p:nvPr>
        </p:nvSpPr>
        <p:spPr>
          <a:xfrm>
            <a:off x="4343400" y="6146800"/>
            <a:ext cx="1905000" cy="457200"/>
          </a:xfrm>
        </p:spPr>
        <p:txBody>
          <a:bodyPr/>
          <a:lstStyle>
            <a:lvl1pPr>
              <a:defRPr/>
            </a:lvl1pPr>
          </a:lstStyle>
          <a:p>
            <a:fld id="{433D4A34-7944-4629-9AA8-5D65DC886547}"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4C4B729F-1BE8-4243-A9CA-E0C23890F6BD}"/>
              </a:ext>
            </a:extLst>
          </p:cNvPr>
          <p:cNvSpPr>
            <a:spLocks noGrp="1"/>
          </p:cNvSpPr>
          <p:nvPr>
            <p:ph type="ftr" sz="quarter" idx="11"/>
          </p:nvPr>
        </p:nvSpPr>
        <p:spPr>
          <a:xfrm>
            <a:off x="1219200" y="6146800"/>
            <a:ext cx="2895600" cy="457200"/>
          </a:xfrm>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D4E74D0F-B236-4B55-8AEF-170DE410DDEB}"/>
              </a:ext>
            </a:extLst>
          </p:cNvPr>
          <p:cNvSpPr>
            <a:spLocks noGrp="1"/>
          </p:cNvSpPr>
          <p:nvPr>
            <p:ph type="sldNum" sz="quarter" idx="12"/>
          </p:nvPr>
        </p:nvSpPr>
        <p:spPr>
          <a:xfrm>
            <a:off x="6553200" y="6146800"/>
            <a:ext cx="1905000" cy="457200"/>
          </a:xfrm>
        </p:spPr>
        <p:txBody>
          <a:bodyPr/>
          <a:lstStyle>
            <a:lvl1pPr>
              <a:defRPr/>
            </a:lvl1pPr>
          </a:lstStyle>
          <a:p>
            <a:r>
              <a:rPr lang="it-IT" altLang="it-IT" dirty="0"/>
              <a:t>Pagina </a:t>
            </a:r>
            <a:fld id="{9F86D0D5-78CA-4DD2-9B69-22AB9AD0609D}" type="slidenum">
              <a:rPr lang="it-IT" altLang="it-IT"/>
              <a:pPr/>
              <a:t>‹N›</a:t>
            </a:fld>
            <a:endParaRPr lang="it-IT" altLang="it-IT" dirty="0"/>
          </a:p>
        </p:txBody>
      </p:sp>
    </p:spTree>
    <p:extLst>
      <p:ext uri="{BB962C8B-B14F-4D97-AF65-F5344CB8AC3E}">
        <p14:creationId xmlns:p14="http://schemas.microsoft.com/office/powerpoint/2010/main" val="18831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8AE6B-DFB0-4C10-A5F2-816B16720DE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192DEF-E975-401E-96FE-4B697A3BBA2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DB5FD1-A877-40B8-BE98-DBD0DAEA7665}"/>
              </a:ext>
            </a:extLst>
          </p:cNvPr>
          <p:cNvSpPr>
            <a:spLocks noGrp="1"/>
          </p:cNvSpPr>
          <p:nvPr>
            <p:ph type="dt" sz="half" idx="10"/>
          </p:nvPr>
        </p:nvSpPr>
        <p:spPr/>
        <p:txBody>
          <a:bodyPr/>
          <a:lstStyle>
            <a:lvl1pPr>
              <a:defRPr/>
            </a:lvl1pPr>
          </a:lstStyle>
          <a:p>
            <a:fld id="{0CC309EE-1A7A-4407-8F94-6B15885008D4}"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890DF5B4-E80B-443A-9888-0FBE6E2E409D}"/>
              </a:ext>
            </a:extLst>
          </p:cNvPr>
          <p:cNvSpPr>
            <a:spLocks noGrp="1"/>
          </p:cNvSpPr>
          <p:nvPr>
            <p:ph type="ftr" sz="quarter" idx="11"/>
          </p:nvPr>
        </p:nvSpPr>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F5760440-06A4-434C-9908-980C37EB9885}"/>
              </a:ext>
            </a:extLst>
          </p:cNvPr>
          <p:cNvSpPr>
            <a:spLocks noGrp="1"/>
          </p:cNvSpPr>
          <p:nvPr>
            <p:ph type="sldNum" sz="quarter" idx="12"/>
          </p:nvPr>
        </p:nvSpPr>
        <p:spPr/>
        <p:txBody>
          <a:bodyPr/>
          <a:lstStyle>
            <a:lvl1pPr>
              <a:defRPr/>
            </a:lvl1pPr>
          </a:lstStyle>
          <a:p>
            <a:r>
              <a:rPr lang="it-IT" altLang="it-IT" dirty="0"/>
              <a:t>Pagina </a:t>
            </a:r>
            <a:fld id="{DA8348E9-B157-4CA5-BF1A-DD3A1C7A4BBA}" type="slidenum">
              <a:rPr lang="it-IT" altLang="it-IT"/>
              <a:pPr/>
              <a:t>‹N›</a:t>
            </a:fld>
            <a:endParaRPr lang="it-IT" altLang="it-IT" dirty="0"/>
          </a:p>
        </p:txBody>
      </p:sp>
    </p:spTree>
    <p:extLst>
      <p:ext uri="{BB962C8B-B14F-4D97-AF65-F5344CB8AC3E}">
        <p14:creationId xmlns:p14="http://schemas.microsoft.com/office/powerpoint/2010/main" val="26964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BA3E6B-A00B-4E64-ACFF-675EC0E0BCA5}"/>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FE474D1-13B7-4F5A-807C-D81CD969071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6EDD64D-270B-459C-A77C-B899B6E1411D}"/>
              </a:ext>
            </a:extLst>
          </p:cNvPr>
          <p:cNvSpPr>
            <a:spLocks noGrp="1"/>
          </p:cNvSpPr>
          <p:nvPr>
            <p:ph type="dt" sz="half" idx="10"/>
          </p:nvPr>
        </p:nvSpPr>
        <p:spPr/>
        <p:txBody>
          <a:bodyPr/>
          <a:lstStyle>
            <a:lvl1pPr>
              <a:defRPr/>
            </a:lvl1pPr>
          </a:lstStyle>
          <a:p>
            <a:fld id="{4D70B278-1074-4655-8C80-6FCFBFD24C1A}" type="datetime1">
              <a:rPr lang="it-IT" altLang="it-IT"/>
              <a:pPr/>
              <a:t>14/05/2020</a:t>
            </a:fld>
            <a:endParaRPr lang="it-IT" altLang="it-IT" dirty="0"/>
          </a:p>
        </p:txBody>
      </p:sp>
      <p:sp>
        <p:nvSpPr>
          <p:cNvPr id="5" name="Segnaposto piè di pagina 4">
            <a:extLst>
              <a:ext uri="{FF2B5EF4-FFF2-40B4-BE49-F238E27FC236}">
                <a16:creationId xmlns:a16="http://schemas.microsoft.com/office/drawing/2014/main" id="{6D14697A-99DF-48D7-AAF9-54CF7011971B}"/>
              </a:ext>
            </a:extLst>
          </p:cNvPr>
          <p:cNvSpPr>
            <a:spLocks noGrp="1"/>
          </p:cNvSpPr>
          <p:nvPr>
            <p:ph type="ftr" sz="quarter" idx="11"/>
          </p:nvPr>
        </p:nvSpPr>
        <p:spPr/>
        <p:txBody>
          <a:bodyPr/>
          <a:lstStyle>
            <a:lvl1pPr>
              <a:defRPr/>
            </a:lvl1pPr>
          </a:lstStyle>
          <a:p>
            <a:r>
              <a:rPr lang="it-IT" altLang="it-IT" dirty="0"/>
              <a:t>Titolo Presentazione</a:t>
            </a:r>
          </a:p>
        </p:txBody>
      </p:sp>
      <p:sp>
        <p:nvSpPr>
          <p:cNvPr id="6" name="Segnaposto numero diapositiva 5">
            <a:extLst>
              <a:ext uri="{FF2B5EF4-FFF2-40B4-BE49-F238E27FC236}">
                <a16:creationId xmlns:a16="http://schemas.microsoft.com/office/drawing/2014/main" id="{93165167-90C1-4AA4-8B18-AC3D3C709F44}"/>
              </a:ext>
            </a:extLst>
          </p:cNvPr>
          <p:cNvSpPr>
            <a:spLocks noGrp="1"/>
          </p:cNvSpPr>
          <p:nvPr>
            <p:ph type="sldNum" sz="quarter" idx="12"/>
          </p:nvPr>
        </p:nvSpPr>
        <p:spPr/>
        <p:txBody>
          <a:bodyPr/>
          <a:lstStyle>
            <a:lvl1pPr>
              <a:defRPr/>
            </a:lvl1pPr>
          </a:lstStyle>
          <a:p>
            <a:r>
              <a:rPr lang="it-IT" altLang="it-IT" dirty="0"/>
              <a:t>Pagina </a:t>
            </a:r>
            <a:fld id="{DC968AD7-067F-4510-B7B3-CBC337E35D56}" type="slidenum">
              <a:rPr lang="it-IT" altLang="it-IT"/>
              <a:pPr/>
              <a:t>‹N›</a:t>
            </a:fld>
            <a:endParaRPr lang="it-IT" altLang="it-IT" dirty="0"/>
          </a:p>
        </p:txBody>
      </p:sp>
    </p:spTree>
    <p:extLst>
      <p:ext uri="{BB962C8B-B14F-4D97-AF65-F5344CB8AC3E}">
        <p14:creationId xmlns:p14="http://schemas.microsoft.com/office/powerpoint/2010/main" val="8404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DDE0F-EB91-427B-9979-A980E36B36A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4364CD8-1B3F-4ED8-9616-A7F601D0B514}"/>
              </a:ext>
            </a:extLst>
          </p:cNvPr>
          <p:cNvSpPr>
            <a:spLocks noGrp="1"/>
          </p:cNvSpPr>
          <p:nvPr>
            <p:ph sz="half" idx="1"/>
          </p:nvPr>
        </p:nvSpPr>
        <p:spPr>
          <a:xfrm>
            <a:off x="1116013" y="1752600"/>
            <a:ext cx="3703637"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F90F67B-A3C9-4629-B421-CF6F894D51F3}"/>
              </a:ext>
            </a:extLst>
          </p:cNvPr>
          <p:cNvSpPr>
            <a:spLocks noGrp="1"/>
          </p:cNvSpPr>
          <p:nvPr>
            <p:ph sz="half" idx="2"/>
          </p:nvPr>
        </p:nvSpPr>
        <p:spPr>
          <a:xfrm>
            <a:off x="4972050" y="1752600"/>
            <a:ext cx="3703638" cy="4114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6CA23EF-9656-4733-AD4B-ED0D5D0E7E0B}"/>
              </a:ext>
            </a:extLst>
          </p:cNvPr>
          <p:cNvSpPr>
            <a:spLocks noGrp="1"/>
          </p:cNvSpPr>
          <p:nvPr>
            <p:ph type="dt" sz="half" idx="10"/>
          </p:nvPr>
        </p:nvSpPr>
        <p:spPr/>
        <p:txBody>
          <a:bodyPr/>
          <a:lstStyle>
            <a:lvl1pPr>
              <a:defRPr/>
            </a:lvl1pPr>
          </a:lstStyle>
          <a:p>
            <a:fld id="{894B79EE-DF53-4899-9FEA-5602CC41B8B0}" type="datetime1">
              <a:rPr lang="it-IT" altLang="it-IT"/>
              <a:pPr/>
              <a:t>14/05/2020</a:t>
            </a:fld>
            <a:endParaRPr lang="it-IT" altLang="it-IT" dirty="0"/>
          </a:p>
        </p:txBody>
      </p:sp>
      <p:sp>
        <p:nvSpPr>
          <p:cNvPr id="6" name="Segnaposto piè di pagina 5">
            <a:extLst>
              <a:ext uri="{FF2B5EF4-FFF2-40B4-BE49-F238E27FC236}">
                <a16:creationId xmlns:a16="http://schemas.microsoft.com/office/drawing/2014/main" id="{704AA7B5-9FAA-4831-A219-D55456F460EB}"/>
              </a:ext>
            </a:extLst>
          </p:cNvPr>
          <p:cNvSpPr>
            <a:spLocks noGrp="1"/>
          </p:cNvSpPr>
          <p:nvPr>
            <p:ph type="ftr" sz="quarter" idx="11"/>
          </p:nvPr>
        </p:nvSpPr>
        <p:spPr/>
        <p:txBody>
          <a:bodyPr/>
          <a:lstStyle>
            <a:lvl1pPr>
              <a:defRPr/>
            </a:lvl1pPr>
          </a:lstStyle>
          <a:p>
            <a:r>
              <a:rPr lang="it-IT" altLang="it-IT" dirty="0"/>
              <a:t>Titolo Presentazione</a:t>
            </a:r>
          </a:p>
        </p:txBody>
      </p:sp>
      <p:sp>
        <p:nvSpPr>
          <p:cNvPr id="7" name="Segnaposto numero diapositiva 6">
            <a:extLst>
              <a:ext uri="{FF2B5EF4-FFF2-40B4-BE49-F238E27FC236}">
                <a16:creationId xmlns:a16="http://schemas.microsoft.com/office/drawing/2014/main" id="{5E279387-F576-40E8-8FE5-5F791F4079C7}"/>
              </a:ext>
            </a:extLst>
          </p:cNvPr>
          <p:cNvSpPr>
            <a:spLocks noGrp="1"/>
          </p:cNvSpPr>
          <p:nvPr>
            <p:ph type="sldNum" sz="quarter" idx="12"/>
          </p:nvPr>
        </p:nvSpPr>
        <p:spPr/>
        <p:txBody>
          <a:bodyPr/>
          <a:lstStyle>
            <a:lvl1pPr>
              <a:defRPr/>
            </a:lvl1pPr>
          </a:lstStyle>
          <a:p>
            <a:r>
              <a:rPr lang="it-IT" altLang="it-IT" dirty="0"/>
              <a:t>Pagina </a:t>
            </a:r>
            <a:fld id="{76FA4F3C-615F-4C35-B77F-38F9B8352894}" type="slidenum">
              <a:rPr lang="it-IT" altLang="it-IT"/>
              <a:pPr/>
              <a:t>‹N›</a:t>
            </a:fld>
            <a:endParaRPr lang="it-IT" altLang="it-IT" dirty="0"/>
          </a:p>
        </p:txBody>
      </p:sp>
    </p:spTree>
    <p:extLst>
      <p:ext uri="{BB962C8B-B14F-4D97-AF65-F5344CB8AC3E}">
        <p14:creationId xmlns:p14="http://schemas.microsoft.com/office/powerpoint/2010/main" val="351059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6F4A1-82ED-4B6F-8E76-2B59AF616AF0}"/>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25C4020-910C-4F5D-A13C-D1BA9292F28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0886855-1259-4CFF-B16C-937CB0662FCA}"/>
              </a:ext>
            </a:extLst>
          </p:cNvPr>
          <p:cNvSpPr>
            <a:spLocks noGrp="1"/>
          </p:cNvSpPr>
          <p:nvPr>
            <p:ph sz="half" idx="2"/>
          </p:nvPr>
        </p:nvSpPr>
        <p:spPr>
          <a:xfrm>
            <a:off x="630238" y="2505075"/>
            <a:ext cx="386873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3C0C808-403F-4C41-89DA-C689FF63E5D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7DB6ACA-B2BF-422F-B7F1-6294950D9924}"/>
              </a:ext>
            </a:extLst>
          </p:cNvPr>
          <p:cNvSpPr>
            <a:spLocks noGrp="1"/>
          </p:cNvSpPr>
          <p:nvPr>
            <p:ph sz="quarter" idx="4"/>
          </p:nvPr>
        </p:nvSpPr>
        <p:spPr>
          <a:xfrm>
            <a:off x="4629150" y="2505075"/>
            <a:ext cx="38877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8D87D36-F837-42D0-8E86-80DD10C500A1}"/>
              </a:ext>
            </a:extLst>
          </p:cNvPr>
          <p:cNvSpPr>
            <a:spLocks noGrp="1"/>
          </p:cNvSpPr>
          <p:nvPr>
            <p:ph type="dt" sz="half" idx="10"/>
          </p:nvPr>
        </p:nvSpPr>
        <p:spPr/>
        <p:txBody>
          <a:bodyPr/>
          <a:lstStyle>
            <a:lvl1pPr>
              <a:defRPr/>
            </a:lvl1pPr>
          </a:lstStyle>
          <a:p>
            <a:fld id="{2E11217D-BD41-46DC-8CA8-2248E3064595}" type="datetime1">
              <a:rPr lang="it-IT" altLang="it-IT"/>
              <a:pPr/>
              <a:t>14/05/2020</a:t>
            </a:fld>
            <a:endParaRPr lang="it-IT" altLang="it-IT" dirty="0"/>
          </a:p>
        </p:txBody>
      </p:sp>
      <p:sp>
        <p:nvSpPr>
          <p:cNvPr id="8" name="Segnaposto piè di pagina 7">
            <a:extLst>
              <a:ext uri="{FF2B5EF4-FFF2-40B4-BE49-F238E27FC236}">
                <a16:creationId xmlns:a16="http://schemas.microsoft.com/office/drawing/2014/main" id="{91B3EC86-30AD-45FD-A4BF-3AE557AF8AB6}"/>
              </a:ext>
            </a:extLst>
          </p:cNvPr>
          <p:cNvSpPr>
            <a:spLocks noGrp="1"/>
          </p:cNvSpPr>
          <p:nvPr>
            <p:ph type="ftr" sz="quarter" idx="11"/>
          </p:nvPr>
        </p:nvSpPr>
        <p:spPr/>
        <p:txBody>
          <a:bodyPr/>
          <a:lstStyle>
            <a:lvl1pPr>
              <a:defRPr/>
            </a:lvl1pPr>
          </a:lstStyle>
          <a:p>
            <a:r>
              <a:rPr lang="it-IT" altLang="it-IT" dirty="0"/>
              <a:t>Titolo Presentazione</a:t>
            </a:r>
          </a:p>
        </p:txBody>
      </p:sp>
      <p:sp>
        <p:nvSpPr>
          <p:cNvPr id="9" name="Segnaposto numero diapositiva 8">
            <a:extLst>
              <a:ext uri="{FF2B5EF4-FFF2-40B4-BE49-F238E27FC236}">
                <a16:creationId xmlns:a16="http://schemas.microsoft.com/office/drawing/2014/main" id="{7380B643-3B6D-4FBF-AC24-DDAE15B5112F}"/>
              </a:ext>
            </a:extLst>
          </p:cNvPr>
          <p:cNvSpPr>
            <a:spLocks noGrp="1"/>
          </p:cNvSpPr>
          <p:nvPr>
            <p:ph type="sldNum" sz="quarter" idx="12"/>
          </p:nvPr>
        </p:nvSpPr>
        <p:spPr/>
        <p:txBody>
          <a:bodyPr/>
          <a:lstStyle>
            <a:lvl1pPr>
              <a:defRPr/>
            </a:lvl1pPr>
          </a:lstStyle>
          <a:p>
            <a:r>
              <a:rPr lang="it-IT" altLang="it-IT" dirty="0"/>
              <a:t>Pagina </a:t>
            </a:r>
            <a:fld id="{E1C1DD78-5148-4541-AC21-6825AF881F08}" type="slidenum">
              <a:rPr lang="it-IT" altLang="it-IT"/>
              <a:pPr/>
              <a:t>‹N›</a:t>
            </a:fld>
            <a:endParaRPr lang="it-IT" altLang="it-IT" dirty="0"/>
          </a:p>
        </p:txBody>
      </p:sp>
    </p:spTree>
    <p:extLst>
      <p:ext uri="{BB962C8B-B14F-4D97-AF65-F5344CB8AC3E}">
        <p14:creationId xmlns:p14="http://schemas.microsoft.com/office/powerpoint/2010/main" val="256870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3BF6C0-7845-40D4-AFC5-34BA6355BF0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1CF6B2C-4DE6-44B2-B01E-864D4FB8CD8C}"/>
              </a:ext>
            </a:extLst>
          </p:cNvPr>
          <p:cNvSpPr>
            <a:spLocks noGrp="1"/>
          </p:cNvSpPr>
          <p:nvPr>
            <p:ph type="dt" sz="half" idx="10"/>
          </p:nvPr>
        </p:nvSpPr>
        <p:spPr/>
        <p:txBody>
          <a:bodyPr/>
          <a:lstStyle>
            <a:lvl1pPr>
              <a:defRPr/>
            </a:lvl1pPr>
          </a:lstStyle>
          <a:p>
            <a:fld id="{CBDAC1D9-685E-48EC-87E5-B4336A00A88E}" type="datetime1">
              <a:rPr lang="it-IT" altLang="it-IT"/>
              <a:pPr/>
              <a:t>14/05/2020</a:t>
            </a:fld>
            <a:endParaRPr lang="it-IT" altLang="it-IT" dirty="0"/>
          </a:p>
        </p:txBody>
      </p:sp>
      <p:sp>
        <p:nvSpPr>
          <p:cNvPr id="4" name="Segnaposto piè di pagina 3">
            <a:extLst>
              <a:ext uri="{FF2B5EF4-FFF2-40B4-BE49-F238E27FC236}">
                <a16:creationId xmlns:a16="http://schemas.microsoft.com/office/drawing/2014/main" id="{0F89A0BD-A2DD-45EF-A950-3620C6936E5D}"/>
              </a:ext>
            </a:extLst>
          </p:cNvPr>
          <p:cNvSpPr>
            <a:spLocks noGrp="1"/>
          </p:cNvSpPr>
          <p:nvPr>
            <p:ph type="ftr" sz="quarter" idx="11"/>
          </p:nvPr>
        </p:nvSpPr>
        <p:spPr/>
        <p:txBody>
          <a:bodyPr/>
          <a:lstStyle>
            <a:lvl1pPr>
              <a:defRPr/>
            </a:lvl1pPr>
          </a:lstStyle>
          <a:p>
            <a:r>
              <a:rPr lang="it-IT" altLang="it-IT" dirty="0"/>
              <a:t>Titolo Presentazione</a:t>
            </a:r>
          </a:p>
        </p:txBody>
      </p:sp>
      <p:sp>
        <p:nvSpPr>
          <p:cNvPr id="5" name="Segnaposto numero diapositiva 4">
            <a:extLst>
              <a:ext uri="{FF2B5EF4-FFF2-40B4-BE49-F238E27FC236}">
                <a16:creationId xmlns:a16="http://schemas.microsoft.com/office/drawing/2014/main" id="{0AF8C664-612D-4569-9116-260FE8C9D11C}"/>
              </a:ext>
            </a:extLst>
          </p:cNvPr>
          <p:cNvSpPr>
            <a:spLocks noGrp="1"/>
          </p:cNvSpPr>
          <p:nvPr>
            <p:ph type="sldNum" sz="quarter" idx="12"/>
          </p:nvPr>
        </p:nvSpPr>
        <p:spPr/>
        <p:txBody>
          <a:bodyPr/>
          <a:lstStyle>
            <a:lvl1pPr>
              <a:defRPr/>
            </a:lvl1pPr>
          </a:lstStyle>
          <a:p>
            <a:r>
              <a:rPr lang="it-IT" altLang="it-IT" dirty="0"/>
              <a:t>Pagina </a:t>
            </a:r>
            <a:fld id="{04A7EFF6-102B-4CA0-8E97-FCDBEAC7E114}" type="slidenum">
              <a:rPr lang="it-IT" altLang="it-IT"/>
              <a:pPr/>
              <a:t>‹N›</a:t>
            </a:fld>
            <a:endParaRPr lang="it-IT" altLang="it-IT" dirty="0"/>
          </a:p>
        </p:txBody>
      </p:sp>
    </p:spTree>
    <p:extLst>
      <p:ext uri="{BB962C8B-B14F-4D97-AF65-F5344CB8AC3E}">
        <p14:creationId xmlns:p14="http://schemas.microsoft.com/office/powerpoint/2010/main" val="204910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B650781-AEEB-47F9-922D-C2F7F7CCB183}"/>
              </a:ext>
            </a:extLst>
          </p:cNvPr>
          <p:cNvSpPr>
            <a:spLocks noGrp="1"/>
          </p:cNvSpPr>
          <p:nvPr>
            <p:ph type="dt" sz="half" idx="10"/>
          </p:nvPr>
        </p:nvSpPr>
        <p:spPr/>
        <p:txBody>
          <a:bodyPr/>
          <a:lstStyle>
            <a:lvl1pPr>
              <a:defRPr/>
            </a:lvl1pPr>
          </a:lstStyle>
          <a:p>
            <a:fld id="{1B4B6494-C9B7-4727-ADF6-3251170ACC04}" type="datetime1">
              <a:rPr lang="it-IT" altLang="it-IT"/>
              <a:pPr/>
              <a:t>14/05/2020</a:t>
            </a:fld>
            <a:endParaRPr lang="it-IT" altLang="it-IT" dirty="0"/>
          </a:p>
        </p:txBody>
      </p:sp>
      <p:sp>
        <p:nvSpPr>
          <p:cNvPr id="3" name="Segnaposto piè di pagina 2">
            <a:extLst>
              <a:ext uri="{FF2B5EF4-FFF2-40B4-BE49-F238E27FC236}">
                <a16:creationId xmlns:a16="http://schemas.microsoft.com/office/drawing/2014/main" id="{0DA2000B-D65E-485F-9FE0-A0B801A04AD7}"/>
              </a:ext>
            </a:extLst>
          </p:cNvPr>
          <p:cNvSpPr>
            <a:spLocks noGrp="1"/>
          </p:cNvSpPr>
          <p:nvPr>
            <p:ph type="ftr" sz="quarter" idx="11"/>
          </p:nvPr>
        </p:nvSpPr>
        <p:spPr/>
        <p:txBody>
          <a:bodyPr/>
          <a:lstStyle>
            <a:lvl1pPr>
              <a:defRPr/>
            </a:lvl1pPr>
          </a:lstStyle>
          <a:p>
            <a:r>
              <a:rPr lang="it-IT" altLang="it-IT" dirty="0"/>
              <a:t>Titolo Presentazione</a:t>
            </a:r>
          </a:p>
        </p:txBody>
      </p:sp>
      <p:sp>
        <p:nvSpPr>
          <p:cNvPr id="4" name="Segnaposto numero diapositiva 3">
            <a:extLst>
              <a:ext uri="{FF2B5EF4-FFF2-40B4-BE49-F238E27FC236}">
                <a16:creationId xmlns:a16="http://schemas.microsoft.com/office/drawing/2014/main" id="{A971C237-1485-42AC-A865-D13EA6FD6F1F}"/>
              </a:ext>
            </a:extLst>
          </p:cNvPr>
          <p:cNvSpPr>
            <a:spLocks noGrp="1"/>
          </p:cNvSpPr>
          <p:nvPr>
            <p:ph type="sldNum" sz="quarter" idx="12"/>
          </p:nvPr>
        </p:nvSpPr>
        <p:spPr/>
        <p:txBody>
          <a:bodyPr/>
          <a:lstStyle>
            <a:lvl1pPr>
              <a:defRPr/>
            </a:lvl1pPr>
          </a:lstStyle>
          <a:p>
            <a:r>
              <a:rPr lang="it-IT" altLang="it-IT" dirty="0"/>
              <a:t>Pagina </a:t>
            </a:r>
            <a:fld id="{B21A42D5-DE94-4D59-BE29-B8326F6EF135}" type="slidenum">
              <a:rPr lang="it-IT" altLang="it-IT"/>
              <a:pPr/>
              <a:t>‹N›</a:t>
            </a:fld>
            <a:endParaRPr lang="it-IT" altLang="it-IT" dirty="0"/>
          </a:p>
        </p:txBody>
      </p:sp>
    </p:spTree>
    <p:extLst>
      <p:ext uri="{BB962C8B-B14F-4D97-AF65-F5344CB8AC3E}">
        <p14:creationId xmlns:p14="http://schemas.microsoft.com/office/powerpoint/2010/main" val="372001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5A1179-D7A7-4D09-BA68-1A61DAD25D43}"/>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2727866-ADCE-454D-B9C0-9CAD143825E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458BEB6-737C-4433-9606-63F36058A2A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40AE553-8CF7-4A8F-8AEE-907B2D8699BA}"/>
              </a:ext>
            </a:extLst>
          </p:cNvPr>
          <p:cNvSpPr>
            <a:spLocks noGrp="1"/>
          </p:cNvSpPr>
          <p:nvPr>
            <p:ph type="dt" sz="half" idx="10"/>
          </p:nvPr>
        </p:nvSpPr>
        <p:spPr/>
        <p:txBody>
          <a:bodyPr/>
          <a:lstStyle>
            <a:lvl1pPr>
              <a:defRPr/>
            </a:lvl1pPr>
          </a:lstStyle>
          <a:p>
            <a:fld id="{D4CADACC-E781-48D5-8C6A-058B769DADE3}" type="datetime1">
              <a:rPr lang="it-IT" altLang="it-IT"/>
              <a:pPr/>
              <a:t>14/05/2020</a:t>
            </a:fld>
            <a:endParaRPr lang="it-IT" altLang="it-IT" dirty="0"/>
          </a:p>
        </p:txBody>
      </p:sp>
      <p:sp>
        <p:nvSpPr>
          <p:cNvPr id="6" name="Segnaposto piè di pagina 5">
            <a:extLst>
              <a:ext uri="{FF2B5EF4-FFF2-40B4-BE49-F238E27FC236}">
                <a16:creationId xmlns:a16="http://schemas.microsoft.com/office/drawing/2014/main" id="{C617E7E7-3E4C-4DCC-8620-2D9D5FEF7975}"/>
              </a:ext>
            </a:extLst>
          </p:cNvPr>
          <p:cNvSpPr>
            <a:spLocks noGrp="1"/>
          </p:cNvSpPr>
          <p:nvPr>
            <p:ph type="ftr" sz="quarter" idx="11"/>
          </p:nvPr>
        </p:nvSpPr>
        <p:spPr/>
        <p:txBody>
          <a:bodyPr/>
          <a:lstStyle>
            <a:lvl1pPr>
              <a:defRPr/>
            </a:lvl1pPr>
          </a:lstStyle>
          <a:p>
            <a:r>
              <a:rPr lang="it-IT" altLang="it-IT" dirty="0"/>
              <a:t>Titolo Presentazione</a:t>
            </a:r>
          </a:p>
        </p:txBody>
      </p:sp>
      <p:sp>
        <p:nvSpPr>
          <p:cNvPr id="7" name="Segnaposto numero diapositiva 6">
            <a:extLst>
              <a:ext uri="{FF2B5EF4-FFF2-40B4-BE49-F238E27FC236}">
                <a16:creationId xmlns:a16="http://schemas.microsoft.com/office/drawing/2014/main" id="{A655E98F-3D59-404B-AFA3-32A5A72F8D1A}"/>
              </a:ext>
            </a:extLst>
          </p:cNvPr>
          <p:cNvSpPr>
            <a:spLocks noGrp="1"/>
          </p:cNvSpPr>
          <p:nvPr>
            <p:ph type="sldNum" sz="quarter" idx="12"/>
          </p:nvPr>
        </p:nvSpPr>
        <p:spPr/>
        <p:txBody>
          <a:bodyPr/>
          <a:lstStyle>
            <a:lvl1pPr>
              <a:defRPr/>
            </a:lvl1pPr>
          </a:lstStyle>
          <a:p>
            <a:r>
              <a:rPr lang="it-IT" altLang="it-IT" dirty="0"/>
              <a:t>Pagina </a:t>
            </a:r>
            <a:fld id="{11A01F2A-97D0-4171-BD83-0036422ECDF2}" type="slidenum">
              <a:rPr lang="it-IT" altLang="it-IT"/>
              <a:pPr/>
              <a:t>‹N›</a:t>
            </a:fld>
            <a:endParaRPr lang="it-IT" altLang="it-IT" dirty="0"/>
          </a:p>
        </p:txBody>
      </p:sp>
    </p:spTree>
    <p:extLst>
      <p:ext uri="{BB962C8B-B14F-4D97-AF65-F5344CB8AC3E}">
        <p14:creationId xmlns:p14="http://schemas.microsoft.com/office/powerpoint/2010/main" val="371354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BF8D99-8CEA-497A-BD66-071B8DAFD5EB}"/>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F659C8F-EAC3-4ABE-95AB-ED665A78918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99919CD-1995-4FC4-9DA4-8A38A0AD62A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B0C27C8-995D-4295-847F-9A5AA26C32BA}"/>
              </a:ext>
            </a:extLst>
          </p:cNvPr>
          <p:cNvSpPr>
            <a:spLocks noGrp="1"/>
          </p:cNvSpPr>
          <p:nvPr>
            <p:ph type="dt" sz="half" idx="10"/>
          </p:nvPr>
        </p:nvSpPr>
        <p:spPr/>
        <p:txBody>
          <a:bodyPr/>
          <a:lstStyle>
            <a:lvl1pPr>
              <a:defRPr/>
            </a:lvl1pPr>
          </a:lstStyle>
          <a:p>
            <a:fld id="{B8D3E83B-42A6-49C3-9CF5-936AFCA43407}" type="datetime1">
              <a:rPr lang="it-IT" altLang="it-IT"/>
              <a:pPr/>
              <a:t>14/05/2020</a:t>
            </a:fld>
            <a:endParaRPr lang="it-IT" altLang="it-IT" dirty="0"/>
          </a:p>
        </p:txBody>
      </p:sp>
      <p:sp>
        <p:nvSpPr>
          <p:cNvPr id="6" name="Segnaposto piè di pagina 5">
            <a:extLst>
              <a:ext uri="{FF2B5EF4-FFF2-40B4-BE49-F238E27FC236}">
                <a16:creationId xmlns:a16="http://schemas.microsoft.com/office/drawing/2014/main" id="{EE5838B6-548D-45EB-90C5-ACFFD0C5FEB1}"/>
              </a:ext>
            </a:extLst>
          </p:cNvPr>
          <p:cNvSpPr>
            <a:spLocks noGrp="1"/>
          </p:cNvSpPr>
          <p:nvPr>
            <p:ph type="ftr" sz="quarter" idx="11"/>
          </p:nvPr>
        </p:nvSpPr>
        <p:spPr/>
        <p:txBody>
          <a:bodyPr/>
          <a:lstStyle>
            <a:lvl1pPr>
              <a:defRPr/>
            </a:lvl1pPr>
          </a:lstStyle>
          <a:p>
            <a:r>
              <a:rPr lang="it-IT" altLang="it-IT" dirty="0"/>
              <a:t>Titolo Presentazione</a:t>
            </a:r>
          </a:p>
        </p:txBody>
      </p:sp>
      <p:sp>
        <p:nvSpPr>
          <p:cNvPr id="7" name="Segnaposto numero diapositiva 6">
            <a:extLst>
              <a:ext uri="{FF2B5EF4-FFF2-40B4-BE49-F238E27FC236}">
                <a16:creationId xmlns:a16="http://schemas.microsoft.com/office/drawing/2014/main" id="{5250F2F3-366D-4FC2-82A5-9902DC447F6C}"/>
              </a:ext>
            </a:extLst>
          </p:cNvPr>
          <p:cNvSpPr>
            <a:spLocks noGrp="1"/>
          </p:cNvSpPr>
          <p:nvPr>
            <p:ph type="sldNum" sz="quarter" idx="12"/>
          </p:nvPr>
        </p:nvSpPr>
        <p:spPr/>
        <p:txBody>
          <a:bodyPr/>
          <a:lstStyle>
            <a:lvl1pPr>
              <a:defRPr/>
            </a:lvl1pPr>
          </a:lstStyle>
          <a:p>
            <a:r>
              <a:rPr lang="it-IT" altLang="it-IT" dirty="0"/>
              <a:t>Pagina </a:t>
            </a:r>
            <a:fld id="{B1E2CB3E-D3C1-44FA-8AB7-59AF53E52FD4}" type="slidenum">
              <a:rPr lang="it-IT" altLang="it-IT"/>
              <a:pPr/>
              <a:t>‹N›</a:t>
            </a:fld>
            <a:endParaRPr lang="it-IT" altLang="it-IT" dirty="0"/>
          </a:p>
        </p:txBody>
      </p:sp>
    </p:spTree>
    <p:extLst>
      <p:ext uri="{BB962C8B-B14F-4D97-AF65-F5344CB8AC3E}">
        <p14:creationId xmlns:p14="http://schemas.microsoft.com/office/powerpoint/2010/main" val="1428072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9" name="Group 15">
            <a:extLst>
              <a:ext uri="{FF2B5EF4-FFF2-40B4-BE49-F238E27FC236}">
                <a16:creationId xmlns:a16="http://schemas.microsoft.com/office/drawing/2014/main" id="{686651D9-DEA0-4CDE-A7DE-5E64A795887B}"/>
              </a:ext>
            </a:extLst>
          </p:cNvPr>
          <p:cNvGrpSpPr>
            <a:grpSpLocks/>
          </p:cNvGrpSpPr>
          <p:nvPr/>
        </p:nvGrpSpPr>
        <p:grpSpPr bwMode="auto">
          <a:xfrm>
            <a:off x="0" y="6096000"/>
            <a:ext cx="9144000" cy="762000"/>
            <a:chOff x="0" y="3840"/>
            <a:chExt cx="5760" cy="480"/>
          </a:xfrm>
        </p:grpSpPr>
        <p:sp>
          <p:nvSpPr>
            <p:cNvPr id="1037" name="Rectangle 13">
              <a:extLst>
                <a:ext uri="{FF2B5EF4-FFF2-40B4-BE49-F238E27FC236}">
                  <a16:creationId xmlns:a16="http://schemas.microsoft.com/office/drawing/2014/main" id="{CC291B5C-C049-4094-A955-5F64AEB53F15}"/>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it-IT" dirty="0"/>
            </a:p>
          </p:txBody>
        </p:sp>
        <p:sp>
          <p:nvSpPr>
            <p:cNvPr id="1038" name="Rectangle 14">
              <a:extLst>
                <a:ext uri="{FF2B5EF4-FFF2-40B4-BE49-F238E27FC236}">
                  <a16:creationId xmlns:a16="http://schemas.microsoft.com/office/drawing/2014/main" id="{47712DD8-724D-4829-88E4-B38F03AF7616}"/>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it-IT" dirty="0"/>
            </a:p>
          </p:txBody>
        </p:sp>
      </p:grpSp>
      <p:sp>
        <p:nvSpPr>
          <p:cNvPr id="1026" name="Rectangle 2">
            <a:extLst>
              <a:ext uri="{FF2B5EF4-FFF2-40B4-BE49-F238E27FC236}">
                <a16:creationId xmlns:a16="http://schemas.microsoft.com/office/drawing/2014/main" id="{4414B69F-FFFE-4F21-A4BC-FEEB9A905BB1}"/>
              </a:ext>
            </a:extLst>
          </p:cNvPr>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7" name="Rectangle 3">
            <a:extLst>
              <a:ext uri="{FF2B5EF4-FFF2-40B4-BE49-F238E27FC236}">
                <a16:creationId xmlns:a16="http://schemas.microsoft.com/office/drawing/2014/main" id="{EFD65C58-B8EA-472E-BE35-F6453D31350B}"/>
              </a:ext>
            </a:extLst>
          </p:cNvPr>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a:extLst>
              <a:ext uri="{FF2B5EF4-FFF2-40B4-BE49-F238E27FC236}">
                <a16:creationId xmlns:a16="http://schemas.microsoft.com/office/drawing/2014/main" id="{59F677FE-2F02-442F-B2E7-537E44A1CEDC}"/>
              </a:ext>
            </a:extLst>
          </p:cNvPr>
          <p:cNvSpPr>
            <a:spLocks noGrp="1" noChangeArrowheads="1"/>
          </p:cNvSpPr>
          <p:nvPr>
            <p:ph type="dt" sz="half" idx="2"/>
          </p:nvPr>
        </p:nvSpPr>
        <p:spPr bwMode="auto">
          <a:xfrm>
            <a:off x="43434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vl1pPr>
          </a:lstStyle>
          <a:p>
            <a:fld id="{24EFEE82-CD17-4F9D-9526-8B6AA2D05E8C}" type="datetime1">
              <a:rPr lang="it-IT" altLang="it-IT"/>
              <a:pPr/>
              <a:t>14/05/2020</a:t>
            </a:fld>
            <a:endParaRPr lang="it-IT" altLang="it-IT" dirty="0"/>
          </a:p>
        </p:txBody>
      </p:sp>
      <p:sp>
        <p:nvSpPr>
          <p:cNvPr id="1029" name="Rectangle 5">
            <a:extLst>
              <a:ext uri="{FF2B5EF4-FFF2-40B4-BE49-F238E27FC236}">
                <a16:creationId xmlns:a16="http://schemas.microsoft.com/office/drawing/2014/main" id="{3540183B-97A5-470F-9581-9FE2D59C6764}"/>
              </a:ext>
            </a:extLst>
          </p:cNvPr>
          <p:cNvSpPr>
            <a:spLocks noGrp="1" noChangeArrowheads="1"/>
          </p:cNvSpPr>
          <p:nvPr>
            <p:ph type="ftr" sz="quarter" idx="3"/>
          </p:nvPr>
        </p:nvSpPr>
        <p:spPr bwMode="auto">
          <a:xfrm>
            <a:off x="1219200" y="6146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vl1pPr>
          </a:lstStyle>
          <a:p>
            <a:r>
              <a:rPr lang="it-IT" altLang="it-IT" dirty="0"/>
              <a:t>Titolo Presentazione</a:t>
            </a:r>
          </a:p>
        </p:txBody>
      </p:sp>
      <p:sp>
        <p:nvSpPr>
          <p:cNvPr id="1030" name="Rectangle 6">
            <a:extLst>
              <a:ext uri="{FF2B5EF4-FFF2-40B4-BE49-F238E27FC236}">
                <a16:creationId xmlns:a16="http://schemas.microsoft.com/office/drawing/2014/main" id="{5970DF80-B701-4F95-88DC-B8801AB1727F}"/>
              </a:ext>
            </a:extLst>
          </p:cNvPr>
          <p:cNvSpPr>
            <a:spLocks noGrp="1" noChangeArrowheads="1"/>
          </p:cNvSpPr>
          <p:nvPr>
            <p:ph type="sldNum" sz="quarter" idx="4"/>
          </p:nvPr>
        </p:nvSpPr>
        <p:spPr bwMode="auto">
          <a:xfrm>
            <a:off x="65532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vl1pPr>
          </a:lstStyle>
          <a:p>
            <a:r>
              <a:rPr lang="it-IT" altLang="it-IT" dirty="0"/>
              <a:t>Pagina </a:t>
            </a:r>
            <a:fld id="{6C1B8952-C17C-4026-AE74-39DFDD30EC1A}" type="slidenum">
              <a:rPr lang="it-IT" altLang="it-IT"/>
              <a:pPr/>
              <a:t>‹N›</a:t>
            </a:fld>
            <a:endParaRPr lang="it-IT" altLang="it-I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fontAlgn="base">
        <a:spcBef>
          <a:spcPct val="0"/>
        </a:spcBef>
        <a:spcAft>
          <a:spcPct val="0"/>
        </a:spcAft>
        <a:defRPr sz="2400" b="1" kern="1200">
          <a:solidFill>
            <a:srgbClr val="822433"/>
          </a:solidFill>
          <a:latin typeface="+mj-lt"/>
          <a:ea typeface="+mj-ea"/>
          <a:cs typeface="+mj-cs"/>
        </a:defRPr>
      </a:lvl1pPr>
      <a:lvl2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NULL"/><Relationship Id="rId18" Type="http://schemas.microsoft.com/office/2007/relationships/diagramDrawing" Target="../diagrams/drawing3.xml"/><Relationship Id="rId3" Type="http://schemas.openxmlformats.org/officeDocument/2006/relationships/image" Target="NULL"/><Relationship Id="rId21" Type="http://schemas.openxmlformats.org/officeDocument/2006/relationships/diagramQuickStyle" Target="NULL"/><Relationship Id="rId7" Type="http://schemas.openxmlformats.org/officeDocument/2006/relationships/diagramQuickStyle" Target="../diagrams/quickStyle2.xml"/><Relationship Id="rId12" Type="http://schemas.openxmlformats.org/officeDocument/2006/relationships/diagramQuickStyle" Target="NULL"/><Relationship Id="rId17" Type="http://schemas.openxmlformats.org/officeDocument/2006/relationships/diagramColors" Target="../diagrams/colors3.xml"/><Relationship Id="rId2" Type="http://schemas.openxmlformats.org/officeDocument/2006/relationships/notesSlide" Target="../notesSlides/notesSlide9.xml"/><Relationship Id="rId16" Type="http://schemas.openxmlformats.org/officeDocument/2006/relationships/diagramQuickStyle" Target="../diagrams/quickStyle3.xml"/><Relationship Id="rId20" Type="http://schemas.openxmlformats.org/officeDocument/2006/relationships/diagramLayout" Target="NULL"/><Relationship Id="rId1" Type="http://schemas.openxmlformats.org/officeDocument/2006/relationships/slideLayout" Target="../slideLayouts/slideLayout12.xml"/><Relationship Id="rId6" Type="http://schemas.openxmlformats.org/officeDocument/2006/relationships/diagramLayout" Target="../diagrams/layout2.xml"/><Relationship Id="rId11" Type="http://schemas.openxmlformats.org/officeDocument/2006/relationships/diagramLayout" Target="NULL"/><Relationship Id="rId5" Type="http://schemas.openxmlformats.org/officeDocument/2006/relationships/diagramData" Target="../diagrams/data3.xml"/><Relationship Id="rId15" Type="http://schemas.openxmlformats.org/officeDocument/2006/relationships/diagramLayout" Target="../diagrams/layout3.xml"/><Relationship Id="rId10" Type="http://schemas.openxmlformats.org/officeDocument/2006/relationships/diagramData" Target="NULL"/><Relationship Id="rId19" Type="http://schemas.openxmlformats.org/officeDocument/2006/relationships/diagramData" Target="NULL"/><Relationship Id="rId4" Type="http://schemas.openxmlformats.org/officeDocument/2006/relationships/image" Target="../media/image29.png"/><Relationship Id="rId9" Type="http://schemas.microsoft.com/office/2007/relationships/diagramDrawing" Target="../diagrams/drawing2.xml"/><Relationship Id="rId14" Type="http://schemas.openxmlformats.org/officeDocument/2006/relationships/diagramData" Target="../diagrams/data4.xml"/><Relationship Id="rId22" Type="http://schemas.openxmlformats.org/officeDocument/2006/relationships/diagramColors" Target="NULL"/></Relationships>
</file>

<file path=ppt/slides/_rels/slide18.xml.rels><?xml version="1.0" encoding="UTF-8" standalone="yes"?>
<Relationships xmlns="http://schemas.openxmlformats.org/package/2006/relationships"><Relationship Id="rId8" Type="http://schemas.openxmlformats.org/officeDocument/2006/relationships/diagramData" Target="NULL"/><Relationship Id="rId3" Type="http://schemas.openxmlformats.org/officeDocument/2006/relationships/diagramData" Target="../diagrams/data5.xml"/><Relationship Id="rId7" Type="http://schemas.microsoft.com/office/2007/relationships/diagramDrawing" Target="../diagrams/drawing4.xml"/><Relationship Id="rId12" Type="http://schemas.openxmlformats.org/officeDocument/2006/relationships/image" Target="NUL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4.xml"/><Relationship Id="rId11" Type="http://schemas.openxmlformats.org/officeDocument/2006/relationships/diagramColors" Target="NULL"/><Relationship Id="rId5" Type="http://schemas.openxmlformats.org/officeDocument/2006/relationships/diagramQuickStyle" Target="../diagrams/quickStyle4.xml"/><Relationship Id="rId10" Type="http://schemas.openxmlformats.org/officeDocument/2006/relationships/diagramQuickStyle" Target="NULL"/><Relationship Id="rId4" Type="http://schemas.openxmlformats.org/officeDocument/2006/relationships/diagramLayout" Target="../diagrams/layout4.xml"/><Relationship Id="rId9" Type="http://schemas.openxmlformats.org/officeDocument/2006/relationships/diagramLayout"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4.png"/><Relationship Id="rId7"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3.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0.png"/></Relationships>
</file>

<file path=ppt/slides/_rels/slide28.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jp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64.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70.png"/><Relationship Id="rId4" Type="http://schemas.openxmlformats.org/officeDocument/2006/relationships/image" Target="../media/image69.jp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72.jpg"/><Relationship Id="rId4" Type="http://schemas.openxmlformats.org/officeDocument/2006/relationships/image" Target="../media/image71.jp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3.png"/><Relationship Id="rId4"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74.png"/><Relationship Id="rId4"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4827" name="Rectangle 11">
            <a:extLst>
              <a:ext uri="{FF2B5EF4-FFF2-40B4-BE49-F238E27FC236}">
                <a16:creationId xmlns:a16="http://schemas.microsoft.com/office/drawing/2014/main" id="{0B7D005C-E3C7-4A85-9699-F83E2780A1A0}"/>
              </a:ext>
            </a:extLst>
          </p:cNvPr>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dirty="0"/>
          </a:p>
        </p:txBody>
      </p:sp>
      <p:sp>
        <p:nvSpPr>
          <p:cNvPr id="34820" name="Rectangle 4">
            <a:extLst>
              <a:ext uri="{FF2B5EF4-FFF2-40B4-BE49-F238E27FC236}">
                <a16:creationId xmlns:a16="http://schemas.microsoft.com/office/drawing/2014/main" id="{79463E6A-9DB0-4F81-B9AC-D562E19379F2}"/>
              </a:ext>
            </a:extLst>
          </p:cNvPr>
          <p:cNvSpPr>
            <a:spLocks noGrp="1" noChangeArrowheads="1"/>
          </p:cNvSpPr>
          <p:nvPr>
            <p:ph type="subTitle" idx="1"/>
          </p:nvPr>
        </p:nvSpPr>
        <p:spPr>
          <a:xfrm>
            <a:off x="2243138" y="795338"/>
            <a:ext cx="6138862" cy="685800"/>
          </a:xfrm>
        </p:spPr>
        <p:txBody>
          <a:bodyPr/>
          <a:lstStyle/>
          <a:p>
            <a:pPr algn="l"/>
            <a:r>
              <a:rPr lang="it-IT" altLang="it-IT" sz="1800" dirty="0">
                <a:solidFill>
                  <a:schemeClr val="bg1"/>
                </a:solidFill>
              </a:rPr>
              <a:t>Project 3</a:t>
            </a:r>
          </a:p>
        </p:txBody>
      </p:sp>
      <p:sp>
        <p:nvSpPr>
          <p:cNvPr id="34819" name="Rectangle 3">
            <a:extLst>
              <a:ext uri="{FF2B5EF4-FFF2-40B4-BE49-F238E27FC236}">
                <a16:creationId xmlns:a16="http://schemas.microsoft.com/office/drawing/2014/main" id="{D7CFFD16-AB60-4BB4-8FC3-4009D562EF06}"/>
              </a:ext>
            </a:extLst>
          </p:cNvPr>
          <p:cNvSpPr>
            <a:spLocks noGrp="1" noChangeArrowheads="1"/>
          </p:cNvSpPr>
          <p:nvPr>
            <p:ph type="ctrTitle"/>
          </p:nvPr>
        </p:nvSpPr>
        <p:spPr>
          <a:xfrm>
            <a:off x="2247900" y="409575"/>
            <a:ext cx="6096000" cy="581025"/>
          </a:xfrm>
        </p:spPr>
        <p:txBody>
          <a:bodyPr anchor="t"/>
          <a:lstStyle/>
          <a:p>
            <a:pPr algn="l"/>
            <a:r>
              <a:rPr lang="it-IT" altLang="it-IT" sz="2400" dirty="0">
                <a:solidFill>
                  <a:schemeClr val="bg1"/>
                </a:solidFill>
              </a:rPr>
              <a:t>Autonomous and Mobile </a:t>
            </a:r>
            <a:r>
              <a:rPr lang="it-IT" altLang="it-IT" sz="2400" dirty="0" err="1">
                <a:solidFill>
                  <a:schemeClr val="bg1"/>
                </a:solidFill>
              </a:rPr>
              <a:t>Robotics</a:t>
            </a:r>
            <a:br>
              <a:rPr lang="it-IT" altLang="it-IT" sz="2400" dirty="0">
                <a:solidFill>
                  <a:schemeClr val="bg1"/>
                </a:solidFill>
              </a:rPr>
            </a:br>
            <a:endParaRPr lang="it-IT" altLang="it-IT" sz="2400" dirty="0">
              <a:solidFill>
                <a:schemeClr val="bg1"/>
              </a:solidFill>
            </a:endParaRPr>
          </a:p>
        </p:txBody>
      </p:sp>
      <p:grpSp>
        <p:nvGrpSpPr>
          <p:cNvPr id="34833" name="Group 17">
            <a:extLst>
              <a:ext uri="{FF2B5EF4-FFF2-40B4-BE49-F238E27FC236}">
                <a16:creationId xmlns:a16="http://schemas.microsoft.com/office/drawing/2014/main" id="{B5DD618B-3AD0-465E-992D-747B6A3AEA43}"/>
              </a:ext>
            </a:extLst>
          </p:cNvPr>
          <p:cNvGrpSpPr>
            <a:grpSpLocks/>
          </p:cNvGrpSpPr>
          <p:nvPr/>
        </p:nvGrpSpPr>
        <p:grpSpPr bwMode="auto">
          <a:xfrm>
            <a:off x="0" y="2759075"/>
            <a:ext cx="9145588" cy="4098925"/>
            <a:chOff x="0" y="1738"/>
            <a:chExt cx="5761" cy="2582"/>
          </a:xfrm>
        </p:grpSpPr>
        <p:pic>
          <p:nvPicPr>
            <p:cNvPr id="34831" name="Picture 15" descr="Fondino">
              <a:extLst>
                <a:ext uri="{FF2B5EF4-FFF2-40B4-BE49-F238E27FC236}">
                  <a16:creationId xmlns:a16="http://schemas.microsoft.com/office/drawing/2014/main" id="{4D1CFB56-C9FB-4DAC-983F-4BEFDD979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extLst>
              <a:ext uri="{909E8E84-426E-40DD-AFC4-6F175D3DCCD1}">
                <a14:hiddenFill xmlns:a14="http://schemas.microsoft.com/office/drawing/2010/main">
                  <a:solidFill>
                    <a:srgbClr val="FFFFFF"/>
                  </a:solidFill>
                </a14:hiddenFill>
              </a:ext>
            </a:extLst>
          </p:spPr>
        </p:pic>
        <p:pic>
          <p:nvPicPr>
            <p:cNvPr id="34829" name="Picture 13" descr="logo +marchio">
              <a:extLst>
                <a:ext uri="{FF2B5EF4-FFF2-40B4-BE49-F238E27FC236}">
                  <a16:creationId xmlns:a16="http://schemas.microsoft.com/office/drawing/2014/main" id="{6F5C9EE9-1F1A-49F0-8F5F-083939D20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extLst>
              <a:ext uri="{909E8E84-426E-40DD-AFC4-6F175D3DCCD1}">
                <a14:hiddenFill xmlns:a14="http://schemas.microsoft.com/office/drawing/2010/main">
                  <a:solidFill>
                    <a:srgbClr val="FFFFFF"/>
                  </a:solidFill>
                </a14:hiddenFill>
              </a:ext>
            </a:extLst>
          </p:spPr>
        </p:pic>
        <p:pic>
          <p:nvPicPr>
            <p:cNvPr id="34832" name="Picture 16" descr="fascia">
              <a:extLst>
                <a:ext uri="{FF2B5EF4-FFF2-40B4-BE49-F238E27FC236}">
                  <a16:creationId xmlns:a16="http://schemas.microsoft.com/office/drawing/2014/main" id="{1E757466-6B27-4AA3-AE96-0EF6816B3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CasellaDiTesto 1">
            <a:extLst>
              <a:ext uri="{FF2B5EF4-FFF2-40B4-BE49-F238E27FC236}">
                <a16:creationId xmlns:a16="http://schemas.microsoft.com/office/drawing/2014/main" id="{A2501300-6D99-4CEA-AF77-1B314C78E19D}"/>
              </a:ext>
            </a:extLst>
          </p:cNvPr>
          <p:cNvSpPr txBox="1"/>
          <p:nvPr/>
        </p:nvSpPr>
        <p:spPr>
          <a:xfrm>
            <a:off x="2243138" y="2852936"/>
            <a:ext cx="6721350" cy="338554"/>
          </a:xfrm>
          <a:prstGeom prst="rect">
            <a:avLst/>
          </a:prstGeom>
          <a:noFill/>
        </p:spPr>
        <p:txBody>
          <a:bodyPr wrap="square" rtlCol="0">
            <a:spAutoFit/>
          </a:bodyPr>
          <a:lstStyle/>
          <a:p>
            <a:r>
              <a:rPr lang="it-IT" sz="1600"/>
              <a:t>Dipartimento di Ingegneria Informatica, Automatica e Gestionale</a:t>
            </a:r>
          </a:p>
        </p:txBody>
      </p:sp>
      <p:sp>
        <p:nvSpPr>
          <p:cNvPr id="3" name="CasellaDiTesto 2">
            <a:extLst>
              <a:ext uri="{FF2B5EF4-FFF2-40B4-BE49-F238E27FC236}">
                <a16:creationId xmlns:a16="http://schemas.microsoft.com/office/drawing/2014/main" id="{C030D340-05AE-4696-8862-8F5AA6B22C3B}"/>
              </a:ext>
            </a:extLst>
          </p:cNvPr>
          <p:cNvSpPr txBox="1"/>
          <p:nvPr/>
        </p:nvSpPr>
        <p:spPr>
          <a:xfrm>
            <a:off x="2243138" y="5013176"/>
            <a:ext cx="2112838" cy="830997"/>
          </a:xfrm>
          <a:prstGeom prst="rect">
            <a:avLst/>
          </a:prstGeom>
          <a:noFill/>
        </p:spPr>
        <p:txBody>
          <a:bodyPr wrap="square" rtlCol="0">
            <a:spAutoFit/>
          </a:bodyPr>
          <a:lstStyle/>
          <a:p>
            <a:r>
              <a:rPr lang="it-IT" sz="1600"/>
              <a:t>Stefano De Filippis                                     </a:t>
            </a:r>
          </a:p>
          <a:p>
            <a:r>
              <a:rPr lang="it-IT" sz="1600"/>
              <a:t>Andrea Tantucci</a:t>
            </a:r>
          </a:p>
          <a:p>
            <a:r>
              <a:rPr lang="it-IT" sz="1600"/>
              <a:t>Andrea Wrona</a:t>
            </a:r>
          </a:p>
        </p:txBody>
      </p:sp>
      <p:sp>
        <p:nvSpPr>
          <p:cNvPr id="11" name="CasellaDiTesto 10">
            <a:extLst>
              <a:ext uri="{FF2B5EF4-FFF2-40B4-BE49-F238E27FC236}">
                <a16:creationId xmlns:a16="http://schemas.microsoft.com/office/drawing/2014/main" id="{71DDE434-C6FA-4D3F-A8BC-89C401B25AC8}"/>
              </a:ext>
            </a:extLst>
          </p:cNvPr>
          <p:cNvSpPr txBox="1"/>
          <p:nvPr/>
        </p:nvSpPr>
        <p:spPr>
          <a:xfrm>
            <a:off x="6228184" y="5145766"/>
            <a:ext cx="2736304" cy="584775"/>
          </a:xfrm>
          <a:prstGeom prst="rect">
            <a:avLst/>
          </a:prstGeom>
          <a:noFill/>
        </p:spPr>
        <p:txBody>
          <a:bodyPr wrap="square" rtlCol="0">
            <a:spAutoFit/>
          </a:bodyPr>
          <a:lstStyle/>
          <a:p>
            <a:pPr algn="r"/>
            <a:r>
              <a:rPr lang="it-IT" sz="1600"/>
              <a:t>Professor: Giuseppe Oriolo</a:t>
            </a:r>
          </a:p>
          <a:p>
            <a:pPr algn="r"/>
            <a:r>
              <a:rPr lang="it-IT" sz="1600"/>
              <a:t>Tutor: Nicola Scianca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180D-84FD-9041-B9CF-C61B9514C693}"/>
              </a:ext>
            </a:extLst>
          </p:cNvPr>
          <p:cNvSpPr>
            <a:spLocks noGrp="1"/>
          </p:cNvSpPr>
          <p:nvPr>
            <p:ph type="title"/>
          </p:nvPr>
        </p:nvSpPr>
        <p:spPr/>
        <p:txBody>
          <a:bodyPr/>
          <a:lstStyle/>
          <a:p>
            <a:r>
              <a:rPr lang="en-IT" dirty="0"/>
              <a:t>Robot Model – Plan</a:t>
            </a:r>
            <a:r>
              <a:rPr lang="it-IT" dirty="0"/>
              <a:t>t</a:t>
            </a:r>
            <a:endParaRPr lang="en-I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AD1578-5A6F-874E-B363-F68B1271B804}"/>
                  </a:ext>
                </a:extLst>
              </p:cNvPr>
              <p:cNvSpPr>
                <a:spLocks noGrp="1"/>
              </p:cNvSpPr>
              <p:nvPr>
                <p:ph idx="1"/>
              </p:nvPr>
            </p:nvSpPr>
            <p:spPr>
              <a:xfrm>
                <a:off x="1101341" y="1371600"/>
                <a:ext cx="7559675" cy="4114800"/>
              </a:xfrm>
            </p:spPr>
            <p:txBody>
              <a:bodyPr/>
              <a:lstStyle/>
              <a:p>
                <a:pPr marL="0" indent="0" algn="just">
                  <a:buNone/>
                </a:pPr>
                <a:r>
                  <a:rPr lang="en-IT" sz="1600" dirty="0"/>
                  <a:t>The overall model of the planar biped walker can be expressed as a nonlinear system with impulse effects </a:t>
                </a:r>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r>
                  <a:rPr lang="en-GB" sz="1600" dirty="0"/>
                  <a:t>w</a:t>
                </a:r>
                <a:r>
                  <a:rPr lang="en-IT" sz="1600" dirty="0"/>
                  <a:t>here  </a:t>
                </a:r>
                <a14:m>
                  <m:oMath xmlns:m="http://schemas.openxmlformats.org/officeDocument/2006/math">
                    <m:r>
                      <a:rPr lang="it-IT" sz="1600" b="0" i="1" smtClean="0">
                        <a:latin typeface="Cambria Math" panose="02040503050406030204" pitchFamily="18" charset="0"/>
                      </a:rPr>
                      <m:t>𝑆</m:t>
                    </m:r>
                    <m:r>
                      <a:rPr lang="it-IT" sz="1600" b="0" i="1" smtClean="0">
                        <a:latin typeface="Cambria Math" panose="02040503050406030204" pitchFamily="18" charset="0"/>
                      </a:rPr>
                      <m:t>≔{</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r>
                          <a:rPr lang="it-IT" sz="1600" b="0" i="1" smtClean="0">
                            <a:latin typeface="Cambria Math" panose="02040503050406030204" pitchFamily="18" charset="0"/>
                          </a:rPr>
                          <m:t>,</m:t>
                        </m:r>
                        <m:acc>
                          <m:accPr>
                            <m:chr m:val="̇"/>
                            <m:ctrlPr>
                              <a:rPr lang="it-IT" sz="1600" b="0" i="1" smtClean="0">
                                <a:latin typeface="Cambria Math" panose="02040503050406030204" pitchFamily="18" charset="0"/>
                              </a:rPr>
                            </m:ctrlPr>
                          </m:accPr>
                          <m:e>
                            <m:r>
                              <a:rPr lang="it-IT" sz="1600" b="0" i="1" smtClean="0">
                                <a:latin typeface="Cambria Math" panose="02040503050406030204" pitchFamily="18" charset="0"/>
                              </a:rPr>
                              <m:t>𝑞</m:t>
                            </m:r>
                          </m:e>
                        </m:acc>
                      </m:e>
                    </m:d>
                    <m:r>
                      <a:rPr lang="it-IT" sz="1600" b="0" i="1" smtClean="0">
                        <a:latin typeface="Cambria Math" panose="02040503050406030204" pitchFamily="18" charset="0"/>
                      </a:rPr>
                      <m:t>∈</m:t>
                    </m:r>
                    <m:r>
                      <a:rPr lang="it-IT" sz="1600" b="0" i="1" smtClean="0">
                        <a:latin typeface="Cambria Math" panose="02040503050406030204" pitchFamily="18" charset="0"/>
                      </a:rPr>
                      <m:t>𝑇𝑄</m:t>
                    </m:r>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up>
                        <m:r>
                          <a:rPr lang="it-IT" sz="1600" b="0" i="1" smtClean="0">
                            <a:latin typeface="Cambria Math" panose="02040503050406030204" pitchFamily="18" charset="0"/>
                          </a:rPr>
                          <m:t>𝑣</m:t>
                        </m:r>
                      </m:sup>
                    </m:sSubSup>
                    <m:r>
                      <a:rPr lang="it-IT" sz="1600" b="0" i="1" smtClean="0">
                        <a:latin typeface="Cambria Math" panose="02040503050406030204" pitchFamily="18" charset="0"/>
                      </a:rPr>
                      <m:t>=0,</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up>
                        <m:r>
                          <a:rPr lang="it-IT" sz="1600" b="0" i="1" smtClean="0">
                            <a:latin typeface="Cambria Math" panose="02040503050406030204" pitchFamily="18" charset="0"/>
                          </a:rPr>
                          <m:t>h</m:t>
                        </m:r>
                      </m:sup>
                    </m:sSubSup>
                    <m:r>
                      <a:rPr lang="it-IT" sz="1600" b="0" i="1" smtClean="0">
                        <a:latin typeface="Cambria Math" panose="02040503050406030204" pitchFamily="18" charset="0"/>
                      </a:rPr>
                      <m:t>&gt;0}</m:t>
                    </m:r>
                  </m:oMath>
                </a14:m>
                <a:r>
                  <a:rPr lang="en-IT" sz="1600" dirty="0"/>
                  <a:t>. </a:t>
                </a:r>
              </a:p>
              <a:p>
                <a:pPr marL="0" indent="0" algn="just">
                  <a:buNone/>
                </a:pPr>
                <a:endParaRPr lang="en-IT" sz="1600" dirty="0"/>
              </a:p>
              <a:p>
                <a:pPr marL="0" indent="0" algn="just">
                  <a:buNone/>
                </a:pPr>
                <a:r>
                  <a:rPr lang="en-IT" sz="1600" dirty="0"/>
                  <a:t>The horizontal component of the swing leg is taken greater than zero in order to satisfy the hypothesis for which, at impact, the swing leg is right in front of the stance leg.</a:t>
                </a:r>
              </a:p>
            </p:txBody>
          </p:sp>
        </mc:Choice>
        <mc:Fallback xmlns="">
          <p:sp>
            <p:nvSpPr>
              <p:cNvPr id="3" name="Content Placeholder 2">
                <a:extLst>
                  <a:ext uri="{FF2B5EF4-FFF2-40B4-BE49-F238E27FC236}">
                    <a16:creationId xmlns:a16="http://schemas.microsoft.com/office/drawing/2014/main" id="{41AD1578-5A6F-874E-B363-F68B1271B804}"/>
                  </a:ext>
                </a:extLst>
              </p:cNvPr>
              <p:cNvSpPr>
                <a:spLocks noGrp="1" noRot="1" noChangeAspect="1" noMove="1" noResize="1" noEditPoints="1" noAdjustHandles="1" noChangeArrowheads="1" noChangeShapeType="1" noTextEdit="1"/>
              </p:cNvSpPr>
              <p:nvPr>
                <p:ph idx="1"/>
              </p:nvPr>
            </p:nvSpPr>
            <p:spPr>
              <a:xfrm>
                <a:off x="1101341" y="1371600"/>
                <a:ext cx="7559675" cy="4114800"/>
              </a:xfrm>
              <a:blipFill>
                <a:blip r:embed="rId2"/>
                <a:stretch>
                  <a:fillRect l="-484" t="-444" r="-403"/>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693250AF-F7E3-A545-A863-70FEC84B67A7}"/>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89C8F9A4-0980-DF48-AA28-000E71A89050}"/>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E0BB170B-0414-4547-8AF0-337ACE712E5B}"/>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10</a:t>
            </a:fld>
            <a:endParaRPr lang="it-IT" altLang="it-IT" dirty="0"/>
          </a:p>
        </p:txBody>
      </p:sp>
      <p:pic>
        <p:nvPicPr>
          <p:cNvPr id="8" name="Picture 7" descr="&#10;Description automatically generated">
            <a:extLst>
              <a:ext uri="{FF2B5EF4-FFF2-40B4-BE49-F238E27FC236}">
                <a16:creationId xmlns:a16="http://schemas.microsoft.com/office/drawing/2014/main" id="{E40C7DD4-17EC-3F4A-9FF3-1931F87AC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548" y="2276872"/>
            <a:ext cx="4466952" cy="842130"/>
          </a:xfrm>
          <a:prstGeom prst="rect">
            <a:avLst/>
          </a:prstGeom>
        </p:spPr>
      </p:pic>
    </p:spTree>
    <p:extLst>
      <p:ext uri="{BB962C8B-B14F-4D97-AF65-F5344CB8AC3E}">
        <p14:creationId xmlns:p14="http://schemas.microsoft.com/office/powerpoint/2010/main" val="278068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Feedback </a:t>
            </a:r>
            <a:r>
              <a:rPr lang="it-IT" altLang="it-IT" dirty="0" err="1"/>
              <a:t>Linearization</a:t>
            </a:r>
            <a:r>
              <a:rPr lang="it-IT" altLang="it-IT" dirty="0"/>
              <a:t> and </a:t>
            </a:r>
            <a:r>
              <a:rPr lang="it-IT" altLang="it-IT" dirty="0" err="1"/>
              <a:t>Bézier</a:t>
            </a:r>
            <a:r>
              <a:rPr lang="it-IT" altLang="it-IT" dirty="0"/>
              <a:t> </a:t>
            </a:r>
            <a:r>
              <a:rPr lang="it-IT" altLang="it-IT" dirty="0" err="1"/>
              <a:t>Polynomials</a:t>
            </a:r>
            <a:endParaRPr lang="it-IT" alt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11</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a:t>Relative Degree of a MIMO </a:t>
            </a:r>
            <a:r>
              <a:rPr lang="it-IT" altLang="it-IT" dirty="0" err="1"/>
              <a:t>nonlinear</a:t>
            </a:r>
            <a:r>
              <a:rPr lang="it-IT" altLang="it-IT" dirty="0"/>
              <a:t> system</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4351128"/>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The first technique for </a:t>
                </a:r>
                <a:r>
                  <a:rPr lang="it-IT" altLang="it-IT" sz="1600" dirty="0" err="1">
                    <a:solidFill>
                      <a:srgbClr val="000000"/>
                    </a:solidFill>
                    <a:latin typeface="Arial"/>
                    <a:ea typeface="ＭＳ Ｐゴシック"/>
                  </a:rPr>
                  <a:t>controlling</a:t>
                </a:r>
                <a:r>
                  <a:rPr lang="it-IT" altLang="it-IT" sz="1600" dirty="0">
                    <a:solidFill>
                      <a:srgbClr val="000000"/>
                    </a:solidFill>
                    <a:latin typeface="Arial"/>
                    <a:ea typeface="ＭＳ Ｐゴシック"/>
                  </a:rPr>
                  <a:t> the robot </a:t>
                </a:r>
                <a:r>
                  <a:rPr lang="it-IT" altLang="it-IT" sz="1600" dirty="0" err="1">
                    <a:solidFill>
                      <a:srgbClr val="000000"/>
                    </a:solidFill>
                    <a:latin typeface="Arial"/>
                    <a:ea typeface="ＭＳ Ｐゴシック"/>
                  </a:rPr>
                  <a:t>relies</a:t>
                </a:r>
                <a:r>
                  <a:rPr lang="it-IT" altLang="it-IT" sz="1600" dirty="0">
                    <a:solidFill>
                      <a:srgbClr val="000000"/>
                    </a:solidFill>
                    <a:latin typeface="Arial"/>
                    <a:ea typeface="ＭＳ Ｐゴシック"/>
                  </a:rPr>
                  <a:t> on </a:t>
                </a:r>
                <a:r>
                  <a:rPr lang="it-IT" altLang="it-IT" sz="1600" b="1" dirty="0">
                    <a:solidFill>
                      <a:srgbClr val="000000"/>
                    </a:solidFill>
                    <a:latin typeface="Arial"/>
                    <a:ea typeface="ＭＳ Ｐゴシック"/>
                  </a:rPr>
                  <a:t>feedback </a:t>
                </a:r>
                <a:r>
                  <a:rPr lang="it-IT" altLang="it-IT" sz="1600" b="1" dirty="0" err="1">
                    <a:solidFill>
                      <a:srgbClr val="000000"/>
                    </a:solidFill>
                    <a:latin typeface="Arial"/>
                    <a:ea typeface="ＭＳ Ｐゴシック"/>
                  </a:rPr>
                  <a:t>linearization</a:t>
                </a:r>
                <a:r>
                  <a:rPr lang="it-IT" altLang="it-IT" sz="1600" b="1" dirty="0">
                    <a:solidFill>
                      <a:srgbClr val="000000"/>
                    </a:solidFill>
                    <a:latin typeface="Arial"/>
                    <a:ea typeface="ＭＳ Ｐゴシック"/>
                  </a:rPr>
                  <a:t>.</a:t>
                </a:r>
              </a:p>
              <a:p>
                <a:pPr marL="342900" indent="-342900" algn="just">
                  <a:spcBef>
                    <a:spcPct val="20000"/>
                  </a:spcBef>
                  <a:buClr>
                    <a:srgbClr val="822433"/>
                  </a:buClr>
                </a:pPr>
                <a:endParaRPr lang="it-IT" altLang="it-IT" sz="1600" b="1" dirty="0">
                  <a:solidFill>
                    <a:srgbClr val="000000"/>
                  </a:solidFill>
                  <a:latin typeface="Arial"/>
                  <a:ea typeface="ＭＳ Ｐゴシック"/>
                </a:endParaRPr>
              </a:p>
              <a:p>
                <a:pPr marL="342900" indent="-342900" algn="just">
                  <a:spcBef>
                    <a:spcPct val="20000"/>
                  </a:spcBef>
                  <a:buClr>
                    <a:srgbClr val="822433"/>
                  </a:buClr>
                </a:pPr>
                <a:endParaRPr lang="it-IT" altLang="it-IT" sz="1600" dirty="0">
                  <a:solidFill>
                    <a:srgbClr val="000000"/>
                  </a:solidFill>
                  <a:latin typeface="Arial"/>
                  <a:ea typeface="ＭＳ Ｐゴシック"/>
                </a:endParaRPr>
              </a:p>
              <a:p>
                <a:pPr marL="342900" indent="-342900" algn="just">
                  <a:spcBef>
                    <a:spcPct val="20000"/>
                  </a:spcBef>
                  <a:buClr>
                    <a:srgbClr val="822433"/>
                  </a:buClr>
                </a:pPr>
                <a:r>
                  <a:rPr lang="it-IT" altLang="it-IT" sz="1600" dirty="0">
                    <a:solidFill>
                      <a:srgbClr val="000000"/>
                    </a:solidFill>
                    <a:latin typeface="Arial"/>
                    <a:ea typeface="ＭＳ Ｐゴシック"/>
                  </a:rPr>
                  <a:t>In general, the system </a:t>
                </a:r>
                <a:r>
                  <a:rPr lang="it-IT" altLang="it-IT" sz="1600" dirty="0" err="1">
                    <a:solidFill>
                      <a:srgbClr val="000000"/>
                    </a:solidFill>
                    <a:latin typeface="Arial"/>
                    <a:ea typeface="ＭＳ Ｐゴシック"/>
                  </a:rPr>
                  <a:t>is</a:t>
                </a:r>
                <a:endParaRPr lang="it-IT" altLang="it-IT" sz="1600" dirty="0">
                  <a:solidFill>
                    <a:srgbClr val="000000"/>
                  </a:solidFill>
                  <a:latin typeface="Arial"/>
                  <a:ea typeface="ＭＳ Ｐゴシック"/>
                </a:endParaRPr>
              </a:p>
              <a:p>
                <a:pPr marL="342900" indent="-342900" algn="just">
                  <a:spcBef>
                    <a:spcPct val="20000"/>
                  </a:spcBef>
                  <a:buClr>
                    <a:srgbClr val="822433"/>
                  </a:buClr>
                </a:pPr>
                <a14:m>
                  <m:oMathPara xmlns:m="http://schemas.openxmlformats.org/officeDocument/2006/math">
                    <m:oMathParaPr>
                      <m:jc m:val="centerGroup"/>
                    </m:oMathParaPr>
                    <m:oMath xmlns:m="http://schemas.openxmlformats.org/officeDocument/2006/math">
                      <m:r>
                        <a:rPr lang="it-IT" altLang="it-IT" sz="1600" b="0" i="1" smtClean="0">
                          <a:solidFill>
                            <a:srgbClr val="000000"/>
                          </a:solidFill>
                          <a:latin typeface="Cambria Math" panose="02040503050406030204" pitchFamily="18" charset="0"/>
                          <a:ea typeface="ＭＳ Ｐゴシック"/>
                        </a:rPr>
                        <m:t>          </m:t>
                      </m:r>
                      <m:acc>
                        <m:accPr>
                          <m:chr m:val="̇"/>
                          <m:ctrlPr>
                            <a:rPr lang="it-IT" altLang="it-IT" sz="1600" b="0" i="1" smtClean="0">
                              <a:solidFill>
                                <a:srgbClr val="000000"/>
                              </a:solidFill>
                              <a:latin typeface="Cambria Math" panose="02040503050406030204" pitchFamily="18" charset="0"/>
                              <a:ea typeface="ＭＳ Ｐゴシック"/>
                            </a:rPr>
                          </m:ctrlPr>
                        </m:accPr>
                        <m:e>
                          <m:r>
                            <a:rPr lang="it-IT" altLang="it-IT" sz="1600" b="0" i="1" smtClean="0">
                              <a:solidFill>
                                <a:srgbClr val="000000"/>
                              </a:solidFill>
                              <a:latin typeface="Cambria Math" panose="02040503050406030204" pitchFamily="18" charset="0"/>
                              <a:ea typeface="ＭＳ Ｐゴシック"/>
                            </a:rPr>
                            <m:t>𝑥</m:t>
                          </m:r>
                        </m:e>
                      </m:acc>
                      <m:r>
                        <a:rPr lang="it-IT" altLang="it-IT" sz="1600" b="0" i="1" dirty="0" smtClean="0">
                          <a:solidFill>
                            <a:srgbClr val="000000"/>
                          </a:solidFill>
                          <a:latin typeface="Cambria Math" panose="02040503050406030204" pitchFamily="18" charset="0"/>
                          <a:ea typeface="ＭＳ Ｐゴシック"/>
                        </a:rPr>
                        <m:t>=</m:t>
                      </m:r>
                      <m:r>
                        <a:rPr lang="it-IT" altLang="it-IT" sz="1600" b="0" i="1" dirty="0" smtClean="0">
                          <a:solidFill>
                            <a:srgbClr val="000000"/>
                          </a:solidFill>
                          <a:latin typeface="Cambria Math" panose="02040503050406030204" pitchFamily="18" charset="0"/>
                          <a:ea typeface="ＭＳ Ｐゴシック"/>
                        </a:rPr>
                        <m:t>𝑓</m:t>
                      </m:r>
                      <m:d>
                        <m:dPr>
                          <m:ctrlPr>
                            <a:rPr lang="it-IT" altLang="it-IT" sz="1600" b="0" i="1" dirty="0" smtClean="0">
                              <a:solidFill>
                                <a:srgbClr val="000000"/>
                              </a:solidFill>
                              <a:latin typeface="Cambria Math" panose="02040503050406030204" pitchFamily="18" charset="0"/>
                              <a:ea typeface="ＭＳ Ｐゴシック"/>
                            </a:rPr>
                          </m:ctrlPr>
                        </m:dPr>
                        <m:e>
                          <m:r>
                            <a:rPr lang="it-IT" altLang="it-IT" sz="1600" b="0" i="1" dirty="0" smtClean="0">
                              <a:solidFill>
                                <a:srgbClr val="000000"/>
                              </a:solidFill>
                              <a:latin typeface="Cambria Math" panose="02040503050406030204" pitchFamily="18" charset="0"/>
                              <a:ea typeface="ＭＳ Ｐゴシック"/>
                            </a:rPr>
                            <m:t>𝑥</m:t>
                          </m:r>
                        </m:e>
                      </m:d>
                      <m:r>
                        <a:rPr lang="it-IT" altLang="it-IT" sz="1600" b="0" i="1" dirty="0" smtClean="0">
                          <a:solidFill>
                            <a:srgbClr val="000000"/>
                          </a:solidFill>
                          <a:latin typeface="Cambria Math" panose="02040503050406030204" pitchFamily="18" charset="0"/>
                          <a:ea typeface="ＭＳ Ｐゴシック"/>
                        </a:rPr>
                        <m:t>+</m:t>
                      </m:r>
                      <m:r>
                        <a:rPr lang="it-IT" altLang="it-IT" sz="1600" b="0" i="1" dirty="0" smtClean="0">
                          <a:solidFill>
                            <a:srgbClr val="000000"/>
                          </a:solidFill>
                          <a:latin typeface="Cambria Math" panose="02040503050406030204" pitchFamily="18" charset="0"/>
                          <a:ea typeface="ＭＳ Ｐゴシック"/>
                        </a:rPr>
                        <m:t>𝑔</m:t>
                      </m:r>
                      <m:d>
                        <m:dPr>
                          <m:ctrlPr>
                            <a:rPr lang="it-IT" altLang="it-IT" sz="1600" b="0" i="1" dirty="0" smtClean="0">
                              <a:solidFill>
                                <a:srgbClr val="000000"/>
                              </a:solidFill>
                              <a:latin typeface="Cambria Math" panose="02040503050406030204" pitchFamily="18" charset="0"/>
                              <a:ea typeface="ＭＳ Ｐゴシック"/>
                            </a:rPr>
                          </m:ctrlPr>
                        </m:dPr>
                        <m:e>
                          <m:r>
                            <a:rPr lang="it-IT" altLang="it-IT" sz="1600" b="0" i="1" dirty="0" smtClean="0">
                              <a:solidFill>
                                <a:srgbClr val="000000"/>
                              </a:solidFill>
                              <a:latin typeface="Cambria Math" panose="02040503050406030204" pitchFamily="18" charset="0"/>
                              <a:ea typeface="ＭＳ Ｐゴシック"/>
                            </a:rPr>
                            <m:t>𝑥</m:t>
                          </m:r>
                        </m:e>
                      </m:d>
                      <m:r>
                        <a:rPr lang="it-IT" altLang="it-IT" sz="1600" b="0" i="1" dirty="0" smtClean="0">
                          <a:solidFill>
                            <a:srgbClr val="000000"/>
                          </a:solidFill>
                          <a:latin typeface="Cambria Math" panose="02040503050406030204" pitchFamily="18" charset="0"/>
                          <a:ea typeface="ＭＳ Ｐゴシック"/>
                        </a:rPr>
                        <m:t>𝑢</m:t>
                      </m:r>
                    </m:oMath>
                  </m:oMathPara>
                </a14:m>
                <a:endParaRPr lang="it-IT" altLang="it-IT" sz="1600" b="0" dirty="0">
                  <a:solidFill>
                    <a:srgbClr val="000000"/>
                  </a:solidFill>
                  <a:latin typeface="Arial"/>
                  <a:ea typeface="ＭＳ Ｐゴシック"/>
                </a:endParaRPr>
              </a:p>
              <a:p>
                <a:pPr marL="342900" indent="-342900" algn="just">
                  <a:spcBef>
                    <a:spcPct val="20000"/>
                  </a:spcBef>
                  <a:buClr>
                    <a:srgbClr val="822433"/>
                  </a:buClr>
                </a:pPr>
                <a14:m>
                  <m:oMathPara xmlns:m="http://schemas.openxmlformats.org/officeDocument/2006/math">
                    <m:oMathParaPr>
                      <m:jc m:val="centerGroup"/>
                    </m:oMathParaPr>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𝑦</m:t>
                      </m:r>
                      <m:r>
                        <a:rPr lang="it-IT" altLang="it-IT" sz="1600" b="0" i="1" smtClean="0">
                          <a:solidFill>
                            <a:srgbClr val="000000"/>
                          </a:solidFill>
                          <a:latin typeface="Cambria Math" panose="02040503050406030204" pitchFamily="18" charset="0"/>
                          <a:ea typeface="ＭＳ Ｐゴシック"/>
                        </a:rPr>
                        <m:t>=</m:t>
                      </m:r>
                      <m:r>
                        <a:rPr lang="it-IT" altLang="it-IT" sz="1600" b="0" i="1" smtClean="0">
                          <a:solidFill>
                            <a:srgbClr val="000000"/>
                          </a:solidFill>
                          <a:latin typeface="Cambria Math" panose="02040503050406030204" pitchFamily="18" charset="0"/>
                          <a:ea typeface="ＭＳ Ｐゴシック"/>
                        </a:rPr>
                        <m:t>h</m:t>
                      </m:r>
                      <m:r>
                        <a:rPr lang="it-IT" altLang="it-IT" sz="1600" b="0" i="1" smtClean="0">
                          <a:solidFill>
                            <a:srgbClr val="000000"/>
                          </a:solidFill>
                          <a:latin typeface="Cambria Math" panose="02040503050406030204" pitchFamily="18" charset="0"/>
                          <a:ea typeface="ＭＳ Ｐゴシック"/>
                        </a:rPr>
                        <m:t>(</m:t>
                      </m:r>
                      <m:r>
                        <a:rPr lang="it-IT" altLang="it-IT" sz="1600" b="0" i="1" smtClean="0">
                          <a:solidFill>
                            <a:srgbClr val="000000"/>
                          </a:solidFill>
                          <a:latin typeface="Cambria Math" panose="02040503050406030204" pitchFamily="18" charset="0"/>
                          <a:ea typeface="ＭＳ Ｐゴシック"/>
                        </a:rPr>
                        <m:t>𝑥</m:t>
                      </m:r>
                      <m:r>
                        <a:rPr lang="it-IT" altLang="it-IT" sz="1600" b="0" i="1" smtClean="0">
                          <a:solidFill>
                            <a:srgbClr val="000000"/>
                          </a:solidFill>
                          <a:latin typeface="Cambria Math" panose="02040503050406030204" pitchFamily="18" charset="0"/>
                          <a:ea typeface="ＭＳ Ｐゴシック"/>
                        </a:rPr>
                        <m:t>)</m:t>
                      </m:r>
                    </m:oMath>
                  </m:oMathPara>
                </a14:m>
                <a:endParaRPr lang="it-IT" altLang="it-IT" sz="1600" b="0" dirty="0">
                  <a:solidFill>
                    <a:srgbClr val="000000"/>
                  </a:solidFill>
                  <a:latin typeface="Arial"/>
                  <a:ea typeface="ＭＳ Ｐゴシック"/>
                </a:endParaRPr>
              </a:p>
              <a:p>
                <a:pPr algn="just">
                  <a:spcBef>
                    <a:spcPct val="20000"/>
                  </a:spcBef>
                  <a:buClr>
                    <a:srgbClr val="822433"/>
                  </a:buClr>
                </a:pPr>
                <a:endParaRPr lang="it-IT" altLang="it-IT" sz="1600" b="0" dirty="0">
                  <a:solidFill>
                    <a:srgbClr val="000000"/>
                  </a:solidFill>
                  <a:latin typeface="Arial"/>
                  <a:ea typeface="ＭＳ Ｐゴシック"/>
                </a:endParaRPr>
              </a:p>
              <a:p>
                <a:pPr algn="just">
                  <a:spcBef>
                    <a:spcPct val="20000"/>
                  </a:spcBef>
                  <a:buClr>
                    <a:srgbClr val="822433"/>
                  </a:buClr>
                </a:pPr>
                <a:r>
                  <a:rPr lang="it-IT" altLang="it-IT" sz="1600" b="0" dirty="0" err="1">
                    <a:solidFill>
                      <a:srgbClr val="000000"/>
                    </a:solidFill>
                    <a:latin typeface="Arial"/>
                    <a:ea typeface="ＭＳ Ｐゴシック"/>
                  </a:rPr>
                  <a:t>Assuming</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that</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there</a:t>
                </a:r>
                <a:r>
                  <a:rPr lang="it-IT" altLang="it-IT" sz="1600" b="0" dirty="0">
                    <a:solidFill>
                      <a:srgbClr val="000000"/>
                    </a:solidFill>
                    <a:latin typeface="Arial"/>
                    <a:ea typeface="ＭＳ Ｐゴシック"/>
                  </a:rPr>
                  <a:t> are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𝑝</m:t>
                    </m:r>
                  </m:oMath>
                </a14:m>
                <a:r>
                  <a:rPr lang="it-IT" altLang="it-IT" sz="1600" b="0" dirty="0">
                    <a:solidFill>
                      <a:srgbClr val="000000"/>
                    </a:solidFill>
                    <a:latin typeface="Arial"/>
                    <a:ea typeface="ＭＳ Ｐゴシック"/>
                  </a:rPr>
                  <a:t> controls and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𝑚</m:t>
                    </m:r>
                  </m:oMath>
                </a14:m>
                <a:r>
                  <a:rPr lang="it-IT" altLang="it-IT" sz="1600" b="0" dirty="0">
                    <a:solidFill>
                      <a:srgbClr val="000000"/>
                    </a:solidFill>
                    <a:latin typeface="Arial"/>
                    <a:ea typeface="ＭＳ Ｐゴシック"/>
                  </a:rPr>
                  <a:t> outputs, the </a:t>
                </a:r>
                <a:r>
                  <a:rPr lang="it-IT" altLang="it-IT" sz="1600" b="0" dirty="0" err="1">
                    <a:solidFill>
                      <a:srgbClr val="000000"/>
                    </a:solidFill>
                    <a:latin typeface="Arial"/>
                    <a:ea typeface="ＭＳ Ｐゴシック"/>
                  </a:rPr>
                  <a:t>vector</a:t>
                </a:r>
                <a:r>
                  <a:rPr lang="it-IT" altLang="it-IT" sz="1600" b="0" dirty="0">
                    <a:solidFill>
                      <a:srgbClr val="000000"/>
                    </a:solidFill>
                    <a:latin typeface="Arial"/>
                    <a:ea typeface="ＭＳ Ｐゴシック"/>
                  </a:rPr>
                  <a:t> relative degree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𝑟</m:t>
                    </m:r>
                    <m:r>
                      <a:rPr lang="it-IT" altLang="it-IT" sz="1600" b="0" i="1" smtClean="0">
                        <a:solidFill>
                          <a:srgbClr val="000000"/>
                        </a:solidFill>
                        <a:latin typeface="Cambria Math" panose="02040503050406030204" pitchFamily="18" charset="0"/>
                        <a:ea typeface="ＭＳ Ｐゴシック"/>
                      </a:rPr>
                      <m:t>={</m:t>
                    </m:r>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𝑟</m:t>
                        </m:r>
                      </m:e>
                      <m:sub>
                        <m:r>
                          <a:rPr lang="it-IT" altLang="it-IT" sz="1600" b="0" i="1" smtClean="0">
                            <a:solidFill>
                              <a:srgbClr val="000000"/>
                            </a:solidFill>
                            <a:latin typeface="Cambria Math" panose="02040503050406030204" pitchFamily="18" charset="0"/>
                            <a:ea typeface="ＭＳ Ｐゴシック"/>
                          </a:rPr>
                          <m:t>1</m:t>
                        </m:r>
                      </m:sub>
                    </m:sSub>
                    <m:r>
                      <a:rPr lang="it-IT" altLang="it-IT" sz="1600" b="0" i="1" smtClean="0">
                        <a:solidFill>
                          <a:srgbClr val="000000"/>
                        </a:solidFill>
                        <a:latin typeface="Cambria Math" panose="02040503050406030204" pitchFamily="18" charset="0"/>
                        <a:ea typeface="ＭＳ Ｐゴシック"/>
                      </a:rPr>
                      <m:t>,…,</m:t>
                    </m:r>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𝑟</m:t>
                        </m:r>
                      </m:e>
                      <m:sub>
                        <m:r>
                          <a:rPr lang="it-IT" altLang="it-IT" sz="1600" b="0" i="1" smtClean="0">
                            <a:solidFill>
                              <a:srgbClr val="000000"/>
                            </a:solidFill>
                            <a:latin typeface="Cambria Math" panose="02040503050406030204" pitchFamily="18" charset="0"/>
                            <a:ea typeface="ＭＳ Ｐゴシック"/>
                          </a:rPr>
                          <m:t>𝑚</m:t>
                        </m:r>
                      </m:sub>
                    </m:sSub>
                    <m:r>
                      <a:rPr lang="it-IT" altLang="it-IT" sz="1600" b="0" i="1" smtClean="0">
                        <a:solidFill>
                          <a:srgbClr val="000000"/>
                        </a:solidFill>
                        <a:latin typeface="Cambria Math" panose="02040503050406030204" pitchFamily="18" charset="0"/>
                        <a:ea typeface="ＭＳ Ｐゴシック"/>
                      </a:rPr>
                      <m:t>}</m:t>
                    </m:r>
                  </m:oMath>
                </a14:m>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is</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defined</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as</a:t>
                </a:r>
                <a:r>
                  <a:rPr lang="it-IT" altLang="it-IT" sz="1600" b="0" dirty="0">
                    <a:solidFill>
                      <a:srgbClr val="000000"/>
                    </a:solidFill>
                    <a:latin typeface="Arial"/>
                    <a:ea typeface="ＭＳ Ｐゴシック"/>
                  </a:rPr>
                  <a:t> the set of </a:t>
                </a:r>
                <a:r>
                  <a:rPr lang="it-IT" altLang="it-IT" sz="1600" b="0" dirty="0" err="1">
                    <a:solidFill>
                      <a:srgbClr val="000000"/>
                    </a:solidFill>
                    <a:latin typeface="Arial"/>
                    <a:ea typeface="ＭＳ Ｐゴシック"/>
                  </a:rPr>
                  <a:t>integers</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such</a:t>
                </a:r>
                <a:r>
                  <a:rPr lang="it-IT" altLang="it-IT" sz="1600" b="0" dirty="0">
                    <a:solidFill>
                      <a:srgbClr val="000000"/>
                    </a:solidFill>
                    <a:latin typeface="Arial"/>
                    <a:ea typeface="ＭＳ Ｐゴシック"/>
                  </a:rPr>
                  <a:t> </a:t>
                </a:r>
                <a:r>
                  <a:rPr lang="it-IT" altLang="it-IT" sz="1600" b="0" dirty="0" err="1">
                    <a:solidFill>
                      <a:srgbClr val="000000"/>
                    </a:solidFill>
                    <a:latin typeface="Arial"/>
                    <a:ea typeface="ＭＳ Ｐゴシック"/>
                  </a:rPr>
                  <a:t>that</a:t>
                </a:r>
                <a:endParaRPr lang="it-IT" altLang="it-IT" sz="1600" b="0" dirty="0">
                  <a:solidFill>
                    <a:srgbClr val="000000"/>
                  </a:solidFill>
                  <a:latin typeface="Arial"/>
                  <a:ea typeface="ＭＳ Ｐゴシック"/>
                </a:endParaRPr>
              </a:p>
              <a:p>
                <a:pPr algn="just">
                  <a:spcBef>
                    <a:spcPct val="20000"/>
                  </a:spcBef>
                  <a:buClr>
                    <a:srgbClr val="822433"/>
                  </a:buClr>
                </a:pPr>
                <a:endParaRPr lang="it-IT" altLang="it-IT" sz="1600" b="0" dirty="0">
                  <a:solidFill>
                    <a:srgbClr val="000000"/>
                  </a:solidFill>
                  <a:latin typeface="Arial"/>
                  <a:ea typeface="ＭＳ Ｐゴシック"/>
                </a:endParaRPr>
              </a:p>
              <a:p>
                <a:pPr algn="just">
                  <a:spcBef>
                    <a:spcPct val="20000"/>
                  </a:spcBef>
                  <a:buClr>
                    <a:srgbClr val="822433"/>
                  </a:buClr>
                </a:pPr>
                <a:endParaRPr lang="it-IT" altLang="it-IT" sz="1600" b="0" i="1" dirty="0">
                  <a:solidFill>
                    <a:srgbClr val="000000"/>
                  </a:solidFill>
                  <a:latin typeface="Cambria Math" panose="02040503050406030204" pitchFamily="18" charset="0"/>
                  <a:ea typeface="ＭＳ Ｐゴシック"/>
                </a:endParaRPr>
              </a:p>
              <a:p>
                <a:pPr algn="just">
                  <a:spcBef>
                    <a:spcPct val="20000"/>
                  </a:spcBef>
                  <a:buClr>
                    <a:srgbClr val="822433"/>
                  </a:buClr>
                </a:pPr>
                <a14:m>
                  <m:oMathPara xmlns:m="http://schemas.openxmlformats.org/officeDocument/2006/math">
                    <m:oMathParaPr>
                      <m:jc m:val="centerGroup"/>
                    </m:oMathParaPr>
                    <m:oMath xmlns:m="http://schemas.openxmlformats.org/officeDocument/2006/math">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𝐿</m:t>
                          </m:r>
                        </m:e>
                        <m:sub>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𝑔</m:t>
                              </m:r>
                            </m:e>
                            <m:sub>
                              <m:r>
                                <a:rPr lang="it-IT" altLang="it-IT" sz="1600" b="0" i="1" smtClean="0">
                                  <a:solidFill>
                                    <a:srgbClr val="000000"/>
                                  </a:solidFill>
                                  <a:latin typeface="Cambria Math" panose="02040503050406030204" pitchFamily="18" charset="0"/>
                                  <a:ea typeface="ＭＳ Ｐゴシック"/>
                                </a:rPr>
                                <m:t>𝑗</m:t>
                              </m:r>
                            </m:sub>
                          </m:sSub>
                        </m:sub>
                      </m:sSub>
                      <m:sSubSup>
                        <m:sSubSupPr>
                          <m:ctrlPr>
                            <a:rPr lang="it-IT" altLang="it-IT" sz="1600" b="0" i="1" smtClean="0">
                              <a:solidFill>
                                <a:srgbClr val="000000"/>
                              </a:solidFill>
                              <a:latin typeface="Cambria Math" panose="02040503050406030204" pitchFamily="18" charset="0"/>
                              <a:ea typeface="ＭＳ Ｐゴシック"/>
                            </a:rPr>
                          </m:ctrlPr>
                        </m:sSubSupPr>
                        <m:e>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𝐿</m:t>
                              </m:r>
                            </m:e>
                            <m:sub>
                              <m:r>
                                <a:rPr lang="it-IT" altLang="it-IT" sz="1600" b="0" i="1" smtClean="0">
                                  <a:solidFill>
                                    <a:srgbClr val="000000"/>
                                  </a:solidFill>
                                  <a:latin typeface="Cambria Math" panose="02040503050406030204" pitchFamily="18" charset="0"/>
                                  <a:ea typeface="ＭＳ Ｐゴシック"/>
                                </a:rPr>
                                <m:t>𝑓</m:t>
                              </m:r>
                            </m:sub>
                          </m:sSub>
                        </m:e>
                        <m:sub>
                          <m:r>
                            <a:rPr lang="it-IT" altLang="it-IT" sz="1600" b="0" i="1" smtClean="0">
                              <a:solidFill>
                                <a:srgbClr val="000000"/>
                              </a:solidFill>
                              <a:latin typeface="Cambria Math" panose="02040503050406030204" pitchFamily="18" charset="0"/>
                              <a:ea typeface="ＭＳ Ｐゴシック"/>
                            </a:rPr>
                            <m:t>𝑖</m:t>
                          </m:r>
                        </m:sub>
                        <m:sup>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𝑟</m:t>
                              </m:r>
                            </m:e>
                            <m:sub>
                              <m:r>
                                <a:rPr lang="it-IT" altLang="it-IT" sz="1600" b="0" i="1" smtClean="0">
                                  <a:solidFill>
                                    <a:srgbClr val="000000"/>
                                  </a:solidFill>
                                  <a:latin typeface="Cambria Math" panose="02040503050406030204" pitchFamily="18" charset="0"/>
                                  <a:ea typeface="ＭＳ Ｐゴシック"/>
                                </a:rPr>
                                <m:t>𝑖</m:t>
                              </m:r>
                            </m:sub>
                          </m:sSub>
                          <m:r>
                            <a:rPr lang="it-IT" altLang="it-IT" sz="1600" b="0" i="1" smtClean="0">
                              <a:solidFill>
                                <a:srgbClr val="000000"/>
                              </a:solidFill>
                              <a:latin typeface="Cambria Math" panose="02040503050406030204" pitchFamily="18" charset="0"/>
                              <a:ea typeface="ＭＳ Ｐゴシック"/>
                            </a:rPr>
                            <m:t>−1</m:t>
                          </m:r>
                        </m:sup>
                      </m:sSubSup>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h</m:t>
                          </m:r>
                        </m:e>
                        <m:sub>
                          <m:r>
                            <a:rPr lang="it-IT" altLang="it-IT" sz="1600" b="0" i="1" smtClean="0">
                              <a:solidFill>
                                <a:srgbClr val="000000"/>
                              </a:solidFill>
                              <a:latin typeface="Cambria Math" panose="02040503050406030204" pitchFamily="18" charset="0"/>
                              <a:ea typeface="ＭＳ Ｐゴシック"/>
                            </a:rPr>
                            <m:t>𝑖</m:t>
                          </m:r>
                        </m:sub>
                      </m:sSub>
                      <m:d>
                        <m:dPr>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𝑥</m:t>
                          </m:r>
                        </m:e>
                      </m:d>
                      <m:r>
                        <a:rPr lang="it-IT" altLang="it-IT" sz="1600" b="0" i="1" smtClean="0">
                          <a:solidFill>
                            <a:srgbClr val="000000"/>
                          </a:solidFill>
                          <a:latin typeface="Cambria Math" panose="02040503050406030204" pitchFamily="18" charset="0"/>
                          <a:ea typeface="ＭＳ Ｐゴシック"/>
                        </a:rPr>
                        <m:t>≠0</m:t>
                      </m:r>
                    </m:oMath>
                  </m:oMathPara>
                </a14:m>
                <a:endParaRPr lang="it-IT" altLang="it-IT" sz="1600" b="0" dirty="0">
                  <a:solidFill>
                    <a:srgbClr val="000000"/>
                  </a:solidFill>
                  <a:latin typeface="Arial"/>
                  <a:ea typeface="ＭＳ Ｐゴシック"/>
                </a:endParaRPr>
              </a:p>
              <a:p>
                <a:pPr algn="just">
                  <a:spcBef>
                    <a:spcPct val="20000"/>
                  </a:spcBef>
                  <a:buClr>
                    <a:srgbClr val="822433"/>
                  </a:buClr>
                </a:pPr>
                <a:endParaRPr lang="it-IT" altLang="it-IT" sz="1600" b="0" dirty="0">
                  <a:solidFill>
                    <a:srgbClr val="000000"/>
                  </a:solidFill>
                  <a:latin typeface="Arial"/>
                  <a:ea typeface="ＭＳ Ｐゴシック"/>
                </a:endParaRPr>
              </a:p>
              <a:p>
                <a:pPr algn="just">
                  <a:spcBef>
                    <a:spcPct val="20000"/>
                  </a:spcBef>
                  <a:buClr>
                    <a:srgbClr val="822433"/>
                  </a:buClr>
                </a:pPr>
                <a:r>
                  <a:rPr lang="it-IT" altLang="it-IT" sz="1600" b="0" dirty="0">
                    <a:solidFill>
                      <a:srgbClr val="000000"/>
                    </a:solidFill>
                    <a:latin typeface="Arial"/>
                    <a:ea typeface="ＭＳ Ｐゴシック"/>
                  </a:rPr>
                  <a:t>f</a:t>
                </a:r>
                <a:r>
                  <a:rPr lang="it-IT" altLang="it-IT" sz="1600" dirty="0">
                    <a:solidFill>
                      <a:srgbClr val="000000"/>
                    </a:solidFill>
                    <a:latin typeface="Arial"/>
                    <a:ea typeface="ＭＳ Ｐゴシック"/>
                  </a:rPr>
                  <a:t>or </a:t>
                </a:r>
                <a:r>
                  <a:rPr lang="it-IT" altLang="it-IT" sz="1600" dirty="0" err="1">
                    <a:solidFill>
                      <a:srgbClr val="000000"/>
                    </a:solidFill>
                    <a:latin typeface="Arial"/>
                    <a:ea typeface="ＭＳ Ｐゴシック"/>
                  </a:rPr>
                  <a:t>any</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𝑗</m:t>
                    </m:r>
                    <m:r>
                      <a:rPr lang="it-IT" altLang="it-IT" sz="1600" b="0" i="1" smtClean="0">
                        <a:solidFill>
                          <a:srgbClr val="000000"/>
                        </a:solidFill>
                        <a:latin typeface="Cambria Math" panose="02040503050406030204" pitchFamily="18" charset="0"/>
                        <a:ea typeface="ＭＳ Ｐゴシック"/>
                      </a:rPr>
                      <m:t>=1,2,…,</m:t>
                    </m:r>
                    <m:r>
                      <a:rPr lang="it-IT" altLang="it-IT" sz="1600" b="0" i="1" smtClean="0">
                        <a:solidFill>
                          <a:srgbClr val="000000"/>
                        </a:solidFill>
                        <a:latin typeface="Cambria Math" panose="02040503050406030204" pitchFamily="18" charset="0"/>
                        <a:ea typeface="ＭＳ Ｐゴシック"/>
                      </a:rPr>
                      <m:t>𝑝</m:t>
                    </m:r>
                    <m:r>
                      <a:rPr lang="it-IT" altLang="it-IT" sz="1600" b="0" i="1" smtClean="0">
                        <a:solidFill>
                          <a:srgbClr val="000000"/>
                        </a:solidFill>
                        <a:latin typeface="Cambria Math" panose="02040503050406030204" pitchFamily="18" charset="0"/>
                        <a:ea typeface="ＭＳ Ｐゴシック"/>
                      </a:rPr>
                      <m:t>.</m:t>
                    </m:r>
                  </m:oMath>
                </a14:m>
                <a:endParaRPr lang="it-IT" altLang="it-IT" sz="1600" b="0" dirty="0">
                  <a:solidFill>
                    <a:srgbClr val="000000"/>
                  </a:solidFill>
                  <a:latin typeface="Arial"/>
                  <a:ea typeface="ＭＳ Ｐゴシック"/>
                </a:endParaRPr>
              </a:p>
              <a:p>
                <a:pPr marL="342900" indent="-342900" algn="just">
                  <a:spcBef>
                    <a:spcPct val="20000"/>
                  </a:spcBef>
                  <a:buClr>
                    <a:srgbClr val="822433"/>
                  </a:buClr>
                </a:pPr>
                <a:endParaRPr lang="it-IT" altLang="it-IT" sz="1600" dirty="0">
                  <a:solidFill>
                    <a:srgbClr val="000000"/>
                  </a:solidFill>
                  <a:latin typeface="Arial"/>
                  <a:ea typeface="ＭＳ Ｐゴシック"/>
                </a:endParaRP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599" y="1412776"/>
                <a:ext cx="7777213" cy="4351128"/>
              </a:xfrm>
              <a:prstGeom prst="rect">
                <a:avLst/>
              </a:prstGeom>
              <a:blipFill>
                <a:blip r:embed="rId3"/>
                <a:stretch>
                  <a:fillRect l="-470" t="-420"/>
                </a:stretch>
              </a:blipFill>
            </p:spPr>
            <p:txBody>
              <a:bodyPr/>
              <a:lstStyle/>
              <a:p>
                <a:r>
                  <a:rPr lang="it-IT">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Feedback </a:t>
            </a:r>
            <a:r>
              <a:rPr lang="it-IT" altLang="it-IT" dirty="0" err="1"/>
              <a:t>Linearization</a:t>
            </a:r>
            <a:r>
              <a:rPr lang="it-IT" altLang="it-IT" dirty="0"/>
              <a:t> and </a:t>
            </a:r>
            <a:r>
              <a:rPr lang="it-IT" altLang="it-IT" dirty="0" err="1"/>
              <a:t>Bézier</a:t>
            </a:r>
            <a:r>
              <a:rPr lang="it-IT" altLang="it-IT" dirty="0"/>
              <a:t> </a:t>
            </a:r>
            <a:r>
              <a:rPr lang="it-IT" altLang="it-IT" dirty="0" err="1"/>
              <a:t>Polynomials</a:t>
            </a:r>
            <a:endParaRPr lang="it-IT" alt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12</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a:t>Decoupling Matrix and </a:t>
            </a:r>
            <a:r>
              <a:rPr lang="it-IT" altLang="it-IT" dirty="0" err="1"/>
              <a:t>Noninteracting</a:t>
            </a:r>
            <a:r>
              <a:rPr lang="it-IT" altLang="it-IT" dirty="0"/>
              <a:t> Control</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mc:Choice xmlns:a14="http://schemas.microsoft.com/office/drawing/2010/main" Requires="a14">
          <p:graphicFrame>
            <p:nvGraphicFramePr>
              <p:cNvPr id="3" name="Diagramma 2">
                <a:extLst>
                  <a:ext uri="{FF2B5EF4-FFF2-40B4-BE49-F238E27FC236}">
                    <a16:creationId xmlns:a16="http://schemas.microsoft.com/office/drawing/2014/main" id="{EDECD9B5-C437-4707-A589-3BD406B6FA61}"/>
                  </a:ext>
                </a:extLst>
              </p:cNvPr>
              <p:cNvGraphicFramePr/>
              <p:nvPr>
                <p:extLst>
                  <p:ext uri="{D42A27DB-BD31-4B8C-83A1-F6EECF244321}">
                    <p14:modId xmlns:p14="http://schemas.microsoft.com/office/powerpoint/2010/main" val="2809737275"/>
                  </p:ext>
                </p:extLst>
              </p:nvPr>
            </p:nvGraphicFramePr>
            <p:xfrm>
              <a:off x="-1396574" y="1196752"/>
              <a:ext cx="7938617" cy="3081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3" name="Diagramma 2">
                <a:extLst>
                  <a:ext uri="{FF2B5EF4-FFF2-40B4-BE49-F238E27FC236}">
                    <a16:creationId xmlns:a16="http://schemas.microsoft.com/office/drawing/2014/main" id="{EDECD9B5-C437-4707-A589-3BD406B6FA61}"/>
                  </a:ext>
                </a:extLst>
              </p:cNvPr>
              <p:cNvGraphicFramePr/>
              <p:nvPr>
                <p:extLst>
                  <p:ext uri="{D42A27DB-BD31-4B8C-83A1-F6EECF244321}">
                    <p14:modId xmlns:p14="http://schemas.microsoft.com/office/powerpoint/2010/main" val="2809737275"/>
                  </p:ext>
                </p:extLst>
              </p:nvPr>
            </p:nvGraphicFramePr>
            <p:xfrm>
              <a:off x="-1396574" y="1196752"/>
              <a:ext cx="7938617" cy="3081263"/>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
        <p:nvSpPr>
          <p:cNvPr id="5" name="CasellaDiTesto 4">
            <a:extLst>
              <a:ext uri="{FF2B5EF4-FFF2-40B4-BE49-F238E27FC236}">
                <a16:creationId xmlns:a16="http://schemas.microsoft.com/office/drawing/2014/main" id="{163DDBE9-3CB6-48FA-A2F0-8A2337E9458D}"/>
              </a:ext>
            </a:extLst>
          </p:cNvPr>
          <p:cNvSpPr txBox="1"/>
          <p:nvPr/>
        </p:nvSpPr>
        <p:spPr>
          <a:xfrm>
            <a:off x="4884048" y="2198774"/>
            <a:ext cx="3708400" cy="1077218"/>
          </a:xfrm>
          <a:prstGeom prst="rect">
            <a:avLst/>
          </a:prstGeom>
          <a:noFill/>
        </p:spPr>
        <p:txBody>
          <a:bodyPr wrap="square" rtlCol="0">
            <a:spAutoFit/>
          </a:bodyPr>
          <a:lstStyle/>
          <a:p>
            <a:pPr algn="just"/>
            <a:r>
              <a:rPr lang="it-IT" sz="1600" dirty="0">
                <a:solidFill>
                  <a:srgbClr val="000000"/>
                </a:solidFill>
              </a:rPr>
              <a:t>The </a:t>
            </a:r>
            <a:r>
              <a:rPr lang="it-IT" sz="1600" b="1" dirty="0" err="1">
                <a:solidFill>
                  <a:srgbClr val="000000"/>
                </a:solidFill>
              </a:rPr>
              <a:t>noninteracting</a:t>
            </a:r>
            <a:r>
              <a:rPr lang="it-IT" sz="1600" b="1" dirty="0">
                <a:solidFill>
                  <a:srgbClr val="000000"/>
                </a:solidFill>
              </a:rPr>
              <a:t> control </a:t>
            </a:r>
            <a:r>
              <a:rPr lang="it-IT" sz="1600" dirty="0" err="1">
                <a:solidFill>
                  <a:srgbClr val="000000"/>
                </a:solidFill>
              </a:rPr>
              <a:t>problem</a:t>
            </a:r>
            <a:r>
              <a:rPr lang="it-IT" sz="1600" dirty="0">
                <a:solidFill>
                  <a:srgbClr val="000000"/>
                </a:solidFill>
              </a:rPr>
              <a:t> (</a:t>
            </a:r>
            <a:r>
              <a:rPr lang="it-IT" sz="1600" dirty="0" err="1">
                <a:solidFill>
                  <a:srgbClr val="000000"/>
                </a:solidFill>
              </a:rPr>
              <a:t>each</a:t>
            </a:r>
            <a:r>
              <a:rPr lang="it-IT" sz="1600" dirty="0">
                <a:solidFill>
                  <a:srgbClr val="000000"/>
                </a:solidFill>
              </a:rPr>
              <a:t> input acts </a:t>
            </a:r>
            <a:r>
              <a:rPr lang="it-IT" sz="1600" dirty="0" err="1">
                <a:solidFill>
                  <a:srgbClr val="000000"/>
                </a:solidFill>
              </a:rPr>
              <a:t>only</a:t>
            </a:r>
            <a:r>
              <a:rPr lang="it-IT" sz="1600" dirty="0">
                <a:solidFill>
                  <a:srgbClr val="000000"/>
                </a:solidFill>
              </a:rPr>
              <a:t> on one output) can be </a:t>
            </a:r>
            <a:r>
              <a:rPr lang="it-IT" sz="1600" dirty="0" err="1">
                <a:solidFill>
                  <a:srgbClr val="000000"/>
                </a:solidFill>
              </a:rPr>
              <a:t>achieved</a:t>
            </a:r>
            <a:r>
              <a:rPr lang="it-IT" sz="1600" dirty="0">
                <a:solidFill>
                  <a:srgbClr val="000000"/>
                </a:solidFill>
              </a:rPr>
              <a:t> </a:t>
            </a:r>
            <a:r>
              <a:rPr lang="it-IT" sz="1600" dirty="0" err="1">
                <a:solidFill>
                  <a:srgbClr val="000000"/>
                </a:solidFill>
              </a:rPr>
              <a:t>if</a:t>
            </a:r>
            <a:r>
              <a:rPr lang="it-IT" sz="1600" dirty="0">
                <a:solidFill>
                  <a:srgbClr val="000000"/>
                </a:solidFill>
              </a:rPr>
              <a:t> the so-</a:t>
            </a:r>
            <a:r>
              <a:rPr lang="it-IT" sz="1600" dirty="0" err="1">
                <a:solidFill>
                  <a:srgbClr val="000000"/>
                </a:solidFill>
              </a:rPr>
              <a:t>called</a:t>
            </a:r>
            <a:r>
              <a:rPr lang="it-IT" sz="1600" dirty="0">
                <a:solidFill>
                  <a:srgbClr val="000000"/>
                </a:solidFill>
              </a:rPr>
              <a:t> </a:t>
            </a:r>
            <a:r>
              <a:rPr lang="it-IT" sz="1600" b="1" dirty="0">
                <a:solidFill>
                  <a:srgbClr val="000000"/>
                </a:solidFill>
              </a:rPr>
              <a:t>decoupling </a:t>
            </a:r>
            <a:r>
              <a:rPr lang="it-IT" sz="1600" b="1" dirty="0" err="1">
                <a:solidFill>
                  <a:srgbClr val="000000"/>
                </a:solidFill>
              </a:rPr>
              <a:t>matrix</a:t>
            </a:r>
            <a:r>
              <a:rPr lang="it-IT" sz="1600" b="1" dirty="0">
                <a:solidFill>
                  <a:srgbClr val="000000"/>
                </a:solidFill>
              </a:rPr>
              <a:t> </a:t>
            </a:r>
            <a:r>
              <a:rPr lang="it-IT" sz="1600" dirty="0" err="1">
                <a:solidFill>
                  <a:srgbClr val="000000"/>
                </a:solidFill>
              </a:rPr>
              <a:t>is</a:t>
            </a:r>
            <a:r>
              <a:rPr lang="it-IT" sz="1600" dirty="0">
                <a:solidFill>
                  <a:srgbClr val="000000"/>
                </a:solidFill>
              </a:rPr>
              <a:t> </a:t>
            </a:r>
            <a:r>
              <a:rPr lang="it-IT" sz="1600" dirty="0" err="1">
                <a:solidFill>
                  <a:srgbClr val="000000"/>
                </a:solidFill>
              </a:rPr>
              <a:t>invertible</a:t>
            </a:r>
            <a:r>
              <a:rPr lang="it-IT" sz="1600" dirty="0">
                <a:solidFill>
                  <a:srgbClr val="000000"/>
                </a:solidFill>
              </a:rPr>
              <a:t>.</a:t>
            </a:r>
          </a:p>
        </p:txBody>
      </p:sp>
      <p:pic>
        <p:nvPicPr>
          <p:cNvPr id="6" name="Immagine 5">
            <a:extLst>
              <a:ext uri="{FF2B5EF4-FFF2-40B4-BE49-F238E27FC236}">
                <a16:creationId xmlns:a16="http://schemas.microsoft.com/office/drawing/2014/main" id="{B59A12FB-3844-4266-A5FE-1305DFB25E87}"/>
              </a:ext>
            </a:extLst>
          </p:cNvPr>
          <p:cNvPicPr>
            <a:picLocks noChangeAspect="1"/>
          </p:cNvPicPr>
          <p:nvPr/>
        </p:nvPicPr>
        <p:blipFill>
          <a:blip r:embed="rId9"/>
          <a:stretch>
            <a:fillRect/>
          </a:stretch>
        </p:blipFill>
        <p:spPr>
          <a:xfrm>
            <a:off x="1531480" y="4479379"/>
            <a:ext cx="6081039" cy="1466057"/>
          </a:xfrm>
          <a:prstGeom prst="rect">
            <a:avLst/>
          </a:prstGeom>
        </p:spPr>
      </p:pic>
      <p:cxnSp>
        <p:nvCxnSpPr>
          <p:cNvPr id="12" name="Connettore 2 11">
            <a:extLst>
              <a:ext uri="{FF2B5EF4-FFF2-40B4-BE49-F238E27FC236}">
                <a16:creationId xmlns:a16="http://schemas.microsoft.com/office/drawing/2014/main" id="{1AB74A82-7ED4-4611-9DDC-DF3DE9E9224F}"/>
              </a:ext>
            </a:extLst>
          </p:cNvPr>
          <p:cNvCxnSpPr/>
          <p:nvPr/>
        </p:nvCxnSpPr>
        <p:spPr bwMode="auto">
          <a:xfrm>
            <a:off x="5148064" y="3429000"/>
            <a:ext cx="0" cy="69033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370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5600" y="1139825"/>
                <a:ext cx="7777213" cy="5607689"/>
              </a:xfrm>
              <a:prstGeom prst="rect">
                <a:avLst/>
              </a:prstGeom>
              <a:noFill/>
            </p:spPr>
            <p:txBody>
              <a:bodyPr wrap="square" rtlCol="0">
                <a:spAutoFit/>
              </a:bodyPr>
              <a:lstStyle/>
              <a:p>
                <a:pPr algn="just" defTabSz="0">
                  <a:spcBef>
                    <a:spcPct val="20000"/>
                  </a:spcBef>
                  <a:buClr>
                    <a:srgbClr val="822433"/>
                  </a:buClr>
                </a:pPr>
                <a:r>
                  <a:rPr lang="it-IT" altLang="it-IT" sz="1600" b="1" dirty="0">
                    <a:solidFill>
                      <a:srgbClr val="000000"/>
                    </a:solidFill>
                    <a:latin typeface="Arial"/>
                    <a:ea typeface="ＭＳ Ｐゴシック"/>
                  </a:rPr>
                  <a:t>Assumption</a:t>
                </a:r>
              </a:p>
              <a:p>
                <a:pPr algn="just" defTabSz="0">
                  <a:spcBef>
                    <a:spcPct val="20000"/>
                  </a:spcBef>
                  <a:buClr>
                    <a:srgbClr val="822433"/>
                  </a:buClr>
                </a:pPr>
                <a:endParaRPr lang="it-IT" altLang="it-IT" sz="1600" b="1" dirty="0">
                  <a:solidFill>
                    <a:srgbClr val="000000"/>
                  </a:solidFill>
                  <a:latin typeface="Arial"/>
                  <a:ea typeface="ＭＳ Ｐゴシック"/>
                </a:endParaRPr>
              </a:p>
              <a:p>
                <a:pPr algn="just" defTabSz="0">
                  <a:spcBef>
                    <a:spcPct val="20000"/>
                  </a:spcBef>
                  <a:buClr>
                    <a:srgbClr val="822433"/>
                  </a:buClr>
                </a:pPr>
                <a:r>
                  <a:rPr lang="it-IT" altLang="it-IT" sz="1600" dirty="0">
                    <a:solidFill>
                      <a:srgbClr val="000000"/>
                    </a:solidFill>
                    <a:latin typeface="Arial"/>
                    <a:ea typeface="ＭＳ Ｐゴシック"/>
                  </a:rPr>
                  <a:t>The output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𝑦</m:t>
                    </m:r>
                    <m:r>
                      <a:rPr lang="it-IT" altLang="it-IT" sz="1600" b="0" i="1" smtClean="0">
                        <a:solidFill>
                          <a:srgbClr val="000000"/>
                        </a:solidFill>
                        <a:latin typeface="Cambria Math" panose="02040503050406030204" pitchFamily="18" charset="0"/>
                        <a:ea typeface="ＭＳ Ｐゴシック"/>
                      </a:rPr>
                      <m:t>=</m:t>
                    </m:r>
                    <m:r>
                      <a:rPr lang="it-IT" altLang="it-IT" sz="1600" b="0" i="1" smtClean="0">
                        <a:solidFill>
                          <a:srgbClr val="000000"/>
                        </a:solidFill>
                        <a:latin typeface="Cambria Math" panose="02040503050406030204" pitchFamily="18" charset="0"/>
                        <a:ea typeface="ＭＳ Ｐゴシック"/>
                      </a:rPr>
                      <m:t>h</m:t>
                    </m:r>
                    <m:r>
                      <a:rPr lang="it-IT" altLang="it-IT" sz="1600" b="0" i="1" smtClean="0">
                        <a:solidFill>
                          <a:srgbClr val="000000"/>
                        </a:solidFill>
                        <a:latin typeface="Cambria Math" panose="02040503050406030204" pitchFamily="18" charset="0"/>
                        <a:ea typeface="ＭＳ Ｐゴシック"/>
                      </a:rPr>
                      <m:t>(⋅)</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depends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only</a:t>
                </a:r>
                <a:r>
                  <a:rPr lang="it-IT" altLang="it-IT" sz="1600" dirty="0">
                    <a:solidFill>
                      <a:srgbClr val="000000"/>
                    </a:solidFill>
                    <a:latin typeface="Arial"/>
                    <a:ea typeface="ＭＳ Ｐゴシック"/>
                  </a:rPr>
                  <a:t> on the </a:t>
                </a:r>
                <a:r>
                  <a:rPr lang="it-IT" altLang="it-IT" sz="1600" dirty="0" err="1">
                    <a:solidFill>
                      <a:srgbClr val="000000"/>
                    </a:solidFill>
                    <a:latin typeface="Arial"/>
                    <a:ea typeface="ＭＳ Ｐゴシック"/>
                  </a:rPr>
                  <a:t>configuration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variables</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𝑞</m:t>
                    </m:r>
                  </m:oMath>
                </a14:m>
                <a:endParaRPr lang="it-IT" altLang="it-IT" sz="1600" dirty="0">
                  <a:solidFill>
                    <a:srgbClr val="000000"/>
                  </a:solidFill>
                  <a:latin typeface="Arial"/>
                  <a:ea typeface="ＭＳ Ｐゴシック"/>
                </a:endParaRP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r>
                  <a:rPr lang="it-IT" altLang="it-IT" sz="1600" dirty="0" err="1">
                    <a:solidFill>
                      <a:srgbClr val="000000"/>
                    </a:solidFill>
                    <a:latin typeface="Arial"/>
                    <a:ea typeface="ＭＳ Ｐゴシック"/>
                  </a:rPr>
                  <a:t>It</a:t>
                </a:r>
                <a:r>
                  <a:rPr lang="it-IT" altLang="it-IT" sz="1600" dirty="0">
                    <a:solidFill>
                      <a:srgbClr val="000000"/>
                    </a:solidFill>
                    <a:latin typeface="Arial"/>
                    <a:ea typeface="ＭＳ Ｐゴシック"/>
                  </a:rPr>
                  <a:t> follows </a:t>
                </a:r>
                <a:r>
                  <a:rPr lang="it-IT" altLang="it-IT" sz="1600" dirty="0" err="1">
                    <a:solidFill>
                      <a:srgbClr val="000000"/>
                    </a:solidFill>
                    <a:latin typeface="Arial"/>
                    <a:ea typeface="ＭＳ Ｐゴシック"/>
                  </a:rPr>
                  <a:t>that</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vector</a:t>
                </a:r>
                <a:r>
                  <a:rPr lang="it-IT" altLang="it-IT" sz="1600" dirty="0">
                    <a:solidFill>
                      <a:srgbClr val="000000"/>
                    </a:solidFill>
                    <a:latin typeface="Arial"/>
                    <a:ea typeface="ＭＳ Ｐゴシック"/>
                  </a:rPr>
                  <a:t> relative degree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𝑟</m:t>
                    </m:r>
                    <m:r>
                      <a:rPr lang="it-IT" altLang="it-IT" sz="1600" b="0" i="1" smtClean="0">
                        <a:solidFill>
                          <a:srgbClr val="000000"/>
                        </a:solidFill>
                        <a:latin typeface="Cambria Math" panose="02040503050406030204" pitchFamily="18" charset="0"/>
                        <a:ea typeface="ＭＳ Ｐゴシック"/>
                      </a:rPr>
                      <m:t>=</m:t>
                    </m:r>
                    <m:d>
                      <m:dPr>
                        <m:begChr m:val="{"/>
                        <m:endChr m:val="}"/>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2,2,2,2</m:t>
                        </m:r>
                      </m:e>
                    </m:d>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Hence</a:t>
                </a:r>
                <a:r>
                  <a:rPr lang="it-IT" altLang="it-IT" sz="1600" dirty="0">
                    <a:solidFill>
                      <a:srgbClr val="000000"/>
                    </a:solidFill>
                    <a:latin typeface="Arial"/>
                    <a:ea typeface="ＭＳ Ｐゴシック"/>
                  </a:rPr>
                  <a:t>:</a:t>
                </a:r>
              </a:p>
              <a:p>
                <a:pPr algn="just" defTabSz="0">
                  <a:spcBef>
                    <a:spcPct val="20000"/>
                  </a:spcBef>
                  <a:buClr>
                    <a:srgbClr val="822433"/>
                  </a:buClr>
                </a:pPr>
                <a:endParaRPr lang="it-IT" altLang="it-IT" sz="1600" dirty="0">
                  <a:solidFill>
                    <a:srgbClr val="000000"/>
                  </a:solidFill>
                  <a:latin typeface="Arial"/>
                  <a:ea typeface="ＭＳ Ｐゴシック"/>
                </a:endParaRPr>
              </a:p>
              <a:p>
                <a:pPr marL="857250" lvl="1" indent="-400050" algn="just" defTabSz="0">
                  <a:spcBef>
                    <a:spcPct val="20000"/>
                  </a:spcBef>
                  <a:buClr>
                    <a:srgbClr val="822433"/>
                  </a:buClr>
                  <a:buFont typeface="+mj-lt"/>
                  <a:buAutoNum type="romanLcPeriod"/>
                </a:pPr>
                <a:r>
                  <a:rPr lang="it-IT" altLang="it-IT" sz="1600" dirty="0">
                    <a:solidFill>
                      <a:srgbClr val="000000"/>
                    </a:solidFill>
                    <a:latin typeface="Arial"/>
                    <a:ea typeface="ＭＳ Ｐゴシック"/>
                  </a:rPr>
                  <a:t>The first time derivative of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h</m:t>
                    </m:r>
                    <m:d>
                      <m:dPr>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𝑞</m:t>
                        </m:r>
                      </m:e>
                    </m:d>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does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not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depend</a:t>
                </a:r>
                <a:r>
                  <a:rPr lang="it-IT" altLang="it-IT" sz="1600" dirty="0">
                    <a:solidFill>
                      <a:srgbClr val="000000"/>
                    </a:solidFill>
                    <a:latin typeface="Arial"/>
                    <a:ea typeface="ＭＳ Ｐゴシック"/>
                  </a:rPr>
                  <a:t> on the control;</a:t>
                </a:r>
              </a:p>
              <a:p>
                <a:pPr marL="857250" lvl="1" indent="-400050" algn="just" defTabSz="0">
                  <a:spcBef>
                    <a:spcPct val="20000"/>
                  </a:spcBef>
                  <a:buClr>
                    <a:srgbClr val="822433"/>
                  </a:buClr>
                  <a:buFont typeface="+mj-lt"/>
                  <a:buAutoNum type="romanLcPeriod"/>
                </a:pPr>
                <a:r>
                  <a:rPr lang="it-IT" altLang="it-IT" sz="1600" dirty="0">
                    <a:solidFill>
                      <a:srgbClr val="000000"/>
                    </a:solidFill>
                    <a:latin typeface="Arial"/>
                    <a:ea typeface="ＭＳ Ｐゴシック"/>
                  </a:rPr>
                  <a:t>The second time derivative </a:t>
                </a:r>
                <a:r>
                  <a:rPr lang="it-IT" altLang="it-IT" sz="1600" dirty="0" err="1">
                    <a:solidFill>
                      <a:srgbClr val="000000"/>
                    </a:solidFill>
                    <a:latin typeface="Arial"/>
                    <a:ea typeface="ＭＳ Ｐゴシック"/>
                  </a:rPr>
                  <a:t>is</a:t>
                </a:r>
                <a:endParaRPr lang="it-IT" altLang="it-IT" sz="1600" dirty="0">
                  <a:solidFill>
                    <a:srgbClr val="000000"/>
                  </a:solidFill>
                  <a:latin typeface="Arial"/>
                  <a:ea typeface="ＭＳ Ｐゴシック"/>
                </a:endParaRP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r>
                  <a:rPr lang="it-IT" altLang="it-IT" sz="1600" dirty="0">
                    <a:solidFill>
                      <a:srgbClr val="000000"/>
                    </a:solidFill>
                    <a:latin typeface="Arial"/>
                    <a:ea typeface="ＭＳ Ｐゴシック"/>
                  </a:rPr>
                  <a:t>Under the </a:t>
                </a:r>
                <a:r>
                  <a:rPr lang="it-IT" altLang="it-IT" sz="1600" dirty="0" err="1">
                    <a:solidFill>
                      <a:srgbClr val="000000"/>
                    </a:solidFill>
                    <a:latin typeface="Arial"/>
                    <a:ea typeface="ＭＳ Ｐゴシック"/>
                  </a:rPr>
                  <a:t>assumption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that</a:t>
                </a:r>
                <a:r>
                  <a:rPr lang="it-IT" altLang="it-IT" sz="1600" dirty="0">
                    <a:solidFill>
                      <a:srgbClr val="000000"/>
                    </a:solidFill>
                    <a:latin typeface="Arial"/>
                    <a:ea typeface="ＭＳ Ｐゴシック"/>
                  </a:rPr>
                  <a:t> the decoupling </a:t>
                </a:r>
                <a:r>
                  <a:rPr lang="it-IT" altLang="it-IT" sz="1600" dirty="0" err="1">
                    <a:solidFill>
                      <a:srgbClr val="000000"/>
                    </a:solidFill>
                    <a:latin typeface="Arial"/>
                    <a:ea typeface="ＭＳ Ｐゴシック"/>
                  </a:rPr>
                  <a:t>matrix</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invertible</a:t>
                </a:r>
                <a:r>
                  <a:rPr lang="it-IT" altLang="it-IT" sz="1600" dirty="0">
                    <a:solidFill>
                      <a:srgbClr val="000000"/>
                    </a:solidFill>
                    <a:latin typeface="Arial"/>
                    <a:ea typeface="ＭＳ Ｐゴシック"/>
                  </a:rPr>
                  <a:t>, one </a:t>
                </a:r>
                <a:r>
                  <a:rPr lang="it-IT" altLang="it-IT" sz="1600" dirty="0" err="1">
                    <a:solidFill>
                      <a:srgbClr val="000000"/>
                    </a:solidFill>
                    <a:latin typeface="Arial"/>
                    <a:ea typeface="ＭＳ Ｐゴシック"/>
                  </a:rPr>
                  <a:t>may</a:t>
                </a:r>
                <a:r>
                  <a:rPr lang="it-IT" altLang="it-IT" sz="1600" dirty="0">
                    <a:solidFill>
                      <a:srgbClr val="000000"/>
                    </a:solidFill>
                    <a:latin typeface="Arial"/>
                    <a:ea typeface="ＭＳ Ｐゴシック"/>
                  </a:rPr>
                  <a:t> use feedback </a:t>
                </a:r>
                <a:r>
                  <a:rPr lang="it-IT" altLang="it-IT" sz="1600" dirty="0" err="1">
                    <a:solidFill>
                      <a:srgbClr val="000000"/>
                    </a:solidFill>
                    <a:latin typeface="Arial"/>
                    <a:ea typeface="ＭＳ Ｐゴシック"/>
                  </a:rPr>
                  <a:t>linearization</a:t>
                </a:r>
                <a:r>
                  <a:rPr lang="it-IT" altLang="it-IT" sz="1600" dirty="0">
                    <a:solidFill>
                      <a:srgbClr val="000000"/>
                    </a:solidFill>
                    <a:latin typeface="Arial"/>
                    <a:ea typeface="ＭＳ Ｐゴシック"/>
                  </a:rPr>
                  <a:t> control </a:t>
                </a: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r>
                  <a:rPr lang="it-IT" altLang="it-IT" sz="1600" dirty="0">
                    <a:solidFill>
                      <a:srgbClr val="000000"/>
                    </a:solidFill>
                    <a:latin typeface="Arial"/>
                    <a:ea typeface="ＭＳ Ｐゴシック"/>
                  </a:rPr>
                  <a:t>to </a:t>
                </a:r>
                <a:r>
                  <a:rPr lang="it-IT" altLang="it-IT" sz="1600" dirty="0" err="1">
                    <a:solidFill>
                      <a:srgbClr val="000000"/>
                    </a:solidFill>
                    <a:latin typeface="Arial"/>
                    <a:ea typeface="ＭＳ Ｐゴシック"/>
                  </a:rPr>
                  <a:t>get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eventually</a:t>
                </a:r>
                <a:r>
                  <a:rPr lang="it-IT" altLang="it-IT" sz="1600" dirty="0">
                    <a:solidFill>
                      <a:srgbClr val="000000"/>
                    </a:solidFill>
                    <a:latin typeface="Arial"/>
                    <a:ea typeface="ＭＳ Ｐゴシック"/>
                  </a:rPr>
                  <a:t> the linear and </a:t>
                </a:r>
                <a:r>
                  <a:rPr lang="it-IT" altLang="it-IT" sz="1600" dirty="0" err="1">
                    <a:solidFill>
                      <a:srgbClr val="000000"/>
                    </a:solidFill>
                    <a:latin typeface="Arial"/>
                    <a:ea typeface="ＭＳ Ｐゴシック"/>
                  </a:rPr>
                  <a:t>decoupled</a:t>
                </a:r>
                <a:r>
                  <a:rPr lang="it-IT" altLang="it-IT" sz="1600" dirty="0">
                    <a:solidFill>
                      <a:srgbClr val="000000"/>
                    </a:solidFill>
                    <a:latin typeface="Arial"/>
                    <a:ea typeface="ＭＳ Ｐゴシック"/>
                  </a:rPr>
                  <a:t> relation</a:t>
                </a: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endParaRPr lang="it-IT" altLang="it-IT" sz="1600" dirty="0">
                  <a:solidFill>
                    <a:srgbClr val="000000"/>
                  </a:solidFill>
                  <a:latin typeface="Arial"/>
                  <a:ea typeface="ＭＳ Ｐゴシック"/>
                </a:endParaRPr>
              </a:p>
              <a:p>
                <a:pPr algn="just" defTabSz="0">
                  <a:spcBef>
                    <a:spcPct val="20000"/>
                  </a:spcBef>
                  <a:buClr>
                    <a:srgbClr val="822433"/>
                  </a:buClr>
                </a:pPr>
                <a:r>
                  <a:rPr lang="it-IT" altLang="it-IT" sz="1600" dirty="0">
                    <a:solidFill>
                      <a:srgbClr val="000000"/>
                    </a:solidFill>
                    <a:latin typeface="Arial"/>
                    <a:ea typeface="ＭＳ Ｐゴシック"/>
                  </a:rPr>
                  <a:t> </a:t>
                </a:r>
              </a:p>
              <a:p>
                <a:pPr marL="342900" indent="-342900" algn="just">
                  <a:spcBef>
                    <a:spcPct val="20000"/>
                  </a:spcBef>
                  <a:buClr>
                    <a:srgbClr val="822433"/>
                  </a:buClr>
                </a:pPr>
                <a:endParaRPr lang="it-IT" altLang="it-IT" sz="1600" dirty="0">
                  <a:solidFill>
                    <a:srgbClr val="000000"/>
                  </a:solidFill>
                  <a:latin typeface="Arial"/>
                  <a:ea typeface="ＭＳ Ｐゴシック"/>
                </a:endParaRP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600" y="1139825"/>
                <a:ext cx="7777213" cy="5607689"/>
              </a:xfrm>
              <a:prstGeom prst="rect">
                <a:avLst/>
              </a:prstGeom>
              <a:blipFill>
                <a:blip r:embed="rId3"/>
                <a:stretch>
                  <a:fillRect l="-470" t="-326" r="-392"/>
                </a:stretch>
              </a:blipFill>
            </p:spPr>
            <p:txBody>
              <a:bodyPr/>
              <a:lstStyle/>
              <a:p>
                <a:r>
                  <a:rPr lang="it-IT">
                    <a:noFill/>
                  </a:rPr>
                  <a:t> </a:t>
                </a:r>
              </a:p>
            </p:txBody>
          </p:sp>
        </mc:Fallback>
      </mc:AlternateContent>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Feedback </a:t>
            </a:r>
            <a:r>
              <a:rPr lang="it-IT" altLang="it-IT" dirty="0" err="1"/>
              <a:t>Linearization</a:t>
            </a:r>
            <a:r>
              <a:rPr lang="it-IT" altLang="it-IT" dirty="0"/>
              <a:t> and </a:t>
            </a:r>
            <a:r>
              <a:rPr lang="it-IT" altLang="it-IT" dirty="0" err="1"/>
              <a:t>Bézier</a:t>
            </a:r>
            <a:r>
              <a:rPr lang="it-IT" altLang="it-IT" dirty="0"/>
              <a:t> </a:t>
            </a:r>
            <a:r>
              <a:rPr lang="it-IT" altLang="it-IT" dirty="0" err="1"/>
              <a:t>Polynomials</a:t>
            </a:r>
            <a:endParaRPr lang="it-IT" alt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13</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a:t>Feedback </a:t>
            </a:r>
            <a:r>
              <a:rPr lang="it-IT" altLang="it-IT" dirty="0" err="1"/>
              <a:t>Linearization</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pic>
        <p:nvPicPr>
          <p:cNvPr id="3" name="Immagine 2">
            <a:extLst>
              <a:ext uri="{FF2B5EF4-FFF2-40B4-BE49-F238E27FC236}">
                <a16:creationId xmlns:a16="http://schemas.microsoft.com/office/drawing/2014/main" id="{BAD9E4CB-FE39-490D-910A-8B74889B6AD5}"/>
              </a:ext>
            </a:extLst>
          </p:cNvPr>
          <p:cNvPicPr>
            <a:picLocks noChangeAspect="1"/>
          </p:cNvPicPr>
          <p:nvPr/>
        </p:nvPicPr>
        <p:blipFill>
          <a:blip r:embed="rId4"/>
          <a:stretch>
            <a:fillRect/>
          </a:stretch>
        </p:blipFill>
        <p:spPr>
          <a:xfrm>
            <a:off x="3231042" y="3573016"/>
            <a:ext cx="2826327" cy="457200"/>
          </a:xfrm>
          <a:prstGeom prst="rect">
            <a:avLst/>
          </a:prstGeom>
        </p:spPr>
      </p:pic>
      <p:pic>
        <p:nvPicPr>
          <p:cNvPr id="4" name="Immagine 3">
            <a:extLst>
              <a:ext uri="{FF2B5EF4-FFF2-40B4-BE49-F238E27FC236}">
                <a16:creationId xmlns:a16="http://schemas.microsoft.com/office/drawing/2014/main" id="{878C70B8-9D5D-4CD0-9817-0FC73CEC88E1}"/>
              </a:ext>
            </a:extLst>
          </p:cNvPr>
          <p:cNvPicPr>
            <a:picLocks noChangeAspect="1"/>
          </p:cNvPicPr>
          <p:nvPr/>
        </p:nvPicPr>
        <p:blipFill>
          <a:blip r:embed="rId5"/>
          <a:stretch>
            <a:fillRect/>
          </a:stretch>
        </p:blipFill>
        <p:spPr>
          <a:xfrm>
            <a:off x="3231042" y="4757573"/>
            <a:ext cx="2826327" cy="389049"/>
          </a:xfrm>
          <a:prstGeom prst="rect">
            <a:avLst/>
          </a:prstGeom>
        </p:spPr>
      </p:pic>
      <p:pic>
        <p:nvPicPr>
          <p:cNvPr id="5" name="Immagine 4">
            <a:extLst>
              <a:ext uri="{FF2B5EF4-FFF2-40B4-BE49-F238E27FC236}">
                <a16:creationId xmlns:a16="http://schemas.microsoft.com/office/drawing/2014/main" id="{09B344A8-46B4-4A68-9270-C02EA8CD74CC}"/>
              </a:ext>
            </a:extLst>
          </p:cNvPr>
          <p:cNvPicPr>
            <a:picLocks noChangeAspect="1"/>
          </p:cNvPicPr>
          <p:nvPr/>
        </p:nvPicPr>
        <p:blipFill>
          <a:blip r:embed="rId6"/>
          <a:stretch>
            <a:fillRect/>
          </a:stretch>
        </p:blipFill>
        <p:spPr>
          <a:xfrm>
            <a:off x="4343400" y="5687374"/>
            <a:ext cx="703280" cy="315912"/>
          </a:xfrm>
          <a:prstGeom prst="rect">
            <a:avLst/>
          </a:prstGeom>
        </p:spPr>
      </p:pic>
      <p:sp>
        <p:nvSpPr>
          <p:cNvPr id="6" name="Rettangolo con angoli arrotondati 5">
            <a:extLst>
              <a:ext uri="{FF2B5EF4-FFF2-40B4-BE49-F238E27FC236}">
                <a16:creationId xmlns:a16="http://schemas.microsoft.com/office/drawing/2014/main" id="{4BBA5ECF-A051-43AD-8806-3113A2985A67}"/>
              </a:ext>
            </a:extLst>
          </p:cNvPr>
          <p:cNvSpPr/>
          <p:nvPr/>
        </p:nvSpPr>
        <p:spPr bwMode="auto">
          <a:xfrm>
            <a:off x="611186" y="1139825"/>
            <a:ext cx="7847013" cy="960602"/>
          </a:xfrm>
          <a:prstGeom prst="round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CasellaDiTesto 9">
            <a:extLst>
              <a:ext uri="{FF2B5EF4-FFF2-40B4-BE49-F238E27FC236}">
                <a16:creationId xmlns:a16="http://schemas.microsoft.com/office/drawing/2014/main" id="{1E1411A3-A93D-4885-AB82-C6701457520C}"/>
              </a:ext>
            </a:extLst>
          </p:cNvPr>
          <p:cNvSpPr txBox="1"/>
          <p:nvPr/>
        </p:nvSpPr>
        <p:spPr>
          <a:xfrm>
            <a:off x="5823009" y="3661948"/>
            <a:ext cx="234360" cy="307777"/>
          </a:xfrm>
          <a:prstGeom prst="rect">
            <a:avLst/>
          </a:prstGeom>
          <a:noFill/>
        </p:spPr>
        <p:txBody>
          <a:bodyPr wrap="none" rtlCol="0">
            <a:spAutoFit/>
          </a:bodyPr>
          <a:lstStyle/>
          <a:p>
            <a:r>
              <a:rPr lang="it-IT" sz="1400" dirty="0">
                <a:solidFill>
                  <a:srgbClr val="000000"/>
                </a:solidFill>
              </a:rPr>
              <a:t>.</a:t>
            </a:r>
          </a:p>
        </p:txBody>
      </p:sp>
      <p:sp>
        <p:nvSpPr>
          <p:cNvPr id="13" name="CasellaDiTesto 12">
            <a:extLst>
              <a:ext uri="{FF2B5EF4-FFF2-40B4-BE49-F238E27FC236}">
                <a16:creationId xmlns:a16="http://schemas.microsoft.com/office/drawing/2014/main" id="{ECC244D3-BCF3-4DFC-9909-3DC653952D0C}"/>
              </a:ext>
            </a:extLst>
          </p:cNvPr>
          <p:cNvSpPr txBox="1"/>
          <p:nvPr/>
        </p:nvSpPr>
        <p:spPr>
          <a:xfrm>
            <a:off x="4889744" y="5695509"/>
            <a:ext cx="234360" cy="307777"/>
          </a:xfrm>
          <a:prstGeom prst="rect">
            <a:avLst/>
          </a:prstGeom>
          <a:noFill/>
        </p:spPr>
        <p:txBody>
          <a:bodyPr wrap="none" rtlCol="0">
            <a:spAutoFit/>
          </a:bodyPr>
          <a:lstStyle/>
          <a:p>
            <a:r>
              <a:rPr lang="it-IT" sz="1400" dirty="0">
                <a:solidFill>
                  <a:srgbClr val="000000"/>
                </a:solidFill>
              </a:rPr>
              <a:t>.</a:t>
            </a:r>
          </a:p>
        </p:txBody>
      </p:sp>
    </p:spTree>
    <p:extLst>
      <p:ext uri="{BB962C8B-B14F-4D97-AF65-F5344CB8AC3E}">
        <p14:creationId xmlns:p14="http://schemas.microsoft.com/office/powerpoint/2010/main" val="198315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8507" y="1106356"/>
                <a:ext cx="7777213" cy="6123856"/>
              </a:xfrm>
              <a:prstGeom prst="rect">
                <a:avLst/>
              </a:prstGeom>
              <a:noFill/>
            </p:spPr>
            <p:txBody>
              <a:bodyPr wrap="square" rtlCol="0">
                <a:spAutoFit/>
              </a:bodyPr>
              <a:lstStyle/>
              <a:p>
                <a:pPr marL="342900" indent="-342900"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err="1">
                    <a:solidFill>
                      <a:srgbClr val="000000"/>
                    </a:solidFill>
                    <a:latin typeface="Arial"/>
                    <a:ea typeface="ＭＳ Ｐゴシック"/>
                  </a:rPr>
                  <a:t>Instead</a:t>
                </a:r>
                <a:r>
                  <a:rPr lang="it-IT" altLang="it-IT" sz="1600" dirty="0">
                    <a:solidFill>
                      <a:srgbClr val="000000"/>
                    </a:solidFill>
                    <a:latin typeface="Arial"/>
                    <a:ea typeface="ＭＳ Ｐゴシック"/>
                  </a:rPr>
                  <a:t> of </a:t>
                </a:r>
                <a:r>
                  <a:rPr lang="it-IT" altLang="it-IT" sz="1600" dirty="0" err="1">
                    <a:solidFill>
                      <a:srgbClr val="000000"/>
                    </a:solidFill>
                    <a:latin typeface="Arial"/>
                    <a:ea typeface="ＭＳ Ｐゴシック"/>
                  </a:rPr>
                  <a:t>including</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desired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trajectory</a:t>
                </a:r>
                <a:r>
                  <a:rPr lang="it-IT" altLang="it-IT" sz="1600" dirty="0">
                    <a:solidFill>
                      <a:srgbClr val="000000"/>
                    </a:solidFill>
                    <a:latin typeface="Arial"/>
                    <a:ea typeface="ＭＳ Ｐゴシック"/>
                  </a:rPr>
                  <a:t> in the input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𝑣</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we</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define</a:t>
                </a:r>
                <a:r>
                  <a:rPr lang="it-IT" altLang="it-IT" sz="1600" dirty="0">
                    <a:solidFill>
                      <a:srgbClr val="000000"/>
                    </a:solidFill>
                    <a:latin typeface="Arial"/>
                    <a:ea typeface="ＭＳ Ｐゴシック"/>
                  </a:rPr>
                  <a:t> the output </a:t>
                </a:r>
                <a:r>
                  <a:rPr lang="it-IT" altLang="it-IT" sz="1600" dirty="0" err="1">
                    <a:solidFill>
                      <a:srgbClr val="000000"/>
                    </a:solidFill>
                    <a:latin typeface="Arial"/>
                    <a:ea typeface="ＭＳ Ｐゴシック"/>
                  </a:rPr>
                  <a:t>as</a:t>
                </a:r>
                <a:r>
                  <a:rPr lang="it-IT" altLang="it-IT" sz="1600" dirty="0">
                    <a:solidFill>
                      <a:srgbClr val="000000"/>
                    </a:solidFill>
                    <a:latin typeface="Arial"/>
                    <a:ea typeface="ＭＳ Ｐゴシック"/>
                  </a:rPr>
                  <a:t> the </a:t>
                </a:r>
                <a:r>
                  <a:rPr lang="it-IT" altLang="it-IT" sz="1600" b="1" dirty="0" err="1">
                    <a:solidFill>
                      <a:srgbClr val="000000"/>
                    </a:solidFill>
                    <a:latin typeface="Arial"/>
                    <a:ea typeface="ＭＳ Ｐゴシック"/>
                  </a:rPr>
                  <a:t>difference</a:t>
                </a:r>
                <a:r>
                  <a:rPr lang="it-IT" altLang="it-IT" sz="1600" b="1" dirty="0">
                    <a:solidFill>
                      <a:srgbClr val="000000"/>
                    </a:solidFill>
                    <a:latin typeface="Arial"/>
                    <a:ea typeface="ＭＳ Ｐゴシック"/>
                  </a:rPr>
                  <a:t> </a:t>
                </a:r>
                <a:r>
                  <a:rPr lang="it-IT" altLang="it-IT" sz="1600" b="1" dirty="0" err="1">
                    <a:solidFill>
                      <a:srgbClr val="000000"/>
                    </a:solidFill>
                    <a:latin typeface="Arial"/>
                    <a:ea typeface="ＭＳ Ｐゴシック"/>
                  </a:rPr>
                  <a:t>between</a:t>
                </a:r>
                <a:r>
                  <a:rPr lang="it-IT" altLang="it-IT" sz="1600" b="1" dirty="0">
                    <a:solidFill>
                      <a:srgbClr val="000000"/>
                    </a:solidFill>
                    <a:latin typeface="Arial"/>
                    <a:ea typeface="ＭＳ Ｐゴシック"/>
                  </a:rPr>
                  <a:t> the </a:t>
                </a:r>
                <a:r>
                  <a:rPr lang="it-IT" altLang="it-IT" sz="1600" b="1" dirty="0" err="1">
                    <a:solidFill>
                      <a:srgbClr val="000000"/>
                    </a:solidFill>
                    <a:latin typeface="Arial"/>
                    <a:ea typeface="ＭＳ Ｐゴシック"/>
                  </a:rPr>
                  <a:t>quantity</a:t>
                </a:r>
                <a:r>
                  <a:rPr lang="it-IT" altLang="it-IT" sz="1600" b="1" dirty="0">
                    <a:solidFill>
                      <a:srgbClr val="000000"/>
                    </a:solidFill>
                    <a:latin typeface="Arial"/>
                    <a:ea typeface="ＭＳ Ｐゴシック"/>
                  </a:rPr>
                  <a:t> to control and a </a:t>
                </a:r>
                <a:r>
                  <a:rPr lang="it-IT" altLang="it-IT" sz="1600" b="1" dirty="0" err="1">
                    <a:solidFill>
                      <a:srgbClr val="000000"/>
                    </a:solidFill>
                    <a:latin typeface="Arial"/>
                    <a:ea typeface="ＭＳ Ｐゴシック"/>
                  </a:rPr>
                  <a:t>parameterized</a:t>
                </a:r>
                <a:r>
                  <a:rPr lang="it-IT" altLang="it-IT" sz="1600" b="1" dirty="0">
                    <a:solidFill>
                      <a:srgbClr val="000000"/>
                    </a:solidFill>
                    <a:latin typeface="Arial"/>
                    <a:ea typeface="ＭＳ Ｐゴシック"/>
                  </a:rPr>
                  <a:t> </a:t>
                </a:r>
                <a:r>
                  <a:rPr lang="it-IT" altLang="it-IT" sz="1600" b="1" dirty="0" err="1">
                    <a:solidFill>
                      <a:srgbClr val="000000"/>
                    </a:solidFill>
                    <a:latin typeface="Arial"/>
                    <a:ea typeface="ＭＳ Ｐゴシック"/>
                  </a:rPr>
                  <a:t>quantity</a:t>
                </a:r>
                <a:endParaRPr lang="it-IT" altLang="it-IT" sz="1600" b="1" dirty="0">
                  <a:solidFill>
                    <a:srgbClr val="000000"/>
                  </a:solidFill>
                  <a:latin typeface="Arial"/>
                  <a:ea typeface="ＭＳ Ｐゴシック"/>
                </a:endParaRPr>
              </a:p>
              <a:p>
                <a:pPr algn="just">
                  <a:spcBef>
                    <a:spcPct val="20000"/>
                  </a:spcBef>
                  <a:buClr>
                    <a:srgbClr val="822433"/>
                  </a:buClr>
                </a:pPr>
                <a:endParaRPr lang="it-IT" altLang="it-IT" sz="1600" b="1"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err="1">
                    <a:solidFill>
                      <a:srgbClr val="000000"/>
                    </a:solidFill>
                    <a:latin typeface="Arial"/>
                    <a:ea typeface="ＭＳ Ｐゴシック"/>
                  </a:rPr>
                  <a:t>where</a:t>
                </a:r>
                <a:r>
                  <a:rPr lang="it-IT" altLang="it-IT" sz="1600" dirty="0">
                    <a:solidFill>
                      <a:srgbClr val="000000"/>
                    </a:solidFill>
                    <a:latin typeface="Arial"/>
                    <a:ea typeface="ＭＳ Ｐゴシック"/>
                  </a:rPr>
                  <a:t> </a:t>
                </a:r>
                <a14:m>
                  <m:oMath xmlns:m="http://schemas.openxmlformats.org/officeDocument/2006/math">
                    <m:r>
                      <a:rPr lang="it-IT" altLang="it-IT" sz="1600" b="1" i="1" smtClean="0">
                        <a:solidFill>
                          <a:srgbClr val="000000"/>
                        </a:solidFill>
                        <a:latin typeface="Cambria Math" panose="02040503050406030204" pitchFamily="18" charset="0"/>
                        <a:ea typeface="ＭＳ Ｐゴシック"/>
                      </a:rPr>
                      <m:t>𝜶</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 set of </a:t>
                </a:r>
                <a:r>
                  <a:rPr lang="it-IT" altLang="it-IT" sz="1600" dirty="0" err="1">
                    <a:solidFill>
                      <a:srgbClr val="000000"/>
                    </a:solidFill>
                    <a:latin typeface="Arial"/>
                    <a:ea typeface="ＭＳ Ｐゴシック"/>
                  </a:rPr>
                  <a:t>parameters</a:t>
                </a:r>
                <a:r>
                  <a:rPr lang="it-IT" altLang="it-IT" sz="1600" dirty="0">
                    <a:solidFill>
                      <a:srgbClr val="000000"/>
                    </a:solidFill>
                    <a:latin typeface="Arial"/>
                    <a:ea typeface="ＭＳ Ｐゴシック"/>
                  </a:rPr>
                  <a:t> and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𝜏</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 </a:t>
                </a:r>
                <a:r>
                  <a:rPr lang="it-IT" altLang="it-IT" sz="1600" dirty="0" err="1">
                    <a:solidFill>
                      <a:srgbClr val="000000"/>
                    </a:solidFill>
                    <a:latin typeface="Arial"/>
                    <a:ea typeface="ＭＳ Ｐゴシック"/>
                  </a:rPr>
                  <a:t>monotonically</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increasing</a:t>
                </a:r>
                <a:r>
                  <a:rPr lang="it-IT" altLang="it-IT" sz="1600" dirty="0">
                    <a:solidFill>
                      <a:srgbClr val="000000"/>
                    </a:solidFill>
                    <a:latin typeface="Arial"/>
                    <a:ea typeface="ＭＳ Ｐゴシック"/>
                  </a:rPr>
                  <a:t> or </a:t>
                </a:r>
                <a:r>
                  <a:rPr lang="it-IT" altLang="it-IT" sz="1600" dirty="0" err="1">
                    <a:solidFill>
                      <a:srgbClr val="000000"/>
                    </a:solidFill>
                    <a:latin typeface="Arial"/>
                    <a:ea typeface="ＭＳ Ｐゴシック"/>
                  </a:rPr>
                  <a:t>decreasing</a:t>
                </a:r>
                <a:r>
                  <a:rPr lang="it-IT" altLang="it-IT" sz="1600" dirty="0">
                    <a:solidFill>
                      <a:srgbClr val="000000"/>
                    </a:solidFill>
                    <a:latin typeface="Arial"/>
                    <a:ea typeface="ＭＳ Ｐゴシック"/>
                  </a:rPr>
                  <a:t> timing </a:t>
                </a:r>
                <a:r>
                  <a:rPr lang="it-IT" altLang="it-IT" sz="1600" dirty="0" err="1">
                    <a:solidFill>
                      <a:srgbClr val="000000"/>
                    </a:solidFill>
                    <a:latin typeface="Arial"/>
                    <a:ea typeface="ＭＳ Ｐゴシック"/>
                  </a:rPr>
                  <a:t>function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defined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as</a:t>
                </a: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err="1">
                    <a:solidFill>
                      <a:srgbClr val="000000"/>
                    </a:solidFill>
                    <a:latin typeface="Arial"/>
                    <a:ea typeface="ＭＳ Ｐゴシック"/>
                  </a:rPr>
                  <a:t>where</a:t>
                </a:r>
                <a:r>
                  <a:rPr lang="it-IT" altLang="it-IT" sz="1600" dirty="0">
                    <a:solidFill>
                      <a:srgbClr val="000000"/>
                    </a:solidFill>
                    <a:latin typeface="Arial"/>
                    <a:ea typeface="ＭＳ Ｐゴシック"/>
                  </a:rPr>
                  <a:t> </a:t>
                </a:r>
                <a14:m>
                  <m:oMath xmlns:m="http://schemas.openxmlformats.org/officeDocument/2006/math">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𝑡</m:t>
                        </m:r>
                      </m:e>
                      <m:sub>
                        <m:r>
                          <a:rPr lang="it-IT" altLang="it-IT" sz="1600" b="0" i="1" smtClean="0">
                            <a:solidFill>
                              <a:srgbClr val="000000"/>
                            </a:solidFill>
                            <a:latin typeface="Cambria Math" panose="02040503050406030204" pitchFamily="18" charset="0"/>
                            <a:ea typeface="ＭＳ Ｐゴシック"/>
                          </a:rPr>
                          <m:t>𝑓</m:t>
                        </m:r>
                      </m:sub>
                    </m:sSub>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the time </a:t>
                </a:r>
                <a:r>
                  <a:rPr lang="it-IT" altLang="it-IT" sz="1600" dirty="0" err="1">
                    <a:solidFill>
                      <a:srgbClr val="000000"/>
                    </a:solidFill>
                    <a:latin typeface="Arial"/>
                    <a:ea typeface="ＭＳ Ｐゴシック"/>
                  </a:rPr>
                  <a:t>at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which</a:t>
                </a:r>
                <a:r>
                  <a:rPr lang="it-IT" altLang="it-IT" sz="1600" dirty="0">
                    <a:solidFill>
                      <a:srgbClr val="000000"/>
                    </a:solidFill>
                    <a:latin typeface="Arial"/>
                    <a:ea typeface="ＭＳ Ｐゴシック"/>
                  </a:rPr>
                  <a:t> one steps </a:t>
                </a:r>
                <a:r>
                  <a:rPr lang="it-IT" altLang="it-IT" sz="1600" dirty="0" err="1">
                    <a:solidFill>
                      <a:srgbClr val="000000"/>
                    </a:solidFill>
                    <a:latin typeface="Arial"/>
                    <a:ea typeface="ＭＳ Ｐゴシック"/>
                  </a:rPr>
                  <a:t>ends</a:t>
                </a:r>
                <a:r>
                  <a:rPr lang="it-IT" altLang="it-IT" sz="1600" dirty="0">
                    <a:solidFill>
                      <a:srgbClr val="000000"/>
                    </a:solidFill>
                    <a:latin typeface="Arial"/>
                    <a:ea typeface="ＭＳ Ｐゴシック"/>
                  </a:rPr>
                  <a:t> and </a:t>
                </a:r>
                <a14:m>
                  <m:oMath xmlns:m="http://schemas.openxmlformats.org/officeDocument/2006/math">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𝑡</m:t>
                        </m:r>
                      </m:e>
                      <m:sub>
                        <m:r>
                          <a:rPr lang="it-IT" altLang="it-IT" sz="1600" b="0" i="1" smtClean="0">
                            <a:solidFill>
                              <a:srgbClr val="000000"/>
                            </a:solidFill>
                            <a:latin typeface="Cambria Math" panose="02040503050406030204" pitchFamily="18" charset="0"/>
                            <a:ea typeface="ＭＳ Ｐゴシック"/>
                          </a:rPr>
                          <m:t>𝑖</m:t>
                        </m:r>
                      </m:sub>
                    </m:sSub>
                  </m:oMath>
                </a14:m>
                <a:r>
                  <a:rPr lang="it-IT" altLang="it-IT" sz="1600" dirty="0">
                    <a:solidFill>
                      <a:srgbClr val="000000"/>
                    </a:solidFill>
                    <a:latin typeface="Arial"/>
                    <a:ea typeface="ＭＳ Ｐゴシック"/>
                  </a:rPr>
                  <a:t> the time </a:t>
                </a:r>
                <a:r>
                  <a:rPr lang="it-IT" altLang="it-IT" sz="1600" dirty="0" err="1">
                    <a:solidFill>
                      <a:srgbClr val="000000"/>
                    </a:solidFill>
                    <a:latin typeface="Arial"/>
                    <a:ea typeface="ＭＳ Ｐゴシック"/>
                  </a:rPr>
                  <a:t>at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which</a:t>
                </a:r>
                <a:r>
                  <a:rPr lang="it-IT" altLang="it-IT" sz="1600" dirty="0">
                    <a:solidFill>
                      <a:srgbClr val="000000"/>
                    </a:solidFill>
                    <a:latin typeface="Arial"/>
                    <a:ea typeface="ＭＳ Ｐゴシック"/>
                  </a:rPr>
                  <a:t> the step </a:t>
                </a:r>
                <a:r>
                  <a:rPr lang="it-IT" altLang="it-IT" sz="1600" dirty="0" err="1">
                    <a:solidFill>
                      <a:srgbClr val="000000"/>
                    </a:solidFill>
                    <a:latin typeface="Arial"/>
                    <a:ea typeface="ＭＳ Ｐゴシック"/>
                  </a:rPr>
                  <a:t>begins</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marL="342900" indent="-342900" algn="just">
                  <a:spcBef>
                    <a:spcPct val="20000"/>
                  </a:spcBef>
                  <a:buClr>
                    <a:srgbClr val="822433"/>
                  </a:buClr>
                </a:pPr>
                <a:endParaRPr lang="it-IT" altLang="it-IT" sz="1600" dirty="0">
                  <a:solidFill>
                    <a:srgbClr val="000000"/>
                  </a:solidFill>
                  <a:latin typeface="Arial"/>
                  <a:ea typeface="ＭＳ Ｐゴシック"/>
                </a:endParaRPr>
              </a:p>
              <a:p>
                <a:pPr marL="342900" indent="-342900" algn="just">
                  <a:spcBef>
                    <a:spcPct val="20000"/>
                  </a:spcBef>
                  <a:buClr>
                    <a:srgbClr val="822433"/>
                  </a:buClr>
                </a:pPr>
                <a:endParaRPr lang="it-IT" altLang="it-IT" sz="1600" dirty="0">
                  <a:solidFill>
                    <a:srgbClr val="000000"/>
                  </a:solidFill>
                  <a:latin typeface="Arial"/>
                  <a:ea typeface="ＭＳ Ｐゴシック"/>
                </a:endParaRP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8507" y="1106356"/>
                <a:ext cx="7777213" cy="6123856"/>
              </a:xfrm>
              <a:prstGeom prst="rect">
                <a:avLst/>
              </a:prstGeom>
              <a:blipFill>
                <a:blip r:embed="rId3"/>
                <a:stretch>
                  <a:fillRect l="-392" r="-470"/>
                </a:stretch>
              </a:blipFill>
            </p:spPr>
            <p:txBody>
              <a:bodyPr/>
              <a:lstStyle/>
              <a:p>
                <a:r>
                  <a:rPr lang="it-IT">
                    <a:noFill/>
                  </a:rPr>
                  <a:t> </a:t>
                </a:r>
              </a:p>
            </p:txBody>
          </p:sp>
        </mc:Fallback>
      </mc:AlternateContent>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Feedback </a:t>
            </a:r>
            <a:r>
              <a:rPr lang="it-IT" altLang="it-IT" dirty="0" err="1"/>
              <a:t>Linearization</a:t>
            </a:r>
            <a:r>
              <a:rPr lang="it-IT" altLang="it-IT" dirty="0"/>
              <a:t> and </a:t>
            </a:r>
            <a:r>
              <a:rPr lang="it-IT" altLang="it-IT" dirty="0" err="1"/>
              <a:t>Bézier</a:t>
            </a:r>
            <a:r>
              <a:rPr lang="it-IT" altLang="it-IT" dirty="0"/>
              <a:t> </a:t>
            </a:r>
            <a:r>
              <a:rPr lang="it-IT" altLang="it-IT" dirty="0" err="1"/>
              <a:t>Polynomials</a:t>
            </a:r>
            <a:endParaRPr lang="it-IT" alt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14</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a:t>How to </a:t>
            </a:r>
            <a:r>
              <a:rPr lang="it-IT" altLang="it-IT" dirty="0" err="1"/>
              <a:t>define</a:t>
            </a:r>
            <a:r>
              <a:rPr lang="it-IT" altLang="it-IT" dirty="0"/>
              <a:t> the system output?</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pic>
        <p:nvPicPr>
          <p:cNvPr id="3" name="Immagine 2">
            <a:extLst>
              <a:ext uri="{FF2B5EF4-FFF2-40B4-BE49-F238E27FC236}">
                <a16:creationId xmlns:a16="http://schemas.microsoft.com/office/drawing/2014/main" id="{1E85CA5F-D1F3-4D31-BBEB-E56046243E8B}"/>
              </a:ext>
            </a:extLst>
          </p:cNvPr>
          <p:cNvPicPr>
            <a:picLocks noChangeAspect="1"/>
          </p:cNvPicPr>
          <p:nvPr/>
        </p:nvPicPr>
        <p:blipFill>
          <a:blip r:embed="rId4"/>
          <a:stretch>
            <a:fillRect/>
          </a:stretch>
        </p:blipFill>
        <p:spPr>
          <a:xfrm>
            <a:off x="2483768" y="2371334"/>
            <a:ext cx="3929421" cy="538550"/>
          </a:xfrm>
          <a:prstGeom prst="rect">
            <a:avLst/>
          </a:prstGeom>
        </p:spPr>
      </p:pic>
      <p:pic>
        <p:nvPicPr>
          <p:cNvPr id="4" name="Immagine 3">
            <a:extLst>
              <a:ext uri="{FF2B5EF4-FFF2-40B4-BE49-F238E27FC236}">
                <a16:creationId xmlns:a16="http://schemas.microsoft.com/office/drawing/2014/main" id="{D9A91BA6-C429-4F9C-BC47-B92AA4557322}"/>
              </a:ext>
            </a:extLst>
          </p:cNvPr>
          <p:cNvPicPr>
            <a:picLocks noChangeAspect="1"/>
          </p:cNvPicPr>
          <p:nvPr/>
        </p:nvPicPr>
        <p:blipFill>
          <a:blip r:embed="rId5"/>
          <a:stretch>
            <a:fillRect/>
          </a:stretch>
        </p:blipFill>
        <p:spPr>
          <a:xfrm>
            <a:off x="3793609" y="3852575"/>
            <a:ext cx="1417629" cy="807719"/>
          </a:xfrm>
          <a:prstGeom prst="rect">
            <a:avLst/>
          </a:prstGeom>
        </p:spPr>
      </p:pic>
    </p:spTree>
    <p:extLst>
      <p:ext uri="{BB962C8B-B14F-4D97-AF65-F5344CB8AC3E}">
        <p14:creationId xmlns:p14="http://schemas.microsoft.com/office/powerpoint/2010/main" val="201679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Feedback </a:t>
            </a:r>
            <a:r>
              <a:rPr lang="it-IT" altLang="it-IT" dirty="0" err="1"/>
              <a:t>Linearization</a:t>
            </a:r>
            <a:r>
              <a:rPr lang="it-IT" altLang="it-IT" dirty="0"/>
              <a:t> and </a:t>
            </a:r>
            <a:r>
              <a:rPr lang="it-IT" altLang="it-IT" dirty="0" err="1"/>
              <a:t>Bézier</a:t>
            </a:r>
            <a:r>
              <a:rPr lang="it-IT" altLang="it-IT" dirty="0"/>
              <a:t> </a:t>
            </a:r>
            <a:r>
              <a:rPr lang="it-IT" altLang="it-IT" dirty="0" err="1"/>
              <a:t>Polynomials</a:t>
            </a:r>
            <a:endParaRPr lang="it-IT" alt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15</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err="1"/>
              <a:t>Bézier</a:t>
            </a:r>
            <a:r>
              <a:rPr lang="it-IT" altLang="it-IT" dirty="0"/>
              <a:t> </a:t>
            </a:r>
            <a:r>
              <a:rPr lang="it-IT" altLang="it-IT" dirty="0" err="1"/>
              <a:t>Polynomial</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3834896"/>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The </a:t>
                </a:r>
                <a:r>
                  <a:rPr lang="it-IT" altLang="it-IT" sz="1600" dirty="0" err="1">
                    <a:solidFill>
                      <a:srgbClr val="000000"/>
                    </a:solidFill>
                    <a:latin typeface="Arial"/>
                    <a:ea typeface="ＭＳ Ｐゴシック"/>
                  </a:rPr>
                  <a:t>chosen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structure</a:t>
                </a:r>
                <a:r>
                  <a:rPr lang="it-IT" altLang="it-IT" sz="1600" dirty="0">
                    <a:solidFill>
                      <a:srgbClr val="000000"/>
                    </a:solidFill>
                    <a:latin typeface="Arial"/>
                    <a:ea typeface="ＭＳ Ｐゴシック"/>
                  </a:rPr>
                  <a:t> of the output </a:t>
                </a:r>
                <a:r>
                  <a:rPr lang="it-IT" altLang="it-IT" sz="1600" dirty="0" err="1">
                    <a:solidFill>
                      <a:srgbClr val="000000"/>
                    </a:solidFill>
                    <a:latin typeface="Arial"/>
                    <a:ea typeface="ＭＳ Ｐゴシック"/>
                  </a:rPr>
                  <a:t>was</a:t>
                </a:r>
                <a:r>
                  <a:rPr lang="it-IT" altLang="it-IT" sz="1600" dirty="0">
                    <a:solidFill>
                      <a:srgbClr val="000000"/>
                    </a:solidFill>
                    <a:latin typeface="Arial"/>
                    <a:ea typeface="ＭＳ Ｐゴシック"/>
                  </a:rPr>
                  <a:t> the </a:t>
                </a:r>
                <a:r>
                  <a:rPr lang="it-IT" altLang="it-IT" sz="1600" b="1" dirty="0" err="1">
                    <a:solidFill>
                      <a:srgbClr val="000000"/>
                    </a:solidFill>
                    <a:latin typeface="Arial"/>
                    <a:ea typeface="ＭＳ Ｐゴシック"/>
                  </a:rPr>
                  <a:t>Bézier</a:t>
                </a:r>
                <a:r>
                  <a:rPr lang="it-IT" altLang="it-IT" sz="1600" b="1" dirty="0">
                    <a:solidFill>
                      <a:srgbClr val="000000"/>
                    </a:solidFill>
                    <a:latin typeface="Arial"/>
                    <a:ea typeface="ＭＳ Ｐゴシック"/>
                  </a:rPr>
                  <a:t> </a:t>
                </a:r>
                <a:r>
                  <a:rPr lang="it-IT" altLang="it-IT" sz="1600" b="1" dirty="0" err="1">
                    <a:solidFill>
                      <a:srgbClr val="000000"/>
                    </a:solidFill>
                    <a:latin typeface="Arial"/>
                    <a:ea typeface="ＭＳ Ｐゴシック"/>
                  </a:rPr>
                  <a:t>polynomial</a:t>
                </a:r>
                <a:r>
                  <a:rPr lang="it-IT" altLang="it-IT" sz="1600" b="1" dirty="0">
                    <a:solidFill>
                      <a:srgbClr val="000000"/>
                    </a:solidFill>
                    <a:latin typeface="Arial"/>
                    <a:ea typeface="ＭＳ Ｐゴシック"/>
                  </a:rPr>
                  <a:t>. </a:t>
                </a:r>
                <a:r>
                  <a:rPr lang="it-IT" altLang="it-IT" sz="1600" dirty="0" err="1">
                    <a:solidFill>
                      <a:srgbClr val="000000"/>
                    </a:solidFill>
                    <a:latin typeface="Arial"/>
                    <a:ea typeface="ＭＳ Ｐゴシック"/>
                  </a:rPr>
                  <a:t>Given</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𝑀</m:t>
                    </m:r>
                  </m:oMath>
                </a14:m>
                <a:r>
                  <a:rPr lang="it-IT" altLang="it-IT" sz="1600" b="1" dirty="0">
                    <a:solidFill>
                      <a:srgbClr val="000000"/>
                    </a:solidFill>
                    <a:latin typeface="Arial"/>
                    <a:ea typeface="ＭＳ Ｐゴシック"/>
                  </a:rPr>
                  <a:t> </a:t>
                </a:r>
                <a:r>
                  <a:rPr lang="it-IT" altLang="it-IT" sz="1600" dirty="0">
                    <a:solidFill>
                      <a:srgbClr val="000000"/>
                    </a:solidFill>
                    <a:latin typeface="Arial"/>
                    <a:ea typeface="ＭＳ Ｐゴシック"/>
                  </a:rPr>
                  <a:t>the degree of the </a:t>
                </a:r>
                <a:r>
                  <a:rPr lang="it-IT" altLang="it-IT" sz="1600" dirty="0" err="1">
                    <a:solidFill>
                      <a:srgbClr val="000000"/>
                    </a:solidFill>
                    <a:latin typeface="Arial"/>
                    <a:ea typeface="ＭＳ Ｐゴシック"/>
                  </a:rPr>
                  <a:t>polynomial</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defined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as</a:t>
                </a: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b="1" dirty="0">
                  <a:solidFill>
                    <a:srgbClr val="000000"/>
                  </a:solidFill>
                  <a:latin typeface="Arial"/>
                  <a:ea typeface="ＭＳ Ｐゴシック"/>
                </a:endParaRP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599" y="1412776"/>
                <a:ext cx="7777213" cy="3834896"/>
              </a:xfrm>
              <a:prstGeom prst="rect">
                <a:avLst/>
              </a:prstGeom>
              <a:blipFill>
                <a:blip r:embed="rId3"/>
                <a:stretch>
                  <a:fillRect l="-470" t="-477" r="-392"/>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3D53BD48-3EC4-47FF-A27A-F9BCF919A551}"/>
              </a:ext>
            </a:extLst>
          </p:cNvPr>
          <p:cNvPicPr>
            <a:picLocks noChangeAspect="1"/>
          </p:cNvPicPr>
          <p:nvPr/>
        </p:nvPicPr>
        <p:blipFill>
          <a:blip r:embed="rId4"/>
          <a:stretch>
            <a:fillRect/>
          </a:stretch>
        </p:blipFill>
        <p:spPr>
          <a:xfrm>
            <a:off x="3127058" y="2163040"/>
            <a:ext cx="3034294" cy="674697"/>
          </a:xfrm>
          <a:prstGeom prst="rect">
            <a:avLst/>
          </a:prstGeom>
        </p:spPr>
      </p:pic>
      <p:pic>
        <p:nvPicPr>
          <p:cNvPr id="4" name="Immagine 3">
            <a:extLst>
              <a:ext uri="{FF2B5EF4-FFF2-40B4-BE49-F238E27FC236}">
                <a16:creationId xmlns:a16="http://schemas.microsoft.com/office/drawing/2014/main" id="{8319BA70-56F2-4E56-8B3D-9D8B160D0BD1}"/>
              </a:ext>
            </a:extLst>
          </p:cNvPr>
          <p:cNvPicPr>
            <a:picLocks noChangeAspect="1"/>
          </p:cNvPicPr>
          <p:nvPr/>
        </p:nvPicPr>
        <p:blipFill>
          <a:blip r:embed="rId5"/>
          <a:stretch>
            <a:fillRect/>
          </a:stretch>
        </p:blipFill>
        <p:spPr>
          <a:xfrm>
            <a:off x="533146" y="2984232"/>
            <a:ext cx="4029300" cy="3105740"/>
          </a:xfrm>
          <a:prstGeom prst="rect">
            <a:avLst/>
          </a:prstGeom>
        </p:spPr>
      </p:pic>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9F3017F1-6226-40C8-A86B-7B462406B1F0}"/>
                  </a:ext>
                </a:extLst>
              </p:cNvPr>
              <p:cNvSpPr txBox="1"/>
              <p:nvPr/>
            </p:nvSpPr>
            <p:spPr>
              <a:xfrm>
                <a:off x="4503287" y="4032654"/>
                <a:ext cx="3597106" cy="584775"/>
              </a:xfrm>
              <a:prstGeom prst="rect">
                <a:avLst/>
              </a:prstGeom>
              <a:noFill/>
            </p:spPr>
            <p:txBody>
              <a:bodyPr wrap="square" rtlCol="0">
                <a:spAutoFit/>
              </a:bodyPr>
              <a:lstStyle/>
              <a:p>
                <a:r>
                  <a:rPr lang="it-IT" sz="1600" dirty="0">
                    <a:solidFill>
                      <a:srgbClr val="000000"/>
                    </a:solidFill>
                  </a:rPr>
                  <a:t>Three </a:t>
                </a:r>
                <a:r>
                  <a:rPr lang="it-IT" sz="1600" dirty="0" err="1">
                    <a:solidFill>
                      <a:srgbClr val="000000"/>
                    </a:solidFill>
                  </a:rPr>
                  <a:t>Bézier</a:t>
                </a:r>
                <a:r>
                  <a:rPr lang="it-IT" sz="1600" dirty="0">
                    <a:solidFill>
                      <a:srgbClr val="000000"/>
                    </a:solidFill>
                  </a:rPr>
                  <a:t> curve </a:t>
                </a:r>
                <a:r>
                  <a:rPr lang="it-IT" sz="1600" dirty="0" err="1">
                    <a:solidFill>
                      <a:srgbClr val="000000"/>
                    </a:solidFill>
                  </a:rPr>
                  <a:t>examples</a:t>
                </a:r>
                <a:r>
                  <a:rPr lang="it-IT" sz="1600" dirty="0">
                    <a:solidFill>
                      <a:srgbClr val="000000"/>
                    </a:solidFill>
                  </a:rPr>
                  <a:t> (</a:t>
                </a:r>
                <a14:m>
                  <m:oMath xmlns:m="http://schemas.openxmlformats.org/officeDocument/2006/math">
                    <m:r>
                      <a:rPr lang="it-IT" sz="1600" b="0" i="1" smtClean="0">
                        <a:solidFill>
                          <a:srgbClr val="000000"/>
                        </a:solidFill>
                        <a:latin typeface="Cambria Math" panose="02040503050406030204" pitchFamily="18" charset="0"/>
                      </a:rPr>
                      <m:t>𝑀</m:t>
                    </m:r>
                    <m:r>
                      <a:rPr lang="it-IT" sz="1600" b="0" i="1" smtClean="0">
                        <a:solidFill>
                          <a:srgbClr val="000000"/>
                        </a:solidFill>
                        <a:latin typeface="Cambria Math" panose="02040503050406030204" pitchFamily="18" charset="0"/>
                      </a:rPr>
                      <m:t>=4, </m:t>
                    </m:r>
                  </m:oMath>
                </a14:m>
                <a:endParaRPr lang="it-IT" sz="1600" b="0" i="1" dirty="0">
                  <a:solidFill>
                    <a:srgbClr val="000000"/>
                  </a:solidFill>
                  <a:latin typeface="Cambria Math" panose="02040503050406030204" pitchFamily="18" charset="0"/>
                </a:endParaRPr>
              </a:p>
              <a:p>
                <a14:m>
                  <m:oMath xmlns:m="http://schemas.openxmlformats.org/officeDocument/2006/math">
                    <m:sSub>
                      <m:sSubPr>
                        <m:ctrlPr>
                          <a:rPr lang="it-IT" sz="1600" b="0" i="1" smtClean="0">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𝛼</m:t>
                        </m:r>
                      </m:e>
                      <m:sub>
                        <m:r>
                          <a:rPr lang="it-IT" sz="1600" b="0" i="1" smtClean="0">
                            <a:solidFill>
                              <a:srgbClr val="000000"/>
                            </a:solidFill>
                            <a:latin typeface="Cambria Math" panose="02040503050406030204" pitchFamily="18" charset="0"/>
                          </a:rPr>
                          <m:t>0</m:t>
                        </m:r>
                      </m:sub>
                    </m:sSub>
                    <m:r>
                      <a:rPr lang="it-IT" sz="1600" b="0" i="1" smtClean="0">
                        <a:solidFill>
                          <a:srgbClr val="000000"/>
                        </a:solidFill>
                        <a:latin typeface="Cambria Math" panose="02040503050406030204" pitchFamily="18" charset="0"/>
                      </a:rPr>
                      <m:t>=1, </m:t>
                    </m:r>
                    <m:sSub>
                      <m:sSubPr>
                        <m:ctrlPr>
                          <a:rPr lang="it-IT" sz="1600" b="0" i="1" smtClean="0">
                            <a:solidFill>
                              <a:srgbClr val="000000"/>
                            </a:solidFill>
                            <a:latin typeface="Cambria Math" panose="02040503050406030204" pitchFamily="18" charset="0"/>
                          </a:rPr>
                        </m:ctrlPr>
                      </m:sSubPr>
                      <m:e>
                        <m:r>
                          <a:rPr lang="it-IT" sz="1600" b="0" i="1" smtClean="0">
                            <a:solidFill>
                              <a:srgbClr val="000000"/>
                            </a:solidFill>
                            <a:latin typeface="Cambria Math" panose="02040503050406030204" pitchFamily="18" charset="0"/>
                          </a:rPr>
                          <m:t>𝛼</m:t>
                        </m:r>
                      </m:e>
                      <m:sub>
                        <m:r>
                          <a:rPr lang="it-IT" sz="1600" b="0" i="1" smtClean="0">
                            <a:solidFill>
                              <a:srgbClr val="000000"/>
                            </a:solidFill>
                            <a:latin typeface="Cambria Math" panose="02040503050406030204" pitchFamily="18" charset="0"/>
                          </a:rPr>
                          <m:t>𝑀</m:t>
                        </m:r>
                        <m:r>
                          <a:rPr lang="it-IT" sz="1600" b="0" i="1" smtClean="0">
                            <a:solidFill>
                              <a:srgbClr val="000000"/>
                            </a:solidFill>
                            <a:latin typeface="Cambria Math" panose="02040503050406030204" pitchFamily="18" charset="0"/>
                          </a:rPr>
                          <m:t>−1</m:t>
                        </m:r>
                      </m:sub>
                    </m:sSub>
                    <m:r>
                      <a:rPr lang="it-IT" sz="1600" b="0" i="1" smtClean="0">
                        <a:solidFill>
                          <a:srgbClr val="000000"/>
                        </a:solidFill>
                        <a:latin typeface="Cambria Math" panose="02040503050406030204" pitchFamily="18" charset="0"/>
                      </a:rPr>
                      <m:t>=3</m:t>
                    </m:r>
                    <m:r>
                      <a:rPr lang="it-IT" sz="1600" b="0" i="1" smtClean="0">
                        <a:solidFill>
                          <a:srgbClr val="000000"/>
                        </a:solidFill>
                        <a:latin typeface="Cambria Math" panose="02040503050406030204" pitchFamily="18" charset="0"/>
                      </a:rPr>
                      <m:t>.4</m:t>
                    </m:r>
                  </m:oMath>
                </a14:m>
                <a:r>
                  <a:rPr lang="it-IT" sz="1600" dirty="0">
                    <a:solidFill>
                      <a:srgbClr val="000000"/>
                    </a:solidFill>
                  </a:rPr>
                  <a:t>).</a:t>
                </a:r>
              </a:p>
            </p:txBody>
          </p:sp>
        </mc:Choice>
        <mc:Fallback>
          <p:sp>
            <p:nvSpPr>
              <p:cNvPr id="5" name="CasellaDiTesto 4">
                <a:extLst>
                  <a:ext uri="{FF2B5EF4-FFF2-40B4-BE49-F238E27FC236}">
                    <a16:creationId xmlns:a16="http://schemas.microsoft.com/office/drawing/2014/main" id="{9F3017F1-6226-40C8-A86B-7B462406B1F0}"/>
                  </a:ext>
                </a:extLst>
              </p:cNvPr>
              <p:cNvSpPr txBox="1">
                <a:spLocks noRot="1" noChangeAspect="1" noMove="1" noResize="1" noEditPoints="1" noAdjustHandles="1" noChangeArrowheads="1" noChangeShapeType="1" noTextEdit="1"/>
              </p:cNvSpPr>
              <p:nvPr/>
            </p:nvSpPr>
            <p:spPr>
              <a:xfrm>
                <a:off x="4503287" y="4032654"/>
                <a:ext cx="3597106" cy="584775"/>
              </a:xfrm>
              <a:prstGeom prst="rect">
                <a:avLst/>
              </a:prstGeom>
              <a:blipFill>
                <a:blip r:embed="rId6"/>
                <a:stretch>
                  <a:fillRect l="-1017" t="-3158" b="-13684"/>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42FDBC6F-FF22-4722-B245-31D4117882CA}"/>
              </a:ext>
            </a:extLst>
          </p:cNvPr>
          <p:cNvSpPr txBox="1"/>
          <p:nvPr/>
        </p:nvSpPr>
        <p:spPr>
          <a:xfrm>
            <a:off x="6066019" y="2388434"/>
            <a:ext cx="234360" cy="307777"/>
          </a:xfrm>
          <a:prstGeom prst="rect">
            <a:avLst/>
          </a:prstGeom>
          <a:noFill/>
        </p:spPr>
        <p:txBody>
          <a:bodyPr wrap="none" rtlCol="0">
            <a:spAutoFit/>
          </a:bodyPr>
          <a:lstStyle/>
          <a:p>
            <a:r>
              <a:rPr lang="it-IT" sz="1400" dirty="0">
                <a:solidFill>
                  <a:srgbClr val="000000"/>
                </a:solidFill>
              </a:rPr>
              <a:t>.</a:t>
            </a:r>
          </a:p>
        </p:txBody>
      </p:sp>
    </p:spTree>
    <p:extLst>
      <p:ext uri="{BB962C8B-B14F-4D97-AF65-F5344CB8AC3E}">
        <p14:creationId xmlns:p14="http://schemas.microsoft.com/office/powerpoint/2010/main" val="385422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FROST – Fast Robot </a:t>
            </a:r>
            <a:r>
              <a:rPr lang="it-IT" altLang="it-IT" dirty="0" err="1"/>
              <a:t>Optimization</a:t>
            </a:r>
            <a:r>
              <a:rPr lang="it-IT" altLang="it-IT" dirty="0"/>
              <a:t> and </a:t>
            </a:r>
            <a:r>
              <a:rPr lang="it-IT" altLang="it-IT" dirty="0" err="1"/>
              <a:t>Simulation</a:t>
            </a:r>
            <a:r>
              <a:rPr lang="it-IT" altLang="it-IT" dirty="0"/>
              <a:t> Toolkit</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16</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a:t>FROST</a:t>
            </a:r>
            <a:br>
              <a:rPr lang="it-IT" altLang="it-IT" dirty="0"/>
            </a:br>
            <a:r>
              <a:rPr lang="it-IT" altLang="it-IT" sz="1800" dirty="0"/>
              <a:t>Fast Robot </a:t>
            </a:r>
            <a:r>
              <a:rPr lang="it-IT" altLang="it-IT" sz="1800" dirty="0" err="1"/>
              <a:t>Optimization</a:t>
            </a:r>
            <a:r>
              <a:rPr lang="it-IT" altLang="it-IT" sz="1800" dirty="0"/>
              <a:t> and </a:t>
            </a:r>
            <a:r>
              <a:rPr lang="it-IT" altLang="it-IT" sz="1800" dirty="0" err="1"/>
              <a:t>Simulation</a:t>
            </a:r>
            <a:r>
              <a:rPr lang="it-IT" altLang="it-IT" sz="1800" dirty="0"/>
              <a:t> Toolkit</a:t>
            </a:r>
            <a:br>
              <a:rPr lang="it-IT" altLang="it-IT" sz="1800" dirty="0"/>
            </a:b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5213735"/>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The </a:t>
            </a:r>
            <a:r>
              <a:rPr lang="it-IT" altLang="it-IT" sz="1600" dirty="0" err="1">
                <a:solidFill>
                  <a:srgbClr val="000000"/>
                </a:solidFill>
                <a:latin typeface="Arial"/>
                <a:ea typeface="ＭＳ Ｐゴシック"/>
              </a:rPr>
              <a:t>optimization</a:t>
            </a:r>
            <a:r>
              <a:rPr lang="it-IT" altLang="it-IT" sz="1600" dirty="0">
                <a:solidFill>
                  <a:srgbClr val="000000"/>
                </a:solidFill>
                <a:latin typeface="Arial"/>
                <a:ea typeface="ＭＳ Ｐゴシック"/>
              </a:rPr>
              <a:t> of the </a:t>
            </a:r>
            <a:r>
              <a:rPr lang="it-IT" altLang="it-IT" sz="1600" dirty="0" err="1">
                <a:solidFill>
                  <a:srgbClr val="000000"/>
                </a:solidFill>
                <a:latin typeface="Arial"/>
                <a:ea typeface="ＭＳ Ｐゴシック"/>
              </a:rPr>
              <a:t>parameters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has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been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done</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using</a:t>
            </a:r>
            <a:r>
              <a:rPr lang="it-IT" altLang="it-IT" sz="1600" dirty="0">
                <a:solidFill>
                  <a:srgbClr val="000000"/>
                </a:solidFill>
                <a:latin typeface="Arial"/>
                <a:ea typeface="ＭＳ Ｐゴシック"/>
              </a:rPr>
              <a:t> the MATLAB toolbox </a:t>
            </a:r>
            <a:r>
              <a:rPr lang="it-IT" altLang="it-IT" sz="1600" b="1" dirty="0">
                <a:solidFill>
                  <a:srgbClr val="000000"/>
                </a:solidFill>
                <a:latin typeface="Arial"/>
                <a:ea typeface="ＭＳ Ｐゴシック"/>
              </a:rPr>
              <a:t>FROST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whose</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mathematical</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foundation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feedback </a:t>
            </a:r>
            <a:r>
              <a:rPr lang="it-IT" altLang="it-IT" sz="1600" dirty="0" err="1">
                <a:solidFill>
                  <a:srgbClr val="000000"/>
                </a:solidFill>
                <a:latin typeface="Arial"/>
                <a:ea typeface="ＭＳ Ｐゴシック"/>
              </a:rPr>
              <a:t>linearization</a:t>
            </a:r>
            <a:r>
              <a:rPr lang="it-IT" altLang="it-IT" sz="1600" dirty="0">
                <a:solidFill>
                  <a:srgbClr val="000000"/>
                </a:solidFill>
                <a:latin typeface="Arial"/>
                <a:ea typeface="ＭＳ Ｐゴシック"/>
              </a:rPr>
              <a:t> and </a:t>
            </a:r>
            <a:r>
              <a:rPr lang="it-IT" altLang="it-IT" sz="1600" dirty="0" err="1">
                <a:solidFill>
                  <a:srgbClr val="000000"/>
                </a:solidFill>
                <a:latin typeface="Arial"/>
                <a:ea typeface="ＭＳ Ｐゴシック"/>
              </a:rPr>
              <a:t>hybrid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trajectory</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optimization</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a:solidFill>
                  <a:srgbClr val="000000"/>
                </a:solidFill>
                <a:latin typeface="Arial"/>
                <a:ea typeface="ＭＳ Ｐゴシック"/>
              </a:rPr>
              <a:t>FROST </a:t>
            </a:r>
            <a:r>
              <a:rPr lang="it-IT" altLang="it-IT" sz="1600" dirty="0" err="1">
                <a:solidFill>
                  <a:srgbClr val="000000"/>
                </a:solidFill>
                <a:latin typeface="Arial"/>
                <a:ea typeface="ＭＳ Ｐゴシック"/>
              </a:rPr>
              <a:t>uses</a:t>
            </a:r>
            <a:r>
              <a:rPr lang="it-IT" altLang="it-IT" sz="1600" dirty="0">
                <a:solidFill>
                  <a:srgbClr val="000000"/>
                </a:solidFill>
                <a:latin typeface="Arial"/>
                <a:ea typeface="ＭＳ Ｐゴシック"/>
              </a:rPr>
              <a:t> a </a:t>
            </a:r>
            <a:r>
              <a:rPr lang="it-IT" altLang="it-IT" sz="1600" dirty="0" err="1">
                <a:solidFill>
                  <a:srgbClr val="000000"/>
                </a:solidFill>
                <a:latin typeface="Arial"/>
                <a:ea typeface="ＭＳ Ｐゴシック"/>
              </a:rPr>
              <a:t>symbolic</a:t>
            </a:r>
            <a:r>
              <a:rPr lang="it-IT" altLang="it-IT" sz="1600" dirty="0">
                <a:solidFill>
                  <a:srgbClr val="000000"/>
                </a:solidFill>
                <a:latin typeface="Arial"/>
                <a:ea typeface="ＭＳ Ｐゴシック"/>
              </a:rPr>
              <a:t> toolbox and </a:t>
            </a:r>
            <a:r>
              <a:rPr lang="it-IT" altLang="it-IT" sz="1600" dirty="0" err="1">
                <a:solidFill>
                  <a:srgbClr val="000000"/>
                </a:solidFill>
                <a:latin typeface="Arial"/>
                <a:ea typeface="ＭＳ Ｐゴシック"/>
              </a:rPr>
              <a:t>performs</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computations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using</a:t>
            </a:r>
            <a:r>
              <a:rPr lang="it-IT" altLang="it-IT" sz="1600" dirty="0">
                <a:solidFill>
                  <a:srgbClr val="000000"/>
                </a:solidFill>
                <a:latin typeface="Arial"/>
                <a:ea typeface="ＭＳ Ｐゴシック"/>
              </a:rPr>
              <a:t> Wolfram </a:t>
            </a:r>
            <a:r>
              <a:rPr lang="it-IT" altLang="it-IT" sz="1600" dirty="0" err="1">
                <a:solidFill>
                  <a:srgbClr val="000000"/>
                </a:solidFill>
                <a:latin typeface="Arial"/>
                <a:ea typeface="ＭＳ Ｐゴシック"/>
              </a:rPr>
              <a:t>Mathematica</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not</a:t>
            </a:r>
            <a:r>
              <a:rPr lang="it-IT" altLang="it-IT" sz="1600" dirty="0">
                <a:solidFill>
                  <a:srgbClr val="000000"/>
                </a:solidFill>
                <a:latin typeface="Arial"/>
                <a:ea typeface="ＭＳ Ｐゴシック"/>
              </a:rPr>
              <a:t> MATLAB. </a:t>
            </a:r>
            <a:r>
              <a:rPr lang="it-IT" altLang="it-IT" sz="1600" dirty="0" err="1">
                <a:solidFill>
                  <a:srgbClr val="000000"/>
                </a:solidFill>
                <a:latin typeface="Arial"/>
                <a:ea typeface="ＭＳ Ｐゴシック"/>
              </a:rPr>
              <a:t>This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allows</a:t>
            </a:r>
            <a:r>
              <a:rPr lang="it-IT" altLang="it-IT" sz="1600" dirty="0">
                <a:solidFill>
                  <a:srgbClr val="000000"/>
                </a:solidFill>
                <a:latin typeface="Arial"/>
                <a:ea typeface="ＭＳ Ｐゴシック"/>
              </a:rPr>
              <a:t> to speed up the heavy </a:t>
            </a:r>
            <a:r>
              <a:rPr lang="it-IT" altLang="it-IT" sz="1600" dirty="0" err="1">
                <a:solidFill>
                  <a:srgbClr val="000000"/>
                </a:solidFill>
                <a:latin typeface="Arial"/>
                <a:ea typeface="ＭＳ Ｐゴシック"/>
              </a:rPr>
              <a:t>calculations</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b="1" dirty="0">
              <a:solidFill>
                <a:srgbClr val="000000"/>
              </a:solidFill>
              <a:latin typeface="Arial"/>
              <a:ea typeface="ＭＳ Ｐゴシック"/>
            </a:endParaRPr>
          </a:p>
          <a:p>
            <a:pPr algn="just">
              <a:spcBef>
                <a:spcPct val="20000"/>
              </a:spcBef>
              <a:buClr>
                <a:srgbClr val="822433"/>
              </a:buClr>
            </a:pPr>
            <a:endParaRPr lang="it-IT" altLang="it-IT" sz="1600" b="1" dirty="0">
              <a:solidFill>
                <a:srgbClr val="000000"/>
              </a:solidFill>
              <a:latin typeface="Arial"/>
              <a:ea typeface="ＭＳ Ｐゴシック"/>
            </a:endParaRPr>
          </a:p>
        </p:txBody>
      </p:sp>
      <p:pic>
        <p:nvPicPr>
          <p:cNvPr id="3" name="Immagine 2">
            <a:extLst>
              <a:ext uri="{FF2B5EF4-FFF2-40B4-BE49-F238E27FC236}">
                <a16:creationId xmlns:a16="http://schemas.microsoft.com/office/drawing/2014/main" id="{9E959669-9353-4D0B-9078-66203E338C2E}"/>
              </a:ext>
            </a:extLst>
          </p:cNvPr>
          <p:cNvPicPr>
            <a:picLocks noChangeAspect="1"/>
          </p:cNvPicPr>
          <p:nvPr/>
        </p:nvPicPr>
        <p:blipFill>
          <a:blip r:embed="rId3"/>
          <a:stretch>
            <a:fillRect/>
          </a:stretch>
        </p:blipFill>
        <p:spPr>
          <a:xfrm>
            <a:off x="1088567" y="2498644"/>
            <a:ext cx="6966866" cy="2723205"/>
          </a:xfrm>
          <a:prstGeom prst="rect">
            <a:avLst/>
          </a:prstGeom>
        </p:spPr>
      </p:pic>
    </p:spTree>
    <p:extLst>
      <p:ext uri="{BB962C8B-B14F-4D97-AF65-F5344CB8AC3E}">
        <p14:creationId xmlns:p14="http://schemas.microsoft.com/office/powerpoint/2010/main" val="396598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FROST – Fast Robot </a:t>
            </a:r>
            <a:r>
              <a:rPr lang="it-IT" altLang="it-IT" dirty="0" err="1"/>
              <a:t>Optimization</a:t>
            </a:r>
            <a:r>
              <a:rPr lang="it-IT" altLang="it-IT" dirty="0"/>
              <a:t> and </a:t>
            </a:r>
            <a:r>
              <a:rPr lang="it-IT" altLang="it-IT" dirty="0" err="1"/>
              <a:t>Simulation</a:t>
            </a:r>
            <a:r>
              <a:rPr lang="it-IT" altLang="it-IT" dirty="0"/>
              <a:t> Toolkit</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17</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err="1"/>
              <a:t>Hybrid</a:t>
            </a:r>
            <a:r>
              <a:rPr lang="it-IT" altLang="it-IT" dirty="0"/>
              <a:t> </a:t>
            </a:r>
            <a:r>
              <a:rPr lang="it-IT" altLang="it-IT" dirty="0" err="1"/>
              <a:t>Dynamical</a:t>
            </a:r>
            <a:r>
              <a:rPr lang="it-IT" altLang="it-IT" dirty="0"/>
              <a:t> System in FROST</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3834896"/>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The </a:t>
                </a:r>
                <a:r>
                  <a:rPr lang="it-IT" altLang="it-IT" sz="1600" dirty="0" err="1">
                    <a:solidFill>
                      <a:srgbClr val="000000"/>
                    </a:solidFill>
                    <a:latin typeface="Arial"/>
                    <a:ea typeface="ＭＳ Ｐゴシック"/>
                  </a:rPr>
                  <a:t>main</a:t>
                </a:r>
                <a:r>
                  <a:rPr lang="it-IT" altLang="it-IT" sz="1600" dirty="0">
                    <a:solidFill>
                      <a:srgbClr val="000000"/>
                    </a:solidFill>
                    <a:latin typeface="Arial"/>
                    <a:ea typeface="ＭＳ Ｐゴシック"/>
                  </a:rPr>
                  <a:t> feature of FROST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definition</a:t>
                </a:r>
                <a:r>
                  <a:rPr lang="it-IT" altLang="it-IT" sz="1600" dirty="0">
                    <a:solidFill>
                      <a:srgbClr val="000000"/>
                    </a:solidFill>
                    <a:latin typeface="Arial"/>
                    <a:ea typeface="ＭＳ Ｐゴシック"/>
                  </a:rPr>
                  <a:t> of a </a:t>
                </a:r>
                <a:r>
                  <a:rPr lang="it-IT" altLang="it-IT" sz="1600" dirty="0" err="1">
                    <a:solidFill>
                      <a:srgbClr val="000000"/>
                    </a:solidFill>
                    <a:latin typeface="Arial"/>
                    <a:ea typeface="ＭＳ Ｐゴシック"/>
                  </a:rPr>
                  <a:t>hybrid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dynamical</a:t>
                </a:r>
                <a:r>
                  <a:rPr lang="it-IT" altLang="it-IT" sz="1600" dirty="0">
                    <a:solidFill>
                      <a:srgbClr val="000000"/>
                    </a:solidFill>
                    <a:latin typeface="Arial"/>
                    <a:ea typeface="ＭＳ Ｐゴシック"/>
                  </a:rPr>
                  <a:t> system via a </a:t>
                </a:r>
                <a:r>
                  <a:rPr lang="it-IT" altLang="it-IT" sz="1600" dirty="0" err="1">
                    <a:solidFill>
                      <a:srgbClr val="000000"/>
                    </a:solidFill>
                    <a:latin typeface="Arial"/>
                    <a:ea typeface="ＭＳ Ｐゴシック"/>
                  </a:rPr>
                  <a:t>tuple</a:t>
                </a: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err="1">
                    <a:solidFill>
                      <a:srgbClr val="000000"/>
                    </a:solidFill>
                    <a:latin typeface="Arial"/>
                    <a:ea typeface="ＭＳ Ｐゴシック"/>
                  </a:rPr>
                  <a:t>where</a:t>
                </a:r>
                <a:r>
                  <a:rPr lang="it-IT" altLang="it-IT" sz="1600" dirty="0">
                    <a:solidFill>
                      <a:srgbClr val="000000"/>
                    </a:solidFill>
                    <a:latin typeface="Arial"/>
                    <a:ea typeface="ＭＳ Ｐゴシック"/>
                  </a:rPr>
                  <a:t> </a:t>
                </a:r>
                <a14:m>
                  <m:oMath xmlns:m="http://schemas.openxmlformats.org/officeDocument/2006/math">
                    <m:r>
                      <m:rPr>
                        <m:sty m:val="p"/>
                      </m:rPr>
                      <a:rPr lang="it-IT" altLang="it-IT" sz="1600" b="0" i="0" smtClean="0">
                        <a:solidFill>
                          <a:srgbClr val="000000"/>
                        </a:solidFill>
                        <a:latin typeface="Cambria Math" panose="02040503050406030204" pitchFamily="18" charset="0"/>
                        <a:ea typeface="ＭＳ Ｐゴシック"/>
                      </a:rPr>
                      <m:t>Γ</m:t>
                    </m:r>
                    <m:r>
                      <a:rPr lang="it-IT" altLang="it-IT" sz="1600" b="0" i="1" smtClean="0">
                        <a:solidFill>
                          <a:srgbClr val="000000"/>
                        </a:solidFill>
                        <a:latin typeface="Cambria Math" panose="02040503050406030204" pitchFamily="18" charset="0"/>
                        <a:ea typeface="ＭＳ Ｐゴシック"/>
                      </a:rPr>
                      <m:t>=</m:t>
                    </m:r>
                    <m:d>
                      <m:dPr>
                        <m:begChr m:val="{"/>
                        <m:endChr m:val="}"/>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𝑉</m:t>
                        </m:r>
                        <m:r>
                          <a:rPr lang="it-IT" altLang="it-IT" sz="1600" b="0" i="1" smtClean="0">
                            <a:solidFill>
                              <a:srgbClr val="000000"/>
                            </a:solidFill>
                            <a:latin typeface="Cambria Math" panose="02040503050406030204" pitchFamily="18" charset="0"/>
                            <a:ea typeface="ＭＳ Ｐゴシック"/>
                          </a:rPr>
                          <m:t>,</m:t>
                        </m:r>
                        <m:r>
                          <a:rPr lang="it-IT" altLang="it-IT" sz="1600" b="0" i="1" smtClean="0">
                            <a:solidFill>
                              <a:srgbClr val="000000"/>
                            </a:solidFill>
                            <a:latin typeface="Cambria Math" panose="02040503050406030204" pitchFamily="18" charset="0"/>
                            <a:ea typeface="ＭＳ Ｐゴシック"/>
                          </a:rPr>
                          <m:t>𝐸</m:t>
                        </m:r>
                      </m:e>
                    </m:d>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 </a:t>
                </a:r>
                <a:r>
                  <a:rPr lang="it-IT" altLang="it-IT" sz="1600" dirty="0" err="1">
                    <a:solidFill>
                      <a:srgbClr val="000000"/>
                    </a:solidFill>
                    <a:latin typeface="Arial"/>
                    <a:ea typeface="ＭＳ Ｐゴシック"/>
                  </a:rPr>
                  <a:t>directed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graph</a:t>
                </a:r>
                <a:r>
                  <a:rPr lang="it-IT" altLang="it-IT" sz="1600" dirty="0">
                    <a:solidFill>
                      <a:srgbClr val="000000"/>
                    </a:solidFill>
                    <a:latin typeface="Arial"/>
                    <a:ea typeface="ＭＳ Ｐゴシック"/>
                  </a:rPr>
                  <a:t> with </a:t>
                </a:r>
                <a:r>
                  <a:rPr lang="it-IT" altLang="it-IT" sz="1600" dirty="0" err="1">
                    <a:solidFill>
                      <a:srgbClr val="000000"/>
                    </a:solidFill>
                    <a:latin typeface="Arial"/>
                    <a:ea typeface="ＭＳ Ｐゴシック"/>
                  </a:rPr>
                  <a:t>vertices</a:t>
                </a:r>
                <a:r>
                  <a:rPr lang="it-IT" altLang="it-IT" sz="1600" dirty="0">
                    <a:solidFill>
                      <a:srgbClr val="000000"/>
                    </a:solidFill>
                    <a:latin typeface="Arial"/>
                    <a:ea typeface="ＭＳ Ｐゴシック"/>
                  </a:rPr>
                  <a:t> and </a:t>
                </a:r>
                <a:r>
                  <a:rPr lang="it-IT" altLang="it-IT" sz="1600" dirty="0" err="1">
                    <a:solidFill>
                      <a:srgbClr val="000000"/>
                    </a:solidFill>
                    <a:latin typeface="Arial"/>
                    <a:ea typeface="ＭＳ Ｐゴシック"/>
                  </a:rPr>
                  <a:t>nodes</a:t>
                </a:r>
                <a:r>
                  <a:rPr lang="it-IT" altLang="it-IT" sz="1600" dirty="0">
                    <a:solidFill>
                      <a:srgbClr val="000000"/>
                    </a:solidFill>
                    <a:latin typeface="Arial"/>
                    <a:ea typeface="ＭＳ Ｐゴシック"/>
                  </a:rPr>
                  <a:t>:</a:t>
                </a:r>
              </a:p>
              <a:p>
                <a:pPr marL="285750" indent="-285750" algn="just">
                  <a:spcBef>
                    <a:spcPct val="20000"/>
                  </a:spcBef>
                  <a:buClr>
                    <a:srgbClr val="822433"/>
                  </a:buClr>
                  <a:buFont typeface="Arial" panose="020B0604020202020204" pitchFamily="34" charset="0"/>
                  <a:buChar char="•"/>
                </a:pPr>
                <a:endParaRPr lang="it-IT" altLang="it-IT" sz="1600" dirty="0">
                  <a:solidFill>
                    <a:srgbClr val="000000"/>
                  </a:solidFill>
                  <a:latin typeface="Arial"/>
                  <a:ea typeface="ＭＳ Ｐゴシック"/>
                </a:endParaRPr>
              </a:p>
              <a:p>
                <a:pPr marL="742950" lvl="1" indent="-285750" algn="just">
                  <a:spcBef>
                    <a:spcPct val="20000"/>
                  </a:spcBef>
                  <a:buClr>
                    <a:srgbClr val="822433"/>
                  </a:buClr>
                  <a:buFont typeface="Arial" panose="020B0604020202020204" pitchFamily="34" charset="0"/>
                  <a:buChar char="•"/>
                </a:pP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𝑉</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represents</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continuous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phase</a:t>
                </a:r>
                <a:r>
                  <a:rPr lang="it-IT" altLang="it-IT" sz="1600" dirty="0">
                    <a:solidFill>
                      <a:srgbClr val="000000"/>
                    </a:solidFill>
                    <a:latin typeface="Arial"/>
                    <a:ea typeface="ＭＳ Ｐゴシック"/>
                  </a:rPr>
                  <a:t>;</a:t>
                </a:r>
              </a:p>
              <a:p>
                <a:pPr marL="742950" lvl="1" indent="-285750" algn="just">
                  <a:spcBef>
                    <a:spcPct val="20000"/>
                  </a:spcBef>
                  <a:buClr>
                    <a:srgbClr val="822433"/>
                  </a:buClr>
                  <a:buFont typeface="Arial" panose="020B0604020202020204" pitchFamily="34" charset="0"/>
                  <a:buChar char="•"/>
                </a:pPr>
                <a14:m>
                  <m:oMath xmlns:m="http://schemas.openxmlformats.org/officeDocument/2006/math">
                    <m:r>
                      <a:rPr lang="en-US" altLang="it-IT" sz="1600" b="0" i="1" smtClean="0">
                        <a:solidFill>
                          <a:srgbClr val="000000"/>
                        </a:solidFill>
                        <a:latin typeface="Cambria Math" panose="02040503050406030204" pitchFamily="18" charset="0"/>
                        <a:ea typeface="ＭＳ Ｐゴシック"/>
                      </a:rPr>
                      <m:t>𝐸</m:t>
                    </m:r>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represents</a:t>
                </a:r>
                <a:r>
                  <a:rPr lang="it-IT" altLang="it-IT" sz="1600" dirty="0">
                    <a:solidFill>
                      <a:srgbClr val="000000"/>
                    </a:solidFill>
                    <a:latin typeface="Arial"/>
                    <a:ea typeface="ＭＳ Ｐゴシック"/>
                  </a:rPr>
                  <a:t> the discrete events </a:t>
                </a:r>
                <a:r>
                  <a:rPr lang="it-IT" altLang="it-IT" sz="1600" dirty="0" err="1">
                    <a:solidFill>
                      <a:srgbClr val="000000"/>
                    </a:solidFill>
                    <a:latin typeface="Arial"/>
                    <a:ea typeface="ＭＳ Ｐゴシック"/>
                  </a:rPr>
                  <a:t>that</a:t>
                </a:r>
                <a:r>
                  <a:rPr lang="it-IT" altLang="it-IT" sz="1600" dirty="0">
                    <a:solidFill>
                      <a:srgbClr val="000000"/>
                    </a:solidFill>
                    <a:latin typeface="Arial"/>
                    <a:ea typeface="ＭＳ Ｐゴシック"/>
                  </a:rPr>
                  <a:t> trigger the </a:t>
                </a:r>
                <a:r>
                  <a:rPr lang="it-IT" altLang="it-IT" sz="1600" dirty="0" err="1">
                    <a:solidFill>
                      <a:srgbClr val="000000"/>
                    </a:solidFill>
                    <a:latin typeface="Arial"/>
                    <a:ea typeface="ＭＳ Ｐゴシック"/>
                  </a:rPr>
                  <a:t>passage</a:t>
                </a:r>
                <a:r>
                  <a:rPr lang="it-IT" altLang="it-IT" sz="1600" dirty="0">
                    <a:solidFill>
                      <a:srgbClr val="000000"/>
                    </a:solidFill>
                    <a:latin typeface="Arial"/>
                    <a:ea typeface="ＭＳ Ｐゴシック"/>
                  </a:rPr>
                  <a:t> from one vertex to the </a:t>
                </a:r>
                <a:r>
                  <a:rPr lang="it-IT" altLang="it-IT" sz="1600" dirty="0" err="1">
                    <a:solidFill>
                      <a:srgbClr val="000000"/>
                    </a:solidFill>
                    <a:latin typeface="Arial"/>
                    <a:ea typeface="ＭＳ Ｐゴシック"/>
                  </a:rPr>
                  <a:t>other</a:t>
                </a:r>
                <a:r>
                  <a:rPr lang="it-IT" altLang="it-IT" sz="1600" dirty="0">
                    <a:solidFill>
                      <a:srgbClr val="000000"/>
                    </a:solidFill>
                    <a:latin typeface="Arial"/>
                    <a:ea typeface="ＭＳ Ｐゴシック"/>
                  </a:rPr>
                  <a:t>.</a:t>
                </a:r>
              </a:p>
              <a:p>
                <a:pPr marL="0" lvl="1" algn="just">
                  <a:spcBef>
                    <a:spcPct val="20000"/>
                  </a:spcBef>
                  <a:buClr>
                    <a:srgbClr val="822433"/>
                  </a:buClr>
                </a:pPr>
                <a:endParaRPr lang="it-IT" altLang="it-IT" sz="1600" dirty="0">
                  <a:solidFill>
                    <a:srgbClr val="000000"/>
                  </a:solidFill>
                  <a:latin typeface="Arial"/>
                  <a:ea typeface="ＭＳ Ｐゴシック"/>
                </a:endParaRPr>
              </a:p>
              <a:p>
                <a:pPr marL="742950" lvl="1" indent="-285750" algn="just">
                  <a:spcBef>
                    <a:spcPct val="20000"/>
                  </a:spcBef>
                  <a:buClr>
                    <a:srgbClr val="822433"/>
                  </a:buClr>
                  <a:buFont typeface="Arial" panose="020B0604020202020204" pitchFamily="34" charset="0"/>
                  <a:buChar cha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indent="-457200" algn="just">
                  <a:spcBef>
                    <a:spcPct val="20000"/>
                  </a:spcBef>
                  <a:buClr>
                    <a:srgbClr val="822433"/>
                  </a:buClr>
                </a:pPr>
                <a:r>
                  <a:rPr lang="it-IT" altLang="it-IT" sz="1600" dirty="0">
                    <a:solidFill>
                      <a:srgbClr val="000000"/>
                    </a:solidFill>
                    <a:latin typeface="Arial"/>
                    <a:ea typeface="ＭＳ Ｐゴシック"/>
                  </a:rPr>
                  <a:t> </a:t>
                </a: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599" y="1412776"/>
                <a:ext cx="7777213" cy="3834896"/>
              </a:xfrm>
              <a:prstGeom prst="rect">
                <a:avLst/>
              </a:prstGeom>
              <a:blipFill>
                <a:blip r:embed="rId3"/>
                <a:stretch>
                  <a:fillRect l="-470" t="-477" r="-392"/>
                </a:stretch>
              </a:blipFill>
            </p:spPr>
            <p:txBody>
              <a:bodyPr/>
              <a:lstStyle/>
              <a:p>
                <a:r>
                  <a:rPr lang="it-IT">
                    <a:noFill/>
                  </a:rPr>
                  <a:t> </a:t>
                </a:r>
              </a:p>
            </p:txBody>
          </p:sp>
        </mc:Fallback>
      </mc:AlternateContent>
      <p:pic>
        <p:nvPicPr>
          <p:cNvPr id="4" name="Immagine 3">
            <a:extLst>
              <a:ext uri="{FF2B5EF4-FFF2-40B4-BE49-F238E27FC236}">
                <a16:creationId xmlns:a16="http://schemas.microsoft.com/office/drawing/2014/main" id="{D7A952B5-9F0D-42DD-B98E-D6D3FCF15199}"/>
              </a:ext>
            </a:extLst>
          </p:cNvPr>
          <p:cNvPicPr>
            <a:picLocks noChangeAspect="1"/>
          </p:cNvPicPr>
          <p:nvPr/>
        </p:nvPicPr>
        <p:blipFill>
          <a:blip r:embed="rId4"/>
          <a:stretch>
            <a:fillRect/>
          </a:stretch>
        </p:blipFill>
        <p:spPr>
          <a:xfrm>
            <a:off x="3173165" y="1884580"/>
            <a:ext cx="3302496" cy="554716"/>
          </a:xfrm>
          <a:prstGeom prst="rect">
            <a:avLst/>
          </a:prstGeom>
        </p:spPr>
      </p:pic>
      <mc:AlternateContent xmlns:mc="http://schemas.openxmlformats.org/markup-compatibility/2006" xmlns:a14="http://schemas.microsoft.com/office/drawing/2010/main">
        <mc:Choice Requires="a14">
          <p:graphicFrame>
            <p:nvGraphicFramePr>
              <p:cNvPr id="5" name="Diagramma 4">
                <a:extLst>
                  <a:ext uri="{FF2B5EF4-FFF2-40B4-BE49-F238E27FC236}">
                    <a16:creationId xmlns:a16="http://schemas.microsoft.com/office/drawing/2014/main" id="{26CC34E8-F0D9-4E72-B750-C3D02CDFC810}"/>
                  </a:ext>
                </a:extLst>
              </p:cNvPr>
              <p:cNvGraphicFramePr/>
              <p:nvPr/>
            </p:nvGraphicFramePr>
            <p:xfrm>
              <a:off x="2133089" y="4005064"/>
              <a:ext cx="1703823" cy="1901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5" name="Diagramma 4">
                <a:extLst>
                  <a:ext uri="{FF2B5EF4-FFF2-40B4-BE49-F238E27FC236}">
                    <a16:creationId xmlns:a16="http://schemas.microsoft.com/office/drawing/2014/main" id="{26CC34E8-F0D9-4E72-B750-C3D02CDFC810}"/>
                  </a:ext>
                </a:extLst>
              </p:cNvPr>
              <p:cNvGraphicFramePr/>
              <p:nvPr>
                <p:extLst>
                  <p:ext uri="{D42A27DB-BD31-4B8C-83A1-F6EECF244321}">
                    <p14:modId xmlns:p14="http://schemas.microsoft.com/office/powerpoint/2010/main" val="3785801482"/>
                  </p:ext>
                </p:extLst>
              </p:nvPr>
            </p:nvGraphicFramePr>
            <p:xfrm>
              <a:off x="2133089" y="4005064"/>
              <a:ext cx="1703823" cy="190182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
        <p:nvSpPr>
          <p:cNvPr id="6" name="CasellaDiTesto 5">
            <a:extLst>
              <a:ext uri="{FF2B5EF4-FFF2-40B4-BE49-F238E27FC236}">
                <a16:creationId xmlns:a16="http://schemas.microsoft.com/office/drawing/2014/main" id="{7D03A270-1D69-4BD7-A8B1-7D7604774118}"/>
              </a:ext>
            </a:extLst>
          </p:cNvPr>
          <p:cNvSpPr txBox="1"/>
          <p:nvPr/>
        </p:nvSpPr>
        <p:spPr>
          <a:xfrm>
            <a:off x="2453444" y="5768392"/>
            <a:ext cx="1063112" cy="276999"/>
          </a:xfrm>
          <a:prstGeom prst="rect">
            <a:avLst/>
          </a:prstGeom>
          <a:noFill/>
        </p:spPr>
        <p:txBody>
          <a:bodyPr wrap="none" rtlCol="0">
            <a:spAutoFit/>
          </a:bodyPr>
          <a:lstStyle/>
          <a:p>
            <a:r>
              <a:rPr lang="it-IT" sz="1200" dirty="0" err="1">
                <a:solidFill>
                  <a:srgbClr val="000000"/>
                </a:solidFill>
              </a:rPr>
              <a:t>Cyclic</a:t>
            </a:r>
            <a:r>
              <a:rPr lang="it-IT" sz="1200" dirty="0">
                <a:solidFill>
                  <a:srgbClr val="000000"/>
                </a:solidFill>
              </a:rPr>
              <a:t> </a:t>
            </a:r>
            <a:r>
              <a:rPr lang="it-IT" sz="1200" dirty="0" err="1">
                <a:solidFill>
                  <a:srgbClr val="000000"/>
                </a:solidFill>
              </a:rPr>
              <a:t>Graph</a:t>
            </a:r>
            <a:endParaRPr lang="it-IT" sz="1200" dirty="0">
              <a:solidFill>
                <a:srgbClr val="000000"/>
              </a:solidFill>
            </a:endParaRPr>
          </a:p>
        </p:txBody>
      </p:sp>
      <p:sp>
        <p:nvSpPr>
          <p:cNvPr id="12" name="CasellaDiTesto 11">
            <a:extLst>
              <a:ext uri="{FF2B5EF4-FFF2-40B4-BE49-F238E27FC236}">
                <a16:creationId xmlns:a16="http://schemas.microsoft.com/office/drawing/2014/main" id="{323B18EF-B4A8-40B0-9951-DB9C859079F1}"/>
              </a:ext>
            </a:extLst>
          </p:cNvPr>
          <p:cNvSpPr txBox="1"/>
          <p:nvPr/>
        </p:nvSpPr>
        <p:spPr>
          <a:xfrm>
            <a:off x="6248400" y="5746048"/>
            <a:ext cx="1132041" cy="276999"/>
          </a:xfrm>
          <a:prstGeom prst="rect">
            <a:avLst/>
          </a:prstGeom>
          <a:noFill/>
        </p:spPr>
        <p:txBody>
          <a:bodyPr wrap="none" rtlCol="0">
            <a:spAutoFit/>
          </a:bodyPr>
          <a:lstStyle/>
          <a:p>
            <a:r>
              <a:rPr lang="it-IT" sz="1200" dirty="0" err="1">
                <a:solidFill>
                  <a:srgbClr val="000000"/>
                </a:solidFill>
              </a:rPr>
              <a:t>Acyclic</a:t>
            </a:r>
            <a:r>
              <a:rPr lang="it-IT" sz="1200" dirty="0">
                <a:solidFill>
                  <a:srgbClr val="000000"/>
                </a:solidFill>
              </a:rPr>
              <a:t> </a:t>
            </a:r>
            <a:r>
              <a:rPr lang="it-IT" sz="1200" dirty="0" err="1">
                <a:solidFill>
                  <a:srgbClr val="000000"/>
                </a:solidFill>
              </a:rPr>
              <a:t>Graph</a:t>
            </a:r>
            <a:endParaRPr lang="it-IT" sz="1200" dirty="0">
              <a:solidFill>
                <a:srgbClr val="000000"/>
              </a:solidFill>
            </a:endParaRPr>
          </a:p>
        </p:txBody>
      </p:sp>
      <mc:AlternateContent xmlns:mc="http://schemas.openxmlformats.org/markup-compatibility/2006" xmlns:a14="http://schemas.microsoft.com/office/drawing/2010/main">
        <mc:Choice Requires="a14">
          <p:graphicFrame>
            <p:nvGraphicFramePr>
              <p:cNvPr id="10" name="Diagramma 9">
                <a:extLst>
                  <a:ext uri="{FF2B5EF4-FFF2-40B4-BE49-F238E27FC236}">
                    <a16:creationId xmlns:a16="http://schemas.microsoft.com/office/drawing/2014/main" id="{E0A4B786-D99D-4BCB-8ED1-F0C469002D05}"/>
                  </a:ext>
                </a:extLst>
              </p:cNvPr>
              <p:cNvGraphicFramePr/>
              <p:nvPr/>
            </p:nvGraphicFramePr>
            <p:xfrm>
              <a:off x="5085905" y="4228010"/>
              <a:ext cx="3302496" cy="145593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Choice>
        <mc:Fallback xmlns="">
          <p:graphicFrame>
            <p:nvGraphicFramePr>
              <p:cNvPr id="10" name="Diagramma 9">
                <a:extLst>
                  <a:ext uri="{FF2B5EF4-FFF2-40B4-BE49-F238E27FC236}">
                    <a16:creationId xmlns:a16="http://schemas.microsoft.com/office/drawing/2014/main" id="{E0A4B786-D99D-4BCB-8ED1-F0C469002D05}"/>
                  </a:ext>
                </a:extLst>
              </p:cNvPr>
              <p:cNvGraphicFramePr/>
              <p:nvPr>
                <p:extLst>
                  <p:ext uri="{D42A27DB-BD31-4B8C-83A1-F6EECF244321}">
                    <p14:modId xmlns:p14="http://schemas.microsoft.com/office/powerpoint/2010/main" val="282351293"/>
                  </p:ext>
                </p:extLst>
              </p:nvPr>
            </p:nvGraphicFramePr>
            <p:xfrm>
              <a:off x="5085905" y="4228010"/>
              <a:ext cx="3302496" cy="1455936"/>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mc:Fallback>
      </mc:AlternateContent>
    </p:spTree>
    <p:extLst>
      <p:ext uri="{BB962C8B-B14F-4D97-AF65-F5344CB8AC3E}">
        <p14:creationId xmlns:p14="http://schemas.microsoft.com/office/powerpoint/2010/main" val="112622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FROST – Fast Robot </a:t>
            </a:r>
            <a:r>
              <a:rPr lang="it-IT" altLang="it-IT" dirty="0" err="1"/>
              <a:t>Optimization</a:t>
            </a:r>
            <a:r>
              <a:rPr lang="it-IT" altLang="it-IT" dirty="0"/>
              <a:t> and </a:t>
            </a:r>
            <a:r>
              <a:rPr lang="it-IT" altLang="it-IT" dirty="0" err="1"/>
              <a:t>Simulation</a:t>
            </a:r>
            <a:r>
              <a:rPr lang="it-IT" altLang="it-IT" dirty="0"/>
              <a:t> Toolkit</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18</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err="1"/>
              <a:t>Constraints</a:t>
            </a:r>
            <a:r>
              <a:rPr lang="it-IT" altLang="it-IT" dirty="0"/>
              <a:t> in FROST</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1175706"/>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A </a:t>
            </a:r>
            <a:r>
              <a:rPr lang="it-IT" altLang="it-IT" sz="1600" dirty="0" err="1">
                <a:solidFill>
                  <a:srgbClr val="000000"/>
                </a:solidFill>
                <a:latin typeface="Arial"/>
                <a:ea typeface="ＭＳ Ｐゴシック"/>
              </a:rPr>
              <a:t>hybrid</a:t>
            </a:r>
            <a:r>
              <a:rPr lang="it-IT" altLang="it-IT" sz="1600" dirty="0">
                <a:solidFill>
                  <a:srgbClr val="000000"/>
                </a:solidFill>
                <a:latin typeface="Arial"/>
                <a:ea typeface="ＭＳ Ｐゴシック"/>
              </a:rPr>
              <a:t> system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in general </a:t>
            </a:r>
            <a:r>
              <a:rPr lang="it-IT" altLang="it-IT" sz="1600" dirty="0" err="1">
                <a:solidFill>
                  <a:srgbClr val="000000"/>
                </a:solidFill>
                <a:latin typeface="Arial"/>
                <a:ea typeface="ＭＳ Ｐゴシック"/>
              </a:rPr>
              <a:t>constrained</a:t>
            </a:r>
            <a:r>
              <a:rPr lang="it-IT" altLang="it-IT" sz="1600" dirty="0">
                <a:solidFill>
                  <a:srgbClr val="000000"/>
                </a:solidFill>
                <a:latin typeface="Arial"/>
                <a:ea typeface="ＭＳ Ｐゴシック"/>
              </a:rPr>
              <a:t>, and FROST </a:t>
            </a:r>
            <a:r>
              <a:rPr lang="it-IT" altLang="it-IT" sz="1600" dirty="0" err="1">
                <a:solidFill>
                  <a:srgbClr val="000000"/>
                </a:solidFill>
                <a:latin typeface="Arial"/>
                <a:ea typeface="ＭＳ Ｐゴシック"/>
              </a:rPr>
              <a:t>provides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three</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kinds</a:t>
            </a:r>
            <a:r>
              <a:rPr lang="it-IT" altLang="it-IT" sz="1600" dirty="0">
                <a:solidFill>
                  <a:srgbClr val="000000"/>
                </a:solidFill>
                <a:latin typeface="Arial"/>
                <a:ea typeface="ＭＳ Ｐゴシック"/>
              </a:rPr>
              <a:t> of </a:t>
            </a:r>
            <a:r>
              <a:rPr lang="it-IT" altLang="it-IT" sz="1600" dirty="0" err="1">
                <a:solidFill>
                  <a:srgbClr val="000000"/>
                </a:solidFill>
                <a:latin typeface="Arial"/>
                <a:ea typeface="ＭＳ Ｐゴシック"/>
              </a:rPr>
              <a:t>constraints</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p:txBody>
      </p:sp>
      <mc:AlternateContent xmlns:mc="http://schemas.openxmlformats.org/markup-compatibility/2006" xmlns:a14="http://schemas.microsoft.com/office/drawing/2010/main">
        <mc:Choice Requires="a14">
          <p:graphicFrame>
            <p:nvGraphicFramePr>
              <p:cNvPr id="3" name="Diagramma 2">
                <a:extLst>
                  <a:ext uri="{FF2B5EF4-FFF2-40B4-BE49-F238E27FC236}">
                    <a16:creationId xmlns:a16="http://schemas.microsoft.com/office/drawing/2014/main" id="{6D601518-D47C-423A-AAC1-6B1A4BBE1AD2}"/>
                  </a:ext>
                </a:extLst>
              </p:cNvPr>
              <p:cNvGraphicFramePr/>
              <p:nvPr/>
            </p:nvGraphicFramePr>
            <p:xfrm>
              <a:off x="1832586" y="2276873"/>
              <a:ext cx="5619734" cy="3303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Diagramma 2">
                <a:extLst>
                  <a:ext uri="{FF2B5EF4-FFF2-40B4-BE49-F238E27FC236}">
                    <a16:creationId xmlns:a16="http://schemas.microsoft.com/office/drawing/2014/main" id="{6D601518-D47C-423A-AAC1-6B1A4BBE1AD2}"/>
                  </a:ext>
                </a:extLst>
              </p:cNvPr>
              <p:cNvGraphicFramePr/>
              <p:nvPr>
                <p:extLst>
                  <p:ext uri="{D42A27DB-BD31-4B8C-83A1-F6EECF244321}">
                    <p14:modId xmlns:p14="http://schemas.microsoft.com/office/powerpoint/2010/main" val="417977377"/>
                  </p:ext>
                </p:extLst>
              </p:nvPr>
            </p:nvGraphicFramePr>
            <p:xfrm>
              <a:off x="1832586" y="2276873"/>
              <a:ext cx="5619734" cy="330311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3" name="Rettangolo con angoli arrotondati 12">
            <a:extLst>
              <a:ext uri="{FF2B5EF4-FFF2-40B4-BE49-F238E27FC236}">
                <a16:creationId xmlns:a16="http://schemas.microsoft.com/office/drawing/2014/main" id="{9D92C19C-7963-412E-8926-942DA0A4CE0D}"/>
              </a:ext>
            </a:extLst>
          </p:cNvPr>
          <p:cNvSpPr/>
          <p:nvPr/>
        </p:nvSpPr>
        <p:spPr bwMode="auto">
          <a:xfrm>
            <a:off x="3805537" y="4269519"/>
            <a:ext cx="2638671" cy="743657"/>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grpSp>
        <p:nvGrpSpPr>
          <p:cNvPr id="16" name="Gruppo 15">
            <a:extLst>
              <a:ext uri="{FF2B5EF4-FFF2-40B4-BE49-F238E27FC236}">
                <a16:creationId xmlns:a16="http://schemas.microsoft.com/office/drawing/2014/main" id="{3BF7F345-14BC-4DFB-8BB0-1AE2382D7550}"/>
              </a:ext>
            </a:extLst>
          </p:cNvPr>
          <p:cNvGrpSpPr/>
          <p:nvPr/>
        </p:nvGrpSpPr>
        <p:grpSpPr>
          <a:xfrm>
            <a:off x="3855691" y="4630516"/>
            <a:ext cx="3596629" cy="876623"/>
            <a:chOff x="2023103" y="1225767"/>
            <a:chExt cx="3596629" cy="876623"/>
          </a:xfrm>
        </p:grpSpPr>
        <p:sp>
          <p:nvSpPr>
            <p:cNvPr id="17" name="Rettangolo con angoli in alto arrotondati 16">
              <a:extLst>
                <a:ext uri="{FF2B5EF4-FFF2-40B4-BE49-F238E27FC236}">
                  <a16:creationId xmlns:a16="http://schemas.microsoft.com/office/drawing/2014/main" id="{74D88495-FA89-4BA0-A8B5-759A58DBED09}"/>
                </a:ext>
              </a:extLst>
            </p:cNvPr>
            <p:cNvSpPr/>
            <p:nvPr/>
          </p:nvSpPr>
          <p:spPr>
            <a:xfrm rot="5400000">
              <a:off x="3395626" y="-146756"/>
              <a:ext cx="851584" cy="3596629"/>
            </a:xfrm>
            <a:prstGeom prst="round2SameRect">
              <a:avLst/>
            </a:prstGeom>
          </p:spPr>
          <p:style>
            <a:lnRef idx="2">
              <a:schemeClr val="dk2">
                <a:alpha val="90000"/>
                <a:tint val="40000"/>
                <a:hueOff val="0"/>
                <a:satOff val="0"/>
                <a:lumOff val="0"/>
                <a:alphaOff val="0"/>
              </a:schemeClr>
            </a:lnRef>
            <a:fillRef idx="1">
              <a:schemeClr val="dk2">
                <a:alpha val="90000"/>
                <a:tint val="40000"/>
                <a:hueOff val="0"/>
                <a:satOff val="0"/>
                <a:lumOff val="0"/>
                <a:alphaOff val="0"/>
              </a:schemeClr>
            </a:fillRef>
            <a:effectRef idx="0">
              <a:schemeClr val="dk2">
                <a:alpha val="90000"/>
                <a:tint val="40000"/>
                <a:hueOff val="0"/>
                <a:satOff val="0"/>
                <a:lumOff val="0"/>
                <a:alphaOff val="0"/>
              </a:schemeClr>
            </a:effectRef>
            <a:fontRef idx="minor">
              <a:schemeClr val="dk1">
                <a:hueOff val="0"/>
                <a:satOff val="0"/>
                <a:lumOff val="0"/>
                <a:alphaOff val="0"/>
              </a:schemeClr>
            </a:fontRef>
          </p:style>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B7C828F-3803-4B0F-8259-790D9EED2D2B}"/>
                    </a:ext>
                  </a:extLst>
                </p:cNvPr>
                <p:cNvSpPr txBox="1"/>
                <p:nvPr/>
              </p:nvSpPr>
              <p:spPr>
                <a:xfrm>
                  <a:off x="2023103" y="1333948"/>
                  <a:ext cx="3555058" cy="76844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0" lvl="1" indent="-114300" algn="just" defTabSz="533400">
                    <a:lnSpc>
                      <a:spcPct val="90000"/>
                    </a:lnSpc>
                    <a:spcBef>
                      <a:spcPct val="0"/>
                    </a:spcBef>
                    <a:spcAft>
                      <a:spcPct val="15000"/>
                    </a:spcAft>
                    <a:buFontTx/>
                    <a:buNone/>
                  </a:pPr>
                  <a:r>
                    <a:rPr lang="it-IT" sz="1200" kern="1200" dirty="0"/>
                    <a:t>Used to </a:t>
                  </a:r>
                  <a:r>
                    <a:rPr lang="it-IT" sz="1200" kern="1200" dirty="0" err="1"/>
                    <a:t>constrain</a:t>
                  </a:r>
                  <a:r>
                    <a:rPr lang="it-IT" sz="1200" kern="1200" dirty="0"/>
                    <a:t> the output to follow the </a:t>
                  </a:r>
                  <a:r>
                    <a:rPr lang="it-IT" sz="1200" kern="1200" dirty="0" err="1"/>
                    <a:t>desired</a:t>
                  </a:r>
                  <a:r>
                    <a:rPr lang="it-IT" sz="1200" kern="1200" dirty="0"/>
                    <a:t> one via feedback </a:t>
                  </a:r>
                  <a:r>
                    <a:rPr lang="it-IT" sz="1200" kern="1200" dirty="0" err="1"/>
                    <a:t>linearization</a:t>
                  </a:r>
                  <a:endParaRPr lang="it-IT" sz="1200" kern="1200" dirty="0"/>
                </a:p>
                <a:p>
                  <a:pPr marL="0" lvl="1" indent="-114300" algn="just" defTabSz="533400">
                    <a:lnSpc>
                      <a:spcPct val="90000"/>
                    </a:lnSpc>
                    <a:spcBef>
                      <a:spcPct val="0"/>
                    </a:spcBef>
                    <a:spcAft>
                      <a:spcPct val="15000"/>
                    </a:spcAft>
                    <a:buFontTx/>
                    <a:buNone/>
                  </a:pPr>
                  <a14:m>
                    <m:oMathPara xmlns:m="http://schemas.openxmlformats.org/officeDocument/2006/math">
                      <m:oMathParaPr>
                        <m:jc m:val="centerGroup"/>
                      </m:oMathParaPr>
                      <m:oMath xmlns:m="http://schemas.openxmlformats.org/officeDocument/2006/math">
                        <m:r>
                          <a:rPr lang="it-IT" sz="1200" b="0" i="1" kern="1200" smtClean="0">
                            <a:latin typeface="Cambria Math" panose="02040503050406030204" pitchFamily="18" charset="0"/>
                          </a:rPr>
                          <m:t>𝑦</m:t>
                        </m:r>
                        <m:r>
                          <a:rPr lang="it-IT" sz="1200" b="0" i="1" kern="1200" smtClean="0">
                            <a:latin typeface="Cambria Math" panose="02040503050406030204" pitchFamily="18" charset="0"/>
                          </a:rPr>
                          <m:t>=</m:t>
                        </m:r>
                        <m:r>
                          <a:rPr lang="it-IT" sz="1200" b="0" i="1" kern="1200" smtClean="0">
                            <a:latin typeface="Cambria Math" panose="02040503050406030204" pitchFamily="18" charset="0"/>
                          </a:rPr>
                          <m:t>h</m:t>
                        </m:r>
                        <m:d>
                          <m:dPr>
                            <m:ctrlPr>
                              <a:rPr lang="it-IT" sz="1200" b="0" i="1" kern="1200" smtClean="0">
                                <a:latin typeface="Cambria Math" panose="02040503050406030204" pitchFamily="18" charset="0"/>
                              </a:rPr>
                            </m:ctrlPr>
                          </m:dPr>
                          <m:e>
                            <m:r>
                              <a:rPr lang="it-IT" sz="1200" b="0" i="1" kern="1200" smtClean="0">
                                <a:latin typeface="Cambria Math" panose="02040503050406030204" pitchFamily="18" charset="0"/>
                              </a:rPr>
                              <m:t>𝑞</m:t>
                            </m:r>
                          </m:e>
                        </m:d>
                        <m:r>
                          <a:rPr lang="it-IT" sz="1200" b="0" i="1" kern="1200" smtClean="0">
                            <a:latin typeface="Cambria Math" panose="02040503050406030204" pitchFamily="18" charset="0"/>
                          </a:rPr>
                          <m:t>=</m:t>
                        </m:r>
                        <m:sSup>
                          <m:sSupPr>
                            <m:ctrlPr>
                              <a:rPr lang="it-IT" sz="1200" b="0" i="1" kern="1200" smtClean="0">
                                <a:latin typeface="Cambria Math" panose="02040503050406030204" pitchFamily="18" charset="0"/>
                              </a:rPr>
                            </m:ctrlPr>
                          </m:sSupPr>
                          <m:e>
                            <m:r>
                              <a:rPr lang="it-IT" sz="1200" b="0" i="1" kern="1200" smtClean="0">
                                <a:latin typeface="Cambria Math" panose="02040503050406030204" pitchFamily="18" charset="0"/>
                              </a:rPr>
                              <m:t>h</m:t>
                            </m:r>
                          </m:e>
                          <m:sup>
                            <m:r>
                              <a:rPr lang="it-IT" sz="1200" b="0" i="1" kern="1200" smtClean="0">
                                <a:latin typeface="Cambria Math" panose="02040503050406030204" pitchFamily="18" charset="0"/>
                              </a:rPr>
                              <m:t>𝑎</m:t>
                            </m:r>
                          </m:sup>
                        </m:sSup>
                        <m:d>
                          <m:dPr>
                            <m:ctrlPr>
                              <a:rPr lang="it-IT" sz="1200" b="0" i="1" kern="1200" smtClean="0">
                                <a:latin typeface="Cambria Math" panose="02040503050406030204" pitchFamily="18" charset="0"/>
                              </a:rPr>
                            </m:ctrlPr>
                          </m:dPr>
                          <m:e>
                            <m:r>
                              <a:rPr lang="it-IT" sz="1200" b="0" i="1" kern="1200" smtClean="0">
                                <a:latin typeface="Cambria Math" panose="02040503050406030204" pitchFamily="18" charset="0"/>
                              </a:rPr>
                              <m:t>𝑞</m:t>
                            </m:r>
                          </m:e>
                        </m:d>
                        <m:r>
                          <a:rPr lang="it-IT" sz="1200" b="0" i="1" kern="1200" smtClean="0">
                            <a:latin typeface="Cambria Math" panose="02040503050406030204" pitchFamily="18" charset="0"/>
                          </a:rPr>
                          <m:t>−</m:t>
                        </m:r>
                        <m:sSup>
                          <m:sSupPr>
                            <m:ctrlPr>
                              <a:rPr lang="it-IT" sz="1200" b="0" i="1" kern="1200" smtClean="0">
                                <a:latin typeface="Cambria Math" panose="02040503050406030204" pitchFamily="18" charset="0"/>
                              </a:rPr>
                            </m:ctrlPr>
                          </m:sSupPr>
                          <m:e>
                            <m:r>
                              <a:rPr lang="it-IT" sz="1200" b="0" i="1" kern="1200" smtClean="0">
                                <a:latin typeface="Cambria Math" panose="02040503050406030204" pitchFamily="18" charset="0"/>
                              </a:rPr>
                              <m:t>h</m:t>
                            </m:r>
                          </m:e>
                          <m:sup>
                            <m:r>
                              <a:rPr lang="it-IT" sz="1200" b="0" i="1" kern="1200" smtClean="0">
                                <a:latin typeface="Cambria Math" panose="02040503050406030204" pitchFamily="18" charset="0"/>
                              </a:rPr>
                              <m:t>𝑑</m:t>
                            </m:r>
                          </m:sup>
                        </m:sSup>
                        <m:r>
                          <a:rPr lang="it-IT" sz="1200" b="0" i="1" kern="1200" smtClean="0">
                            <a:latin typeface="Cambria Math" panose="02040503050406030204" pitchFamily="18" charset="0"/>
                          </a:rPr>
                          <m:t>(</m:t>
                        </m:r>
                        <m:r>
                          <a:rPr lang="it-IT" sz="1200" b="0" i="1" kern="1200" smtClean="0">
                            <a:latin typeface="Cambria Math" panose="02040503050406030204" pitchFamily="18" charset="0"/>
                          </a:rPr>
                          <m:t>𝛼</m:t>
                        </m:r>
                        <m:r>
                          <a:rPr lang="it-IT" sz="1200" b="0" i="1" kern="1200" smtClean="0">
                            <a:latin typeface="Cambria Math" panose="02040503050406030204" pitchFamily="18" charset="0"/>
                          </a:rPr>
                          <m:t>,</m:t>
                        </m:r>
                        <m:r>
                          <a:rPr lang="it-IT" sz="1200" b="0" i="1" kern="1200" smtClean="0">
                            <a:latin typeface="Cambria Math" panose="02040503050406030204" pitchFamily="18" charset="0"/>
                          </a:rPr>
                          <m:t>𝜏</m:t>
                        </m:r>
                        <m:r>
                          <a:rPr lang="it-IT" sz="1200" b="0" i="1" kern="1200" smtClean="0">
                            <a:latin typeface="Cambria Math" panose="02040503050406030204" pitchFamily="18" charset="0"/>
                          </a:rPr>
                          <m:t>) </m:t>
                        </m:r>
                      </m:oMath>
                    </m:oMathPara>
                  </a14:m>
                  <a:endParaRPr lang="it-IT" sz="1200" kern="1200" dirty="0"/>
                </a:p>
              </p:txBody>
            </p:sp>
          </mc:Choice>
          <mc:Fallback xmlns="">
            <p:sp>
              <p:nvSpPr>
                <p:cNvPr id="18" name="CasellaDiTesto 17">
                  <a:extLst>
                    <a:ext uri="{FF2B5EF4-FFF2-40B4-BE49-F238E27FC236}">
                      <a16:creationId xmlns:a16="http://schemas.microsoft.com/office/drawing/2014/main" id="{CB7C828F-3803-4B0F-8259-790D9EED2D2B}"/>
                    </a:ext>
                  </a:extLst>
                </p:cNvPr>
                <p:cNvSpPr txBox="1">
                  <a:spLocks noRot="1" noChangeAspect="1" noMove="1" noResize="1" noEditPoints="1" noAdjustHandles="1" noChangeArrowheads="1" noChangeShapeType="1" noTextEdit="1"/>
                </p:cNvSpPr>
                <p:nvPr/>
              </p:nvSpPr>
              <p:spPr>
                <a:xfrm>
                  <a:off x="2023103" y="1333948"/>
                  <a:ext cx="3555058" cy="768442"/>
                </a:xfrm>
                <a:prstGeom prst="rect">
                  <a:avLst/>
                </a:prstGeom>
                <a:blipFill>
                  <a:blip r:embed="rId12"/>
                  <a:stretch>
                    <a:fillRect l="-1370" r="-1199"/>
                  </a:stretch>
                </a:blipFill>
              </p:spPr>
              <p:txBody>
                <a:bodyPr/>
                <a:lstStyle/>
                <a:p>
                  <a:r>
                    <a:rPr lang="it-IT">
                      <a:noFill/>
                    </a:rPr>
                    <a:t> </a:t>
                  </a:r>
                </a:p>
              </p:txBody>
            </p:sp>
          </mc:Fallback>
        </mc:AlternateContent>
      </p:grpSp>
    </p:spTree>
    <p:extLst>
      <p:ext uri="{BB962C8B-B14F-4D97-AF65-F5344CB8AC3E}">
        <p14:creationId xmlns:p14="http://schemas.microsoft.com/office/powerpoint/2010/main" val="148152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FROST – Fast Robot </a:t>
            </a:r>
            <a:r>
              <a:rPr lang="it-IT" altLang="it-IT" dirty="0" err="1"/>
              <a:t>Optimization</a:t>
            </a:r>
            <a:r>
              <a:rPr lang="it-IT" altLang="it-IT" dirty="0"/>
              <a:t> and </a:t>
            </a:r>
            <a:r>
              <a:rPr lang="it-IT" altLang="it-IT" dirty="0" err="1"/>
              <a:t>Simulation</a:t>
            </a:r>
            <a:r>
              <a:rPr lang="it-IT" altLang="it-IT" dirty="0"/>
              <a:t> Toolkit</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19</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err="1"/>
              <a:t>Optimization</a:t>
            </a:r>
            <a:r>
              <a:rPr lang="it-IT" altLang="it-IT" dirty="0"/>
              <a:t> in FROST</a:t>
            </a:r>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6099555"/>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Once </a:t>
                </a:r>
                <a:r>
                  <a:rPr lang="it-IT" altLang="it-IT" sz="1600" dirty="0" err="1">
                    <a:solidFill>
                      <a:srgbClr val="000000"/>
                    </a:solidFill>
                    <a:latin typeface="Arial"/>
                    <a:ea typeface="ＭＳ Ｐゴシック"/>
                  </a:rPr>
                  <a:t>having</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built</a:t>
                </a:r>
                <a:r>
                  <a:rPr lang="it-IT" altLang="it-IT" sz="1600" dirty="0">
                    <a:solidFill>
                      <a:srgbClr val="000000"/>
                    </a:solidFill>
                    <a:latin typeface="Arial"/>
                    <a:ea typeface="ＭＳ Ｐゴシック"/>
                  </a:rPr>
                  <a:t> a </a:t>
                </a:r>
                <a:r>
                  <a:rPr lang="it-IT" altLang="it-IT" sz="1600" dirty="0" err="1">
                    <a:solidFill>
                      <a:srgbClr val="000000"/>
                    </a:solidFill>
                    <a:latin typeface="Arial"/>
                    <a:ea typeface="ＭＳ Ｐゴシック"/>
                  </a:rPr>
                  <a:t>hybrid</a:t>
                </a:r>
                <a:r>
                  <a:rPr lang="it-IT" altLang="it-IT" sz="1600" dirty="0">
                    <a:solidFill>
                      <a:srgbClr val="000000"/>
                    </a:solidFill>
                    <a:latin typeface="Arial"/>
                    <a:ea typeface="ＭＳ Ｐゴシック"/>
                  </a:rPr>
                  <a:t> system with </a:t>
                </a:r>
                <a:r>
                  <a:rPr lang="it-IT" altLang="it-IT" sz="1600" dirty="0" err="1">
                    <a:solidFill>
                      <a:srgbClr val="000000"/>
                    </a:solidFill>
                    <a:latin typeface="Arial"/>
                    <a:ea typeface="ＭＳ Ｐゴシック"/>
                  </a:rPr>
                  <a:t>continous</a:t>
                </a:r>
                <a:r>
                  <a:rPr lang="it-IT" altLang="it-IT" sz="1600" dirty="0">
                    <a:solidFill>
                      <a:srgbClr val="000000"/>
                    </a:solidFill>
                    <a:latin typeface="Arial"/>
                    <a:ea typeface="ＭＳ Ｐゴシック"/>
                  </a:rPr>
                  <a:t> dynamics and discrete </a:t>
                </a:r>
                <a:r>
                  <a:rPr lang="it-IT" altLang="it-IT" sz="1600" dirty="0" err="1">
                    <a:solidFill>
                      <a:srgbClr val="000000"/>
                    </a:solidFill>
                    <a:latin typeface="Arial"/>
                    <a:ea typeface="ＭＳ Ｐゴシック"/>
                  </a:rPr>
                  <a:t>map</a:t>
                </a:r>
                <a:r>
                  <a:rPr lang="it-IT" altLang="it-IT" sz="1600" dirty="0">
                    <a:solidFill>
                      <a:srgbClr val="000000"/>
                    </a:solidFill>
                    <a:latin typeface="Arial"/>
                    <a:ea typeface="ＭＳ Ｐゴシック"/>
                  </a:rPr>
                  <a:t>, FROST sets up a </a:t>
                </a:r>
                <a:r>
                  <a:rPr lang="it-IT" altLang="it-IT" sz="1600" b="1" dirty="0" err="1">
                    <a:solidFill>
                      <a:srgbClr val="000000"/>
                    </a:solidFill>
                    <a:latin typeface="Arial"/>
                    <a:ea typeface="ＭＳ Ｐゴシック"/>
                  </a:rPr>
                  <a:t>nonlinear</a:t>
                </a:r>
                <a:r>
                  <a:rPr lang="it-IT" altLang="it-IT" sz="1600" b="1" dirty="0">
                    <a:solidFill>
                      <a:srgbClr val="000000"/>
                    </a:solidFill>
                    <a:latin typeface="Arial"/>
                    <a:ea typeface="ＭＳ Ｐゴシック"/>
                  </a:rPr>
                  <a:t> programming </a:t>
                </a:r>
                <a:r>
                  <a:rPr lang="it-IT" altLang="it-IT" sz="1600" b="1" dirty="0" err="1">
                    <a:solidFill>
                      <a:srgbClr val="000000"/>
                    </a:solidFill>
                    <a:latin typeface="Arial"/>
                    <a:ea typeface="ＭＳ Ｐゴシック"/>
                  </a:rPr>
                  <a:t>problem</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divided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into</a:t>
                </a:r>
                <a:r>
                  <a:rPr lang="it-IT" altLang="it-IT" sz="1600" dirty="0">
                    <a:solidFill>
                      <a:srgbClr val="000000"/>
                    </a:solidFill>
                    <a:latin typeface="Arial"/>
                    <a:ea typeface="ＭＳ Ｐゴシック"/>
                  </a:rPr>
                  <a:t> </a:t>
                </a:r>
                <a14:m>
                  <m:oMath xmlns:m="http://schemas.openxmlformats.org/officeDocument/2006/math">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𝑁</m:t>
                        </m:r>
                      </m:e>
                      <m:sub>
                        <m:r>
                          <a:rPr lang="it-IT" altLang="it-IT" sz="1600" b="0" i="1" smtClean="0">
                            <a:solidFill>
                              <a:srgbClr val="000000"/>
                            </a:solidFill>
                            <a:latin typeface="Cambria Math" panose="02040503050406030204" pitchFamily="18" charset="0"/>
                            <a:ea typeface="ＭＳ Ｐゴシック"/>
                          </a:rPr>
                          <m:t>𝑝</m:t>
                        </m:r>
                      </m:sub>
                    </m:sSub>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phases</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a:solidFill>
                      <a:srgbClr val="000000"/>
                    </a:solidFill>
                    <a:latin typeface="Arial"/>
                    <a:ea typeface="ＭＳ Ｐゴシック"/>
                  </a:rPr>
                  <a:t>The general </a:t>
                </a:r>
                <a:r>
                  <a:rPr lang="it-IT" altLang="it-IT" sz="1600" dirty="0" err="1">
                    <a:solidFill>
                      <a:srgbClr val="000000"/>
                    </a:solidFill>
                    <a:latin typeface="Arial"/>
                    <a:ea typeface="ＭＳ Ｐゴシック"/>
                  </a:rPr>
                  <a:t>shape</a:t>
                </a:r>
                <a:r>
                  <a:rPr lang="it-IT" altLang="it-IT" sz="1600" dirty="0">
                    <a:solidFill>
                      <a:srgbClr val="000000"/>
                    </a:solidFill>
                    <a:latin typeface="Arial"/>
                    <a:ea typeface="ＭＳ Ｐゴシック"/>
                  </a:rPr>
                  <a:t> of the cost </a:t>
                </a:r>
                <a:r>
                  <a:rPr lang="it-IT" altLang="it-IT" sz="1600" dirty="0" err="1">
                    <a:solidFill>
                      <a:srgbClr val="000000"/>
                    </a:solidFill>
                    <a:latin typeface="Arial"/>
                    <a:ea typeface="ＭＳ Ｐゴシック"/>
                  </a:rPr>
                  <a:t>function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err="1">
                    <a:solidFill>
                      <a:srgbClr val="000000"/>
                    </a:solidFill>
                    <a:latin typeface="Arial"/>
                    <a:ea typeface="ＭＳ Ｐゴシック"/>
                  </a:rPr>
                  <a:t>Our</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choice</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14:m>
                  <m:oMath xmlns:m="http://schemas.openxmlformats.org/officeDocument/2006/math">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𝐿</m:t>
                        </m:r>
                      </m:e>
                      <m:sub>
                        <m:r>
                          <a:rPr lang="it-IT" altLang="it-IT" sz="1600" b="0" i="1" smtClean="0">
                            <a:solidFill>
                              <a:srgbClr val="000000"/>
                            </a:solidFill>
                            <a:latin typeface="Cambria Math" panose="02040503050406030204" pitchFamily="18" charset="0"/>
                            <a:ea typeface="ＭＳ Ｐゴシック"/>
                          </a:rPr>
                          <m:t>𝑗</m:t>
                        </m:r>
                      </m:sub>
                    </m:sSub>
                    <m:d>
                      <m:dPr>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m:t>
                        </m:r>
                      </m:e>
                    </m:d>
                    <m:r>
                      <a:rPr lang="it-IT" altLang="it-IT" sz="1600" b="0" i="1" smtClean="0">
                        <a:solidFill>
                          <a:srgbClr val="000000"/>
                        </a:solidFill>
                        <a:latin typeface="Cambria Math" panose="02040503050406030204" pitchFamily="18" charset="0"/>
                        <a:ea typeface="ＭＳ Ｐゴシック"/>
                      </a:rPr>
                      <m:t>=</m:t>
                    </m:r>
                    <m:sSup>
                      <m:sSupPr>
                        <m:ctrlPr>
                          <a:rPr lang="it-IT" altLang="it-IT" sz="1600" b="1" i="1" smtClean="0">
                            <a:solidFill>
                              <a:srgbClr val="000000"/>
                            </a:solidFill>
                            <a:latin typeface="Cambria Math" panose="02040503050406030204" pitchFamily="18" charset="0"/>
                            <a:ea typeface="ＭＳ Ｐゴシック"/>
                          </a:rPr>
                        </m:ctrlPr>
                      </m:sSupPr>
                      <m:e>
                        <m:d>
                          <m:dPr>
                            <m:begChr m:val="‖"/>
                            <m:endChr m:val="‖"/>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𝑢</m:t>
                            </m:r>
                            <m:d>
                              <m:dPr>
                                <m:ctrlPr>
                                  <a:rPr lang="it-IT" altLang="it-IT" sz="1600" b="1" i="1" smtClean="0">
                                    <a:solidFill>
                                      <a:srgbClr val="000000"/>
                                    </a:solidFill>
                                    <a:latin typeface="Cambria Math" panose="02040503050406030204" pitchFamily="18" charset="0"/>
                                    <a:ea typeface="ＭＳ Ｐゴシック"/>
                                  </a:rPr>
                                </m:ctrlPr>
                              </m:dPr>
                              <m:e>
                                <m:r>
                                  <a:rPr lang="it-IT" altLang="it-IT" sz="1600" b="1" i="1" smtClean="0">
                                    <a:solidFill>
                                      <a:srgbClr val="000000"/>
                                    </a:solidFill>
                                    <a:latin typeface="Cambria Math" panose="02040503050406030204" pitchFamily="18" charset="0"/>
                                    <a:ea typeface="ＭＳ Ｐゴシック"/>
                                  </a:rPr>
                                  <m:t>𝜶</m:t>
                                </m:r>
                              </m:e>
                            </m:d>
                          </m:e>
                        </m:d>
                      </m:e>
                      <m:sup>
                        <m:r>
                          <a:rPr lang="it-IT" altLang="it-IT" sz="1600" b="0" i="1" smtClean="0">
                            <a:solidFill>
                              <a:srgbClr val="000000"/>
                            </a:solidFill>
                            <a:latin typeface="Cambria Math" panose="02040503050406030204" pitchFamily="18" charset="0"/>
                            <a:ea typeface="ＭＳ Ｐゴシック"/>
                          </a:rPr>
                          <m:t>2</m:t>
                        </m:r>
                      </m:sup>
                    </m:sSup>
                  </m:oMath>
                </a14:m>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since</a:t>
                </a:r>
                <a:r>
                  <a:rPr lang="it-IT" altLang="it-IT" sz="1600" dirty="0">
                    <a:solidFill>
                      <a:srgbClr val="000000"/>
                    </a:solidFill>
                    <a:latin typeface="Arial"/>
                    <a:ea typeface="ＭＳ Ｐゴシック"/>
                  </a:rPr>
                  <a:t> the goal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to </a:t>
                </a:r>
                <a:r>
                  <a:rPr lang="it-IT" altLang="it-IT" sz="1600" dirty="0" err="1">
                    <a:solidFill>
                      <a:srgbClr val="000000"/>
                    </a:solidFill>
                    <a:latin typeface="Arial"/>
                    <a:ea typeface="ＭＳ Ｐゴシック"/>
                  </a:rPr>
                  <a:t>minimize</a:t>
                </a:r>
                <a:r>
                  <a:rPr lang="it-IT" altLang="it-IT" sz="1600" dirty="0">
                    <a:solidFill>
                      <a:srgbClr val="000000"/>
                    </a:solidFill>
                    <a:latin typeface="Arial"/>
                    <a:ea typeface="ＭＳ Ｐゴシック"/>
                  </a:rPr>
                  <a:t> the control energy, </a:t>
                </a:r>
                <a:r>
                  <a:rPr lang="it-IT" altLang="it-IT" sz="1600" dirty="0" err="1">
                    <a:solidFill>
                      <a:srgbClr val="000000"/>
                    </a:solidFill>
                    <a:latin typeface="Arial"/>
                    <a:ea typeface="ＭＳ Ｐゴシック"/>
                  </a:rPr>
                  <a:t>reducing</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effort</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suffered</a:t>
                </a:r>
                <a:r>
                  <a:rPr lang="it-IT" altLang="it-IT" sz="1600" dirty="0">
                    <a:solidFill>
                      <a:srgbClr val="000000"/>
                    </a:solidFill>
                    <a:latin typeface="Arial"/>
                    <a:ea typeface="ＭＳ Ｐゴシック"/>
                  </a:rPr>
                  <a:t> by the </a:t>
                </a:r>
                <a:r>
                  <a:rPr lang="it-IT" altLang="it-IT" sz="1600" dirty="0" err="1">
                    <a:solidFill>
                      <a:srgbClr val="000000"/>
                    </a:solidFill>
                    <a:latin typeface="Arial"/>
                    <a:ea typeface="ＭＳ Ｐゴシック"/>
                  </a:rPr>
                  <a:t>actuators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during</a:t>
                </a:r>
                <a:r>
                  <a:rPr lang="it-IT" altLang="it-IT" sz="1600" dirty="0">
                    <a:solidFill>
                      <a:srgbClr val="000000"/>
                    </a:solidFill>
                    <a:latin typeface="Arial"/>
                    <a:ea typeface="ＭＳ Ｐゴシック"/>
                  </a:rPr>
                  <a:t> the </a:t>
                </a:r>
                <a:r>
                  <a:rPr lang="it-IT" altLang="it-IT" sz="1600" dirty="0" err="1">
                    <a:solidFill>
                      <a:srgbClr val="000000"/>
                    </a:solidFill>
                    <a:latin typeface="Arial"/>
                    <a:ea typeface="ＭＳ Ｐゴシック"/>
                  </a:rPr>
                  <a:t>gait</a:t>
                </a:r>
                <a:r>
                  <a:rPr lang="it-IT" altLang="it-IT" sz="1600" dirty="0">
                    <a:solidFill>
                      <a:srgbClr val="000000"/>
                    </a:solidFill>
                    <a:latin typeface="Arial"/>
                    <a:ea typeface="ＭＳ Ｐゴシック"/>
                  </a:rPr>
                  <a:t>. The cost </a:t>
                </a:r>
                <a:r>
                  <a:rPr lang="it-IT" altLang="it-IT" sz="1600" dirty="0" err="1">
                    <a:solidFill>
                      <a:srgbClr val="000000"/>
                    </a:solidFill>
                    <a:latin typeface="Arial"/>
                    <a:ea typeface="ＭＳ Ｐゴシック"/>
                  </a:rPr>
                  <a:t>function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subject</a:t>
                </a:r>
                <a:r>
                  <a:rPr lang="it-IT" altLang="it-IT" sz="1600" dirty="0">
                    <a:solidFill>
                      <a:srgbClr val="000000"/>
                    </a:solidFill>
                    <a:latin typeface="Arial"/>
                    <a:ea typeface="ＭＳ Ｐゴシック"/>
                  </a:rPr>
                  <a:t> to the system dynamics and the user-</a:t>
                </a:r>
                <a:r>
                  <a:rPr lang="it-IT" altLang="it-IT" sz="1600" dirty="0" err="1">
                    <a:solidFill>
                      <a:srgbClr val="000000"/>
                    </a:solidFill>
                    <a:latin typeface="Arial"/>
                    <a:ea typeface="ＭＳ Ｐゴシック"/>
                  </a:rPr>
                  <a:t>defined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constraints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if</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any</a:t>
                </a:r>
                <a:r>
                  <a:rPr lang="it-IT" altLang="it-IT" sz="1600" dirty="0">
                    <a:solidFill>
                      <a:srgbClr val="000000"/>
                    </a:solidFill>
                    <a:latin typeface="Arial"/>
                    <a:ea typeface="ＭＳ Ｐゴシック"/>
                  </a:rPr>
                  <a:t>.</a:t>
                </a: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a:solidFill>
                      <a:srgbClr val="000000"/>
                    </a:solidFill>
                    <a:latin typeface="Arial"/>
                    <a:ea typeface="ＭＳ Ｐゴシック"/>
                  </a:rPr>
                  <a:t>The </a:t>
                </a:r>
                <a:r>
                  <a:rPr lang="it-IT" altLang="it-IT" sz="1600" dirty="0" err="1">
                    <a:solidFill>
                      <a:srgbClr val="000000"/>
                    </a:solidFill>
                    <a:latin typeface="Arial"/>
                    <a:ea typeface="ＭＳ Ｐゴシック"/>
                  </a:rPr>
                  <a:t>optimization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process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eventually</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solved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using</a:t>
                </a:r>
                <a:r>
                  <a:rPr lang="it-IT" altLang="it-IT" sz="1600" dirty="0">
                    <a:solidFill>
                      <a:srgbClr val="000000"/>
                    </a:solidFill>
                    <a:latin typeface="Arial"/>
                    <a:ea typeface="ＭＳ Ｐゴシック"/>
                  </a:rPr>
                  <a:t> IPOPT, and the </a:t>
                </a:r>
                <a:r>
                  <a:rPr lang="it-IT" altLang="it-IT" sz="1600" dirty="0" err="1">
                    <a:solidFill>
                      <a:srgbClr val="000000"/>
                    </a:solidFill>
                    <a:latin typeface="Arial"/>
                    <a:ea typeface="ＭＳ Ｐゴシック"/>
                  </a:rPr>
                  <a:t>results</a:t>
                </a:r>
                <a:r>
                  <a:rPr lang="it-IT" altLang="it-IT" sz="1600" dirty="0">
                    <a:solidFill>
                      <a:srgbClr val="000000"/>
                    </a:solidFill>
                    <a:latin typeface="Arial"/>
                    <a:ea typeface="ＭＳ Ｐゴシック"/>
                  </a:rPr>
                  <a:t> can be </a:t>
                </a:r>
                <a:r>
                  <a:rPr lang="it-IT" altLang="it-IT" sz="1600" dirty="0" err="1">
                    <a:solidFill>
                      <a:srgbClr val="000000"/>
                    </a:solidFill>
                    <a:latin typeface="Arial"/>
                    <a:ea typeface="ＭＳ Ｐゴシック"/>
                  </a:rPr>
                  <a:t>visualized</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using</a:t>
                </a:r>
                <a:r>
                  <a:rPr lang="it-IT" altLang="it-IT" sz="1600" dirty="0">
                    <a:solidFill>
                      <a:srgbClr val="000000"/>
                    </a:solidFill>
                    <a:latin typeface="Arial"/>
                    <a:ea typeface="ＭＳ Ｐゴシック"/>
                  </a:rPr>
                  <a:t> a stick animator in MATLAB </a:t>
                </a:r>
                <a:r>
                  <a:rPr lang="it-IT" altLang="it-IT" sz="1600" dirty="0" err="1">
                    <a:solidFill>
                      <a:srgbClr val="000000"/>
                    </a:solidFill>
                    <a:latin typeface="Arial"/>
                    <a:ea typeface="ＭＳ Ｐゴシック"/>
                  </a:rPr>
                  <a:t>environment</a:t>
                </a:r>
                <a:r>
                  <a:rPr lang="it-IT" altLang="it-IT" sz="1600" dirty="0">
                    <a:solidFill>
                      <a:srgbClr val="000000"/>
                    </a:solidFill>
                    <a:latin typeface="Arial"/>
                    <a:ea typeface="ＭＳ Ｐゴシック"/>
                  </a:rPr>
                  <a:t>. </a:t>
                </a:r>
              </a:p>
              <a:p>
                <a:pPr algn="just">
                  <a:spcBef>
                    <a:spcPct val="20000"/>
                  </a:spcBef>
                  <a:buClr>
                    <a:srgbClr val="822433"/>
                  </a:buClr>
                </a:pPr>
                <a:endParaRPr lang="it-IT" altLang="it-IT" sz="1600" b="1" dirty="0">
                  <a:solidFill>
                    <a:srgbClr val="000000"/>
                  </a:solidFill>
                  <a:latin typeface="Arial"/>
                  <a:ea typeface="ＭＳ Ｐゴシック"/>
                </a:endParaRPr>
              </a:p>
              <a:p>
                <a:pPr algn="just">
                  <a:spcBef>
                    <a:spcPct val="20000"/>
                  </a:spcBef>
                  <a:buClr>
                    <a:srgbClr val="822433"/>
                  </a:buClr>
                </a:pPr>
                <a:endParaRPr lang="it-IT" altLang="it-IT" sz="1600" b="1"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p:txBody>
          </p:sp>
        </mc:Choice>
        <mc:Fallback>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599" y="1412776"/>
                <a:ext cx="7777213" cy="6099555"/>
              </a:xfrm>
              <a:prstGeom prst="rect">
                <a:avLst/>
              </a:prstGeom>
              <a:blipFill>
                <a:blip r:embed="rId3"/>
                <a:stretch>
                  <a:fillRect l="-470" t="-300" r="-392"/>
                </a:stretch>
              </a:blipFill>
            </p:spPr>
            <p:txBody>
              <a:bodyPr/>
              <a:lstStyle/>
              <a:p>
                <a:r>
                  <a:rPr lang="it-IT">
                    <a:noFill/>
                  </a:rPr>
                  <a:t> </a:t>
                </a:r>
              </a:p>
            </p:txBody>
          </p:sp>
        </mc:Fallback>
      </mc:AlternateContent>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pic>
        <p:nvPicPr>
          <p:cNvPr id="4" name="Immagine 3">
            <a:extLst>
              <a:ext uri="{FF2B5EF4-FFF2-40B4-BE49-F238E27FC236}">
                <a16:creationId xmlns:a16="http://schemas.microsoft.com/office/drawing/2014/main" id="{12199564-A011-4B6E-8BD4-C0C401230FA6}"/>
              </a:ext>
            </a:extLst>
          </p:cNvPr>
          <p:cNvPicPr>
            <a:picLocks noChangeAspect="1"/>
          </p:cNvPicPr>
          <p:nvPr/>
        </p:nvPicPr>
        <p:blipFill>
          <a:blip r:embed="rId4"/>
          <a:stretch>
            <a:fillRect/>
          </a:stretch>
        </p:blipFill>
        <p:spPr>
          <a:xfrm>
            <a:off x="3084103" y="2874529"/>
            <a:ext cx="2518594" cy="910981"/>
          </a:xfrm>
          <a:prstGeom prst="rect">
            <a:avLst/>
          </a:prstGeom>
        </p:spPr>
      </p:pic>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spTree>
    <p:extLst>
      <p:ext uri="{BB962C8B-B14F-4D97-AF65-F5344CB8AC3E}">
        <p14:creationId xmlns:p14="http://schemas.microsoft.com/office/powerpoint/2010/main" val="203677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D41D-01FD-8A4F-9306-A16BFC2F759C}"/>
              </a:ext>
            </a:extLst>
          </p:cNvPr>
          <p:cNvSpPr>
            <a:spLocks noGrp="1"/>
          </p:cNvSpPr>
          <p:nvPr>
            <p:ph type="title"/>
          </p:nvPr>
        </p:nvSpPr>
        <p:spPr/>
        <p:txBody>
          <a:bodyPr/>
          <a:lstStyle/>
          <a:p>
            <a:r>
              <a:rPr lang="it-IT" altLang="it-IT" dirty="0" err="1"/>
              <a:t>What</a:t>
            </a:r>
            <a:r>
              <a:rPr lang="it-IT" altLang="it-IT" dirty="0"/>
              <a:t> </a:t>
            </a:r>
            <a:r>
              <a:rPr lang="it-IT" altLang="it-IT" dirty="0" err="1"/>
              <a:t>is</a:t>
            </a:r>
            <a:r>
              <a:rPr lang="it-IT" altLang="it-IT" dirty="0"/>
              <a:t> a planar </a:t>
            </a:r>
            <a:r>
              <a:rPr lang="it-IT" altLang="it-IT" dirty="0" err="1"/>
              <a:t>Biped</a:t>
            </a:r>
            <a:r>
              <a:rPr lang="it-IT" altLang="it-IT" dirty="0"/>
              <a:t> </a:t>
            </a:r>
            <a:r>
              <a:rPr lang="it-IT" altLang="it-IT" dirty="0" err="1"/>
              <a:t>Walker</a:t>
            </a:r>
            <a:r>
              <a:rPr lang="it-IT" altLang="it-IT" dirty="0"/>
              <a:t>?</a:t>
            </a:r>
            <a:endParaRPr lang="en-IT" dirty="0"/>
          </a:p>
        </p:txBody>
      </p:sp>
      <p:sp>
        <p:nvSpPr>
          <p:cNvPr id="3" name="Content Placeholder 2">
            <a:extLst>
              <a:ext uri="{FF2B5EF4-FFF2-40B4-BE49-F238E27FC236}">
                <a16:creationId xmlns:a16="http://schemas.microsoft.com/office/drawing/2014/main" id="{FB445B1E-9C05-2A44-B94E-9F9E3AB303E9}"/>
              </a:ext>
            </a:extLst>
          </p:cNvPr>
          <p:cNvSpPr>
            <a:spLocks noGrp="1"/>
          </p:cNvSpPr>
          <p:nvPr>
            <p:ph idx="1"/>
          </p:nvPr>
        </p:nvSpPr>
        <p:spPr>
          <a:xfrm>
            <a:off x="1116013" y="933616"/>
            <a:ext cx="7559675" cy="4871648"/>
          </a:xfrm>
        </p:spPr>
        <p:txBody>
          <a:bodyPr/>
          <a:lstStyle/>
          <a:p>
            <a:pPr algn="just"/>
            <a:r>
              <a:rPr lang="en-GB" sz="1600" dirty="0"/>
              <a:t>A planar biped walker is a robot which locomotes via alternation of the contact points of the two legs with the ground in the sagittal plane. The leg which is in contact with the ground is called </a:t>
            </a:r>
            <a:r>
              <a:rPr lang="en-GB" sz="1600" i="1" dirty="0"/>
              <a:t>stance leg</a:t>
            </a:r>
            <a:r>
              <a:rPr lang="en-GB" sz="1600" dirty="0"/>
              <a:t>, while the other one is called </a:t>
            </a:r>
            <a:r>
              <a:rPr lang="en-GB" sz="1600" i="1" dirty="0"/>
              <a:t>swing leg</a:t>
            </a:r>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marL="0" indent="0" algn="just">
              <a:buNone/>
            </a:pPr>
            <a:endParaRPr lang="en-GB" sz="1600" dirty="0"/>
          </a:p>
          <a:p>
            <a:pPr marL="0" indent="0" algn="just">
              <a:buNone/>
            </a:pPr>
            <a:endParaRPr lang="en-GB" sz="1600" dirty="0"/>
          </a:p>
          <a:p>
            <a:pPr marL="0" indent="0" algn="just">
              <a:buNone/>
            </a:pPr>
            <a:endParaRPr lang="en-GB" sz="1600" dirty="0"/>
          </a:p>
          <a:p>
            <a:pPr algn="just"/>
            <a:endParaRPr lang="en-GB" sz="1600" dirty="0"/>
          </a:p>
          <a:p>
            <a:pPr algn="just"/>
            <a:r>
              <a:rPr lang="en-GB" sz="1600" dirty="0"/>
              <a:t>The model is a hybrid one</a:t>
            </a:r>
          </a:p>
          <a:p>
            <a:pPr algn="just"/>
            <a:endParaRPr lang="en-GB" sz="1600" dirty="0"/>
          </a:p>
          <a:p>
            <a:pPr algn="just"/>
            <a:r>
              <a:rPr lang="en-GB" sz="1600" dirty="0"/>
              <a:t>It is assumed that the double support phase is instantaneous</a:t>
            </a:r>
          </a:p>
          <a:p>
            <a:pPr algn="just"/>
            <a:endParaRPr lang="en-GB" sz="1600" dirty="0"/>
          </a:p>
          <a:p>
            <a:pPr algn="just"/>
            <a:endParaRPr lang="en-GB" sz="1600" dirty="0"/>
          </a:p>
          <a:p>
            <a:pPr algn="just"/>
            <a:endParaRPr lang="en-IT" sz="1600" dirty="0"/>
          </a:p>
        </p:txBody>
      </p:sp>
      <p:sp>
        <p:nvSpPr>
          <p:cNvPr id="4" name="Date Placeholder 3">
            <a:extLst>
              <a:ext uri="{FF2B5EF4-FFF2-40B4-BE49-F238E27FC236}">
                <a16:creationId xmlns:a16="http://schemas.microsoft.com/office/drawing/2014/main" id="{0B73617F-FF05-494B-818E-F53B633439F6}"/>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6132A68F-63BA-B745-A519-A3A9AC769926}"/>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A4CA6710-AC5A-E348-9241-0D7CE9618A39}"/>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2</a:t>
            </a:fld>
            <a:endParaRPr lang="it-IT" altLang="it-IT" dirty="0"/>
          </a:p>
        </p:txBody>
      </p:sp>
      <p:pic>
        <p:nvPicPr>
          <p:cNvPr id="7" name="Picture 6" descr="&#10;">
            <a:extLst>
              <a:ext uri="{FF2B5EF4-FFF2-40B4-BE49-F238E27FC236}">
                <a16:creationId xmlns:a16="http://schemas.microsoft.com/office/drawing/2014/main" id="{01B42DEA-7A7A-6640-9E45-A67B167E8E7D}"/>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667" y="1871576"/>
            <a:ext cx="3259733" cy="2736304"/>
          </a:xfrm>
          <a:prstGeom prst="rect">
            <a:avLst/>
          </a:prstGeom>
        </p:spPr>
      </p:pic>
    </p:spTree>
    <p:extLst>
      <p:ext uri="{BB962C8B-B14F-4D97-AF65-F5344CB8AC3E}">
        <p14:creationId xmlns:p14="http://schemas.microsoft.com/office/powerpoint/2010/main" val="610789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r>
              <a:rPr lang="it-IT" altLang="it-IT" dirty="0"/>
              <a:t>FROST – Fast Robot </a:t>
            </a:r>
            <a:r>
              <a:rPr lang="it-IT" altLang="it-IT" dirty="0" err="1"/>
              <a:t>Optimization</a:t>
            </a:r>
            <a:r>
              <a:rPr lang="it-IT" altLang="it-IT" dirty="0"/>
              <a:t> and </a:t>
            </a:r>
            <a:r>
              <a:rPr lang="it-IT" altLang="it-IT" dirty="0" err="1"/>
              <a:t>Simulation</a:t>
            </a:r>
            <a:r>
              <a:rPr lang="it-IT" altLang="it-IT" dirty="0"/>
              <a:t> Toolkit</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20</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altLang="it-IT" dirty="0" err="1"/>
              <a:t>Simulation</a:t>
            </a:r>
            <a:r>
              <a:rPr lang="it-IT" altLang="it-IT" dirty="0"/>
              <a:t> and control </a:t>
            </a:r>
            <a:r>
              <a:rPr lang="it-IT" altLang="it-IT" dirty="0" err="1"/>
              <a:t>effort</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1717393"/>
              </a:xfrm>
              <a:prstGeom prst="rect">
                <a:avLst/>
              </a:prstGeom>
              <a:noFill/>
            </p:spPr>
            <p:txBody>
              <a:bodyPr wrap="square" rtlCol="0">
                <a:spAutoFit/>
              </a:bodyPr>
              <a:lstStyle/>
              <a:p>
                <a:pPr algn="just">
                  <a:spcBef>
                    <a:spcPct val="20000"/>
                  </a:spcBef>
                  <a:buClr>
                    <a:srgbClr val="822433"/>
                  </a:buClr>
                </a:pPr>
                <a:r>
                  <a:rPr lang="it-IT" altLang="it-IT" sz="1600" dirty="0">
                    <a:solidFill>
                      <a:srgbClr val="000000"/>
                    </a:solidFill>
                    <a:latin typeface="Arial"/>
                    <a:ea typeface="ＭＳ Ｐゴシック"/>
                  </a:rPr>
                  <a:t>In the </a:t>
                </a:r>
                <a:r>
                  <a:rPr lang="it-IT" altLang="it-IT" sz="1600" dirty="0" err="1">
                    <a:solidFill>
                      <a:srgbClr val="000000"/>
                    </a:solidFill>
                    <a:latin typeface="Arial"/>
                    <a:ea typeface="ＭＳ Ｐゴシック"/>
                  </a:rPr>
                  <a:t>simulation</a:t>
                </a:r>
                <a:r>
                  <a:rPr lang="it-IT" altLang="it-IT" sz="1600" dirty="0">
                    <a:solidFill>
                      <a:srgbClr val="000000"/>
                    </a:solidFill>
                    <a:latin typeface="Arial"/>
                    <a:ea typeface="ＭＳ Ｐゴシック"/>
                  </a:rPr>
                  <a:t> on the RABBIT model, the </a:t>
                </a:r>
                <a:r>
                  <a:rPr lang="it-IT" altLang="it-IT" sz="1600" dirty="0" err="1">
                    <a:solidFill>
                      <a:srgbClr val="000000"/>
                    </a:solidFill>
                    <a:latin typeface="Arial"/>
                    <a:ea typeface="ＭＳ Ｐゴシック"/>
                  </a:rPr>
                  <a:t>actual</a:t>
                </a:r>
                <a:r>
                  <a:rPr lang="it-IT" altLang="it-IT" sz="1600" dirty="0">
                    <a:solidFill>
                      <a:srgbClr val="000000"/>
                    </a:solidFill>
                    <a:latin typeface="Arial"/>
                    <a:ea typeface="ＭＳ Ｐゴシック"/>
                  </a:rPr>
                  <a:t> output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simply</a:t>
                </a:r>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14:m>
                  <m:oMathPara xmlns:m="http://schemas.openxmlformats.org/officeDocument/2006/math">
                    <m:oMathParaPr>
                      <m:jc m:val="centerGroup"/>
                    </m:oMathParaPr>
                    <m:oMath xmlns:m="http://schemas.openxmlformats.org/officeDocument/2006/math">
                      <m:sSup>
                        <m:sSupPr>
                          <m:ctrlPr>
                            <a:rPr lang="it-IT" altLang="it-IT" sz="1600" b="0" i="1" smtClean="0">
                              <a:solidFill>
                                <a:srgbClr val="000000"/>
                              </a:solidFill>
                              <a:latin typeface="Cambria Math" panose="02040503050406030204" pitchFamily="18" charset="0"/>
                              <a:ea typeface="ＭＳ Ｐゴシック"/>
                            </a:rPr>
                          </m:ctrlPr>
                        </m:sSupPr>
                        <m:e>
                          <m:r>
                            <a:rPr lang="it-IT" altLang="it-IT" sz="1600" b="0" i="1" smtClean="0">
                              <a:solidFill>
                                <a:srgbClr val="000000"/>
                              </a:solidFill>
                              <a:latin typeface="Cambria Math" panose="02040503050406030204" pitchFamily="18" charset="0"/>
                              <a:ea typeface="ＭＳ Ｐゴシック"/>
                            </a:rPr>
                            <m:t>h</m:t>
                          </m:r>
                        </m:e>
                        <m:sup>
                          <m:r>
                            <a:rPr lang="it-IT" altLang="it-IT" sz="1600" b="0" i="1" smtClean="0">
                              <a:solidFill>
                                <a:srgbClr val="000000"/>
                              </a:solidFill>
                              <a:latin typeface="Cambria Math" panose="02040503050406030204" pitchFamily="18" charset="0"/>
                              <a:ea typeface="ＭＳ Ｐゴシック"/>
                            </a:rPr>
                            <m:t>𝑎</m:t>
                          </m:r>
                        </m:sup>
                      </m:sSup>
                      <m:d>
                        <m:dPr>
                          <m:ctrlPr>
                            <a:rPr lang="it-IT" altLang="it-IT" sz="1600" b="0" i="1" smtClean="0">
                              <a:solidFill>
                                <a:srgbClr val="000000"/>
                              </a:solidFill>
                              <a:latin typeface="Cambria Math" panose="02040503050406030204" pitchFamily="18" charset="0"/>
                              <a:ea typeface="ＭＳ Ｐゴシック"/>
                            </a:rPr>
                          </m:ctrlPr>
                        </m:dPr>
                        <m:e>
                          <m:r>
                            <a:rPr lang="it-IT" altLang="it-IT" sz="1600" b="0" i="1" smtClean="0">
                              <a:solidFill>
                                <a:srgbClr val="000000"/>
                              </a:solidFill>
                              <a:latin typeface="Cambria Math" panose="02040503050406030204" pitchFamily="18" charset="0"/>
                              <a:ea typeface="ＭＳ Ｐゴシック"/>
                            </a:rPr>
                            <m:t>𝑞</m:t>
                          </m:r>
                        </m:e>
                      </m:d>
                      <m:r>
                        <a:rPr lang="it-IT" altLang="it-IT" sz="1600" b="0" i="1" smtClean="0">
                          <a:solidFill>
                            <a:srgbClr val="000000"/>
                          </a:solidFill>
                          <a:latin typeface="Cambria Math" panose="02040503050406030204" pitchFamily="18" charset="0"/>
                          <a:ea typeface="ＭＳ Ｐゴシック"/>
                        </a:rPr>
                        <m:t>=</m:t>
                      </m:r>
                      <m:sSup>
                        <m:sSupPr>
                          <m:ctrlPr>
                            <a:rPr lang="it-IT" altLang="it-IT" sz="1600" b="0" i="1" smtClean="0">
                              <a:solidFill>
                                <a:srgbClr val="000000"/>
                              </a:solidFill>
                              <a:latin typeface="Cambria Math" panose="02040503050406030204" pitchFamily="18" charset="0"/>
                              <a:ea typeface="ＭＳ Ｐゴシック"/>
                            </a:rPr>
                          </m:ctrlPr>
                        </m:sSupPr>
                        <m:e>
                          <m:d>
                            <m:dPr>
                              <m:begChr m:val="["/>
                              <m:endChr m:val="]"/>
                              <m:ctrlPr>
                                <a:rPr lang="it-IT" altLang="it-IT" sz="1600" b="0" i="1" smtClean="0">
                                  <a:solidFill>
                                    <a:srgbClr val="000000"/>
                                  </a:solidFill>
                                  <a:latin typeface="Cambria Math" panose="02040503050406030204" pitchFamily="18" charset="0"/>
                                  <a:ea typeface="ＭＳ Ｐゴシック"/>
                                </a:rPr>
                              </m:ctrlPr>
                            </m:dPr>
                            <m:e>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𝑞</m:t>
                                  </m:r>
                                </m:e>
                                <m:sub>
                                  <m:r>
                                    <a:rPr lang="it-IT" altLang="it-IT" sz="1600" b="0" i="1" smtClean="0">
                                      <a:solidFill>
                                        <a:srgbClr val="000000"/>
                                      </a:solidFill>
                                      <a:latin typeface="Cambria Math" panose="02040503050406030204" pitchFamily="18" charset="0"/>
                                      <a:ea typeface="ＭＳ Ｐゴシック"/>
                                    </a:rPr>
                                    <m:t>31</m:t>
                                  </m:r>
                                </m:sub>
                              </m:sSub>
                              <m:r>
                                <a:rPr lang="it-IT" altLang="it-IT" sz="1600" b="0" i="1" smtClean="0">
                                  <a:solidFill>
                                    <a:srgbClr val="000000"/>
                                  </a:solidFill>
                                  <a:latin typeface="Cambria Math" panose="02040503050406030204" pitchFamily="18" charset="0"/>
                                  <a:ea typeface="ＭＳ Ｐゴシック"/>
                                </a:rPr>
                                <m:t>  </m:t>
                              </m:r>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𝑞</m:t>
                                  </m:r>
                                </m:e>
                                <m:sub>
                                  <m:r>
                                    <a:rPr lang="it-IT" altLang="it-IT" sz="1600" b="0" i="1" smtClean="0">
                                      <a:solidFill>
                                        <a:srgbClr val="000000"/>
                                      </a:solidFill>
                                      <a:latin typeface="Cambria Math" panose="02040503050406030204" pitchFamily="18" charset="0"/>
                                      <a:ea typeface="ＭＳ Ｐゴシック"/>
                                    </a:rPr>
                                    <m:t>32</m:t>
                                  </m:r>
                                </m:sub>
                              </m:sSub>
                              <m:r>
                                <a:rPr lang="it-IT" altLang="it-IT" sz="1600" b="0" i="1" smtClean="0">
                                  <a:solidFill>
                                    <a:srgbClr val="000000"/>
                                  </a:solidFill>
                                  <a:latin typeface="Cambria Math" panose="02040503050406030204" pitchFamily="18" charset="0"/>
                                  <a:ea typeface="ＭＳ Ｐゴシック"/>
                                </a:rPr>
                                <m:t>  </m:t>
                              </m:r>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𝑞</m:t>
                                  </m:r>
                                </m:e>
                                <m:sub>
                                  <m:r>
                                    <a:rPr lang="it-IT" altLang="it-IT" sz="1600" b="0" i="1" smtClean="0">
                                      <a:solidFill>
                                        <a:srgbClr val="000000"/>
                                      </a:solidFill>
                                      <a:latin typeface="Cambria Math" panose="02040503050406030204" pitchFamily="18" charset="0"/>
                                      <a:ea typeface="ＭＳ Ｐゴシック"/>
                                    </a:rPr>
                                    <m:t>41</m:t>
                                  </m:r>
                                </m:sub>
                              </m:sSub>
                              <m:r>
                                <a:rPr lang="it-IT" altLang="it-IT" sz="1600" b="0" i="1" smtClean="0">
                                  <a:solidFill>
                                    <a:srgbClr val="000000"/>
                                  </a:solidFill>
                                  <a:latin typeface="Cambria Math" panose="02040503050406030204" pitchFamily="18" charset="0"/>
                                  <a:ea typeface="ＭＳ Ｐゴシック"/>
                                </a:rPr>
                                <m:t>  </m:t>
                              </m:r>
                              <m:sSub>
                                <m:sSubPr>
                                  <m:ctrlPr>
                                    <a:rPr lang="it-IT" altLang="it-IT" sz="1600" b="0" i="1" smtClean="0">
                                      <a:solidFill>
                                        <a:srgbClr val="000000"/>
                                      </a:solidFill>
                                      <a:latin typeface="Cambria Math" panose="02040503050406030204" pitchFamily="18" charset="0"/>
                                      <a:ea typeface="ＭＳ Ｐゴシック"/>
                                    </a:rPr>
                                  </m:ctrlPr>
                                </m:sSubPr>
                                <m:e>
                                  <m:r>
                                    <a:rPr lang="it-IT" altLang="it-IT" sz="1600" b="0" i="1" smtClean="0">
                                      <a:solidFill>
                                        <a:srgbClr val="000000"/>
                                      </a:solidFill>
                                      <a:latin typeface="Cambria Math" panose="02040503050406030204" pitchFamily="18" charset="0"/>
                                      <a:ea typeface="ＭＳ Ｐゴシック"/>
                                    </a:rPr>
                                    <m:t>𝑞</m:t>
                                  </m:r>
                                </m:e>
                                <m:sub>
                                  <m:r>
                                    <a:rPr lang="it-IT" altLang="it-IT" sz="1600" b="0" i="1" smtClean="0">
                                      <a:solidFill>
                                        <a:srgbClr val="000000"/>
                                      </a:solidFill>
                                      <a:latin typeface="Cambria Math" panose="02040503050406030204" pitchFamily="18" charset="0"/>
                                      <a:ea typeface="ＭＳ Ｐゴシック"/>
                                    </a:rPr>
                                    <m:t>42</m:t>
                                  </m:r>
                                </m:sub>
                              </m:sSub>
                            </m:e>
                          </m:d>
                        </m:e>
                        <m:sup>
                          <m:r>
                            <a:rPr lang="it-IT" altLang="it-IT" sz="1600" b="0" i="1" smtClean="0">
                              <a:solidFill>
                                <a:srgbClr val="000000"/>
                              </a:solidFill>
                              <a:latin typeface="Cambria Math" panose="02040503050406030204" pitchFamily="18" charset="0"/>
                              <a:ea typeface="ＭＳ Ｐゴシック"/>
                            </a:rPr>
                            <m:t>𝑇</m:t>
                          </m:r>
                        </m:sup>
                      </m:sSup>
                      <m:r>
                        <a:rPr lang="it-IT" altLang="it-IT" sz="1600" b="0" i="1" smtClean="0">
                          <a:solidFill>
                            <a:srgbClr val="000000"/>
                          </a:solidFill>
                          <a:latin typeface="Cambria Math" panose="02040503050406030204" pitchFamily="18" charset="0"/>
                          <a:ea typeface="ＭＳ Ｐゴシック"/>
                        </a:rPr>
                        <m:t>.</m:t>
                      </m:r>
                    </m:oMath>
                  </m:oMathPara>
                </a14:m>
                <a:endParaRPr lang="it-IT" altLang="it-IT" sz="1600" dirty="0">
                  <a:solidFill>
                    <a:srgbClr val="000000"/>
                  </a:solidFill>
                  <a:latin typeface="Arial"/>
                  <a:ea typeface="ＭＳ Ｐゴシック"/>
                </a:endParaRPr>
              </a:p>
              <a:p>
                <a:pPr algn="just">
                  <a:spcBef>
                    <a:spcPct val="20000"/>
                  </a:spcBef>
                  <a:buClr>
                    <a:srgbClr val="822433"/>
                  </a:buClr>
                </a:pPr>
                <a:endParaRPr lang="it-IT" altLang="it-IT" sz="1600" dirty="0">
                  <a:solidFill>
                    <a:srgbClr val="000000"/>
                  </a:solidFill>
                  <a:latin typeface="Arial"/>
                  <a:ea typeface="ＭＳ Ｐゴシック"/>
                </a:endParaRPr>
              </a:p>
              <a:p>
                <a:pPr algn="just">
                  <a:spcBef>
                    <a:spcPct val="20000"/>
                  </a:spcBef>
                  <a:buClr>
                    <a:srgbClr val="822433"/>
                  </a:buClr>
                </a:pPr>
                <a:r>
                  <a:rPr lang="it-IT" altLang="it-IT" sz="1600" dirty="0">
                    <a:solidFill>
                      <a:srgbClr val="000000"/>
                    </a:solidFill>
                    <a:latin typeface="Arial"/>
                    <a:ea typeface="ＭＳ Ｐゴシック"/>
                  </a:rPr>
                  <a:t>The degree of the </a:t>
                </a:r>
                <a:r>
                  <a:rPr lang="it-IT" altLang="it-IT" sz="1600" dirty="0" err="1">
                    <a:solidFill>
                      <a:srgbClr val="000000"/>
                    </a:solidFill>
                    <a:latin typeface="Arial"/>
                    <a:ea typeface="ＭＳ Ｐゴシック"/>
                  </a:rPr>
                  <a:t>Bézier</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polynomials</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is</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𝑀</m:t>
                    </m:r>
                    <m:r>
                      <a:rPr lang="it-IT" altLang="it-IT" sz="1600" b="0" i="1" smtClean="0">
                        <a:solidFill>
                          <a:srgbClr val="000000"/>
                        </a:solidFill>
                        <a:latin typeface="Cambria Math" panose="02040503050406030204" pitchFamily="18" charset="0"/>
                        <a:ea typeface="ＭＳ Ｐゴシック"/>
                      </a:rPr>
                      <m:t>=6</m:t>
                    </m:r>
                  </m:oMath>
                </a14:m>
                <a:r>
                  <a:rPr lang="it-IT" altLang="it-IT" sz="1600" dirty="0">
                    <a:solidFill>
                      <a:srgbClr val="000000"/>
                    </a:solidFill>
                    <a:latin typeface="Arial"/>
                    <a:ea typeface="ＭＳ Ｐゴシック"/>
                  </a:rPr>
                  <a:t> and the </a:t>
                </a:r>
                <a:r>
                  <a:rPr lang="it-IT" altLang="it-IT" sz="1600" dirty="0" err="1">
                    <a:solidFill>
                      <a:srgbClr val="000000"/>
                    </a:solidFill>
                    <a:latin typeface="Arial"/>
                    <a:ea typeface="ＭＳ Ｐゴシック"/>
                  </a:rPr>
                  <a:t>optimization</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using</a:t>
                </a:r>
                <a:r>
                  <a:rPr lang="it-IT" altLang="it-IT" sz="1600" dirty="0">
                    <a:solidFill>
                      <a:srgbClr val="000000"/>
                    </a:solidFill>
                    <a:latin typeface="Arial"/>
                    <a:ea typeface="ＭＳ Ｐゴシック"/>
                  </a:rPr>
                  <a:t> IPOPT </a:t>
                </a:r>
                <a:r>
                  <a:rPr lang="it-IT" altLang="it-IT" sz="1600" dirty="0" err="1">
                    <a:solidFill>
                      <a:srgbClr val="000000"/>
                    </a:solidFill>
                    <a:latin typeface="Arial"/>
                    <a:ea typeface="ＭＳ Ｐゴシック"/>
                  </a:rPr>
                  <a:t>took</a:t>
                </a:r>
                <a:r>
                  <a:rPr lang="it-IT" altLang="it-IT" sz="1600" dirty="0">
                    <a:solidFill>
                      <a:srgbClr val="000000"/>
                    </a:solidFill>
                    <a:latin typeface="Arial"/>
                    <a:ea typeface="ＭＳ Ｐゴシック"/>
                  </a:rPr>
                  <a:t> </a:t>
                </a:r>
                <a:r>
                  <a:rPr lang="it-IT" altLang="it-IT" sz="1600" dirty="0" err="1">
                    <a:solidFill>
                      <a:srgbClr val="000000"/>
                    </a:solidFill>
                    <a:latin typeface="Arial"/>
                    <a:ea typeface="ＭＳ Ｐゴシック"/>
                  </a:rPr>
                  <a:t>about</a:t>
                </a:r>
                <a:r>
                  <a:rPr lang="it-IT" altLang="it-IT" sz="1600" dirty="0">
                    <a:solidFill>
                      <a:srgbClr val="000000"/>
                    </a:solidFill>
                    <a:latin typeface="Arial"/>
                    <a:ea typeface="ＭＳ Ｐゴシック"/>
                  </a:rPr>
                  <a:t> </a:t>
                </a:r>
                <a14:m>
                  <m:oMath xmlns:m="http://schemas.openxmlformats.org/officeDocument/2006/math">
                    <m:r>
                      <a:rPr lang="it-IT" altLang="it-IT" sz="1600" b="0" i="1" smtClean="0">
                        <a:solidFill>
                          <a:srgbClr val="000000"/>
                        </a:solidFill>
                        <a:latin typeface="Cambria Math" panose="02040503050406030204" pitchFamily="18" charset="0"/>
                        <a:ea typeface="ＭＳ Ｐゴシック"/>
                      </a:rPr>
                      <m:t>12</m:t>
                    </m:r>
                  </m:oMath>
                </a14:m>
                <a:r>
                  <a:rPr lang="it-IT" altLang="it-IT" sz="1600" dirty="0">
                    <a:solidFill>
                      <a:srgbClr val="000000"/>
                    </a:solidFill>
                    <a:latin typeface="Arial"/>
                    <a:ea typeface="ＭＳ Ｐゴシック"/>
                  </a:rPr>
                  <a:t> [s] on a PC with Intel i7 2 GHz CPU.</a:t>
                </a:r>
              </a:p>
            </p:txBody>
          </p:sp>
        </mc:Choice>
        <mc:Fallback xmlns="">
          <p:sp>
            <p:nvSpPr>
              <p:cNvPr id="2" name="CasellaDiTesto 1">
                <a:extLst>
                  <a:ext uri="{FF2B5EF4-FFF2-40B4-BE49-F238E27FC236}">
                    <a16:creationId xmlns:a16="http://schemas.microsoft.com/office/drawing/2014/main" id="{AC3A1AEA-B502-4299-9E41-524E3CDBC4A4}"/>
                  </a:ext>
                </a:extLst>
              </p:cNvPr>
              <p:cNvSpPr txBox="1">
                <a:spLocks noRot="1" noChangeAspect="1" noMove="1" noResize="1" noEditPoints="1" noAdjustHandles="1" noChangeArrowheads="1" noChangeShapeType="1" noTextEdit="1"/>
              </p:cNvSpPr>
              <p:nvPr/>
            </p:nvSpPr>
            <p:spPr>
              <a:xfrm>
                <a:off x="755599" y="1412776"/>
                <a:ext cx="7777213" cy="1717393"/>
              </a:xfrm>
              <a:prstGeom prst="rect">
                <a:avLst/>
              </a:prstGeom>
              <a:blipFill>
                <a:blip r:embed="rId3"/>
                <a:stretch>
                  <a:fillRect l="-470" t="-1068" r="-392" b="-3915"/>
                </a:stretch>
              </a:blipFill>
            </p:spPr>
            <p:txBody>
              <a:bodyPr/>
              <a:lstStyle/>
              <a:p>
                <a:r>
                  <a:rPr lang="it-IT">
                    <a:noFill/>
                  </a:rPr>
                  <a:t> </a:t>
                </a:r>
              </a:p>
            </p:txBody>
          </p:sp>
        </mc:Fallback>
      </mc:AlternateContent>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pic>
        <p:nvPicPr>
          <p:cNvPr id="3" name="Immagine 2">
            <a:extLst>
              <a:ext uri="{FF2B5EF4-FFF2-40B4-BE49-F238E27FC236}">
                <a16:creationId xmlns:a16="http://schemas.microsoft.com/office/drawing/2014/main" id="{E6E1F67D-4F09-4E42-A3AC-105EF51FF403}"/>
              </a:ext>
            </a:extLst>
          </p:cNvPr>
          <p:cNvPicPr>
            <a:picLocks noChangeAspect="1"/>
          </p:cNvPicPr>
          <p:nvPr/>
        </p:nvPicPr>
        <p:blipFill>
          <a:blip r:embed="rId4"/>
          <a:stretch>
            <a:fillRect/>
          </a:stretch>
        </p:blipFill>
        <p:spPr>
          <a:xfrm>
            <a:off x="849469" y="3355800"/>
            <a:ext cx="3262516" cy="2565368"/>
          </a:xfrm>
          <a:prstGeom prst="rect">
            <a:avLst/>
          </a:prstGeom>
        </p:spPr>
      </p:pic>
      <p:sp>
        <p:nvSpPr>
          <p:cNvPr id="5" name="CasellaDiTesto 4">
            <a:extLst>
              <a:ext uri="{FF2B5EF4-FFF2-40B4-BE49-F238E27FC236}">
                <a16:creationId xmlns:a16="http://schemas.microsoft.com/office/drawing/2014/main" id="{633E52ED-EBEE-4AC2-814D-8FA07A9AC810}"/>
              </a:ext>
            </a:extLst>
          </p:cNvPr>
          <p:cNvSpPr txBox="1"/>
          <p:nvPr/>
        </p:nvSpPr>
        <p:spPr>
          <a:xfrm>
            <a:off x="4644205" y="4105286"/>
            <a:ext cx="4153595" cy="1815882"/>
          </a:xfrm>
          <a:prstGeom prst="rect">
            <a:avLst/>
          </a:prstGeom>
          <a:noFill/>
        </p:spPr>
        <p:txBody>
          <a:bodyPr wrap="square" rtlCol="0">
            <a:spAutoFit/>
          </a:bodyPr>
          <a:lstStyle/>
          <a:p>
            <a:r>
              <a:rPr lang="it-IT" sz="1600" dirty="0">
                <a:solidFill>
                  <a:srgbClr val="000000"/>
                </a:solidFill>
              </a:rPr>
              <a:t>One steps </a:t>
            </a:r>
            <a:r>
              <a:rPr lang="it-IT" sz="1600" dirty="0" err="1">
                <a:solidFill>
                  <a:srgbClr val="000000"/>
                </a:solidFill>
              </a:rPr>
              <a:t>lasts</a:t>
            </a:r>
            <a:r>
              <a:rPr lang="it-IT" sz="1600" dirty="0">
                <a:solidFill>
                  <a:srgbClr val="000000"/>
                </a:solidFill>
              </a:rPr>
              <a:t> 0.5 [s] and the </a:t>
            </a:r>
            <a:r>
              <a:rPr lang="it-IT" sz="1600" dirty="0" err="1">
                <a:solidFill>
                  <a:srgbClr val="000000"/>
                </a:solidFill>
              </a:rPr>
              <a:t>distance</a:t>
            </a:r>
            <a:r>
              <a:rPr lang="it-IT" sz="1600" dirty="0">
                <a:solidFill>
                  <a:srgbClr val="000000"/>
                </a:solidFill>
              </a:rPr>
              <a:t> </a:t>
            </a:r>
            <a:r>
              <a:rPr lang="it-IT" sz="1600" dirty="0" err="1">
                <a:solidFill>
                  <a:srgbClr val="000000"/>
                </a:solidFill>
              </a:rPr>
              <a:t>between</a:t>
            </a:r>
            <a:r>
              <a:rPr lang="it-IT" sz="1600" dirty="0">
                <a:solidFill>
                  <a:srgbClr val="000000"/>
                </a:solidFill>
              </a:rPr>
              <a:t> the </a:t>
            </a:r>
            <a:r>
              <a:rPr lang="it-IT" sz="1600" dirty="0" err="1">
                <a:solidFill>
                  <a:srgbClr val="000000"/>
                </a:solidFill>
              </a:rPr>
              <a:t>two</a:t>
            </a:r>
            <a:r>
              <a:rPr lang="it-IT" sz="1600" dirty="0">
                <a:solidFill>
                  <a:srgbClr val="000000"/>
                </a:solidFill>
              </a:rPr>
              <a:t> </a:t>
            </a:r>
            <a:r>
              <a:rPr lang="it-IT" sz="1600" dirty="0" err="1">
                <a:solidFill>
                  <a:srgbClr val="000000"/>
                </a:solidFill>
              </a:rPr>
              <a:t>feet</a:t>
            </a:r>
            <a:r>
              <a:rPr lang="it-IT" sz="1600" dirty="0">
                <a:solidFill>
                  <a:srgbClr val="000000"/>
                </a:solidFill>
              </a:rPr>
              <a:t> </a:t>
            </a:r>
            <a:r>
              <a:rPr lang="it-IT" sz="1600" dirty="0" err="1">
                <a:solidFill>
                  <a:srgbClr val="000000"/>
                </a:solidFill>
              </a:rPr>
              <a:t>during</a:t>
            </a:r>
            <a:r>
              <a:rPr lang="it-IT" sz="1600" dirty="0">
                <a:solidFill>
                  <a:srgbClr val="000000"/>
                </a:solidFill>
              </a:rPr>
              <a:t> the double support </a:t>
            </a:r>
            <a:r>
              <a:rPr lang="it-IT" sz="1600" dirty="0" err="1">
                <a:solidFill>
                  <a:srgbClr val="000000"/>
                </a:solidFill>
              </a:rPr>
              <a:t>phase</a:t>
            </a:r>
            <a:r>
              <a:rPr lang="it-IT" sz="1600" dirty="0">
                <a:solidFill>
                  <a:srgbClr val="000000"/>
                </a:solidFill>
              </a:rPr>
              <a:t> </a:t>
            </a:r>
            <a:r>
              <a:rPr lang="it-IT" sz="1600" dirty="0" err="1">
                <a:solidFill>
                  <a:srgbClr val="000000"/>
                </a:solidFill>
              </a:rPr>
              <a:t>is</a:t>
            </a:r>
            <a:r>
              <a:rPr lang="it-IT" sz="1600" dirty="0">
                <a:solidFill>
                  <a:srgbClr val="000000"/>
                </a:solidFill>
              </a:rPr>
              <a:t> </a:t>
            </a:r>
            <a:r>
              <a:rPr lang="it-IT" sz="1600" dirty="0" err="1">
                <a:solidFill>
                  <a:srgbClr val="000000"/>
                </a:solidFill>
              </a:rPr>
              <a:t>constant</a:t>
            </a:r>
            <a:r>
              <a:rPr lang="it-IT" sz="1600" dirty="0">
                <a:solidFill>
                  <a:srgbClr val="000000"/>
                </a:solidFill>
              </a:rPr>
              <a:t> and </a:t>
            </a:r>
            <a:r>
              <a:rPr lang="it-IT" sz="1600" dirty="0" err="1">
                <a:solidFill>
                  <a:srgbClr val="000000"/>
                </a:solidFill>
              </a:rPr>
              <a:t>equal</a:t>
            </a:r>
            <a:r>
              <a:rPr lang="it-IT" sz="1600" dirty="0">
                <a:solidFill>
                  <a:srgbClr val="000000"/>
                </a:solidFill>
              </a:rPr>
              <a:t> to 0.37 [m].</a:t>
            </a:r>
          </a:p>
          <a:p>
            <a:endParaRPr lang="it-IT" sz="1600" dirty="0">
              <a:solidFill>
                <a:srgbClr val="000000"/>
              </a:solidFill>
            </a:endParaRPr>
          </a:p>
          <a:p>
            <a:endParaRPr lang="it-IT" sz="1600" dirty="0">
              <a:solidFill>
                <a:srgbClr val="000000"/>
              </a:solidFill>
            </a:endParaRPr>
          </a:p>
          <a:p>
            <a:r>
              <a:rPr lang="it-IT" sz="1600" dirty="0">
                <a:solidFill>
                  <a:srgbClr val="000000"/>
                </a:solidFill>
              </a:rPr>
              <a:t> </a:t>
            </a:r>
          </a:p>
        </p:txBody>
      </p:sp>
    </p:spTree>
    <p:extLst>
      <p:ext uri="{BB962C8B-B14F-4D97-AF65-F5344CB8AC3E}">
        <p14:creationId xmlns:p14="http://schemas.microsoft.com/office/powerpoint/2010/main" val="61736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21</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Bounded CoM Trajectory Tracking</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2" name="CasellaDiTesto 1">
            <a:extLst>
              <a:ext uri="{FF2B5EF4-FFF2-40B4-BE49-F238E27FC236}">
                <a16:creationId xmlns:a16="http://schemas.microsoft.com/office/drawing/2014/main" id="{AC3A1AEA-B502-4299-9E41-524E3CDBC4A4}"/>
              </a:ext>
            </a:extLst>
          </p:cNvPr>
          <p:cNvSpPr txBox="1"/>
          <p:nvPr/>
        </p:nvSpPr>
        <p:spPr>
          <a:xfrm>
            <a:off x="755599" y="1412776"/>
            <a:ext cx="7777213" cy="3955442"/>
          </a:xfrm>
          <a:prstGeom prst="rect">
            <a:avLst/>
          </a:prstGeom>
          <a:noFill/>
        </p:spPr>
        <p:txBody>
          <a:bodyPr wrap="square" rtlCol="0">
            <a:spAutoFit/>
          </a:bodyPr>
          <a:lstStyle/>
          <a:p>
            <a:pPr marL="457200" lvl="0" indent="-330200" algn="just" eaLnBrk="1" fontAlgn="auto" hangingPunct="1">
              <a:lnSpc>
                <a:spcPct val="200000"/>
              </a:lnSpc>
              <a:spcBef>
                <a:spcPts val="0"/>
              </a:spcBef>
              <a:spcAft>
                <a:spcPts val="0"/>
              </a:spcAft>
              <a:buClr>
                <a:srgbClr val="822433"/>
              </a:buClr>
              <a:buSzPts val="1600"/>
              <a:buFont typeface="Arial"/>
              <a:buChar char="•"/>
            </a:pPr>
            <a:r>
              <a:rPr lang="en-US" sz="1600" kern="0" dirty="0">
                <a:solidFill>
                  <a:srgbClr val="000000"/>
                </a:solidFill>
                <a:latin typeface="Arial"/>
                <a:cs typeface="Arial"/>
                <a:sym typeface="Arial"/>
              </a:rPr>
              <a:t>Approximate robot dynamics through the LIP model;</a:t>
            </a:r>
          </a:p>
          <a:p>
            <a:pPr marL="127000" lvl="0" algn="just" eaLnBrk="1" fontAlgn="auto" hangingPunct="1">
              <a:lnSpc>
                <a:spcPct val="200000"/>
              </a:lnSpc>
              <a:spcBef>
                <a:spcPts val="0"/>
              </a:spcBef>
              <a:spcAft>
                <a:spcPts val="0"/>
              </a:spcAft>
              <a:buClr>
                <a:srgbClr val="822433"/>
              </a:buClr>
              <a:buSzPts val="1600"/>
            </a:pPr>
            <a:endParaRPr lang="en-US" sz="1600" kern="0" dirty="0">
              <a:solidFill>
                <a:srgbClr val="000000"/>
              </a:solidFill>
              <a:latin typeface="Arial"/>
              <a:cs typeface="Arial"/>
              <a:sym typeface="Arial"/>
            </a:endParaRPr>
          </a:p>
          <a:p>
            <a:pPr marL="457200" lvl="0" indent="-330200" algn="just" eaLnBrk="1" fontAlgn="auto" hangingPunct="1">
              <a:lnSpc>
                <a:spcPct val="200000"/>
              </a:lnSpc>
              <a:spcBef>
                <a:spcPts val="0"/>
              </a:spcBef>
              <a:spcAft>
                <a:spcPts val="0"/>
              </a:spcAft>
              <a:buClr>
                <a:srgbClr val="822433"/>
              </a:buClr>
              <a:buSzPts val="1600"/>
              <a:buFont typeface="Arial"/>
              <a:buChar char="•"/>
            </a:pPr>
            <a:r>
              <a:rPr lang="en-US" sz="1600" kern="0" dirty="0">
                <a:solidFill>
                  <a:srgbClr val="000000"/>
                </a:solidFill>
                <a:latin typeface="Arial"/>
                <a:cs typeface="Arial"/>
                <a:sym typeface="Arial"/>
              </a:rPr>
              <a:t>Define a suitable ZMP trajectory;</a:t>
            </a:r>
          </a:p>
          <a:p>
            <a:pPr marL="127000" lvl="0" algn="just" eaLnBrk="1" fontAlgn="auto" hangingPunct="1">
              <a:lnSpc>
                <a:spcPct val="200000"/>
              </a:lnSpc>
              <a:spcBef>
                <a:spcPts val="0"/>
              </a:spcBef>
              <a:spcAft>
                <a:spcPts val="0"/>
              </a:spcAft>
              <a:buClr>
                <a:srgbClr val="822433"/>
              </a:buClr>
              <a:buSzPts val="1600"/>
            </a:pPr>
            <a:endParaRPr lang="en-US" sz="1600" kern="0" dirty="0">
              <a:solidFill>
                <a:srgbClr val="000000"/>
              </a:solidFill>
              <a:latin typeface="Arial"/>
              <a:cs typeface="Arial"/>
              <a:sym typeface="Arial"/>
            </a:endParaRPr>
          </a:p>
          <a:p>
            <a:pPr marL="457200" lvl="0" indent="-330200" algn="just" eaLnBrk="1" fontAlgn="auto" hangingPunct="1">
              <a:lnSpc>
                <a:spcPct val="200000"/>
              </a:lnSpc>
              <a:spcBef>
                <a:spcPts val="0"/>
              </a:spcBef>
              <a:spcAft>
                <a:spcPts val="0"/>
              </a:spcAft>
              <a:buClr>
                <a:srgbClr val="822433"/>
              </a:buClr>
              <a:buSzPts val="1600"/>
              <a:buFont typeface="Arial"/>
              <a:buChar char="•"/>
            </a:pPr>
            <a:r>
              <a:rPr lang="en-US" sz="1600" kern="0" dirty="0">
                <a:solidFill>
                  <a:srgbClr val="000000"/>
                </a:solidFill>
                <a:latin typeface="Arial"/>
                <a:cs typeface="Arial"/>
                <a:sym typeface="Arial"/>
              </a:rPr>
              <a:t>Generate a </a:t>
            </a:r>
            <a:r>
              <a:rPr lang="en-US" sz="1600" kern="0" dirty="0" err="1">
                <a:solidFill>
                  <a:srgbClr val="000000"/>
                </a:solidFill>
                <a:latin typeface="Arial"/>
                <a:cs typeface="Arial"/>
                <a:sym typeface="Arial"/>
              </a:rPr>
              <a:t>CoM</a:t>
            </a:r>
            <a:r>
              <a:rPr lang="en-US" sz="1600" kern="0" dirty="0">
                <a:solidFill>
                  <a:srgbClr val="000000"/>
                </a:solidFill>
                <a:latin typeface="Arial"/>
                <a:cs typeface="Arial"/>
                <a:sym typeface="Arial"/>
              </a:rPr>
              <a:t> trajectory given the ZMP input, satisfying initial conditions that ensures boundedness of the solution;</a:t>
            </a:r>
          </a:p>
          <a:p>
            <a:pPr marL="127000" lvl="0" algn="just" eaLnBrk="1" fontAlgn="auto" hangingPunct="1">
              <a:lnSpc>
                <a:spcPct val="200000"/>
              </a:lnSpc>
              <a:spcBef>
                <a:spcPts val="0"/>
              </a:spcBef>
              <a:spcAft>
                <a:spcPts val="0"/>
              </a:spcAft>
              <a:buClr>
                <a:srgbClr val="822433"/>
              </a:buClr>
              <a:buSzPts val="1600"/>
            </a:pPr>
            <a:endParaRPr lang="en-US" sz="1600" kern="0" dirty="0">
              <a:solidFill>
                <a:srgbClr val="000000"/>
              </a:solidFill>
              <a:latin typeface="Arial"/>
              <a:cs typeface="Arial"/>
              <a:sym typeface="Arial"/>
            </a:endParaRPr>
          </a:p>
          <a:p>
            <a:pPr marL="457200" lvl="0" indent="-330200" algn="just" eaLnBrk="1" fontAlgn="auto" hangingPunct="1">
              <a:lnSpc>
                <a:spcPct val="200000"/>
              </a:lnSpc>
              <a:spcBef>
                <a:spcPts val="0"/>
              </a:spcBef>
              <a:spcAft>
                <a:spcPts val="0"/>
              </a:spcAft>
              <a:buClr>
                <a:srgbClr val="822433"/>
              </a:buClr>
              <a:buSzPts val="1600"/>
              <a:buFont typeface="Arial"/>
              <a:buChar char="•"/>
            </a:pPr>
            <a:r>
              <a:rPr lang="en-US" sz="1600" kern="0" dirty="0">
                <a:solidFill>
                  <a:srgbClr val="000000"/>
                </a:solidFill>
                <a:latin typeface="Arial"/>
                <a:cs typeface="Arial"/>
                <a:sym typeface="Arial"/>
              </a:rPr>
              <a:t>Track the </a:t>
            </a:r>
            <a:r>
              <a:rPr lang="en-US" sz="1600" kern="0" dirty="0" err="1">
                <a:solidFill>
                  <a:srgbClr val="000000"/>
                </a:solidFill>
                <a:latin typeface="Arial"/>
                <a:cs typeface="Arial"/>
                <a:sym typeface="Arial"/>
              </a:rPr>
              <a:t>CoM</a:t>
            </a:r>
            <a:r>
              <a:rPr lang="en-US" sz="1600" kern="0" dirty="0">
                <a:solidFill>
                  <a:srgbClr val="000000"/>
                </a:solidFill>
                <a:latin typeface="Arial"/>
                <a:cs typeface="Arial"/>
                <a:sym typeface="Arial"/>
              </a:rPr>
              <a:t> trajectory using Differential Kinematics.</a:t>
            </a:r>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0060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22</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LIP Model</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sp>
        <p:nvSpPr>
          <p:cNvPr id="10" name="Google Shape;165;p29">
            <a:extLst>
              <a:ext uri="{FF2B5EF4-FFF2-40B4-BE49-F238E27FC236}">
                <a16:creationId xmlns:a16="http://schemas.microsoft.com/office/drawing/2014/main" id="{96E058F8-79F7-4943-A945-EFE6E1F30364}"/>
              </a:ext>
            </a:extLst>
          </p:cNvPr>
          <p:cNvSpPr txBox="1">
            <a:spLocks/>
          </p:cNvSpPr>
          <p:nvPr/>
        </p:nvSpPr>
        <p:spPr>
          <a:xfrm>
            <a:off x="572200" y="1030000"/>
            <a:ext cx="79566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General system in the sagittal plane is defined by</a:t>
            </a:r>
          </a:p>
        </p:txBody>
      </p:sp>
      <p:pic>
        <p:nvPicPr>
          <p:cNvPr id="12" name="Google Shape;166;p29" descr="\ddot{x}_c = \frac{g}{z_o}(x_c-x_a)+\frac{1}{mh_o}(\tau_a-\tau_h)+\frac{F(t)}{m}" title="MathEquation,#000000">
            <a:extLst>
              <a:ext uri="{FF2B5EF4-FFF2-40B4-BE49-F238E27FC236}">
                <a16:creationId xmlns:a16="http://schemas.microsoft.com/office/drawing/2014/main" id="{B1F9C8C0-47DB-41D9-AF52-9BD612608FB0}"/>
              </a:ext>
            </a:extLst>
          </p:cNvPr>
          <p:cNvPicPr preferRelativeResize="0"/>
          <p:nvPr/>
        </p:nvPicPr>
        <p:blipFill>
          <a:blip r:embed="rId3">
            <a:alphaModFix/>
          </a:blip>
          <a:stretch>
            <a:fillRect/>
          </a:stretch>
        </p:blipFill>
        <p:spPr>
          <a:xfrm>
            <a:off x="2589000" y="1626753"/>
            <a:ext cx="4118300" cy="437550"/>
          </a:xfrm>
          <a:prstGeom prst="rect">
            <a:avLst/>
          </a:prstGeom>
          <a:noFill/>
          <a:ln>
            <a:noFill/>
          </a:ln>
        </p:spPr>
      </p:pic>
      <p:sp>
        <p:nvSpPr>
          <p:cNvPr id="13" name="Google Shape;167;p29">
            <a:extLst>
              <a:ext uri="{FF2B5EF4-FFF2-40B4-BE49-F238E27FC236}">
                <a16:creationId xmlns:a16="http://schemas.microsoft.com/office/drawing/2014/main" id="{4F0B0749-E6F9-4942-9193-A076A6944063}"/>
              </a:ext>
            </a:extLst>
          </p:cNvPr>
          <p:cNvSpPr txBox="1">
            <a:spLocks/>
          </p:cNvSpPr>
          <p:nvPr/>
        </p:nvSpPr>
        <p:spPr>
          <a:xfrm>
            <a:off x="572200" y="2254651"/>
            <a:ext cx="79566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RABBIT has point foots               assume no ankle and hip torque and defining</a:t>
            </a:r>
          </a:p>
        </p:txBody>
      </p:sp>
      <p:sp>
        <p:nvSpPr>
          <p:cNvPr id="14" name="Google Shape;168;p29">
            <a:extLst>
              <a:ext uri="{FF2B5EF4-FFF2-40B4-BE49-F238E27FC236}">
                <a16:creationId xmlns:a16="http://schemas.microsoft.com/office/drawing/2014/main" id="{15D83B6C-186D-4A1C-9498-87A298962CA5}"/>
              </a:ext>
            </a:extLst>
          </p:cNvPr>
          <p:cNvSpPr/>
          <p:nvPr/>
        </p:nvSpPr>
        <p:spPr>
          <a:xfrm>
            <a:off x="3426700" y="2328451"/>
            <a:ext cx="404700" cy="195300"/>
          </a:xfrm>
          <a:prstGeom prst="right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6" name="Google Shape;169;p29" descr="\ddot{x}_c = \omega_o^2x_c(t) - \omega_o^2x_a" title="MathEquation,#000000">
            <a:extLst>
              <a:ext uri="{FF2B5EF4-FFF2-40B4-BE49-F238E27FC236}">
                <a16:creationId xmlns:a16="http://schemas.microsoft.com/office/drawing/2014/main" id="{683EFC2C-245F-4D04-9D38-1C2E47704DAE}"/>
              </a:ext>
            </a:extLst>
          </p:cNvPr>
          <p:cNvPicPr preferRelativeResize="0"/>
          <p:nvPr/>
        </p:nvPicPr>
        <p:blipFill>
          <a:blip r:embed="rId4">
            <a:alphaModFix/>
          </a:blip>
          <a:stretch>
            <a:fillRect/>
          </a:stretch>
        </p:blipFill>
        <p:spPr>
          <a:xfrm>
            <a:off x="3629050" y="2701899"/>
            <a:ext cx="2038200" cy="282800"/>
          </a:xfrm>
          <a:prstGeom prst="rect">
            <a:avLst/>
          </a:prstGeom>
          <a:noFill/>
          <a:ln>
            <a:noFill/>
          </a:ln>
        </p:spPr>
      </p:pic>
      <p:sp>
        <p:nvSpPr>
          <p:cNvPr id="17" name="Google Shape;171;p29">
            <a:extLst>
              <a:ext uri="{FF2B5EF4-FFF2-40B4-BE49-F238E27FC236}">
                <a16:creationId xmlns:a16="http://schemas.microsoft.com/office/drawing/2014/main" id="{440EF412-8303-4AC2-A7E0-4426A2130E48}"/>
              </a:ext>
            </a:extLst>
          </p:cNvPr>
          <p:cNvSpPr txBox="1">
            <a:spLocks/>
          </p:cNvSpPr>
          <p:nvPr/>
        </p:nvSpPr>
        <p:spPr>
          <a:xfrm>
            <a:off x="572200" y="3131522"/>
            <a:ext cx="79566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err="1">
                <a:ln>
                  <a:noFill/>
                </a:ln>
                <a:solidFill>
                  <a:srgbClr val="000000"/>
                </a:solidFill>
                <a:effectLst/>
                <a:uLnTx/>
                <a:uFillTx/>
                <a:latin typeface="Arial"/>
                <a:cs typeface="Arial"/>
                <a:sym typeface="Arial"/>
              </a:rPr>
              <a:t>x</a:t>
            </a:r>
            <a:r>
              <a:rPr kumimoji="0" lang="en-US" sz="1600" b="0" i="0" u="none" strike="noStrike" kern="0" cap="none" spc="0" normalizeH="0" baseline="-25000" noProof="0" dirty="0" err="1">
                <a:ln>
                  <a:noFill/>
                </a:ln>
                <a:solidFill>
                  <a:srgbClr val="000000"/>
                </a:solidFill>
                <a:effectLst/>
                <a:uLnTx/>
                <a:uFillTx/>
                <a:latin typeface="Arial"/>
                <a:cs typeface="Arial"/>
                <a:sym typeface="Arial"/>
              </a:rPr>
              <a:t>ZMP</a:t>
            </a:r>
            <a:r>
              <a:rPr kumimoji="0" lang="en-US" sz="1600" b="0" i="0" u="none" strike="noStrike" kern="0" cap="none" spc="0" normalizeH="0" baseline="0" noProof="0" dirty="0">
                <a:ln>
                  <a:noFill/>
                </a:ln>
                <a:solidFill>
                  <a:srgbClr val="000000"/>
                </a:solidFill>
                <a:effectLst/>
                <a:uLnTx/>
                <a:uFillTx/>
                <a:latin typeface="Arial"/>
                <a:cs typeface="Arial"/>
                <a:sym typeface="Arial"/>
              </a:rPr>
              <a:t> = </a:t>
            </a:r>
            <a:r>
              <a:rPr kumimoji="0" lang="en-US" sz="1600" b="0" i="0" u="none" strike="noStrike" kern="0" cap="none" spc="0" normalizeH="0" baseline="0" noProof="0" dirty="0" err="1">
                <a:ln>
                  <a:noFill/>
                </a:ln>
                <a:solidFill>
                  <a:srgbClr val="000000"/>
                </a:solidFill>
                <a:effectLst/>
                <a:uLnTx/>
                <a:uFillTx/>
                <a:latin typeface="Arial"/>
                <a:cs typeface="Arial"/>
                <a:sym typeface="Arial"/>
              </a:rPr>
              <a:t>x</a:t>
            </a:r>
            <a:r>
              <a:rPr kumimoji="0" lang="en-US" sz="1600" b="0" i="0" u="none" strike="noStrike" kern="0" cap="none" spc="0" normalizeH="0" baseline="-25000" noProof="0" dirty="0" err="1">
                <a:ln>
                  <a:noFill/>
                </a:ln>
                <a:solidFill>
                  <a:srgbClr val="000000"/>
                </a:solidFill>
                <a:effectLst/>
                <a:uLnTx/>
                <a:uFillTx/>
                <a:latin typeface="Arial"/>
                <a:cs typeface="Arial"/>
                <a:sym typeface="Arial"/>
              </a:rPr>
              <a:t>cop</a:t>
            </a:r>
            <a:r>
              <a:rPr kumimoji="0" lang="en-US" sz="1600" b="0" i="0" u="none" strike="noStrike" kern="0" cap="none" spc="0" normalizeH="0" baseline="0" noProof="0" dirty="0">
                <a:ln>
                  <a:noFill/>
                </a:ln>
                <a:solidFill>
                  <a:srgbClr val="000000"/>
                </a:solidFill>
                <a:effectLst/>
                <a:uLnTx/>
                <a:uFillTx/>
                <a:latin typeface="Arial"/>
                <a:cs typeface="Arial"/>
                <a:sym typeface="Arial"/>
              </a:rPr>
              <a:t> and, if no step is taken, they are fixed in </a:t>
            </a:r>
            <a:r>
              <a:rPr kumimoji="0" lang="en-US" sz="1600" b="0" i="0" u="none" strike="noStrike" kern="0" cap="none" spc="0" normalizeH="0" baseline="0" noProof="0" dirty="0" err="1">
                <a:ln>
                  <a:noFill/>
                </a:ln>
                <a:solidFill>
                  <a:srgbClr val="000000"/>
                </a:solidFill>
                <a:effectLst/>
                <a:uLnTx/>
                <a:uFillTx/>
                <a:latin typeface="Arial"/>
                <a:cs typeface="Arial"/>
                <a:sym typeface="Arial"/>
              </a:rPr>
              <a:t>x</a:t>
            </a:r>
            <a:r>
              <a:rPr kumimoji="0" lang="en-US" sz="1600" b="0" i="0" u="none" strike="noStrike" kern="0" cap="none" spc="0" normalizeH="0" baseline="-25000" noProof="0" dirty="0" err="1">
                <a:ln>
                  <a:noFill/>
                </a:ln>
                <a:solidFill>
                  <a:srgbClr val="000000"/>
                </a:solidFill>
                <a:effectLst/>
                <a:uLnTx/>
                <a:uFillTx/>
                <a:latin typeface="Arial"/>
                <a:cs typeface="Arial"/>
                <a:sym typeface="Arial"/>
              </a:rPr>
              <a:t>a</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9" name="Google Shape;170;p29" descr="\omega = \sqrt{\frac{g}{h_o}}" title="MathEquation,#000000">
            <a:extLst>
              <a:ext uri="{FF2B5EF4-FFF2-40B4-BE49-F238E27FC236}">
                <a16:creationId xmlns:a16="http://schemas.microsoft.com/office/drawing/2014/main" id="{C1ED73A6-5854-4E16-97D4-490C252DA6C8}"/>
              </a:ext>
            </a:extLst>
          </p:cNvPr>
          <p:cNvPicPr preferRelativeResize="0"/>
          <p:nvPr/>
        </p:nvPicPr>
        <p:blipFill>
          <a:blip r:embed="rId5">
            <a:alphaModFix/>
          </a:blip>
          <a:stretch>
            <a:fillRect/>
          </a:stretch>
        </p:blipFill>
        <p:spPr>
          <a:xfrm>
            <a:off x="8199728" y="2256342"/>
            <a:ext cx="744144" cy="378600"/>
          </a:xfrm>
          <a:prstGeom prst="rect">
            <a:avLst/>
          </a:prstGeom>
          <a:noFill/>
          <a:ln>
            <a:noFill/>
          </a:ln>
        </p:spPr>
      </p:pic>
      <p:sp>
        <p:nvSpPr>
          <p:cNvPr id="20" name="Google Shape;172;p29">
            <a:extLst>
              <a:ext uri="{FF2B5EF4-FFF2-40B4-BE49-F238E27FC236}">
                <a16:creationId xmlns:a16="http://schemas.microsoft.com/office/drawing/2014/main" id="{057284CC-C817-4D59-B3BA-72B10EF7A4DA}"/>
              </a:ext>
            </a:extLst>
          </p:cNvPr>
          <p:cNvSpPr/>
          <p:nvPr/>
        </p:nvSpPr>
        <p:spPr>
          <a:xfrm rot="5400000">
            <a:off x="4445800" y="3893740"/>
            <a:ext cx="404700" cy="195300"/>
          </a:xfrm>
          <a:prstGeom prst="rightArrow">
            <a:avLst>
              <a:gd name="adj1" fmla="val 50000"/>
              <a:gd name="adj2" fmla="val 50000"/>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Immagine 1">
            <a:extLst>
              <a:ext uri="{FF2B5EF4-FFF2-40B4-BE49-F238E27FC236}">
                <a16:creationId xmlns:a16="http://schemas.microsoft.com/office/drawing/2014/main" id="{E6568E22-91D4-488E-BC8A-A952E33EFBE1}"/>
              </a:ext>
            </a:extLst>
          </p:cNvPr>
          <p:cNvPicPr>
            <a:picLocks noChangeAspect="1"/>
          </p:cNvPicPr>
          <p:nvPr/>
        </p:nvPicPr>
        <p:blipFill>
          <a:blip r:embed="rId6"/>
          <a:stretch>
            <a:fillRect/>
          </a:stretch>
        </p:blipFill>
        <p:spPr>
          <a:xfrm>
            <a:off x="2252612" y="4472264"/>
            <a:ext cx="4791075" cy="962025"/>
          </a:xfrm>
          <a:prstGeom prst="rect">
            <a:avLst/>
          </a:prstGeom>
        </p:spPr>
      </p:pic>
    </p:spTree>
    <p:extLst>
      <p:ext uri="{BB962C8B-B14F-4D97-AF65-F5344CB8AC3E}">
        <p14:creationId xmlns:p14="http://schemas.microsoft.com/office/powerpoint/2010/main" val="3456458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23</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Instability of LIP model</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Google Shape;183;p30">
            <a:extLst>
              <a:ext uri="{FF2B5EF4-FFF2-40B4-BE49-F238E27FC236}">
                <a16:creationId xmlns:a16="http://schemas.microsoft.com/office/drawing/2014/main" id="{9D1F084E-E490-46BC-BBC1-FC83CEDA4E95}"/>
              </a:ext>
            </a:extLst>
          </p:cNvPr>
          <p:cNvSpPr txBox="1">
            <a:spLocks/>
          </p:cNvSpPr>
          <p:nvPr/>
        </p:nvSpPr>
        <p:spPr>
          <a:xfrm>
            <a:off x="1219200" y="1264647"/>
            <a:ext cx="7408800" cy="3771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Applying the change of coordinates</a:t>
            </a:r>
          </a:p>
        </p:txBody>
      </p:sp>
      <p:pic>
        <p:nvPicPr>
          <p:cNvPr id="12" name="Google Shape;184;p30" descr="\begin{pmatrix}&#10;x_u\\&#10;x_s&#10;\end{pmatrix}=\begin{pmatrix}&#10;1 &amp; 1/\omega_o\\&#10;1 &amp; -1/\omega_o^2&#10;\end{pmatrix}\begin{pmatrix}&#10;x_c \\&#10;\dot{x}_c&#10;\end{pmatrix}" title="MathEquation,#000000">
            <a:extLst>
              <a:ext uri="{FF2B5EF4-FFF2-40B4-BE49-F238E27FC236}">
                <a16:creationId xmlns:a16="http://schemas.microsoft.com/office/drawing/2014/main" id="{01EE8D19-32C7-4360-BB26-D091E89B8969}"/>
              </a:ext>
            </a:extLst>
          </p:cNvPr>
          <p:cNvPicPr preferRelativeResize="0"/>
          <p:nvPr/>
        </p:nvPicPr>
        <p:blipFill>
          <a:blip r:embed="rId3">
            <a:alphaModFix/>
          </a:blip>
          <a:stretch>
            <a:fillRect/>
          </a:stretch>
        </p:blipFill>
        <p:spPr>
          <a:xfrm>
            <a:off x="3328406" y="1809497"/>
            <a:ext cx="2551250" cy="568292"/>
          </a:xfrm>
          <a:prstGeom prst="rect">
            <a:avLst/>
          </a:prstGeom>
          <a:noFill/>
          <a:ln>
            <a:noFill/>
          </a:ln>
        </p:spPr>
      </p:pic>
      <p:sp>
        <p:nvSpPr>
          <p:cNvPr id="13" name="Google Shape;185;p30">
            <a:extLst>
              <a:ext uri="{FF2B5EF4-FFF2-40B4-BE49-F238E27FC236}">
                <a16:creationId xmlns:a16="http://schemas.microsoft.com/office/drawing/2014/main" id="{3DA2CEF6-08DD-43EE-91C1-8610998DE87C}"/>
              </a:ext>
            </a:extLst>
          </p:cNvPr>
          <p:cNvSpPr txBox="1">
            <a:spLocks/>
          </p:cNvSpPr>
          <p:nvPr/>
        </p:nvSpPr>
        <p:spPr>
          <a:xfrm>
            <a:off x="1219200" y="2638050"/>
            <a:ext cx="7408800" cy="3771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the stable and unstable dynamics can be decoupled</a:t>
            </a:r>
          </a:p>
        </p:txBody>
      </p:sp>
      <p:pic>
        <p:nvPicPr>
          <p:cNvPr id="14" name="Google Shape;186;p30" descr="\begin{pmatrix}&#10;\dot{x}_u\\&#10;\dot{x}_s&#10;\end{pmatrix}=\begin{pmatrix}&#10;\omega_o &amp; 0\\&#10;0 &amp; -\omega_o&#10;\end{pmatrix}\begin{pmatrix}&#10;x_u \\&#10;x_s&#10;\end{pmatrix}+\begin{pmatrix}&#10;-\omega_o \\&#10;\omega_o&#10;\end{pmatrix}z(t)" title="MathEquation,#000000">
            <a:extLst>
              <a:ext uri="{FF2B5EF4-FFF2-40B4-BE49-F238E27FC236}">
                <a16:creationId xmlns:a16="http://schemas.microsoft.com/office/drawing/2014/main" id="{DFF84753-B9F4-4C2F-8969-690173227A38}"/>
              </a:ext>
            </a:extLst>
          </p:cNvPr>
          <p:cNvPicPr preferRelativeResize="0"/>
          <p:nvPr/>
        </p:nvPicPr>
        <p:blipFill>
          <a:blip r:embed="rId4">
            <a:alphaModFix/>
          </a:blip>
          <a:stretch>
            <a:fillRect/>
          </a:stretch>
        </p:blipFill>
        <p:spPr>
          <a:xfrm>
            <a:off x="2667000" y="3269906"/>
            <a:ext cx="3936252" cy="568288"/>
          </a:xfrm>
          <a:prstGeom prst="rect">
            <a:avLst/>
          </a:prstGeom>
          <a:noFill/>
          <a:ln>
            <a:noFill/>
          </a:ln>
        </p:spPr>
      </p:pic>
      <p:sp>
        <p:nvSpPr>
          <p:cNvPr id="16" name="Google Shape;187;p30">
            <a:extLst>
              <a:ext uri="{FF2B5EF4-FFF2-40B4-BE49-F238E27FC236}">
                <a16:creationId xmlns:a16="http://schemas.microsoft.com/office/drawing/2014/main" id="{F3A081B6-A852-4044-A40D-509B1BEA5C5F}"/>
              </a:ext>
            </a:extLst>
          </p:cNvPr>
          <p:cNvSpPr txBox="1">
            <a:spLocks/>
          </p:cNvSpPr>
          <p:nvPr/>
        </p:nvSpPr>
        <p:spPr>
          <a:xfrm>
            <a:off x="1219200" y="4027548"/>
            <a:ext cx="7408800" cy="37719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822433"/>
                </a:solidFill>
                <a:effectLst/>
                <a:uLnTx/>
                <a:uFillTx/>
                <a:latin typeface="Arial"/>
                <a:cs typeface="Arial"/>
                <a:sym typeface="Arial"/>
              </a:rPr>
              <a:t>GOAL: </a:t>
            </a:r>
            <a:r>
              <a:rPr kumimoji="0" lang="en-US" sz="1600" b="0" i="0" u="none" strike="noStrike" kern="0" cap="none" spc="0" normalizeH="0" baseline="0" noProof="0" dirty="0">
                <a:ln>
                  <a:noFill/>
                </a:ln>
                <a:solidFill>
                  <a:srgbClr val="000000"/>
                </a:solidFill>
                <a:effectLst/>
                <a:uLnTx/>
                <a:uFillTx/>
                <a:latin typeface="Arial"/>
                <a:cs typeface="Arial"/>
                <a:sym typeface="Arial"/>
              </a:rPr>
              <a:t>select trajectories of the system that remain bounded</a:t>
            </a:r>
          </a:p>
        </p:txBody>
      </p:sp>
      <p:sp>
        <p:nvSpPr>
          <p:cNvPr id="18" name="Google Shape;189;p30">
            <a:extLst>
              <a:ext uri="{FF2B5EF4-FFF2-40B4-BE49-F238E27FC236}">
                <a16:creationId xmlns:a16="http://schemas.microsoft.com/office/drawing/2014/main" id="{D9CB0D3C-8B21-4E0E-A392-535059150234}"/>
              </a:ext>
            </a:extLst>
          </p:cNvPr>
          <p:cNvSpPr/>
          <p:nvPr/>
        </p:nvSpPr>
        <p:spPr>
          <a:xfrm rot="-2170968">
            <a:off x="6150833" y="4672463"/>
            <a:ext cx="195134" cy="308373"/>
          </a:xfrm>
          <a:prstGeom prst="down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0;p30">
            <a:extLst>
              <a:ext uri="{FF2B5EF4-FFF2-40B4-BE49-F238E27FC236}">
                <a16:creationId xmlns:a16="http://schemas.microsoft.com/office/drawing/2014/main" id="{B1A37881-5409-4A14-8721-4734ECA703CA}"/>
              </a:ext>
            </a:extLst>
          </p:cNvPr>
          <p:cNvSpPr txBox="1"/>
          <p:nvPr/>
        </p:nvSpPr>
        <p:spPr>
          <a:xfrm>
            <a:off x="1565581" y="5069684"/>
            <a:ext cx="1690800" cy="375540"/>
          </a:xfrm>
          <a:prstGeom prst="rect">
            <a:avLst/>
          </a:prstGeom>
          <a:noFill/>
          <a:ln>
            <a:noFill/>
          </a:ln>
        </p:spPr>
        <p:txBody>
          <a:bodyPr spcFirstLastPara="1" wrap="square" lIns="91425" tIns="91425" rIns="91425" bIns="91425" anchor="t" anchorCtr="0">
            <a:noAutofit/>
          </a:bodyPr>
          <a:lstStyle/>
          <a:p>
            <a:pP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choose initial </a:t>
            </a:r>
            <a:endParaRPr sz="1600" kern="0" dirty="0">
              <a:solidFill>
                <a:srgbClr val="000000"/>
              </a:solidFill>
              <a:latin typeface="Arial"/>
              <a:cs typeface="Arial"/>
              <a:sym typeface="Arial"/>
            </a:endParaRPr>
          </a:p>
        </p:txBody>
      </p:sp>
      <p:sp>
        <p:nvSpPr>
          <p:cNvPr id="20" name="Google Shape;192;p30">
            <a:extLst>
              <a:ext uri="{FF2B5EF4-FFF2-40B4-BE49-F238E27FC236}">
                <a16:creationId xmlns:a16="http://schemas.microsoft.com/office/drawing/2014/main" id="{D56A49DE-8DF4-4823-A4B3-4839834A0B31}"/>
              </a:ext>
            </a:extLst>
          </p:cNvPr>
          <p:cNvSpPr txBox="1"/>
          <p:nvPr/>
        </p:nvSpPr>
        <p:spPr>
          <a:xfrm>
            <a:off x="5041833" y="5021150"/>
            <a:ext cx="2551200" cy="7491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design constraints on the input</a:t>
            </a:r>
            <a:endParaRPr sz="1600" kern="0" dirty="0">
              <a:solidFill>
                <a:srgbClr val="000000"/>
              </a:solidFill>
              <a:latin typeface="Arial"/>
              <a:cs typeface="Arial"/>
              <a:sym typeface="Arial"/>
            </a:endParaRPr>
          </a:p>
        </p:txBody>
      </p:sp>
      <p:pic>
        <p:nvPicPr>
          <p:cNvPr id="21" name="Google Shape;191;p30" descr="x_u(t_0)" title="MathEquation,#000000">
            <a:extLst>
              <a:ext uri="{FF2B5EF4-FFF2-40B4-BE49-F238E27FC236}">
                <a16:creationId xmlns:a16="http://schemas.microsoft.com/office/drawing/2014/main" id="{886551D5-0BED-49FE-B541-DB09A2206797}"/>
              </a:ext>
            </a:extLst>
          </p:cNvPr>
          <p:cNvPicPr preferRelativeResize="0"/>
          <p:nvPr/>
        </p:nvPicPr>
        <p:blipFill>
          <a:blip r:embed="rId5">
            <a:alphaModFix/>
          </a:blip>
          <a:stretch>
            <a:fillRect/>
          </a:stretch>
        </p:blipFill>
        <p:spPr>
          <a:xfrm>
            <a:off x="2913934" y="5183798"/>
            <a:ext cx="589880" cy="259550"/>
          </a:xfrm>
          <a:prstGeom prst="rect">
            <a:avLst/>
          </a:prstGeom>
          <a:noFill/>
          <a:ln>
            <a:noFill/>
          </a:ln>
        </p:spPr>
      </p:pic>
      <p:sp>
        <p:nvSpPr>
          <p:cNvPr id="22" name="Google Shape;189;p30">
            <a:extLst>
              <a:ext uri="{FF2B5EF4-FFF2-40B4-BE49-F238E27FC236}">
                <a16:creationId xmlns:a16="http://schemas.microsoft.com/office/drawing/2014/main" id="{E71EBA62-CFC3-428A-88FE-D276ACFBA529}"/>
              </a:ext>
            </a:extLst>
          </p:cNvPr>
          <p:cNvSpPr/>
          <p:nvPr/>
        </p:nvSpPr>
        <p:spPr>
          <a:xfrm rot="2332704">
            <a:off x="2595436" y="4672462"/>
            <a:ext cx="195134" cy="308373"/>
          </a:xfrm>
          <a:prstGeom prst="down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92776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24</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Unstable Subsystem</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9" name="Google Shape;202;p31">
            <a:extLst>
              <a:ext uri="{FF2B5EF4-FFF2-40B4-BE49-F238E27FC236}">
                <a16:creationId xmlns:a16="http://schemas.microsoft.com/office/drawing/2014/main" id="{E7DE22CC-AF66-4358-AF51-3338F3F394B6}"/>
              </a:ext>
            </a:extLst>
          </p:cNvPr>
          <p:cNvSpPr txBox="1">
            <a:spLocks noGrp="1"/>
          </p:cNvSpPr>
          <p:nvPr>
            <p:ph type="body" idx="1"/>
          </p:nvPr>
        </p:nvSpPr>
        <p:spPr>
          <a:xfrm>
            <a:off x="1120075" y="1125205"/>
            <a:ext cx="7408800" cy="3786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SzPts val="1600"/>
              <a:buChar char="•"/>
            </a:pPr>
            <a:r>
              <a:rPr lang="it" sz="1600" dirty="0"/>
              <a:t>If we choose</a:t>
            </a:r>
            <a:endParaRPr sz="1600" baseline="-25000" dirty="0"/>
          </a:p>
        </p:txBody>
      </p:sp>
      <p:sp>
        <p:nvSpPr>
          <p:cNvPr id="21" name="Google Shape;204;p31">
            <a:extLst>
              <a:ext uri="{FF2B5EF4-FFF2-40B4-BE49-F238E27FC236}">
                <a16:creationId xmlns:a16="http://schemas.microsoft.com/office/drawing/2014/main" id="{DC17DA3B-737F-4B84-8B4F-32F8FABCAF56}"/>
              </a:ext>
            </a:extLst>
          </p:cNvPr>
          <p:cNvSpPr txBox="1">
            <a:spLocks/>
          </p:cNvSpPr>
          <p:nvPr/>
        </p:nvSpPr>
        <p:spPr bwMode="auto">
          <a:xfrm>
            <a:off x="1045469" y="2371093"/>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SzPts val="1600"/>
            </a:pPr>
            <a:r>
              <a:rPr lang="en-US" sz="1600" dirty="0"/>
              <a:t>then we have particular evolution</a:t>
            </a:r>
            <a:endParaRPr lang="en-US" sz="1600" baseline="-25000" dirty="0"/>
          </a:p>
        </p:txBody>
      </p:sp>
      <p:sp>
        <p:nvSpPr>
          <p:cNvPr id="23" name="Google Shape;206;p31">
            <a:extLst>
              <a:ext uri="{FF2B5EF4-FFF2-40B4-BE49-F238E27FC236}">
                <a16:creationId xmlns:a16="http://schemas.microsoft.com/office/drawing/2014/main" id="{82857D40-66D4-4347-AE20-0EEB36C1785D}"/>
              </a:ext>
            </a:extLst>
          </p:cNvPr>
          <p:cNvSpPr txBox="1">
            <a:spLocks/>
          </p:cNvSpPr>
          <p:nvPr/>
        </p:nvSpPr>
        <p:spPr bwMode="auto">
          <a:xfrm>
            <a:off x="960119" y="3773547"/>
            <a:ext cx="7579500" cy="59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algn="ctr" eaLnBrk="1" hangingPunct="1">
              <a:spcBef>
                <a:spcPts val="0"/>
              </a:spcBef>
              <a:spcAft>
                <a:spcPts val="0"/>
              </a:spcAft>
              <a:buClr>
                <a:schemeClr val="dk1"/>
              </a:buClr>
              <a:buSzPts val="1600"/>
            </a:pPr>
            <a:r>
              <a:rPr lang="en-US" sz="1600" dirty="0">
                <a:solidFill>
                  <a:schemeClr val="dk1"/>
                </a:solidFill>
              </a:rPr>
              <a:t>OBSERVATION: </a:t>
            </a:r>
            <a:r>
              <a:rPr lang="en-US" sz="1600" dirty="0"/>
              <a:t>under change of coordinates we have constraints on initial conditions of </a:t>
            </a:r>
            <a:r>
              <a:rPr lang="en-US" sz="1600" dirty="0" err="1"/>
              <a:t>CoM</a:t>
            </a:r>
            <a:endParaRPr lang="en-US" sz="1600" baseline="-25000" dirty="0"/>
          </a:p>
        </p:txBody>
      </p:sp>
      <p:pic>
        <p:nvPicPr>
          <p:cNvPr id="2" name="Immagine 1">
            <a:extLst>
              <a:ext uri="{FF2B5EF4-FFF2-40B4-BE49-F238E27FC236}">
                <a16:creationId xmlns:a16="http://schemas.microsoft.com/office/drawing/2014/main" id="{4B2E408E-D459-4435-A6C2-966208BDC6A8}"/>
              </a:ext>
            </a:extLst>
          </p:cNvPr>
          <p:cNvPicPr>
            <a:picLocks noChangeAspect="1"/>
          </p:cNvPicPr>
          <p:nvPr/>
        </p:nvPicPr>
        <p:blipFill>
          <a:blip r:embed="rId3"/>
          <a:stretch>
            <a:fillRect/>
          </a:stretch>
        </p:blipFill>
        <p:spPr>
          <a:xfrm>
            <a:off x="2680327" y="2822945"/>
            <a:ext cx="3783346" cy="794036"/>
          </a:xfrm>
          <a:prstGeom prst="rect">
            <a:avLst/>
          </a:prstGeom>
        </p:spPr>
      </p:pic>
      <p:pic>
        <p:nvPicPr>
          <p:cNvPr id="3" name="Immagine 2">
            <a:extLst>
              <a:ext uri="{FF2B5EF4-FFF2-40B4-BE49-F238E27FC236}">
                <a16:creationId xmlns:a16="http://schemas.microsoft.com/office/drawing/2014/main" id="{47CDE63F-5B11-428C-8F9E-D842737576DB}"/>
              </a:ext>
            </a:extLst>
          </p:cNvPr>
          <p:cNvPicPr>
            <a:picLocks noChangeAspect="1"/>
          </p:cNvPicPr>
          <p:nvPr/>
        </p:nvPicPr>
        <p:blipFill>
          <a:blip r:embed="rId4"/>
          <a:stretch>
            <a:fillRect/>
          </a:stretch>
        </p:blipFill>
        <p:spPr>
          <a:xfrm>
            <a:off x="2639919" y="4640835"/>
            <a:ext cx="3864162" cy="883696"/>
          </a:xfrm>
          <a:prstGeom prst="rect">
            <a:avLst/>
          </a:prstGeom>
        </p:spPr>
      </p:pic>
      <p:pic>
        <p:nvPicPr>
          <p:cNvPr id="4" name="Immagine 3">
            <a:extLst>
              <a:ext uri="{FF2B5EF4-FFF2-40B4-BE49-F238E27FC236}">
                <a16:creationId xmlns:a16="http://schemas.microsoft.com/office/drawing/2014/main" id="{5BC6559E-A248-4341-8FF9-A7EAC07EF4A8}"/>
              </a:ext>
            </a:extLst>
          </p:cNvPr>
          <p:cNvPicPr>
            <a:picLocks noChangeAspect="1"/>
          </p:cNvPicPr>
          <p:nvPr/>
        </p:nvPicPr>
        <p:blipFill>
          <a:blip r:embed="rId5"/>
          <a:stretch>
            <a:fillRect/>
          </a:stretch>
        </p:blipFill>
        <p:spPr>
          <a:xfrm>
            <a:off x="2339747" y="1503805"/>
            <a:ext cx="4969332" cy="816102"/>
          </a:xfrm>
          <a:prstGeom prst="rect">
            <a:avLst/>
          </a:prstGeom>
        </p:spPr>
      </p:pic>
    </p:spTree>
    <p:extLst>
      <p:ext uri="{BB962C8B-B14F-4D97-AF65-F5344CB8AC3E}">
        <p14:creationId xmlns:p14="http://schemas.microsoft.com/office/powerpoint/2010/main" val="3154598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25</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Constraints on Initial Conditions</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Google Shape;217;p32">
            <a:extLst>
              <a:ext uri="{FF2B5EF4-FFF2-40B4-BE49-F238E27FC236}">
                <a16:creationId xmlns:a16="http://schemas.microsoft.com/office/drawing/2014/main" id="{BC06B5D2-6EBE-4D1B-969B-9401C879AA5E}"/>
              </a:ext>
            </a:extLst>
          </p:cNvPr>
          <p:cNvSpPr txBox="1">
            <a:spLocks/>
          </p:cNvSpPr>
          <p:nvPr/>
        </p:nvSpPr>
        <p:spPr>
          <a:xfrm>
            <a:off x="293175" y="1314450"/>
            <a:ext cx="8235900" cy="37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Arial"/>
                <a:cs typeface="Arial"/>
                <a:sym typeface="Arial"/>
              </a:rPr>
              <a:t>If     defined then we can evaluate                     linear constraints between           and  </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2" name="Google Shape;218;p32" descr="z_t" title="MathEquation,#000000">
            <a:extLst>
              <a:ext uri="{FF2B5EF4-FFF2-40B4-BE49-F238E27FC236}">
                <a16:creationId xmlns:a16="http://schemas.microsoft.com/office/drawing/2014/main" id="{5526D3C3-309E-4B6C-9C00-B616ED9E6569}"/>
              </a:ext>
            </a:extLst>
          </p:cNvPr>
          <p:cNvPicPr preferRelativeResize="0"/>
          <p:nvPr/>
        </p:nvPicPr>
        <p:blipFill>
          <a:blip r:embed="rId3">
            <a:alphaModFix/>
          </a:blip>
          <a:stretch>
            <a:fillRect/>
          </a:stretch>
        </p:blipFill>
        <p:spPr>
          <a:xfrm>
            <a:off x="1019050" y="1419113"/>
            <a:ext cx="181500" cy="169251"/>
          </a:xfrm>
          <a:prstGeom prst="rect">
            <a:avLst/>
          </a:prstGeom>
          <a:noFill/>
          <a:ln>
            <a:noFill/>
          </a:ln>
        </p:spPr>
      </p:pic>
      <p:sp>
        <p:nvSpPr>
          <p:cNvPr id="13" name="Google Shape;219;p32">
            <a:extLst>
              <a:ext uri="{FF2B5EF4-FFF2-40B4-BE49-F238E27FC236}">
                <a16:creationId xmlns:a16="http://schemas.microsoft.com/office/drawing/2014/main" id="{9C15473B-C2BF-47B8-8D63-6981979300B7}"/>
              </a:ext>
            </a:extLst>
          </p:cNvPr>
          <p:cNvSpPr/>
          <p:nvPr/>
        </p:nvSpPr>
        <p:spPr>
          <a:xfrm>
            <a:off x="4572000" y="1406113"/>
            <a:ext cx="404700" cy="195300"/>
          </a:xfrm>
          <a:prstGeom prst="right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4" name="Google Shape;220;p32" descr="x_c(t_0)" title="MathEquation,#000000">
            <a:extLst>
              <a:ext uri="{FF2B5EF4-FFF2-40B4-BE49-F238E27FC236}">
                <a16:creationId xmlns:a16="http://schemas.microsoft.com/office/drawing/2014/main" id="{086F4E6B-77A7-4AA6-A648-09381154331A}"/>
              </a:ext>
            </a:extLst>
          </p:cNvPr>
          <p:cNvPicPr preferRelativeResize="0"/>
          <p:nvPr/>
        </p:nvPicPr>
        <p:blipFill>
          <a:blip r:embed="rId4">
            <a:alphaModFix/>
          </a:blip>
          <a:stretch>
            <a:fillRect/>
          </a:stretch>
        </p:blipFill>
        <p:spPr>
          <a:xfrm>
            <a:off x="7482750" y="1380704"/>
            <a:ext cx="539350" cy="246084"/>
          </a:xfrm>
          <a:prstGeom prst="rect">
            <a:avLst/>
          </a:prstGeom>
          <a:noFill/>
          <a:ln>
            <a:noFill/>
          </a:ln>
        </p:spPr>
      </p:pic>
      <p:pic>
        <p:nvPicPr>
          <p:cNvPr id="16" name="Google Shape;221;p32" descr="\dot{x}_c(t_0)" title="MathEquation,#000000">
            <a:extLst>
              <a:ext uri="{FF2B5EF4-FFF2-40B4-BE49-F238E27FC236}">
                <a16:creationId xmlns:a16="http://schemas.microsoft.com/office/drawing/2014/main" id="{AAADBCA7-19DC-44C7-84AF-CAC337FAEFDC}"/>
              </a:ext>
            </a:extLst>
          </p:cNvPr>
          <p:cNvPicPr preferRelativeResize="0"/>
          <p:nvPr/>
        </p:nvPicPr>
        <p:blipFill>
          <a:blip r:embed="rId5">
            <a:alphaModFix/>
          </a:blip>
          <a:stretch>
            <a:fillRect/>
          </a:stretch>
        </p:blipFill>
        <p:spPr>
          <a:xfrm>
            <a:off x="8458200" y="1380725"/>
            <a:ext cx="539380" cy="246100"/>
          </a:xfrm>
          <a:prstGeom prst="rect">
            <a:avLst/>
          </a:prstGeom>
          <a:noFill/>
          <a:ln>
            <a:noFill/>
          </a:ln>
        </p:spPr>
      </p:pic>
      <p:pic>
        <p:nvPicPr>
          <p:cNvPr id="17" name="Google Shape;222;p32" descr="x_u^*(t_0)" title="MathEquation,#000000">
            <a:extLst>
              <a:ext uri="{FF2B5EF4-FFF2-40B4-BE49-F238E27FC236}">
                <a16:creationId xmlns:a16="http://schemas.microsoft.com/office/drawing/2014/main" id="{D5283B99-F187-41CB-9EC0-55C2913FE010}"/>
              </a:ext>
            </a:extLst>
          </p:cNvPr>
          <p:cNvPicPr preferRelativeResize="0"/>
          <p:nvPr/>
        </p:nvPicPr>
        <p:blipFill>
          <a:blip r:embed="rId6">
            <a:alphaModFix/>
          </a:blip>
          <a:stretch>
            <a:fillRect/>
          </a:stretch>
        </p:blipFill>
        <p:spPr>
          <a:xfrm>
            <a:off x="3908900" y="1385125"/>
            <a:ext cx="539350" cy="237308"/>
          </a:xfrm>
          <a:prstGeom prst="rect">
            <a:avLst/>
          </a:prstGeom>
          <a:noFill/>
          <a:ln>
            <a:noFill/>
          </a:ln>
        </p:spPr>
      </p:pic>
      <p:sp>
        <p:nvSpPr>
          <p:cNvPr id="18" name="Google Shape;223;p32">
            <a:extLst>
              <a:ext uri="{FF2B5EF4-FFF2-40B4-BE49-F238E27FC236}">
                <a16:creationId xmlns:a16="http://schemas.microsoft.com/office/drawing/2014/main" id="{329275D2-FF06-446A-A931-37BD4F357364}"/>
              </a:ext>
            </a:extLst>
          </p:cNvPr>
          <p:cNvSpPr/>
          <p:nvPr/>
        </p:nvSpPr>
        <p:spPr>
          <a:xfrm rot="2429732">
            <a:off x="2615076" y="1928904"/>
            <a:ext cx="334930" cy="1457846"/>
          </a:xfrm>
          <a:prstGeom prst="down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224;p32">
            <a:extLst>
              <a:ext uri="{FF2B5EF4-FFF2-40B4-BE49-F238E27FC236}">
                <a16:creationId xmlns:a16="http://schemas.microsoft.com/office/drawing/2014/main" id="{B58BFE75-34E2-4077-9279-2C9FF4E4043E}"/>
              </a:ext>
            </a:extLst>
          </p:cNvPr>
          <p:cNvSpPr/>
          <p:nvPr/>
        </p:nvSpPr>
        <p:spPr>
          <a:xfrm rot="-2429732" flipH="1">
            <a:off x="6680059" y="1937286"/>
            <a:ext cx="313785" cy="1445182"/>
          </a:xfrm>
          <a:prstGeom prst="down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25;p32">
            <a:extLst>
              <a:ext uri="{FF2B5EF4-FFF2-40B4-BE49-F238E27FC236}">
                <a16:creationId xmlns:a16="http://schemas.microsoft.com/office/drawing/2014/main" id="{05212C80-8CDA-4D34-900F-862672A241A5}"/>
              </a:ext>
            </a:extLst>
          </p:cNvPr>
          <p:cNvSpPr txBox="1"/>
          <p:nvPr/>
        </p:nvSpPr>
        <p:spPr>
          <a:xfrm>
            <a:off x="1219200" y="3537109"/>
            <a:ext cx="2564100" cy="378600"/>
          </a:xfrm>
          <a:prstGeom prst="rect">
            <a:avLst/>
          </a:prstGeom>
          <a:noFill/>
          <a:ln>
            <a:noFill/>
          </a:ln>
        </p:spPr>
        <p:txBody>
          <a:bodyPr spcFirstLastPara="1" wrap="square" lIns="91425" tIns="91425" rIns="91425" bIns="91425" anchor="t" anchorCtr="0">
            <a:noAutofit/>
          </a:bodyPr>
          <a:lstStyle/>
          <a:p>
            <a:pP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if            is specified then </a:t>
            </a:r>
            <a:endParaRPr sz="1600" kern="0" dirty="0">
              <a:solidFill>
                <a:srgbClr val="000000"/>
              </a:solidFill>
              <a:latin typeface="Arial"/>
              <a:cs typeface="Arial"/>
              <a:sym typeface="Arial"/>
            </a:endParaRPr>
          </a:p>
        </p:txBody>
      </p:sp>
      <p:pic>
        <p:nvPicPr>
          <p:cNvPr id="21" name="Google Shape;226;p32" descr="x_c(t_0)" title="MathEquation,#000000">
            <a:extLst>
              <a:ext uri="{FF2B5EF4-FFF2-40B4-BE49-F238E27FC236}">
                <a16:creationId xmlns:a16="http://schemas.microsoft.com/office/drawing/2014/main" id="{B59AA177-B22D-4AC4-A2D7-E87CFA2C2966}"/>
              </a:ext>
            </a:extLst>
          </p:cNvPr>
          <p:cNvPicPr preferRelativeResize="0"/>
          <p:nvPr/>
        </p:nvPicPr>
        <p:blipFill>
          <a:blip r:embed="rId4">
            <a:alphaModFix/>
          </a:blip>
          <a:stretch>
            <a:fillRect/>
          </a:stretch>
        </p:blipFill>
        <p:spPr>
          <a:xfrm>
            <a:off x="1482749" y="3648986"/>
            <a:ext cx="539350" cy="246079"/>
          </a:xfrm>
          <a:prstGeom prst="rect">
            <a:avLst/>
          </a:prstGeom>
          <a:noFill/>
          <a:ln>
            <a:noFill/>
          </a:ln>
        </p:spPr>
      </p:pic>
      <p:sp>
        <p:nvSpPr>
          <p:cNvPr id="22" name="Google Shape;227;p32">
            <a:extLst>
              <a:ext uri="{FF2B5EF4-FFF2-40B4-BE49-F238E27FC236}">
                <a16:creationId xmlns:a16="http://schemas.microsoft.com/office/drawing/2014/main" id="{74A57A2B-3BAA-405A-A3DF-CB87037AB123}"/>
              </a:ext>
            </a:extLst>
          </p:cNvPr>
          <p:cNvSpPr txBox="1"/>
          <p:nvPr/>
        </p:nvSpPr>
        <p:spPr>
          <a:xfrm>
            <a:off x="5846913" y="3523542"/>
            <a:ext cx="2564100" cy="378600"/>
          </a:xfrm>
          <a:prstGeom prst="rect">
            <a:avLst/>
          </a:prstGeom>
          <a:noFill/>
          <a:ln>
            <a:noFill/>
          </a:ln>
        </p:spPr>
        <p:txBody>
          <a:bodyPr spcFirstLastPara="1" wrap="square" lIns="91425" tIns="91425" rIns="91425" bIns="91425" anchor="t" anchorCtr="0">
            <a:noAutofit/>
          </a:bodyPr>
          <a:lstStyle/>
          <a:p>
            <a:pP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if            is specified then </a:t>
            </a:r>
            <a:endParaRPr sz="1600" kern="0" dirty="0">
              <a:solidFill>
                <a:srgbClr val="000000"/>
              </a:solidFill>
              <a:latin typeface="Arial"/>
              <a:cs typeface="Arial"/>
              <a:sym typeface="Arial"/>
            </a:endParaRPr>
          </a:p>
        </p:txBody>
      </p:sp>
      <p:pic>
        <p:nvPicPr>
          <p:cNvPr id="23" name="Google Shape;228;p32" descr="\dot{x}_c(t_0)" title="MathEquation,#000000">
            <a:extLst>
              <a:ext uri="{FF2B5EF4-FFF2-40B4-BE49-F238E27FC236}">
                <a16:creationId xmlns:a16="http://schemas.microsoft.com/office/drawing/2014/main" id="{AE3EF433-E26F-46E5-8A8A-747DABF4284E}"/>
              </a:ext>
            </a:extLst>
          </p:cNvPr>
          <p:cNvPicPr preferRelativeResize="0"/>
          <p:nvPr/>
        </p:nvPicPr>
        <p:blipFill>
          <a:blip r:embed="rId5">
            <a:alphaModFix/>
          </a:blip>
          <a:stretch>
            <a:fillRect/>
          </a:stretch>
        </p:blipFill>
        <p:spPr>
          <a:xfrm>
            <a:off x="6136165" y="3631003"/>
            <a:ext cx="539376" cy="246093"/>
          </a:xfrm>
          <a:prstGeom prst="rect">
            <a:avLst/>
          </a:prstGeom>
          <a:noFill/>
          <a:ln>
            <a:noFill/>
          </a:ln>
        </p:spPr>
      </p:pic>
      <p:pic>
        <p:nvPicPr>
          <p:cNvPr id="24" name="Google Shape;229;p32" descr="\dot{x}_c(t_0) = \omega_o[x_u^*(t_0;z)-x_c(t_0)]" title="MathEquation,#000000">
            <a:extLst>
              <a:ext uri="{FF2B5EF4-FFF2-40B4-BE49-F238E27FC236}">
                <a16:creationId xmlns:a16="http://schemas.microsoft.com/office/drawing/2014/main" id="{6C8F56BE-D195-40C7-9F10-2A1164072913}"/>
              </a:ext>
            </a:extLst>
          </p:cNvPr>
          <p:cNvPicPr preferRelativeResize="0"/>
          <p:nvPr/>
        </p:nvPicPr>
        <p:blipFill>
          <a:blip r:embed="rId7">
            <a:alphaModFix/>
          </a:blip>
          <a:stretch>
            <a:fillRect/>
          </a:stretch>
        </p:blipFill>
        <p:spPr>
          <a:xfrm>
            <a:off x="459875" y="4270734"/>
            <a:ext cx="3757828" cy="342900"/>
          </a:xfrm>
          <a:prstGeom prst="rect">
            <a:avLst/>
          </a:prstGeom>
          <a:noFill/>
          <a:ln>
            <a:noFill/>
          </a:ln>
        </p:spPr>
      </p:pic>
      <p:pic>
        <p:nvPicPr>
          <p:cNvPr id="25" name="Google Shape;230;p32" descr="x_c(t_0) = x_u^*(t_0;z) - \frac{1}{\omega_o}\dot{x}_c(t_0)" title="MathEquation,#000000">
            <a:extLst>
              <a:ext uri="{FF2B5EF4-FFF2-40B4-BE49-F238E27FC236}">
                <a16:creationId xmlns:a16="http://schemas.microsoft.com/office/drawing/2014/main" id="{B2B5FF8A-993E-4EF4-91A0-F03F1A71AF15}"/>
              </a:ext>
            </a:extLst>
          </p:cNvPr>
          <p:cNvPicPr preferRelativeResize="0"/>
          <p:nvPr/>
        </p:nvPicPr>
        <p:blipFill>
          <a:blip r:embed="rId8">
            <a:alphaModFix/>
          </a:blip>
          <a:stretch>
            <a:fillRect/>
          </a:stretch>
        </p:blipFill>
        <p:spPr>
          <a:xfrm>
            <a:off x="5342749" y="4212071"/>
            <a:ext cx="3572426" cy="442087"/>
          </a:xfrm>
          <a:prstGeom prst="rect">
            <a:avLst/>
          </a:prstGeom>
          <a:noFill/>
          <a:ln>
            <a:noFill/>
          </a:ln>
        </p:spPr>
      </p:pic>
    </p:spTree>
    <p:extLst>
      <p:ext uri="{BB962C8B-B14F-4D97-AF65-F5344CB8AC3E}">
        <p14:creationId xmlns:p14="http://schemas.microsoft.com/office/powerpoint/2010/main" val="833772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26</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Constraints on Control Design</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Google Shape;240;p33">
            <a:extLst>
              <a:ext uri="{FF2B5EF4-FFF2-40B4-BE49-F238E27FC236}">
                <a16:creationId xmlns:a16="http://schemas.microsoft.com/office/drawing/2014/main" id="{8E909098-D247-453A-B876-B195D1942179}"/>
              </a:ext>
            </a:extLst>
          </p:cNvPr>
          <p:cNvSpPr txBox="1">
            <a:spLocks/>
          </p:cNvSpPr>
          <p:nvPr/>
        </p:nvSpPr>
        <p:spPr>
          <a:xfrm>
            <a:off x="1122013" y="1070688"/>
            <a:ext cx="7408800" cy="37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If            and           are given          design     </a:t>
            </a:r>
            <a:r>
              <a:rPr kumimoji="0" lang="en-US" sz="1600" b="0" i="0" u="none" strike="noStrike" kern="0" cap="none" spc="0" normalizeH="0" baseline="0" noProof="0" dirty="0" err="1">
                <a:ln>
                  <a:noFill/>
                </a:ln>
                <a:solidFill>
                  <a:srgbClr val="000000"/>
                </a:solidFill>
                <a:effectLst/>
                <a:uLnTx/>
                <a:uFillTx/>
                <a:latin typeface="Arial"/>
                <a:cs typeface="Arial"/>
                <a:sym typeface="Arial"/>
              </a:rPr>
              <a:t>s.t.</a:t>
            </a:r>
            <a:r>
              <a:rPr kumimoji="0" lang="en-US" sz="1600" b="0" i="0" u="none" strike="noStrike" kern="0" cap="none" spc="0" normalizeH="0" baseline="0" noProof="0" dirty="0">
                <a:ln>
                  <a:noFill/>
                </a:ln>
                <a:solidFill>
                  <a:srgbClr val="000000"/>
                </a:solidFill>
                <a:effectLst/>
                <a:uLnTx/>
                <a:uFillTx/>
                <a:latin typeface="Arial"/>
                <a:cs typeface="Arial"/>
                <a:sym typeface="Arial"/>
              </a:rPr>
              <a:t> B.C. is satisfied</a:t>
            </a:r>
          </a:p>
        </p:txBody>
      </p:sp>
      <p:pic>
        <p:nvPicPr>
          <p:cNvPr id="12" name="Google Shape;241;p33" descr="x_c(t_0)" title="MathEquation,#000000">
            <a:extLst>
              <a:ext uri="{FF2B5EF4-FFF2-40B4-BE49-F238E27FC236}">
                <a16:creationId xmlns:a16="http://schemas.microsoft.com/office/drawing/2014/main" id="{CF0240B9-635E-4371-8D8C-AA26F5D1AF99}"/>
              </a:ext>
            </a:extLst>
          </p:cNvPr>
          <p:cNvPicPr preferRelativeResize="0"/>
          <p:nvPr/>
        </p:nvPicPr>
        <p:blipFill>
          <a:blip r:embed="rId3">
            <a:alphaModFix/>
          </a:blip>
          <a:stretch>
            <a:fillRect/>
          </a:stretch>
        </p:blipFill>
        <p:spPr>
          <a:xfrm>
            <a:off x="1868763" y="1136941"/>
            <a:ext cx="539350" cy="246084"/>
          </a:xfrm>
          <a:prstGeom prst="rect">
            <a:avLst/>
          </a:prstGeom>
          <a:noFill/>
          <a:ln>
            <a:noFill/>
          </a:ln>
        </p:spPr>
      </p:pic>
      <p:pic>
        <p:nvPicPr>
          <p:cNvPr id="13" name="Google Shape;242;p33" descr="\dot{x}_c(t_0)" title="MathEquation,#000000">
            <a:extLst>
              <a:ext uri="{FF2B5EF4-FFF2-40B4-BE49-F238E27FC236}">
                <a16:creationId xmlns:a16="http://schemas.microsoft.com/office/drawing/2014/main" id="{3C7F1D0D-05E6-4E85-9B72-93C1DD257719}"/>
              </a:ext>
            </a:extLst>
          </p:cNvPr>
          <p:cNvPicPr preferRelativeResize="0"/>
          <p:nvPr/>
        </p:nvPicPr>
        <p:blipFill>
          <a:blip r:embed="rId4">
            <a:alphaModFix/>
          </a:blip>
          <a:stretch>
            <a:fillRect/>
          </a:stretch>
        </p:blipFill>
        <p:spPr>
          <a:xfrm>
            <a:off x="2858163" y="1136938"/>
            <a:ext cx="539380" cy="246100"/>
          </a:xfrm>
          <a:prstGeom prst="rect">
            <a:avLst/>
          </a:prstGeom>
          <a:noFill/>
          <a:ln>
            <a:noFill/>
          </a:ln>
        </p:spPr>
      </p:pic>
      <p:pic>
        <p:nvPicPr>
          <p:cNvPr id="14" name="Google Shape;243;p33" descr="z_t" title="MathEquation,#000000">
            <a:extLst>
              <a:ext uri="{FF2B5EF4-FFF2-40B4-BE49-F238E27FC236}">
                <a16:creationId xmlns:a16="http://schemas.microsoft.com/office/drawing/2014/main" id="{7A490817-BAA5-43F5-87A7-56EB4CCB4E47}"/>
              </a:ext>
            </a:extLst>
          </p:cNvPr>
          <p:cNvPicPr preferRelativeResize="0"/>
          <p:nvPr/>
        </p:nvPicPr>
        <p:blipFill>
          <a:blip r:embed="rId5">
            <a:alphaModFix/>
          </a:blip>
          <a:stretch>
            <a:fillRect/>
          </a:stretch>
        </p:blipFill>
        <p:spPr>
          <a:xfrm>
            <a:off x="5482989" y="1187876"/>
            <a:ext cx="181500" cy="169251"/>
          </a:xfrm>
          <a:prstGeom prst="rect">
            <a:avLst/>
          </a:prstGeom>
          <a:noFill/>
          <a:ln>
            <a:noFill/>
          </a:ln>
        </p:spPr>
      </p:pic>
      <p:sp>
        <p:nvSpPr>
          <p:cNvPr id="16" name="Google Shape;244;p33">
            <a:extLst>
              <a:ext uri="{FF2B5EF4-FFF2-40B4-BE49-F238E27FC236}">
                <a16:creationId xmlns:a16="http://schemas.microsoft.com/office/drawing/2014/main" id="{37BF07AD-1582-49B8-8687-B576F249681C}"/>
              </a:ext>
            </a:extLst>
          </p:cNvPr>
          <p:cNvSpPr/>
          <p:nvPr/>
        </p:nvSpPr>
        <p:spPr>
          <a:xfrm>
            <a:off x="4341463" y="1162325"/>
            <a:ext cx="404700" cy="195300"/>
          </a:xfrm>
          <a:prstGeom prst="rightArrow">
            <a:avLst>
              <a:gd name="adj1" fmla="val 50000"/>
              <a:gd name="adj2" fmla="val 50000"/>
            </a:avLst>
          </a:prstGeom>
          <a:solidFill>
            <a:srgbClr val="822433"/>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245;p33">
            <a:extLst>
              <a:ext uri="{FF2B5EF4-FFF2-40B4-BE49-F238E27FC236}">
                <a16:creationId xmlns:a16="http://schemas.microsoft.com/office/drawing/2014/main" id="{BC0F919D-E5A3-405F-AF74-E5E8D6EC8C44}"/>
              </a:ext>
            </a:extLst>
          </p:cNvPr>
          <p:cNvSpPr txBox="1">
            <a:spLocks/>
          </p:cNvSpPr>
          <p:nvPr/>
        </p:nvSpPr>
        <p:spPr>
          <a:xfrm>
            <a:off x="1116013" y="1811246"/>
            <a:ext cx="7408800" cy="37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Suppose the input is defined as</a:t>
            </a:r>
          </a:p>
        </p:txBody>
      </p:sp>
      <p:pic>
        <p:nvPicPr>
          <p:cNvPr id="18" name="Google Shape;246;p33" descr="z(t) = \sum{\alpha_iz_i(t)}" title="MathEquation,#000000">
            <a:extLst>
              <a:ext uri="{FF2B5EF4-FFF2-40B4-BE49-F238E27FC236}">
                <a16:creationId xmlns:a16="http://schemas.microsoft.com/office/drawing/2014/main" id="{E44E0845-7F88-4648-B1B9-37FA0D4BE971}"/>
              </a:ext>
            </a:extLst>
          </p:cNvPr>
          <p:cNvPicPr preferRelativeResize="0"/>
          <p:nvPr/>
        </p:nvPicPr>
        <p:blipFill>
          <a:blip r:embed="rId6">
            <a:alphaModFix/>
          </a:blip>
          <a:stretch>
            <a:fillRect/>
          </a:stretch>
        </p:blipFill>
        <p:spPr>
          <a:xfrm>
            <a:off x="3826245" y="2381490"/>
            <a:ext cx="1491510" cy="246100"/>
          </a:xfrm>
          <a:prstGeom prst="rect">
            <a:avLst/>
          </a:prstGeom>
          <a:noFill/>
          <a:ln>
            <a:noFill/>
          </a:ln>
        </p:spPr>
      </p:pic>
      <p:sp>
        <p:nvSpPr>
          <p:cNvPr id="19" name="Google Shape;247;p33">
            <a:extLst>
              <a:ext uri="{FF2B5EF4-FFF2-40B4-BE49-F238E27FC236}">
                <a16:creationId xmlns:a16="http://schemas.microsoft.com/office/drawing/2014/main" id="{EE041BA6-7978-491D-B962-A292289FD658}"/>
              </a:ext>
            </a:extLst>
          </p:cNvPr>
          <p:cNvSpPr txBox="1">
            <a:spLocks/>
          </p:cNvSpPr>
          <p:nvPr/>
        </p:nvSpPr>
        <p:spPr>
          <a:xfrm>
            <a:off x="1124013" y="2899301"/>
            <a:ext cx="7408800" cy="37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For a class of inputs we can use linearity properties</a:t>
            </a:r>
          </a:p>
        </p:txBody>
      </p:sp>
      <p:pic>
        <p:nvPicPr>
          <p:cNvPr id="20" name="Google Shape;248;p33" descr="x_u^*(t_0;z) = \sum_i{\alpha_ix_u^*(t_0;z_i)}" title="MathEquation,#000000">
            <a:extLst>
              <a:ext uri="{FF2B5EF4-FFF2-40B4-BE49-F238E27FC236}">
                <a16:creationId xmlns:a16="http://schemas.microsoft.com/office/drawing/2014/main" id="{C9AC41B9-90EF-449F-9C4F-607733C012FF}"/>
              </a:ext>
            </a:extLst>
          </p:cNvPr>
          <p:cNvPicPr preferRelativeResize="0"/>
          <p:nvPr/>
        </p:nvPicPr>
        <p:blipFill>
          <a:blip r:embed="rId7">
            <a:alphaModFix/>
          </a:blip>
          <a:stretch>
            <a:fillRect/>
          </a:stretch>
        </p:blipFill>
        <p:spPr>
          <a:xfrm>
            <a:off x="3298363" y="3535774"/>
            <a:ext cx="2895600" cy="314899"/>
          </a:xfrm>
          <a:prstGeom prst="rect">
            <a:avLst/>
          </a:prstGeom>
          <a:noFill/>
          <a:ln>
            <a:noFill/>
          </a:ln>
        </p:spPr>
      </p:pic>
      <p:sp>
        <p:nvSpPr>
          <p:cNvPr id="21" name="Google Shape;249;p33">
            <a:extLst>
              <a:ext uri="{FF2B5EF4-FFF2-40B4-BE49-F238E27FC236}">
                <a16:creationId xmlns:a16="http://schemas.microsoft.com/office/drawing/2014/main" id="{72AA9199-3794-48C8-A43A-9B725671FFDB}"/>
              </a:ext>
            </a:extLst>
          </p:cNvPr>
          <p:cNvSpPr txBox="1">
            <a:spLocks/>
          </p:cNvSpPr>
          <p:nvPr/>
        </p:nvSpPr>
        <p:spPr>
          <a:xfrm>
            <a:off x="1116013" y="4141145"/>
            <a:ext cx="7408800" cy="37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Since Boundedness Condition we must have</a:t>
            </a:r>
          </a:p>
        </p:txBody>
      </p:sp>
      <p:pic>
        <p:nvPicPr>
          <p:cNvPr id="22" name="Google Shape;250;p33" descr="\sum_i{\alpha_ix_u^*(t_0;z_i)} = x_c(t_0) + \frac{1}{\omega_o}\dot{x}_c(t_0)" title="MathEquation,#000000">
            <a:extLst>
              <a:ext uri="{FF2B5EF4-FFF2-40B4-BE49-F238E27FC236}">
                <a16:creationId xmlns:a16="http://schemas.microsoft.com/office/drawing/2014/main" id="{FC872C54-9B32-4AF5-96A5-40FCEAEE8C4A}"/>
              </a:ext>
            </a:extLst>
          </p:cNvPr>
          <p:cNvPicPr preferRelativeResize="0"/>
          <p:nvPr/>
        </p:nvPicPr>
        <p:blipFill>
          <a:blip r:embed="rId8">
            <a:alphaModFix/>
          </a:blip>
          <a:stretch>
            <a:fillRect/>
          </a:stretch>
        </p:blipFill>
        <p:spPr>
          <a:xfrm>
            <a:off x="2929524" y="4876000"/>
            <a:ext cx="3786028" cy="378600"/>
          </a:xfrm>
          <a:prstGeom prst="rect">
            <a:avLst/>
          </a:prstGeom>
          <a:noFill/>
          <a:ln>
            <a:noFill/>
          </a:ln>
        </p:spPr>
      </p:pic>
    </p:spTree>
    <p:extLst>
      <p:ext uri="{BB962C8B-B14F-4D97-AF65-F5344CB8AC3E}">
        <p14:creationId xmlns:p14="http://schemas.microsoft.com/office/powerpoint/2010/main" val="932246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27</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CoM Trajectory Generation in RABBIT</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9" name="Google Shape;260;p34">
            <a:extLst>
              <a:ext uri="{FF2B5EF4-FFF2-40B4-BE49-F238E27FC236}">
                <a16:creationId xmlns:a16="http://schemas.microsoft.com/office/drawing/2014/main" id="{D631DF3D-2660-429A-B8D5-221DBF18A479}"/>
              </a:ext>
            </a:extLst>
          </p:cNvPr>
          <p:cNvSpPr txBox="1">
            <a:spLocks/>
          </p:cNvSpPr>
          <p:nvPr/>
        </p:nvSpPr>
        <p:spPr>
          <a:xfrm>
            <a:off x="1123950" y="1314450"/>
            <a:ext cx="74088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Arial"/>
                <a:cs typeface="Arial"/>
                <a:sym typeface="Arial"/>
              </a:rPr>
              <a:t>We choose the input as a sum of step functions</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pic>
        <p:nvPicPr>
          <p:cNvPr id="20" name="Google Shape;261;p34" descr="z(t) = \sum{\alpha_i z_{step}(t-t_{a_i})}" title="MathEquation,#000000">
            <a:extLst>
              <a:ext uri="{FF2B5EF4-FFF2-40B4-BE49-F238E27FC236}">
                <a16:creationId xmlns:a16="http://schemas.microsoft.com/office/drawing/2014/main" id="{0E07F943-EA59-4D7B-B09B-F6D4EF8FEDA7}"/>
              </a:ext>
            </a:extLst>
          </p:cNvPr>
          <p:cNvPicPr preferRelativeResize="0"/>
          <p:nvPr/>
        </p:nvPicPr>
        <p:blipFill>
          <a:blip r:embed="rId3">
            <a:alphaModFix/>
          </a:blip>
          <a:stretch>
            <a:fillRect/>
          </a:stretch>
        </p:blipFill>
        <p:spPr>
          <a:xfrm>
            <a:off x="3419872" y="2057399"/>
            <a:ext cx="2494752" cy="310561"/>
          </a:xfrm>
          <a:prstGeom prst="rect">
            <a:avLst/>
          </a:prstGeom>
          <a:noFill/>
          <a:ln>
            <a:noFill/>
          </a:ln>
        </p:spPr>
      </p:pic>
      <p:sp>
        <p:nvSpPr>
          <p:cNvPr id="21" name="Google Shape;262;p34">
            <a:extLst>
              <a:ext uri="{FF2B5EF4-FFF2-40B4-BE49-F238E27FC236}">
                <a16:creationId xmlns:a16="http://schemas.microsoft.com/office/drawing/2014/main" id="{1B5F89C4-7509-48FF-A0B8-BC520C6A860E}"/>
              </a:ext>
            </a:extLst>
          </p:cNvPr>
          <p:cNvSpPr txBox="1">
            <a:spLocks/>
          </p:cNvSpPr>
          <p:nvPr/>
        </p:nvSpPr>
        <p:spPr>
          <a:xfrm>
            <a:off x="1123950" y="2706575"/>
            <a:ext cx="74088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For this input we can compute the initial condition of the unstable dynamics</a:t>
            </a:r>
          </a:p>
        </p:txBody>
      </p:sp>
      <mc:AlternateContent xmlns:mc="http://schemas.openxmlformats.org/markup-compatibility/2006" xmlns:a14="http://schemas.microsoft.com/office/drawing/2010/main">
        <mc:Choice Requires="a14">
          <p:sp>
            <p:nvSpPr>
              <p:cNvPr id="23" name="Google Shape;264;p34">
                <a:extLst>
                  <a:ext uri="{FF2B5EF4-FFF2-40B4-BE49-F238E27FC236}">
                    <a16:creationId xmlns:a16="http://schemas.microsoft.com/office/drawing/2014/main" id="{957BC457-616D-4648-B5BC-BF5861AAF0FE}"/>
                  </a:ext>
                </a:extLst>
              </p:cNvPr>
              <p:cNvSpPr txBox="1">
                <a:spLocks/>
              </p:cNvSpPr>
              <p:nvPr/>
            </p:nvSpPr>
            <p:spPr>
              <a:xfrm>
                <a:off x="1123950" y="4332012"/>
                <a:ext cx="7408800" cy="342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rgbClr val="822433"/>
                  </a:buClr>
                  <a:buSzPts val="1800"/>
                  <a:buFont typeface="Arial"/>
                  <a:buChar char="•"/>
                  <a:defRPr sz="2400" b="0" i="0" u="none" strike="noStrike" cap="none">
                    <a:solidFill>
                      <a:srgbClr val="000000"/>
                    </a:solidFill>
                    <a:latin typeface="Arial"/>
                    <a:ea typeface="Arial"/>
                    <a:cs typeface="Arial"/>
                    <a:sym typeface="Arial"/>
                  </a:defRPr>
                </a:lvl1pPr>
                <a:lvl2pPr marL="914400" marR="0" lvl="1" indent="-342900" algn="l" rtl="0">
                  <a:lnSpc>
                    <a:spcPct val="100000"/>
                  </a:lnSpc>
                  <a:spcBef>
                    <a:spcPts val="360"/>
                  </a:spcBef>
                  <a:spcAft>
                    <a:spcPts val="0"/>
                  </a:spcAft>
                  <a:buClr>
                    <a:srgbClr val="000000"/>
                  </a:buClr>
                  <a:buSzPts val="1800"/>
                  <a:buFont typeface="Arial"/>
                  <a:buChar char="–"/>
                  <a:defRPr sz="2000" b="0" i="0" u="none" strike="noStrike" cap="none">
                    <a:solidFill>
                      <a:srgbClr val="000000"/>
                    </a:solidFill>
                    <a:latin typeface="Arial"/>
                    <a:ea typeface="Arial"/>
                    <a:cs typeface="Arial"/>
                    <a:sym typeface="Arial"/>
                  </a:defRPr>
                </a:lvl2pPr>
                <a:lvl3pPr marL="1371600" marR="0" lvl="2" indent="-342900" algn="l" rtl="0">
                  <a:lnSpc>
                    <a:spcPct val="100000"/>
                  </a:lnSpc>
                  <a:spcBef>
                    <a:spcPts val="360"/>
                  </a:spcBef>
                  <a:spcAft>
                    <a:spcPts val="0"/>
                  </a:spcAft>
                  <a:buClr>
                    <a:srgbClr val="000000"/>
                  </a:buClr>
                  <a:buSzPts val="1800"/>
                  <a:buFont typeface="Arial"/>
                  <a:buChar char="•"/>
                  <a:defRPr sz="1600" b="0" i="0" u="none" strike="noStrike" cap="none">
                    <a:solidFill>
                      <a:srgbClr val="000000"/>
                    </a:solidFill>
                    <a:latin typeface="Arial"/>
                    <a:ea typeface="Arial"/>
                    <a:cs typeface="Arial"/>
                    <a:sym typeface="Arial"/>
                  </a:defRPr>
                </a:lvl3pPr>
                <a:lvl4pPr marL="1828800" marR="0" lvl="3" indent="-342900" algn="l" rtl="0">
                  <a:lnSpc>
                    <a:spcPct val="100000"/>
                  </a:lnSpc>
                  <a:spcBef>
                    <a:spcPts val="36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4pPr>
                <a:lvl5pPr marL="2286000" marR="0" lvl="4" indent="-342900" algn="l" rtl="0">
                  <a:lnSpc>
                    <a:spcPct val="100000"/>
                  </a:lnSpc>
                  <a:spcBef>
                    <a:spcPts val="360"/>
                  </a:spcBef>
                  <a:spcAft>
                    <a:spcPts val="0"/>
                  </a:spcAft>
                  <a:buClr>
                    <a:srgbClr val="000000"/>
                  </a:buClr>
                  <a:buSzPts val="1800"/>
                  <a:buFont typeface="Arial"/>
                  <a:buChar char="»"/>
                  <a:defRPr sz="12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r>
                  <a:rPr kumimoji="0" lang="it-IT" sz="1600" b="0" i="0" u="none" strike="noStrike" kern="0" cap="none" spc="0" normalizeH="0" baseline="0" noProof="0" dirty="0">
                    <a:ln>
                      <a:noFill/>
                    </a:ln>
                    <a:solidFill>
                      <a:srgbClr val="000000"/>
                    </a:solidFill>
                    <a:effectLst/>
                    <a:uLnTx/>
                    <a:uFillTx/>
                    <a:latin typeface="Arial"/>
                    <a:cs typeface="Arial"/>
                    <a:sym typeface="Arial"/>
                  </a:rPr>
                  <a:t>For </a:t>
                </a:r>
                <a:r>
                  <a:rPr kumimoji="0" lang="it-IT" sz="1600" b="0" i="0" u="none" strike="noStrike" kern="0" cap="none" spc="0" normalizeH="0" baseline="0" noProof="0" dirty="0" err="1">
                    <a:ln>
                      <a:noFill/>
                    </a:ln>
                    <a:solidFill>
                      <a:srgbClr val="000000"/>
                    </a:solidFill>
                    <a:effectLst/>
                    <a:uLnTx/>
                    <a:uFillTx/>
                    <a:latin typeface="Arial"/>
                    <a:cs typeface="Arial"/>
                    <a:sym typeface="Arial"/>
                  </a:rPr>
                  <a:t>example</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if</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we</a:t>
                </a:r>
                <a:r>
                  <a:rPr kumimoji="0" lang="it-IT" sz="1600" b="0" i="0" u="none" strike="noStrike" kern="0" cap="none" spc="0" normalizeH="0" baseline="0" noProof="0" dirty="0">
                    <a:ln>
                      <a:noFill/>
                    </a:ln>
                    <a:solidFill>
                      <a:srgbClr val="000000"/>
                    </a:solidFill>
                    <a:effectLst/>
                    <a:uLnTx/>
                    <a:uFillTx/>
                    <a:latin typeface="Arial"/>
                    <a:cs typeface="Arial"/>
                    <a:sym typeface="Arial"/>
                  </a:rPr>
                  <a:t> suppose to use a single input and to </a:t>
                </a:r>
                <a:r>
                  <a:rPr kumimoji="0" lang="it-IT" sz="1600" b="0" i="0" u="none" strike="noStrike" kern="0" cap="none" spc="0" normalizeH="0" baseline="0" noProof="0" dirty="0" err="1">
                    <a:ln>
                      <a:noFill/>
                    </a:ln>
                    <a:solidFill>
                      <a:srgbClr val="000000"/>
                    </a:solidFill>
                    <a:effectLst/>
                    <a:uLnTx/>
                    <a:uFillTx/>
                    <a:latin typeface="Arial"/>
                    <a:cs typeface="Arial"/>
                    <a:sym typeface="Arial"/>
                  </a:rPr>
                  <a:t>fix</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initial</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conditions</a:t>
                </a:r>
                <a:r>
                  <a:rPr kumimoji="0" lang="it-IT" sz="1600" b="0" i="0" u="none" strike="noStrike" kern="0" cap="none" spc="0" normalizeH="0" baseline="0" noProof="0" dirty="0">
                    <a:ln>
                      <a:noFill/>
                    </a:ln>
                    <a:solidFill>
                      <a:srgbClr val="000000"/>
                    </a:solidFill>
                    <a:effectLst/>
                    <a:uLnTx/>
                    <a:uFillTx/>
                    <a:latin typeface="Arial"/>
                    <a:cs typeface="Arial"/>
                    <a:sym typeface="Arial"/>
                  </a:rPr>
                  <a:t> on </a:t>
                </a:r>
                <a14:m>
                  <m:oMath xmlns:m="http://schemas.openxmlformats.org/officeDocument/2006/math">
                    <m:sSub>
                      <m:sSubPr>
                        <m:ctrlP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ctrlPr>
                      </m:sSubPr>
                      <m:e>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𝑥</m:t>
                        </m:r>
                      </m:e>
                      <m:sub>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𝑐</m:t>
                        </m:r>
                      </m:sub>
                    </m:sSub>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m:t>
                    </m:r>
                    <m:acc>
                      <m:accPr>
                        <m:chr m:val="̇"/>
                        <m:ctrlP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ctrlPr>
                      </m:accPr>
                      <m:e>
                        <m:sSub>
                          <m:sSubPr>
                            <m:ctrlP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ctrlPr>
                          </m:sSubPr>
                          <m:e>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𝑥</m:t>
                            </m:r>
                          </m:e>
                          <m:sub>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𝑐</m:t>
                            </m:r>
                          </m:sub>
                        </m:sSub>
                      </m:e>
                    </m:acc>
                  </m:oMath>
                </a14:m>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then</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14:m>
                  <m:oMath xmlns:m="http://schemas.openxmlformats.org/officeDocument/2006/math">
                    <m:r>
                      <a:rPr kumimoji="0" lang="it-IT" sz="1600" b="0" i="1" u="none" strike="noStrike" kern="0" cap="none" spc="0" normalizeH="0" baseline="0" noProof="0" smtClean="0">
                        <a:ln>
                          <a:noFill/>
                        </a:ln>
                        <a:solidFill>
                          <a:srgbClr val="000000"/>
                        </a:solidFill>
                        <a:effectLst/>
                        <a:uLnTx/>
                        <a:uFillTx/>
                        <a:latin typeface="Cambria Math" panose="02040503050406030204" pitchFamily="18" charset="0"/>
                        <a:cs typeface="Arial"/>
                        <a:sym typeface="Arial"/>
                      </a:rPr>
                      <m:t>𝛼</m:t>
                    </m:r>
                  </m:oMath>
                </a14:m>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is</a:t>
                </a:r>
                <a:r>
                  <a:rPr kumimoji="0" lang="it-IT" sz="1600" b="0" i="0" u="none" strike="noStrike" kern="0" cap="none" spc="0" normalizeH="0" baseline="0" noProof="0" dirty="0">
                    <a:ln>
                      <a:noFill/>
                    </a:ln>
                    <a:solidFill>
                      <a:srgbClr val="000000"/>
                    </a:solidFill>
                    <a:effectLst/>
                    <a:uLnTx/>
                    <a:uFillTx/>
                    <a:latin typeface="Arial"/>
                    <a:cs typeface="Arial"/>
                    <a:sym typeface="Arial"/>
                  </a:rPr>
                  <a:t> </a:t>
                </a:r>
                <a:r>
                  <a:rPr kumimoji="0" lang="it-IT" sz="1600" b="0" i="0" u="none" strike="noStrike" kern="0" cap="none" spc="0" normalizeH="0" baseline="0" noProof="0" dirty="0" err="1">
                    <a:ln>
                      <a:noFill/>
                    </a:ln>
                    <a:solidFill>
                      <a:srgbClr val="000000"/>
                    </a:solidFill>
                    <a:effectLst/>
                    <a:uLnTx/>
                    <a:uFillTx/>
                    <a:latin typeface="Arial"/>
                    <a:cs typeface="Arial"/>
                    <a:sym typeface="Arial"/>
                  </a:rPr>
                  <a:t>obliged</a:t>
                </a:r>
                <a:r>
                  <a:rPr kumimoji="0" lang="it-IT" sz="1600" b="0" i="0" u="none" strike="noStrike" kern="0" cap="none" spc="0" normalizeH="0" baseline="0" noProof="0" dirty="0">
                    <a:ln>
                      <a:noFill/>
                    </a:ln>
                    <a:solidFill>
                      <a:srgbClr val="000000"/>
                    </a:solidFill>
                    <a:effectLst/>
                    <a:uLnTx/>
                    <a:uFillTx/>
                    <a:latin typeface="Arial"/>
                    <a:cs typeface="Arial"/>
                    <a:sym typeface="Arial"/>
                  </a:rPr>
                  <a:t> to be:</a:t>
                </a:r>
              </a:p>
              <a:p>
                <a:pPr marL="457200" marR="0" lvl="0" indent="-330200" algn="l" defTabSz="914400" rtl="0" eaLnBrk="1" fontAlgn="auto" latinLnBrk="0" hangingPunct="1">
                  <a:lnSpc>
                    <a:spcPct val="100000"/>
                  </a:lnSpc>
                  <a:spcBef>
                    <a:spcPts val="0"/>
                  </a:spcBef>
                  <a:spcAft>
                    <a:spcPts val="0"/>
                  </a:spcAft>
                  <a:buClr>
                    <a:srgbClr val="822433"/>
                  </a:buClr>
                  <a:buSzPts val="1600"/>
                  <a:buFont typeface="Arial"/>
                  <a:buChar char="•"/>
                  <a:tabLst/>
                  <a:defRPr/>
                </a:pPr>
                <a:endParaRPr kumimoji="0" lang="it-IT" sz="1600" b="0" i="0" u="none" strike="noStrike" kern="0" cap="none" spc="0" normalizeH="0" baseline="0" noProof="0" dirty="0">
                  <a:ln>
                    <a:noFill/>
                  </a:ln>
                  <a:solidFill>
                    <a:srgbClr val="000000"/>
                  </a:solidFill>
                  <a:effectLst/>
                  <a:uLnTx/>
                  <a:uFillTx/>
                  <a:latin typeface="Arial"/>
                  <a:cs typeface="Arial"/>
                  <a:sym typeface="Arial"/>
                </a:endParaRPr>
              </a:p>
            </p:txBody>
          </p:sp>
        </mc:Choice>
        <mc:Fallback xmlns="">
          <p:sp>
            <p:nvSpPr>
              <p:cNvPr id="23" name="Google Shape;264;p34">
                <a:extLst>
                  <a:ext uri="{FF2B5EF4-FFF2-40B4-BE49-F238E27FC236}">
                    <a16:creationId xmlns:a16="http://schemas.microsoft.com/office/drawing/2014/main" id="{957BC457-616D-4648-B5BC-BF5861AAF0FE}"/>
                  </a:ext>
                </a:extLst>
              </p:cNvPr>
              <p:cNvSpPr txBox="1">
                <a:spLocks noRot="1" noChangeAspect="1" noMove="1" noResize="1" noEditPoints="1" noAdjustHandles="1" noChangeArrowheads="1" noChangeShapeType="1" noTextEdit="1"/>
              </p:cNvSpPr>
              <p:nvPr/>
            </p:nvSpPr>
            <p:spPr>
              <a:xfrm>
                <a:off x="1123950" y="4332012"/>
                <a:ext cx="7408800" cy="342900"/>
              </a:xfrm>
              <a:prstGeom prst="rect">
                <a:avLst/>
              </a:prstGeom>
              <a:blipFill>
                <a:blip r:embed="rId4"/>
                <a:stretch>
                  <a:fillRect t="-5357" b="-92857"/>
                </a:stretch>
              </a:blipFill>
              <a:ln>
                <a:noFill/>
              </a:ln>
            </p:spPr>
            <p:txBody>
              <a:bodyPr/>
              <a:lstStyle/>
              <a:p>
                <a:r>
                  <a:rPr lang="it-IT">
                    <a:noFill/>
                  </a:rPr>
                  <a:t> </a:t>
                </a:r>
              </a:p>
            </p:txBody>
          </p:sp>
        </mc:Fallback>
      </mc:AlternateContent>
      <p:pic>
        <p:nvPicPr>
          <p:cNvPr id="3" name="Immagine 2">
            <a:extLst>
              <a:ext uri="{FF2B5EF4-FFF2-40B4-BE49-F238E27FC236}">
                <a16:creationId xmlns:a16="http://schemas.microsoft.com/office/drawing/2014/main" id="{456018F6-3C17-4CC1-9EAE-35C5D716D00A}"/>
              </a:ext>
            </a:extLst>
          </p:cNvPr>
          <p:cNvPicPr>
            <a:picLocks noChangeAspect="1"/>
          </p:cNvPicPr>
          <p:nvPr/>
        </p:nvPicPr>
        <p:blipFill>
          <a:blip r:embed="rId5"/>
          <a:stretch>
            <a:fillRect/>
          </a:stretch>
        </p:blipFill>
        <p:spPr>
          <a:xfrm>
            <a:off x="2988469" y="5107077"/>
            <a:ext cx="3671887" cy="801280"/>
          </a:xfrm>
          <a:prstGeom prst="rect">
            <a:avLst/>
          </a:prstGeom>
        </p:spPr>
      </p:pic>
      <p:pic>
        <p:nvPicPr>
          <p:cNvPr id="4" name="Immagine 3">
            <a:extLst>
              <a:ext uri="{FF2B5EF4-FFF2-40B4-BE49-F238E27FC236}">
                <a16:creationId xmlns:a16="http://schemas.microsoft.com/office/drawing/2014/main" id="{81BD1E9F-BC64-441C-9E08-999D114774D1}"/>
              </a:ext>
            </a:extLst>
          </p:cNvPr>
          <p:cNvPicPr>
            <a:picLocks noChangeAspect="1"/>
          </p:cNvPicPr>
          <p:nvPr/>
        </p:nvPicPr>
        <p:blipFill>
          <a:blip r:embed="rId6"/>
          <a:stretch>
            <a:fillRect/>
          </a:stretch>
        </p:blipFill>
        <p:spPr>
          <a:xfrm>
            <a:off x="2119310" y="3309743"/>
            <a:ext cx="5095875" cy="762000"/>
          </a:xfrm>
          <a:prstGeom prst="rect">
            <a:avLst/>
          </a:prstGeom>
        </p:spPr>
      </p:pic>
    </p:spTree>
    <p:extLst>
      <p:ext uri="{BB962C8B-B14F-4D97-AF65-F5344CB8AC3E}">
        <p14:creationId xmlns:p14="http://schemas.microsoft.com/office/powerpoint/2010/main" val="712767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28</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CoM Trajectory</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0" name="Google Shape;277;p35">
            <a:extLst>
              <a:ext uri="{FF2B5EF4-FFF2-40B4-BE49-F238E27FC236}">
                <a16:creationId xmlns:a16="http://schemas.microsoft.com/office/drawing/2014/main" id="{6F4B823E-25E7-4FB4-904B-8815271A9914}"/>
              </a:ext>
            </a:extLst>
          </p:cNvPr>
          <p:cNvPicPr preferRelativeResize="0"/>
          <p:nvPr/>
        </p:nvPicPr>
        <p:blipFill>
          <a:blip r:embed="rId3">
            <a:alphaModFix/>
          </a:blip>
          <a:stretch>
            <a:fillRect/>
          </a:stretch>
        </p:blipFill>
        <p:spPr>
          <a:xfrm>
            <a:off x="4702865" y="2258804"/>
            <a:ext cx="4154518" cy="3115888"/>
          </a:xfrm>
          <a:prstGeom prst="rect">
            <a:avLst/>
          </a:prstGeom>
          <a:noFill/>
          <a:ln>
            <a:noFill/>
          </a:ln>
        </p:spPr>
      </p:pic>
      <p:pic>
        <p:nvPicPr>
          <p:cNvPr id="12" name="Google Shape;278;p35">
            <a:extLst>
              <a:ext uri="{FF2B5EF4-FFF2-40B4-BE49-F238E27FC236}">
                <a16:creationId xmlns:a16="http://schemas.microsoft.com/office/drawing/2014/main" id="{63869068-3108-452E-BF19-EE9759CEBB44}"/>
              </a:ext>
            </a:extLst>
          </p:cNvPr>
          <p:cNvPicPr preferRelativeResize="0"/>
          <p:nvPr/>
        </p:nvPicPr>
        <p:blipFill>
          <a:blip r:embed="rId4">
            <a:alphaModFix/>
          </a:blip>
          <a:stretch>
            <a:fillRect/>
          </a:stretch>
        </p:blipFill>
        <p:spPr>
          <a:xfrm>
            <a:off x="417482" y="2258804"/>
            <a:ext cx="4154518" cy="3115888"/>
          </a:xfrm>
          <a:prstGeom prst="rect">
            <a:avLst/>
          </a:prstGeom>
          <a:noFill/>
          <a:ln>
            <a:noFill/>
          </a:ln>
        </p:spPr>
      </p:pic>
      <p:pic>
        <p:nvPicPr>
          <p:cNvPr id="13" name="Google Shape;279;p35" descr="\alpha_i = 0.37 \quad t_{a_i} \in \{1,2\} \quad x_c(t_0) = -0.168" title="MathEquation,#000000">
            <a:extLst>
              <a:ext uri="{FF2B5EF4-FFF2-40B4-BE49-F238E27FC236}">
                <a16:creationId xmlns:a16="http://schemas.microsoft.com/office/drawing/2014/main" id="{8851FFFB-E58A-4D0E-9BCB-10978579D7A5}"/>
              </a:ext>
            </a:extLst>
          </p:cNvPr>
          <p:cNvPicPr preferRelativeResize="0"/>
          <p:nvPr/>
        </p:nvPicPr>
        <p:blipFill>
          <a:blip r:embed="rId5">
            <a:alphaModFix/>
          </a:blip>
          <a:stretch>
            <a:fillRect/>
          </a:stretch>
        </p:blipFill>
        <p:spPr>
          <a:xfrm>
            <a:off x="2856537" y="1496301"/>
            <a:ext cx="3806682" cy="230744"/>
          </a:xfrm>
          <a:prstGeom prst="rect">
            <a:avLst/>
          </a:prstGeom>
          <a:noFill/>
          <a:ln>
            <a:noFill/>
          </a:ln>
        </p:spPr>
      </p:pic>
    </p:spTree>
    <p:extLst>
      <p:ext uri="{BB962C8B-B14F-4D97-AF65-F5344CB8AC3E}">
        <p14:creationId xmlns:p14="http://schemas.microsoft.com/office/powerpoint/2010/main" val="372527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29</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CoM Tracking</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Google Shape;290;p36">
            <a:extLst>
              <a:ext uri="{FF2B5EF4-FFF2-40B4-BE49-F238E27FC236}">
                <a16:creationId xmlns:a16="http://schemas.microsoft.com/office/drawing/2014/main" id="{E2CBB5A9-B6C1-4974-8B6E-C215E6CEE130}"/>
              </a:ext>
            </a:extLst>
          </p:cNvPr>
          <p:cNvSpPr txBox="1">
            <a:spLocks noGrp="1"/>
          </p:cNvSpPr>
          <p:nvPr>
            <p:ph type="body" idx="1"/>
          </p:nvPr>
        </p:nvSpPr>
        <p:spPr>
          <a:xfrm>
            <a:off x="1049400" y="1457934"/>
            <a:ext cx="7408800" cy="378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 sz="1600" dirty="0"/>
              <a:t>                                              3 Tasks to be executed</a:t>
            </a:r>
            <a:endParaRPr sz="1600" dirty="0"/>
          </a:p>
        </p:txBody>
      </p:sp>
      <p:sp>
        <p:nvSpPr>
          <p:cNvPr id="12" name="Google Shape;291;p36">
            <a:extLst>
              <a:ext uri="{FF2B5EF4-FFF2-40B4-BE49-F238E27FC236}">
                <a16:creationId xmlns:a16="http://schemas.microsoft.com/office/drawing/2014/main" id="{388F0E70-9D84-4035-A0C9-AD536B17431A}"/>
              </a:ext>
            </a:extLst>
          </p:cNvPr>
          <p:cNvSpPr txBox="1">
            <a:spLocks/>
          </p:cNvSpPr>
          <p:nvPr/>
        </p:nvSpPr>
        <p:spPr bwMode="auto">
          <a:xfrm>
            <a:off x="1219200" y="2220816"/>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Clr>
                <a:schemeClr val="dk1"/>
              </a:buClr>
              <a:buSzPts val="1600"/>
            </a:pPr>
            <a:r>
              <a:rPr lang="it-IT" sz="1600" dirty="0" err="1">
                <a:solidFill>
                  <a:schemeClr val="dk1"/>
                </a:solidFill>
              </a:rPr>
              <a:t>CoM</a:t>
            </a:r>
            <a:r>
              <a:rPr lang="it-IT" sz="1600" dirty="0">
                <a:solidFill>
                  <a:schemeClr val="dk1"/>
                </a:solidFill>
              </a:rPr>
              <a:t> position</a:t>
            </a:r>
          </a:p>
        </p:txBody>
      </p:sp>
      <p:sp>
        <p:nvSpPr>
          <p:cNvPr id="13" name="Google Shape;292;p36">
            <a:extLst>
              <a:ext uri="{FF2B5EF4-FFF2-40B4-BE49-F238E27FC236}">
                <a16:creationId xmlns:a16="http://schemas.microsoft.com/office/drawing/2014/main" id="{B2D1310D-34A3-42F0-935B-5E0ECBD41CDD}"/>
              </a:ext>
            </a:extLst>
          </p:cNvPr>
          <p:cNvSpPr txBox="1">
            <a:spLocks/>
          </p:cNvSpPr>
          <p:nvPr/>
        </p:nvSpPr>
        <p:spPr bwMode="auto">
          <a:xfrm>
            <a:off x="1219200" y="2956341"/>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Clr>
                <a:schemeClr val="dk1"/>
              </a:buClr>
              <a:buSzPts val="1600"/>
            </a:pPr>
            <a:r>
              <a:rPr lang="it-IT" sz="1600">
                <a:solidFill>
                  <a:schemeClr val="dk1"/>
                </a:solidFill>
              </a:rPr>
              <a:t>Torso Orientation</a:t>
            </a:r>
          </a:p>
        </p:txBody>
      </p:sp>
      <p:sp>
        <p:nvSpPr>
          <p:cNvPr id="14" name="Google Shape;293;p36">
            <a:extLst>
              <a:ext uri="{FF2B5EF4-FFF2-40B4-BE49-F238E27FC236}">
                <a16:creationId xmlns:a16="http://schemas.microsoft.com/office/drawing/2014/main" id="{978CD5E3-9C9A-4B5E-A35F-4A139272844E}"/>
              </a:ext>
            </a:extLst>
          </p:cNvPr>
          <p:cNvSpPr txBox="1">
            <a:spLocks/>
          </p:cNvSpPr>
          <p:nvPr/>
        </p:nvSpPr>
        <p:spPr bwMode="auto">
          <a:xfrm>
            <a:off x="1215150" y="3664291"/>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Clr>
                <a:schemeClr val="dk1"/>
              </a:buClr>
              <a:buSzPts val="1600"/>
            </a:pPr>
            <a:r>
              <a:rPr lang="it-IT" sz="1600">
                <a:solidFill>
                  <a:schemeClr val="dk1"/>
                </a:solidFill>
              </a:rPr>
              <a:t>Swing Foot Position</a:t>
            </a:r>
          </a:p>
        </p:txBody>
      </p:sp>
      <p:pic>
        <p:nvPicPr>
          <p:cNvPr id="16" name="Google Shape;294;p36" descr="c_d = \begin{pmatrix}&#10;x_c \\&#10;h_o&#10;\end{pmatrix}" title="MathEquation,#000000">
            <a:extLst>
              <a:ext uri="{FF2B5EF4-FFF2-40B4-BE49-F238E27FC236}">
                <a16:creationId xmlns:a16="http://schemas.microsoft.com/office/drawing/2014/main" id="{44035DC7-F0AD-47EC-9D28-B81F5444FC93}"/>
              </a:ext>
            </a:extLst>
          </p:cNvPr>
          <p:cNvPicPr preferRelativeResize="0"/>
          <p:nvPr/>
        </p:nvPicPr>
        <p:blipFill>
          <a:blip r:embed="rId3">
            <a:alphaModFix/>
          </a:blip>
          <a:stretch>
            <a:fillRect/>
          </a:stretch>
        </p:blipFill>
        <p:spPr>
          <a:xfrm>
            <a:off x="5946476" y="2105766"/>
            <a:ext cx="1198576" cy="612775"/>
          </a:xfrm>
          <a:prstGeom prst="rect">
            <a:avLst/>
          </a:prstGeom>
          <a:noFill/>
          <a:ln>
            <a:noFill/>
          </a:ln>
        </p:spPr>
      </p:pic>
      <p:pic>
        <p:nvPicPr>
          <p:cNvPr id="17" name="Google Shape;295;p36" descr="\theta_d = \theta_y" title="MathEquation,#000000">
            <a:extLst>
              <a:ext uri="{FF2B5EF4-FFF2-40B4-BE49-F238E27FC236}">
                <a16:creationId xmlns:a16="http://schemas.microsoft.com/office/drawing/2014/main" id="{5DA5C78A-B593-4E0E-9C1E-6BC8F8FFE3E6}"/>
              </a:ext>
            </a:extLst>
          </p:cNvPr>
          <p:cNvPicPr preferRelativeResize="0"/>
          <p:nvPr/>
        </p:nvPicPr>
        <p:blipFill>
          <a:blip r:embed="rId4">
            <a:alphaModFix/>
          </a:blip>
          <a:stretch>
            <a:fillRect/>
          </a:stretch>
        </p:blipFill>
        <p:spPr>
          <a:xfrm>
            <a:off x="5946475" y="2995407"/>
            <a:ext cx="711900" cy="274937"/>
          </a:xfrm>
          <a:prstGeom prst="rect">
            <a:avLst/>
          </a:prstGeom>
          <a:noFill/>
          <a:ln>
            <a:noFill/>
          </a:ln>
        </p:spPr>
      </p:pic>
      <p:sp>
        <p:nvSpPr>
          <p:cNvPr id="18" name="Google Shape;296;p36">
            <a:extLst>
              <a:ext uri="{FF2B5EF4-FFF2-40B4-BE49-F238E27FC236}">
                <a16:creationId xmlns:a16="http://schemas.microsoft.com/office/drawing/2014/main" id="{1D7EF6F7-A4F1-4C9F-9255-21091052FFBC}"/>
              </a:ext>
            </a:extLst>
          </p:cNvPr>
          <p:cNvSpPr/>
          <p:nvPr/>
        </p:nvSpPr>
        <p:spPr>
          <a:xfrm>
            <a:off x="4446575" y="2312154"/>
            <a:ext cx="711900" cy="223500"/>
          </a:xfrm>
          <a:prstGeom prst="rightArrow">
            <a:avLst>
              <a:gd name="adj1" fmla="val 50000"/>
              <a:gd name="adj2" fmla="val 50000"/>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8;p36">
            <a:extLst>
              <a:ext uri="{FF2B5EF4-FFF2-40B4-BE49-F238E27FC236}">
                <a16:creationId xmlns:a16="http://schemas.microsoft.com/office/drawing/2014/main" id="{26018704-F295-49F6-BEEE-C21765DB533D}"/>
              </a:ext>
            </a:extLst>
          </p:cNvPr>
          <p:cNvSpPr/>
          <p:nvPr/>
        </p:nvSpPr>
        <p:spPr>
          <a:xfrm>
            <a:off x="4442525" y="3755604"/>
            <a:ext cx="711900" cy="223500"/>
          </a:xfrm>
          <a:prstGeom prst="rightArrow">
            <a:avLst>
              <a:gd name="adj1" fmla="val 50000"/>
              <a:gd name="adj2" fmla="val 50000"/>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99;p36" descr="f_d = \begin{pmatrix}&#10;x_{sf} \\&#10;z_{sf}&#10;\end{pmatrix}" title="MathEquation,#000000">
            <a:extLst>
              <a:ext uri="{FF2B5EF4-FFF2-40B4-BE49-F238E27FC236}">
                <a16:creationId xmlns:a16="http://schemas.microsoft.com/office/drawing/2014/main" id="{B5A8799A-97AD-47C7-A7ED-019C0D33BA29}"/>
              </a:ext>
            </a:extLst>
          </p:cNvPr>
          <p:cNvPicPr preferRelativeResize="0"/>
          <p:nvPr/>
        </p:nvPicPr>
        <p:blipFill>
          <a:blip r:embed="rId5">
            <a:alphaModFix/>
          </a:blip>
          <a:stretch>
            <a:fillRect/>
          </a:stretch>
        </p:blipFill>
        <p:spPr>
          <a:xfrm>
            <a:off x="5936020" y="3547214"/>
            <a:ext cx="1219480" cy="612775"/>
          </a:xfrm>
          <a:prstGeom prst="rect">
            <a:avLst/>
          </a:prstGeom>
          <a:noFill/>
          <a:ln>
            <a:noFill/>
          </a:ln>
        </p:spPr>
      </p:pic>
      <p:pic>
        <p:nvPicPr>
          <p:cNvPr id="21" name="Google Shape;300;p36" descr="x_{sf}(t) = x_{sf}(t_0) + p(t)(x_{sf}(t_f)-x_{sf}(t_0)) \quad z_{sf}(t) = -\frac{4z_{max}}{t_f^2}t(t-t_f)" title="MathEquation,#000000">
            <a:extLst>
              <a:ext uri="{FF2B5EF4-FFF2-40B4-BE49-F238E27FC236}">
                <a16:creationId xmlns:a16="http://schemas.microsoft.com/office/drawing/2014/main" id="{9209E64D-C4ED-4111-9E8C-DDA5F6171176}"/>
              </a:ext>
            </a:extLst>
          </p:cNvPr>
          <p:cNvPicPr preferRelativeResize="0"/>
          <p:nvPr/>
        </p:nvPicPr>
        <p:blipFill>
          <a:blip r:embed="rId6">
            <a:alphaModFix/>
          </a:blip>
          <a:stretch>
            <a:fillRect/>
          </a:stretch>
        </p:blipFill>
        <p:spPr>
          <a:xfrm>
            <a:off x="1419619" y="4783670"/>
            <a:ext cx="6438022" cy="458725"/>
          </a:xfrm>
          <a:prstGeom prst="rect">
            <a:avLst/>
          </a:prstGeom>
          <a:noFill/>
          <a:ln>
            <a:noFill/>
          </a:ln>
        </p:spPr>
      </p:pic>
      <p:sp>
        <p:nvSpPr>
          <p:cNvPr id="22" name="Rettangolo 21">
            <a:extLst>
              <a:ext uri="{FF2B5EF4-FFF2-40B4-BE49-F238E27FC236}">
                <a16:creationId xmlns:a16="http://schemas.microsoft.com/office/drawing/2014/main" id="{6A8BDCD9-AFA8-4254-B876-18889175F6D5}"/>
              </a:ext>
            </a:extLst>
          </p:cNvPr>
          <p:cNvSpPr/>
          <p:nvPr/>
        </p:nvSpPr>
        <p:spPr>
          <a:xfrm>
            <a:off x="3922623" y="2417862"/>
            <a:ext cx="1298753" cy="307777"/>
          </a:xfrm>
          <a:prstGeom prst="rect">
            <a:avLst/>
          </a:prstGeom>
        </p:spPr>
        <p:txBody>
          <a:bodyPr wrap="none">
            <a:spAutoFit/>
          </a:bodyPr>
          <a:lstStyle/>
          <a:p>
            <a:r>
              <a:rPr lang="it" dirty="0"/>
              <a:t>CoM Tracking</a:t>
            </a:r>
            <a:endParaRPr lang="it-IT" dirty="0"/>
          </a:p>
        </p:txBody>
      </p:sp>
      <p:sp>
        <p:nvSpPr>
          <p:cNvPr id="23" name="Google Shape;296;p36">
            <a:extLst>
              <a:ext uri="{FF2B5EF4-FFF2-40B4-BE49-F238E27FC236}">
                <a16:creationId xmlns:a16="http://schemas.microsoft.com/office/drawing/2014/main" id="{50B51ADD-9D41-440A-9C99-CA7295AF33F1}"/>
              </a:ext>
            </a:extLst>
          </p:cNvPr>
          <p:cNvSpPr/>
          <p:nvPr/>
        </p:nvSpPr>
        <p:spPr>
          <a:xfrm>
            <a:off x="4442525" y="3001935"/>
            <a:ext cx="711900" cy="223500"/>
          </a:xfrm>
          <a:prstGeom prst="rightArrow">
            <a:avLst>
              <a:gd name="adj1" fmla="val 50000"/>
              <a:gd name="adj2" fmla="val 50000"/>
            </a:avLst>
          </a:prstGeom>
          <a:solidFill>
            <a:schemeClr val="tx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85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data 3">
            <a:extLst>
              <a:ext uri="{FF2B5EF4-FFF2-40B4-BE49-F238E27FC236}">
                <a16:creationId xmlns:a16="http://schemas.microsoft.com/office/drawing/2014/main" id="{002491FB-48D2-4825-9E51-A95728ACF345}"/>
              </a:ext>
            </a:extLst>
          </p:cNvPr>
          <p:cNvSpPr>
            <a:spLocks noGrp="1"/>
          </p:cNvSpPr>
          <p:nvPr>
            <p:ph type="dt" sz="half" idx="10"/>
          </p:nvPr>
        </p:nvSpPr>
        <p:spPr/>
        <p:txBody>
          <a:bodyPr/>
          <a:lstStyle/>
          <a:p>
            <a:fld id="{233FEB15-E31E-4D89-91CA-6939088C6D17}" type="datetime1">
              <a:rPr lang="it-IT" altLang="it-IT"/>
              <a:pPr/>
              <a:t>14/05/2020</a:t>
            </a:fld>
            <a:endParaRPr lang="it-IT" altLang="it-IT" dirty="0"/>
          </a:p>
        </p:txBody>
      </p:sp>
      <p:sp>
        <p:nvSpPr>
          <p:cNvPr id="6" name="Segnaposto piè di pagina 4">
            <a:extLst>
              <a:ext uri="{FF2B5EF4-FFF2-40B4-BE49-F238E27FC236}">
                <a16:creationId xmlns:a16="http://schemas.microsoft.com/office/drawing/2014/main" id="{6D88CD3E-9E82-4B2B-94F3-A4FC6C6165E5}"/>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7" name="Segnaposto numero diapositiva 5">
            <a:extLst>
              <a:ext uri="{FF2B5EF4-FFF2-40B4-BE49-F238E27FC236}">
                <a16:creationId xmlns:a16="http://schemas.microsoft.com/office/drawing/2014/main" id="{63E57130-8E7C-4A88-83AC-997A37EFFAD9}"/>
              </a:ext>
            </a:extLst>
          </p:cNvPr>
          <p:cNvSpPr>
            <a:spLocks noGrp="1"/>
          </p:cNvSpPr>
          <p:nvPr>
            <p:ph type="sldNum" sz="quarter" idx="12"/>
          </p:nvPr>
        </p:nvSpPr>
        <p:spPr/>
        <p:txBody>
          <a:bodyPr/>
          <a:lstStyle/>
          <a:p>
            <a:r>
              <a:rPr lang="it-IT" altLang="it-IT" dirty="0"/>
              <a:t>Pagina </a:t>
            </a:r>
            <a:fld id="{92631947-D732-493A-99F4-779CE553C957}" type="slidenum">
              <a:rPr lang="it-IT" altLang="it-IT"/>
              <a:pPr/>
              <a:t>3</a:t>
            </a:fld>
            <a:endParaRPr lang="it-IT" altLang="it-IT" dirty="0"/>
          </a:p>
        </p:txBody>
      </p:sp>
      <p:sp>
        <p:nvSpPr>
          <p:cNvPr id="9218" name="Rectangle 2">
            <a:extLst>
              <a:ext uri="{FF2B5EF4-FFF2-40B4-BE49-F238E27FC236}">
                <a16:creationId xmlns:a16="http://schemas.microsoft.com/office/drawing/2014/main" id="{E3CCD3DB-94E1-4A3B-8124-A316265B4118}"/>
              </a:ext>
            </a:extLst>
          </p:cNvPr>
          <p:cNvSpPr>
            <a:spLocks noGrp="1" noChangeArrowheads="1"/>
          </p:cNvSpPr>
          <p:nvPr>
            <p:ph type="title"/>
          </p:nvPr>
        </p:nvSpPr>
        <p:spPr>
          <a:xfrm>
            <a:off x="1116013" y="409575"/>
            <a:ext cx="7416800" cy="504825"/>
          </a:xfrm>
        </p:spPr>
        <p:txBody>
          <a:bodyPr/>
          <a:lstStyle/>
          <a:p>
            <a:r>
              <a:rPr lang="it-IT" altLang="it-IT" dirty="0"/>
              <a:t>Aim of the project</a:t>
            </a:r>
          </a:p>
        </p:txBody>
      </p:sp>
      <p:sp>
        <p:nvSpPr>
          <p:cNvPr id="9221" name="Rectangle 5">
            <a:extLst>
              <a:ext uri="{FF2B5EF4-FFF2-40B4-BE49-F238E27FC236}">
                <a16:creationId xmlns:a16="http://schemas.microsoft.com/office/drawing/2014/main" id="{447F5D9D-F087-4E2A-8087-45F07611E86E}"/>
              </a:ext>
            </a:extLst>
          </p:cNvPr>
          <p:cNvSpPr>
            <a:spLocks noGrp="1" noChangeArrowheads="1"/>
          </p:cNvSpPr>
          <p:nvPr>
            <p:ph type="body" idx="1"/>
          </p:nvPr>
        </p:nvSpPr>
        <p:spPr>
          <a:xfrm>
            <a:off x="1109670" y="1124744"/>
            <a:ext cx="7408863" cy="4464496"/>
          </a:xfrm>
        </p:spPr>
        <p:txBody>
          <a:bodyPr/>
          <a:lstStyle/>
          <a:p>
            <a:pPr algn="just"/>
            <a:r>
              <a:rPr lang="en-GB" sz="1600" dirty="0"/>
              <a:t>The aim of this work is to study the gait generation via hybrid trajectory optimization and feedback linearization, and to compare the results with another kind of gait generation, based on Center of Mass (CoM) trajectory and differential kinematics tracking.</a:t>
            </a:r>
          </a:p>
          <a:p>
            <a:pPr algn="just"/>
            <a:endParaRPr lang="en-GB" sz="1600" dirty="0"/>
          </a:p>
          <a:p>
            <a:pPr algn="just"/>
            <a:r>
              <a:rPr lang="en-GB" sz="1600" dirty="0"/>
              <a:t>The simulations are performed on the prototype RABBIT, which is a 5-link walker.</a:t>
            </a:r>
          </a:p>
          <a:p>
            <a:pPr marL="0" indent="0" algn="just">
              <a:buNone/>
            </a:pPr>
            <a:endParaRPr lang="en-GB" sz="1600" dirty="0"/>
          </a:p>
          <a:p>
            <a:pPr algn="just">
              <a:buFontTx/>
              <a:buNone/>
            </a:pPr>
            <a:endParaRPr lang="it-IT" altLang="it-IT" sz="1600" dirty="0"/>
          </a:p>
        </p:txBody>
      </p:sp>
      <p:pic>
        <p:nvPicPr>
          <p:cNvPr id="3" name="Picture 2">
            <a:extLst>
              <a:ext uri="{FF2B5EF4-FFF2-40B4-BE49-F238E27FC236}">
                <a16:creationId xmlns:a16="http://schemas.microsoft.com/office/drawing/2014/main" id="{B0EBCC4F-DB6C-5845-B9BB-A4FC0D65D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635" y="3335474"/>
            <a:ext cx="1791555" cy="244450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30</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Tracking via Differential Kinematics</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0" name="Google Shape;310;p37">
            <a:extLst>
              <a:ext uri="{FF2B5EF4-FFF2-40B4-BE49-F238E27FC236}">
                <a16:creationId xmlns:a16="http://schemas.microsoft.com/office/drawing/2014/main" id="{2F4743AA-7D1D-4EEF-A2A8-1E21EE8AD87F}"/>
              </a:ext>
            </a:extLst>
          </p:cNvPr>
          <p:cNvSpPr txBox="1">
            <a:spLocks noGrp="1"/>
          </p:cNvSpPr>
          <p:nvPr>
            <p:ph type="body" idx="1"/>
          </p:nvPr>
        </p:nvSpPr>
        <p:spPr>
          <a:xfrm>
            <a:off x="1116013" y="990660"/>
            <a:ext cx="7408800" cy="598200"/>
          </a:xfrm>
          <a:prstGeom prst="rect">
            <a:avLst/>
          </a:prstGeom>
          <a:noFill/>
          <a:ln>
            <a:noFill/>
          </a:ln>
        </p:spPr>
        <p:txBody>
          <a:bodyPr spcFirstLastPara="1" wrap="square" lIns="91425" tIns="45700" rIns="91425" bIns="45700" anchor="t" anchorCtr="0">
            <a:noAutofit/>
          </a:bodyPr>
          <a:lstStyle/>
          <a:p>
            <a:pPr marL="457200" lvl="0" indent="-330200" algn="l" rtl="0">
              <a:spcBef>
                <a:spcPts val="0"/>
              </a:spcBef>
              <a:spcAft>
                <a:spcPts val="0"/>
              </a:spcAft>
              <a:buSzPts val="1600"/>
              <a:buChar char="•"/>
            </a:pPr>
            <a:r>
              <a:rPr lang="it" sz="1600" dirty="0"/>
              <a:t>Tracking is achieved by solving the task at velocity level </a:t>
            </a:r>
            <a:endParaRPr sz="1600" dirty="0"/>
          </a:p>
        </p:txBody>
      </p:sp>
      <p:pic>
        <p:nvPicPr>
          <p:cNvPr id="12" name="Google Shape;311;p37" descr="\dot{t} = \begin{pmatrix}&#10;\dot{c}\\&#10;\dot{\theta}\\&#10;\dot{f}&#10;\end{pmatrix} = \begin{pmatrix}&#10;J_c(q)\\&#10;J_{\theta}(q)\\&#10;J_f(q)&#10;\end{pmatrix}\dot{q} = J_t(q)\dot{q}" title="MathEquation,#000000">
            <a:extLst>
              <a:ext uri="{FF2B5EF4-FFF2-40B4-BE49-F238E27FC236}">
                <a16:creationId xmlns:a16="http://schemas.microsoft.com/office/drawing/2014/main" id="{9F279D03-1865-4102-8607-FC94310C4C98}"/>
              </a:ext>
            </a:extLst>
          </p:cNvPr>
          <p:cNvPicPr preferRelativeResize="0"/>
          <p:nvPr/>
        </p:nvPicPr>
        <p:blipFill>
          <a:blip r:embed="rId3">
            <a:alphaModFix/>
          </a:blip>
          <a:stretch>
            <a:fillRect/>
          </a:stretch>
        </p:blipFill>
        <p:spPr>
          <a:xfrm>
            <a:off x="2875338" y="1632762"/>
            <a:ext cx="3393324" cy="937400"/>
          </a:xfrm>
          <a:prstGeom prst="rect">
            <a:avLst/>
          </a:prstGeom>
          <a:noFill/>
          <a:ln>
            <a:noFill/>
          </a:ln>
        </p:spPr>
      </p:pic>
      <p:sp>
        <p:nvSpPr>
          <p:cNvPr id="13" name="Google Shape;312;p37">
            <a:extLst>
              <a:ext uri="{FF2B5EF4-FFF2-40B4-BE49-F238E27FC236}">
                <a16:creationId xmlns:a16="http://schemas.microsoft.com/office/drawing/2014/main" id="{9D99F470-BAE4-4BDB-B085-3B349DEC84A4}"/>
              </a:ext>
            </a:extLst>
          </p:cNvPr>
          <p:cNvSpPr txBox="1">
            <a:spLocks/>
          </p:cNvSpPr>
          <p:nvPr/>
        </p:nvSpPr>
        <p:spPr bwMode="auto">
          <a:xfrm>
            <a:off x="1116013" y="2837770"/>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SzPts val="1600"/>
            </a:pPr>
            <a:r>
              <a:rPr lang="en-US" sz="1600" dirty="0"/>
              <a:t>Solve for the joint velocity, plus position error</a:t>
            </a:r>
          </a:p>
        </p:txBody>
      </p:sp>
      <p:pic>
        <p:nvPicPr>
          <p:cNvPr id="14" name="Google Shape;313;p37" descr="\dot{q} = J_t^\#(\dot{t}_d + k(t_d-t))" title="MathEquation,#000000">
            <a:extLst>
              <a:ext uri="{FF2B5EF4-FFF2-40B4-BE49-F238E27FC236}">
                <a16:creationId xmlns:a16="http://schemas.microsoft.com/office/drawing/2014/main" id="{176F210D-CC19-48C4-800B-7A60B7665BA0}"/>
              </a:ext>
            </a:extLst>
          </p:cNvPr>
          <p:cNvPicPr preferRelativeResize="0"/>
          <p:nvPr/>
        </p:nvPicPr>
        <p:blipFill>
          <a:blip r:embed="rId4">
            <a:alphaModFix/>
          </a:blip>
          <a:stretch>
            <a:fillRect/>
          </a:stretch>
        </p:blipFill>
        <p:spPr>
          <a:xfrm>
            <a:off x="3472290" y="3614321"/>
            <a:ext cx="2704374" cy="378600"/>
          </a:xfrm>
          <a:prstGeom prst="rect">
            <a:avLst/>
          </a:prstGeom>
          <a:noFill/>
          <a:ln>
            <a:noFill/>
          </a:ln>
        </p:spPr>
      </p:pic>
      <p:sp>
        <p:nvSpPr>
          <p:cNvPr id="16" name="Google Shape;314;p37">
            <a:extLst>
              <a:ext uri="{FF2B5EF4-FFF2-40B4-BE49-F238E27FC236}">
                <a16:creationId xmlns:a16="http://schemas.microsoft.com/office/drawing/2014/main" id="{BC6574CB-43AE-4C4B-B242-4EBB71472111}"/>
              </a:ext>
            </a:extLst>
          </p:cNvPr>
          <p:cNvSpPr txBox="1">
            <a:spLocks/>
          </p:cNvSpPr>
          <p:nvPr/>
        </p:nvSpPr>
        <p:spPr bwMode="auto">
          <a:xfrm>
            <a:off x="1120088" y="4415651"/>
            <a:ext cx="7408800" cy="37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spcFirstLastPara="1" vert="horz" wrap="square" lIns="91425" tIns="45700" rIns="91425" bIns="45700" numCol="1" anchor="t" anchorCtr="0" compatLnSpc="1">
            <a:prstTxWarp prst="textNoShape">
              <a:avLst/>
            </a:prstTxWarp>
            <a:noAutofit/>
          </a:bodyPr>
          <a:lstStyle>
            <a:lvl1pPr marL="342900" indent="-342900" algn="l" rtl="0" fontAlgn="base">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fontAlgn="base">
              <a:spcBef>
                <a:spcPct val="20000"/>
              </a:spcBef>
              <a:spcAft>
                <a:spcPct val="0"/>
              </a:spcAft>
              <a:buChar char="–"/>
              <a:defRPr sz="2000" kern="1200">
                <a:solidFill>
                  <a:srgbClr val="000000"/>
                </a:solidFill>
                <a:latin typeface="+mn-lt"/>
                <a:ea typeface="+mn-ea"/>
                <a:cs typeface="+mn-cs"/>
              </a:defRPr>
            </a:lvl2pPr>
            <a:lvl3pPr marL="1143000" indent="-228600" algn="l" rtl="0" fontAlgn="base">
              <a:spcBef>
                <a:spcPct val="20000"/>
              </a:spcBef>
              <a:spcAft>
                <a:spcPct val="0"/>
              </a:spcAft>
              <a:buChar char="•"/>
              <a:defRPr sz="1600" kern="1200">
                <a:solidFill>
                  <a:srgbClr val="000000"/>
                </a:solidFill>
                <a:latin typeface="+mn-lt"/>
                <a:ea typeface="+mn-ea"/>
                <a:cs typeface="+mn-cs"/>
              </a:defRPr>
            </a:lvl3pPr>
            <a:lvl4pPr marL="1562100" indent="-228600" algn="l" rtl="0" fontAlgn="base">
              <a:spcBef>
                <a:spcPct val="20000"/>
              </a:spcBef>
              <a:spcAft>
                <a:spcPct val="0"/>
              </a:spcAft>
              <a:buChar char="–"/>
              <a:defRPr sz="1400" kern="1200">
                <a:solidFill>
                  <a:srgbClr val="000000"/>
                </a:solidFill>
                <a:latin typeface="+mn-lt"/>
                <a:ea typeface="+mn-ea"/>
                <a:cs typeface="+mn-cs"/>
              </a:defRPr>
            </a:lvl4pPr>
            <a:lvl5pPr marL="1981200" indent="-228600" algn="l" rtl="0" fontAlgn="base">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0200" eaLnBrk="1" hangingPunct="1">
              <a:spcBef>
                <a:spcPts val="0"/>
              </a:spcBef>
              <a:spcAft>
                <a:spcPts val="0"/>
              </a:spcAft>
              <a:buSzPts val="1600"/>
            </a:pPr>
            <a:r>
              <a:rPr lang="en-US" sz="1600" dirty="0"/>
              <a:t>integrate joint velocity to obtain joint values</a:t>
            </a:r>
          </a:p>
        </p:txBody>
      </p:sp>
      <p:pic>
        <p:nvPicPr>
          <p:cNvPr id="17" name="Google Shape;315;p37" descr="q_t = q_{t-1} + \Delta T \dot{q}" title="MathEquation,#000000">
            <a:extLst>
              <a:ext uri="{FF2B5EF4-FFF2-40B4-BE49-F238E27FC236}">
                <a16:creationId xmlns:a16="http://schemas.microsoft.com/office/drawing/2014/main" id="{5F1A8EBC-368B-41BA-BB48-5B652846A3F4}"/>
              </a:ext>
            </a:extLst>
          </p:cNvPr>
          <p:cNvPicPr preferRelativeResize="0"/>
          <p:nvPr/>
        </p:nvPicPr>
        <p:blipFill>
          <a:blip r:embed="rId5">
            <a:alphaModFix/>
          </a:blip>
          <a:stretch>
            <a:fillRect/>
          </a:stretch>
        </p:blipFill>
        <p:spPr>
          <a:xfrm>
            <a:off x="3472301" y="5167473"/>
            <a:ext cx="1905000" cy="295276"/>
          </a:xfrm>
          <a:prstGeom prst="rect">
            <a:avLst/>
          </a:prstGeom>
          <a:noFill/>
          <a:ln>
            <a:noFill/>
          </a:ln>
        </p:spPr>
      </p:pic>
    </p:spTree>
    <p:extLst>
      <p:ext uri="{BB962C8B-B14F-4D97-AF65-F5344CB8AC3E}">
        <p14:creationId xmlns:p14="http://schemas.microsoft.com/office/powerpoint/2010/main" val="1349480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31</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Tracking Results (Generalized Coordinates)</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6" name="Google Shape;326;p38">
            <a:extLst>
              <a:ext uri="{FF2B5EF4-FFF2-40B4-BE49-F238E27FC236}">
                <a16:creationId xmlns:a16="http://schemas.microsoft.com/office/drawing/2014/main" id="{62506B74-7F07-4329-894E-987079A64512}"/>
              </a:ext>
            </a:extLst>
          </p:cNvPr>
          <p:cNvPicPr preferRelativeResize="0"/>
          <p:nvPr/>
        </p:nvPicPr>
        <p:blipFill>
          <a:blip r:embed="rId3">
            <a:alphaModFix/>
          </a:blip>
          <a:stretch>
            <a:fillRect/>
          </a:stretch>
        </p:blipFill>
        <p:spPr>
          <a:xfrm>
            <a:off x="1440037" y="1100937"/>
            <a:ext cx="6768752" cy="4333352"/>
          </a:xfrm>
          <a:prstGeom prst="rect">
            <a:avLst/>
          </a:prstGeom>
          <a:noFill/>
          <a:ln>
            <a:noFill/>
          </a:ln>
        </p:spPr>
      </p:pic>
      <p:sp>
        <p:nvSpPr>
          <p:cNvPr id="18" name="Google Shape;328;p38">
            <a:extLst>
              <a:ext uri="{FF2B5EF4-FFF2-40B4-BE49-F238E27FC236}">
                <a16:creationId xmlns:a16="http://schemas.microsoft.com/office/drawing/2014/main" id="{C9A42428-F529-4A37-8297-4437D1067B0A}"/>
              </a:ext>
            </a:extLst>
          </p:cNvPr>
          <p:cNvSpPr txBox="1"/>
          <p:nvPr/>
        </p:nvSpPr>
        <p:spPr>
          <a:xfrm>
            <a:off x="3456263" y="5559118"/>
            <a:ext cx="2736300" cy="342900"/>
          </a:xfrm>
          <a:prstGeom prst="rect">
            <a:avLst/>
          </a:prstGeom>
          <a:noFill/>
          <a:ln>
            <a:noFill/>
          </a:ln>
        </p:spPr>
        <p:txBody>
          <a:bodyPr spcFirstLastPara="1" wrap="square" lIns="91425" tIns="91425" rIns="91425" bIns="91425" anchor="t" anchorCtr="0">
            <a:noAutofit/>
          </a:bodyPr>
          <a:lstStyle/>
          <a:p>
            <a:pP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Generalized Coordinates</a:t>
            </a:r>
            <a:endParaRPr sz="1600" kern="0" dirty="0">
              <a:solidFill>
                <a:srgbClr val="000000"/>
              </a:solidFill>
              <a:latin typeface="Arial"/>
              <a:cs typeface="Arial"/>
              <a:sym typeface="Arial"/>
            </a:endParaRPr>
          </a:p>
        </p:txBody>
      </p:sp>
    </p:spTree>
    <p:extLst>
      <p:ext uri="{BB962C8B-B14F-4D97-AF65-F5344CB8AC3E}">
        <p14:creationId xmlns:p14="http://schemas.microsoft.com/office/powerpoint/2010/main" val="21114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32</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Tracking Results (Generalized Coord. </a:t>
            </a:r>
            <a:r>
              <a:rPr lang="it-IT" dirty="0" err="1"/>
              <a:t>Velocities</a:t>
            </a:r>
            <a:r>
              <a:rPr lang="it" dirty="0"/>
              <a:t>)</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2" name="Google Shape;327;p38">
            <a:extLst>
              <a:ext uri="{FF2B5EF4-FFF2-40B4-BE49-F238E27FC236}">
                <a16:creationId xmlns:a16="http://schemas.microsoft.com/office/drawing/2014/main" id="{30626907-DE7C-4B42-ADF6-B102C950EA0F}"/>
              </a:ext>
            </a:extLst>
          </p:cNvPr>
          <p:cNvPicPr preferRelativeResize="0"/>
          <p:nvPr/>
        </p:nvPicPr>
        <p:blipFill>
          <a:blip r:embed="rId3">
            <a:alphaModFix/>
          </a:blip>
          <a:stretch>
            <a:fillRect/>
          </a:stretch>
        </p:blipFill>
        <p:spPr>
          <a:xfrm>
            <a:off x="1474768" y="1065257"/>
            <a:ext cx="6495088" cy="4519889"/>
          </a:xfrm>
          <a:prstGeom prst="rect">
            <a:avLst/>
          </a:prstGeom>
          <a:noFill/>
          <a:ln>
            <a:noFill/>
          </a:ln>
        </p:spPr>
      </p:pic>
      <p:sp>
        <p:nvSpPr>
          <p:cNvPr id="13" name="Google Shape;329;p38">
            <a:extLst>
              <a:ext uri="{FF2B5EF4-FFF2-40B4-BE49-F238E27FC236}">
                <a16:creationId xmlns:a16="http://schemas.microsoft.com/office/drawing/2014/main" id="{F250A470-53BC-438F-9DE5-396F21348C39}"/>
              </a:ext>
            </a:extLst>
          </p:cNvPr>
          <p:cNvSpPr txBox="1"/>
          <p:nvPr/>
        </p:nvSpPr>
        <p:spPr>
          <a:xfrm>
            <a:off x="3266480" y="5451260"/>
            <a:ext cx="2736300" cy="3429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Generalized Coordinates Velocities</a:t>
            </a:r>
            <a:endParaRPr sz="1600" kern="0" dirty="0">
              <a:solidFill>
                <a:srgbClr val="000000"/>
              </a:solidFill>
              <a:latin typeface="Arial"/>
              <a:cs typeface="Arial"/>
              <a:sym typeface="Arial"/>
            </a:endParaRPr>
          </a:p>
        </p:txBody>
      </p:sp>
    </p:spTree>
    <p:extLst>
      <p:ext uri="{BB962C8B-B14F-4D97-AF65-F5344CB8AC3E}">
        <p14:creationId xmlns:p14="http://schemas.microsoft.com/office/powerpoint/2010/main" val="4127477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Bounded</a:t>
            </a:r>
            <a:r>
              <a:rPr lang="it-IT" dirty="0"/>
              <a:t> </a:t>
            </a:r>
            <a:r>
              <a:rPr lang="it-IT" dirty="0" err="1"/>
              <a:t>CoM</a:t>
            </a:r>
            <a:r>
              <a:rPr lang="it-IT" dirty="0"/>
              <a:t> </a:t>
            </a:r>
            <a:r>
              <a:rPr lang="it-IT" dirty="0" err="1"/>
              <a:t>Trajectory</a:t>
            </a:r>
            <a:r>
              <a:rPr lang="it-IT" dirty="0"/>
              <a:t> Tracking</a:t>
            </a:r>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33</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Tracking Results (Trajectory Tracking)</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4" name="Google Shape;340;p39">
            <a:extLst>
              <a:ext uri="{FF2B5EF4-FFF2-40B4-BE49-F238E27FC236}">
                <a16:creationId xmlns:a16="http://schemas.microsoft.com/office/drawing/2014/main" id="{420B99F5-52E4-476B-8169-EFC29353ECAA}"/>
              </a:ext>
            </a:extLst>
          </p:cNvPr>
          <p:cNvPicPr preferRelativeResize="0"/>
          <p:nvPr/>
        </p:nvPicPr>
        <p:blipFill>
          <a:blip r:embed="rId3">
            <a:alphaModFix/>
          </a:blip>
          <a:stretch>
            <a:fillRect/>
          </a:stretch>
        </p:blipFill>
        <p:spPr>
          <a:xfrm>
            <a:off x="597928" y="1160272"/>
            <a:ext cx="7934378" cy="4804051"/>
          </a:xfrm>
          <a:prstGeom prst="rect">
            <a:avLst/>
          </a:prstGeom>
          <a:noFill/>
          <a:ln>
            <a:noFill/>
          </a:ln>
        </p:spPr>
      </p:pic>
    </p:spTree>
    <p:extLst>
      <p:ext uri="{BB962C8B-B14F-4D97-AF65-F5344CB8AC3E}">
        <p14:creationId xmlns:p14="http://schemas.microsoft.com/office/powerpoint/2010/main" val="19707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Comparisons</a:t>
            </a:r>
            <a:endParaRPr 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34</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Comparisons (Generalized Coordinates)</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4" name="Google Shape;351;p40">
            <a:extLst>
              <a:ext uri="{FF2B5EF4-FFF2-40B4-BE49-F238E27FC236}">
                <a16:creationId xmlns:a16="http://schemas.microsoft.com/office/drawing/2014/main" id="{785A9F96-4957-4B74-9AF2-00E0D99D1536}"/>
              </a:ext>
            </a:extLst>
          </p:cNvPr>
          <p:cNvPicPr preferRelativeResize="0"/>
          <p:nvPr/>
        </p:nvPicPr>
        <p:blipFill>
          <a:blip r:embed="rId3">
            <a:alphaModFix/>
          </a:blip>
          <a:stretch>
            <a:fillRect/>
          </a:stretch>
        </p:blipFill>
        <p:spPr>
          <a:xfrm>
            <a:off x="2169132" y="1814769"/>
            <a:ext cx="1814836" cy="3619520"/>
          </a:xfrm>
          <a:prstGeom prst="rect">
            <a:avLst/>
          </a:prstGeom>
          <a:noFill/>
          <a:ln>
            <a:noFill/>
          </a:ln>
        </p:spPr>
      </p:pic>
      <p:pic>
        <p:nvPicPr>
          <p:cNvPr id="16" name="Google Shape;352;p40">
            <a:extLst>
              <a:ext uri="{FF2B5EF4-FFF2-40B4-BE49-F238E27FC236}">
                <a16:creationId xmlns:a16="http://schemas.microsoft.com/office/drawing/2014/main" id="{CEB253F7-D7B6-4865-A086-4B31B5823D8F}"/>
              </a:ext>
            </a:extLst>
          </p:cNvPr>
          <p:cNvPicPr preferRelativeResize="0"/>
          <p:nvPr/>
        </p:nvPicPr>
        <p:blipFill>
          <a:blip r:embed="rId4">
            <a:alphaModFix/>
          </a:blip>
          <a:stretch>
            <a:fillRect/>
          </a:stretch>
        </p:blipFill>
        <p:spPr>
          <a:xfrm>
            <a:off x="4859381" y="1821299"/>
            <a:ext cx="1823690" cy="3619518"/>
          </a:xfrm>
          <a:prstGeom prst="rect">
            <a:avLst/>
          </a:prstGeom>
          <a:noFill/>
          <a:ln>
            <a:noFill/>
          </a:ln>
        </p:spPr>
      </p:pic>
      <p:pic>
        <p:nvPicPr>
          <p:cNvPr id="17" name="Google Shape;353;p40" descr="\alpha = 0.37 \quad t = 0.5" title="MathEquation,#000000">
            <a:extLst>
              <a:ext uri="{FF2B5EF4-FFF2-40B4-BE49-F238E27FC236}">
                <a16:creationId xmlns:a16="http://schemas.microsoft.com/office/drawing/2014/main" id="{31CCC426-D8E2-47F9-8D2D-C1F56BF3A8AA}"/>
              </a:ext>
            </a:extLst>
          </p:cNvPr>
          <p:cNvPicPr preferRelativeResize="0"/>
          <p:nvPr/>
        </p:nvPicPr>
        <p:blipFill>
          <a:blip r:embed="rId5">
            <a:alphaModFix/>
          </a:blip>
          <a:stretch>
            <a:fillRect/>
          </a:stretch>
        </p:blipFill>
        <p:spPr>
          <a:xfrm>
            <a:off x="3422000" y="1248308"/>
            <a:ext cx="2300000" cy="261625"/>
          </a:xfrm>
          <a:prstGeom prst="rect">
            <a:avLst/>
          </a:prstGeom>
          <a:noFill/>
          <a:ln>
            <a:noFill/>
          </a:ln>
        </p:spPr>
      </p:pic>
      <p:sp>
        <p:nvSpPr>
          <p:cNvPr id="18" name="Google Shape;354;p40">
            <a:extLst>
              <a:ext uri="{FF2B5EF4-FFF2-40B4-BE49-F238E27FC236}">
                <a16:creationId xmlns:a16="http://schemas.microsoft.com/office/drawing/2014/main" id="{21C4A409-4540-42F9-AEBB-9899C8D72927}"/>
              </a:ext>
            </a:extLst>
          </p:cNvPr>
          <p:cNvSpPr txBox="1"/>
          <p:nvPr/>
        </p:nvSpPr>
        <p:spPr>
          <a:xfrm>
            <a:off x="167551" y="3429000"/>
            <a:ext cx="1311900" cy="6282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Bounded CoM </a:t>
            </a:r>
            <a:r>
              <a:rPr lang="it-IT" sz="1600" kern="0" dirty="0">
                <a:solidFill>
                  <a:srgbClr val="000000"/>
                </a:solidFill>
                <a:latin typeface="Arial"/>
                <a:cs typeface="Arial"/>
                <a:sym typeface="Arial"/>
              </a:rPr>
              <a:t>Tracking</a:t>
            </a:r>
            <a:endParaRPr sz="1600" kern="0" dirty="0">
              <a:solidFill>
                <a:srgbClr val="000000"/>
              </a:solidFill>
              <a:latin typeface="Arial"/>
              <a:cs typeface="Arial"/>
              <a:sym typeface="Arial"/>
            </a:endParaRPr>
          </a:p>
        </p:txBody>
      </p:sp>
      <p:sp>
        <p:nvSpPr>
          <p:cNvPr id="19" name="Google Shape;355;p40">
            <a:extLst>
              <a:ext uri="{FF2B5EF4-FFF2-40B4-BE49-F238E27FC236}">
                <a16:creationId xmlns:a16="http://schemas.microsoft.com/office/drawing/2014/main" id="{E7136DCA-91FD-472E-9F19-F6B8FA07E234}"/>
              </a:ext>
            </a:extLst>
          </p:cNvPr>
          <p:cNvSpPr/>
          <p:nvPr/>
        </p:nvSpPr>
        <p:spPr>
          <a:xfrm>
            <a:off x="1496452" y="3571650"/>
            <a:ext cx="474600" cy="342900"/>
          </a:xfrm>
          <a:prstGeom prst="rightArrow">
            <a:avLst>
              <a:gd name="adj1" fmla="val 50000"/>
              <a:gd name="adj2" fmla="val 50000"/>
            </a:avLst>
          </a:prstGeom>
          <a:solidFill>
            <a:schemeClr val="tx1"/>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356;p40">
            <a:extLst>
              <a:ext uri="{FF2B5EF4-FFF2-40B4-BE49-F238E27FC236}">
                <a16:creationId xmlns:a16="http://schemas.microsoft.com/office/drawing/2014/main" id="{195C2C4F-9DBD-4C80-BC12-F43D66DCC63D}"/>
              </a:ext>
            </a:extLst>
          </p:cNvPr>
          <p:cNvSpPr txBox="1"/>
          <p:nvPr/>
        </p:nvSpPr>
        <p:spPr>
          <a:xfrm>
            <a:off x="7558484" y="3429431"/>
            <a:ext cx="1311900" cy="6282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Trajectory Optimization</a:t>
            </a:r>
            <a:endParaRPr sz="1600" kern="0" dirty="0">
              <a:solidFill>
                <a:srgbClr val="000000"/>
              </a:solidFill>
              <a:latin typeface="Arial"/>
              <a:cs typeface="Arial"/>
              <a:sym typeface="Arial"/>
            </a:endParaRPr>
          </a:p>
        </p:txBody>
      </p:sp>
      <p:sp>
        <p:nvSpPr>
          <p:cNvPr id="21" name="Google Shape;357;p40">
            <a:extLst>
              <a:ext uri="{FF2B5EF4-FFF2-40B4-BE49-F238E27FC236}">
                <a16:creationId xmlns:a16="http://schemas.microsoft.com/office/drawing/2014/main" id="{C72FA763-A6EF-4D16-9BC9-B8C1BC12192A}"/>
              </a:ext>
            </a:extLst>
          </p:cNvPr>
          <p:cNvSpPr/>
          <p:nvPr/>
        </p:nvSpPr>
        <p:spPr>
          <a:xfrm rot="10800000">
            <a:off x="6974868" y="3575682"/>
            <a:ext cx="474600" cy="342900"/>
          </a:xfrm>
          <a:prstGeom prst="rightArrow">
            <a:avLst>
              <a:gd name="adj1" fmla="val 50000"/>
              <a:gd name="adj2" fmla="val 50000"/>
            </a:avLst>
          </a:prstGeom>
          <a:solidFill>
            <a:schemeClr val="tx1"/>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18155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Comparisons</a:t>
            </a:r>
            <a:endParaRPr 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35</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 dirty="0"/>
              <a:t>Comparisons (Generalized Coor</a:t>
            </a:r>
            <a:r>
              <a:rPr lang="it-IT" dirty="0"/>
              <a:t>d.</a:t>
            </a:r>
            <a:r>
              <a:rPr lang="it" dirty="0"/>
              <a:t> Velocities)</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17" name="Google Shape;353;p40" descr="\alpha = 0.37 \quad t = 0.5" title="MathEquation,#000000">
            <a:extLst>
              <a:ext uri="{FF2B5EF4-FFF2-40B4-BE49-F238E27FC236}">
                <a16:creationId xmlns:a16="http://schemas.microsoft.com/office/drawing/2014/main" id="{31CCC426-D8E2-47F9-8D2D-C1F56BF3A8AA}"/>
              </a:ext>
            </a:extLst>
          </p:cNvPr>
          <p:cNvPicPr preferRelativeResize="0"/>
          <p:nvPr/>
        </p:nvPicPr>
        <p:blipFill>
          <a:blip r:embed="rId3">
            <a:alphaModFix/>
          </a:blip>
          <a:stretch>
            <a:fillRect/>
          </a:stretch>
        </p:blipFill>
        <p:spPr>
          <a:xfrm>
            <a:off x="3422000" y="1248308"/>
            <a:ext cx="2300000" cy="261625"/>
          </a:xfrm>
          <a:prstGeom prst="rect">
            <a:avLst/>
          </a:prstGeom>
          <a:noFill/>
          <a:ln>
            <a:noFill/>
          </a:ln>
        </p:spPr>
      </p:pic>
      <p:sp>
        <p:nvSpPr>
          <p:cNvPr id="18" name="Google Shape;354;p40">
            <a:extLst>
              <a:ext uri="{FF2B5EF4-FFF2-40B4-BE49-F238E27FC236}">
                <a16:creationId xmlns:a16="http://schemas.microsoft.com/office/drawing/2014/main" id="{21C4A409-4540-42F9-AEBB-9899C8D72927}"/>
              </a:ext>
            </a:extLst>
          </p:cNvPr>
          <p:cNvSpPr txBox="1"/>
          <p:nvPr/>
        </p:nvSpPr>
        <p:spPr>
          <a:xfrm>
            <a:off x="167551" y="3429000"/>
            <a:ext cx="1311900" cy="6282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Bounded CoM </a:t>
            </a:r>
            <a:r>
              <a:rPr lang="it-IT" sz="1600" kern="0" dirty="0">
                <a:solidFill>
                  <a:srgbClr val="000000"/>
                </a:solidFill>
                <a:latin typeface="Arial"/>
                <a:cs typeface="Arial"/>
                <a:sym typeface="Arial"/>
              </a:rPr>
              <a:t>Tracking</a:t>
            </a:r>
            <a:endParaRPr sz="1600" kern="0" dirty="0">
              <a:solidFill>
                <a:srgbClr val="000000"/>
              </a:solidFill>
              <a:latin typeface="Arial"/>
              <a:cs typeface="Arial"/>
              <a:sym typeface="Arial"/>
            </a:endParaRPr>
          </a:p>
        </p:txBody>
      </p:sp>
      <p:sp>
        <p:nvSpPr>
          <p:cNvPr id="19" name="Google Shape;355;p40">
            <a:extLst>
              <a:ext uri="{FF2B5EF4-FFF2-40B4-BE49-F238E27FC236}">
                <a16:creationId xmlns:a16="http://schemas.microsoft.com/office/drawing/2014/main" id="{E7136DCA-91FD-472E-9F19-F6B8FA07E234}"/>
              </a:ext>
            </a:extLst>
          </p:cNvPr>
          <p:cNvSpPr/>
          <p:nvPr/>
        </p:nvSpPr>
        <p:spPr>
          <a:xfrm>
            <a:off x="1496452" y="3571650"/>
            <a:ext cx="474600" cy="342900"/>
          </a:xfrm>
          <a:prstGeom prst="rightArrow">
            <a:avLst>
              <a:gd name="adj1" fmla="val 50000"/>
              <a:gd name="adj2" fmla="val 50000"/>
            </a:avLst>
          </a:prstGeom>
          <a:solidFill>
            <a:schemeClr val="tx1"/>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356;p40">
            <a:extLst>
              <a:ext uri="{FF2B5EF4-FFF2-40B4-BE49-F238E27FC236}">
                <a16:creationId xmlns:a16="http://schemas.microsoft.com/office/drawing/2014/main" id="{195C2C4F-9DBD-4C80-BC12-F43D66DCC63D}"/>
              </a:ext>
            </a:extLst>
          </p:cNvPr>
          <p:cNvSpPr txBox="1"/>
          <p:nvPr/>
        </p:nvSpPr>
        <p:spPr>
          <a:xfrm>
            <a:off x="7558484" y="3429431"/>
            <a:ext cx="1311900" cy="628200"/>
          </a:xfrm>
          <a:prstGeom prst="rect">
            <a:avLst/>
          </a:prstGeom>
          <a:noFill/>
          <a:ln>
            <a:noFill/>
          </a:ln>
        </p:spPr>
        <p:txBody>
          <a:bodyPr spcFirstLastPara="1" wrap="square" lIns="91425" tIns="91425" rIns="91425" bIns="91425" anchor="t" anchorCtr="0">
            <a:noAutofit/>
          </a:bodyPr>
          <a:lstStyle/>
          <a:p>
            <a:pPr algn="ctr" eaLnBrk="1" fontAlgn="auto" hangingPunct="1">
              <a:spcBef>
                <a:spcPts val="0"/>
              </a:spcBef>
              <a:spcAft>
                <a:spcPts val="0"/>
              </a:spcAft>
              <a:buClr>
                <a:srgbClr val="000000"/>
              </a:buClr>
              <a:buFont typeface="Arial"/>
              <a:buNone/>
            </a:pPr>
            <a:r>
              <a:rPr lang="it" sz="1600" kern="0" dirty="0">
                <a:solidFill>
                  <a:srgbClr val="000000"/>
                </a:solidFill>
                <a:latin typeface="Arial"/>
                <a:cs typeface="Arial"/>
                <a:sym typeface="Arial"/>
              </a:rPr>
              <a:t>Trajectory Optimization</a:t>
            </a:r>
            <a:endParaRPr sz="1600" kern="0" dirty="0">
              <a:solidFill>
                <a:srgbClr val="000000"/>
              </a:solidFill>
              <a:latin typeface="Arial"/>
              <a:cs typeface="Arial"/>
              <a:sym typeface="Arial"/>
            </a:endParaRPr>
          </a:p>
        </p:txBody>
      </p:sp>
      <p:sp>
        <p:nvSpPr>
          <p:cNvPr id="21" name="Google Shape;357;p40">
            <a:extLst>
              <a:ext uri="{FF2B5EF4-FFF2-40B4-BE49-F238E27FC236}">
                <a16:creationId xmlns:a16="http://schemas.microsoft.com/office/drawing/2014/main" id="{C72FA763-A6EF-4D16-9BC9-B8C1BC12192A}"/>
              </a:ext>
            </a:extLst>
          </p:cNvPr>
          <p:cNvSpPr/>
          <p:nvPr/>
        </p:nvSpPr>
        <p:spPr>
          <a:xfrm rot="10800000">
            <a:off x="6974868" y="3575682"/>
            <a:ext cx="474600" cy="342900"/>
          </a:xfrm>
          <a:prstGeom prst="rightArrow">
            <a:avLst>
              <a:gd name="adj1" fmla="val 50000"/>
              <a:gd name="adj2" fmla="val 50000"/>
            </a:avLst>
          </a:prstGeom>
          <a:solidFill>
            <a:schemeClr val="tx1"/>
          </a:solidFill>
          <a:ln w="9525" cap="flat" cmpd="sng">
            <a:solidFill>
              <a:srgbClr val="822433"/>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2" name="Google Shape;369;p41">
            <a:extLst>
              <a:ext uri="{FF2B5EF4-FFF2-40B4-BE49-F238E27FC236}">
                <a16:creationId xmlns:a16="http://schemas.microsoft.com/office/drawing/2014/main" id="{E05F0F25-CBE0-4257-A285-1C9BD556C638}"/>
              </a:ext>
            </a:extLst>
          </p:cNvPr>
          <p:cNvPicPr preferRelativeResize="0"/>
          <p:nvPr/>
        </p:nvPicPr>
        <p:blipFill>
          <a:blip r:embed="rId4">
            <a:alphaModFix/>
          </a:blip>
          <a:stretch>
            <a:fillRect/>
          </a:stretch>
        </p:blipFill>
        <p:spPr>
          <a:xfrm>
            <a:off x="2019602" y="1808578"/>
            <a:ext cx="2300000" cy="4058562"/>
          </a:xfrm>
          <a:prstGeom prst="rect">
            <a:avLst/>
          </a:prstGeom>
          <a:noFill/>
          <a:ln>
            <a:noFill/>
          </a:ln>
        </p:spPr>
      </p:pic>
      <p:pic>
        <p:nvPicPr>
          <p:cNvPr id="23" name="Google Shape;370;p41">
            <a:extLst>
              <a:ext uri="{FF2B5EF4-FFF2-40B4-BE49-F238E27FC236}">
                <a16:creationId xmlns:a16="http://schemas.microsoft.com/office/drawing/2014/main" id="{9CB05D8B-C110-4FC6-A0CA-1491EB444C2D}"/>
              </a:ext>
            </a:extLst>
          </p:cNvPr>
          <p:cNvPicPr preferRelativeResize="0"/>
          <p:nvPr/>
        </p:nvPicPr>
        <p:blipFill>
          <a:blip r:embed="rId5">
            <a:alphaModFix/>
          </a:blip>
          <a:stretch>
            <a:fillRect/>
          </a:stretch>
        </p:blipFill>
        <p:spPr>
          <a:xfrm>
            <a:off x="4459645" y="1808580"/>
            <a:ext cx="2392922" cy="4058562"/>
          </a:xfrm>
          <a:prstGeom prst="rect">
            <a:avLst/>
          </a:prstGeom>
          <a:noFill/>
          <a:ln>
            <a:noFill/>
          </a:ln>
        </p:spPr>
      </p:pic>
    </p:spTree>
    <p:extLst>
      <p:ext uri="{BB962C8B-B14F-4D97-AF65-F5344CB8AC3E}">
        <p14:creationId xmlns:p14="http://schemas.microsoft.com/office/powerpoint/2010/main" val="3126165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Animations</a:t>
            </a:r>
            <a:endParaRPr 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36</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dirty="0" err="1"/>
              <a:t>Hybrid</a:t>
            </a:r>
            <a:r>
              <a:rPr lang="it-IT" dirty="0"/>
              <a:t> </a:t>
            </a:r>
            <a:r>
              <a:rPr lang="it-IT" dirty="0" err="1"/>
              <a:t>Trajectory</a:t>
            </a:r>
            <a:r>
              <a:rPr lang="it-IT" dirty="0"/>
              <a:t> </a:t>
            </a:r>
            <a:r>
              <a:rPr lang="it-IT" dirty="0" err="1"/>
              <a:t>Optimization</a:t>
            </a:r>
            <a:r>
              <a:rPr lang="it-IT" dirty="0"/>
              <a:t> Animation</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2" name="FROST Animation">
            <a:hlinkClick r:id="" action="ppaction://media"/>
            <a:extLst>
              <a:ext uri="{FF2B5EF4-FFF2-40B4-BE49-F238E27FC236}">
                <a16:creationId xmlns:a16="http://schemas.microsoft.com/office/drawing/2014/main" id="{CFC6090B-4118-4DDC-907B-DD098D3D3A35}"/>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17380" r="8847"/>
          <a:stretch/>
        </p:blipFill>
        <p:spPr>
          <a:xfrm>
            <a:off x="1810071" y="1238854"/>
            <a:ext cx="5523858" cy="4255733"/>
          </a:xfrm>
          <a:prstGeom prst="rect">
            <a:avLst/>
          </a:prstGeom>
        </p:spPr>
      </p:pic>
    </p:spTree>
    <p:extLst>
      <p:ext uri="{BB962C8B-B14F-4D97-AF65-F5344CB8AC3E}">
        <p14:creationId xmlns:p14="http://schemas.microsoft.com/office/powerpoint/2010/main" val="191522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7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data 4">
            <a:extLst>
              <a:ext uri="{FF2B5EF4-FFF2-40B4-BE49-F238E27FC236}">
                <a16:creationId xmlns:a16="http://schemas.microsoft.com/office/drawing/2014/main" id="{41A27627-58BA-4168-86FF-4C34853F6841}"/>
              </a:ext>
            </a:extLst>
          </p:cNvPr>
          <p:cNvSpPr>
            <a:spLocks noGrp="1"/>
          </p:cNvSpPr>
          <p:nvPr>
            <p:ph type="dt" sz="half" idx="10"/>
          </p:nvPr>
        </p:nvSpPr>
        <p:spPr/>
        <p:txBody>
          <a:bodyPr/>
          <a:lstStyle/>
          <a:p>
            <a:fld id="{1FFEBF24-0F92-428C-A89F-6BC00A71FBD4}" type="datetime1">
              <a:rPr lang="it-IT" altLang="it-IT"/>
              <a:pPr/>
              <a:t>14/05/2020</a:t>
            </a:fld>
            <a:endParaRPr lang="it-IT" altLang="it-IT" dirty="0"/>
          </a:p>
        </p:txBody>
      </p:sp>
      <p:sp>
        <p:nvSpPr>
          <p:cNvPr id="8" name="Segnaposto piè di pagina 5">
            <a:extLst>
              <a:ext uri="{FF2B5EF4-FFF2-40B4-BE49-F238E27FC236}">
                <a16:creationId xmlns:a16="http://schemas.microsoft.com/office/drawing/2014/main" id="{87CAC05A-75CE-451A-B19E-8AF4F6BFCEE6}"/>
              </a:ext>
            </a:extLst>
          </p:cNvPr>
          <p:cNvSpPr>
            <a:spLocks noGrp="1"/>
          </p:cNvSpPr>
          <p:nvPr>
            <p:ph type="ftr" sz="quarter" idx="11"/>
          </p:nvPr>
        </p:nvSpPr>
        <p:spPr/>
        <p:txBody>
          <a:bodyPr/>
          <a:lstStyle/>
          <a:p>
            <a:pPr lvl="0"/>
            <a:r>
              <a:rPr lang="it-IT" dirty="0" err="1"/>
              <a:t>Animations</a:t>
            </a:r>
            <a:endParaRPr lang="it-IT" dirty="0"/>
          </a:p>
        </p:txBody>
      </p:sp>
      <p:sp>
        <p:nvSpPr>
          <p:cNvPr id="9" name="Segnaposto numero diapositiva 6">
            <a:extLst>
              <a:ext uri="{FF2B5EF4-FFF2-40B4-BE49-F238E27FC236}">
                <a16:creationId xmlns:a16="http://schemas.microsoft.com/office/drawing/2014/main" id="{AD9C3140-9702-49C9-8A60-14570C95CDFE}"/>
              </a:ext>
            </a:extLst>
          </p:cNvPr>
          <p:cNvSpPr>
            <a:spLocks noGrp="1"/>
          </p:cNvSpPr>
          <p:nvPr>
            <p:ph type="sldNum" sz="quarter" idx="12"/>
          </p:nvPr>
        </p:nvSpPr>
        <p:spPr/>
        <p:txBody>
          <a:bodyPr/>
          <a:lstStyle/>
          <a:p>
            <a:r>
              <a:rPr lang="it-IT" altLang="it-IT"/>
              <a:t>Pagina </a:t>
            </a:r>
            <a:fld id="{00067D57-C17E-46AB-931A-D945D6C237E0}" type="slidenum">
              <a:rPr lang="it-IT" altLang="it-IT"/>
              <a:pPr/>
              <a:t>37</a:t>
            </a:fld>
            <a:endParaRPr lang="it-IT" altLang="it-IT"/>
          </a:p>
        </p:txBody>
      </p:sp>
      <p:sp>
        <p:nvSpPr>
          <p:cNvPr id="7170" name="Rectangle 2">
            <a:extLst>
              <a:ext uri="{FF2B5EF4-FFF2-40B4-BE49-F238E27FC236}">
                <a16:creationId xmlns:a16="http://schemas.microsoft.com/office/drawing/2014/main" id="{2C9708FB-2EA8-4DBC-85CA-E0A160FC2581}"/>
              </a:ext>
            </a:extLst>
          </p:cNvPr>
          <p:cNvSpPr>
            <a:spLocks noGrp="1" noChangeArrowheads="1"/>
          </p:cNvSpPr>
          <p:nvPr>
            <p:ph type="title"/>
          </p:nvPr>
        </p:nvSpPr>
        <p:spPr>
          <a:xfrm>
            <a:off x="1116013" y="404813"/>
            <a:ext cx="7416800" cy="509587"/>
          </a:xfrm>
        </p:spPr>
        <p:txBody>
          <a:bodyPr/>
          <a:lstStyle/>
          <a:p>
            <a:r>
              <a:rPr lang="it-IT" dirty="0" err="1"/>
              <a:t>Bounded</a:t>
            </a:r>
            <a:r>
              <a:rPr lang="it-IT" dirty="0"/>
              <a:t> </a:t>
            </a:r>
            <a:r>
              <a:rPr lang="it-IT" dirty="0" err="1"/>
              <a:t>CoM</a:t>
            </a:r>
            <a:r>
              <a:rPr lang="it-IT" dirty="0"/>
              <a:t> </a:t>
            </a:r>
            <a:r>
              <a:rPr lang="it-IT" dirty="0" err="1"/>
              <a:t>Trajectory</a:t>
            </a:r>
            <a:r>
              <a:rPr lang="it-IT" dirty="0"/>
              <a:t> Tracking Animation</a:t>
            </a:r>
            <a:endParaRPr lang="it-IT" altLang="it-IT" dirty="0"/>
          </a:p>
        </p:txBody>
      </p:sp>
      <p:sp>
        <p:nvSpPr>
          <p:cNvPr id="7176" name="Rectangle 8">
            <a:extLst>
              <a:ext uri="{FF2B5EF4-FFF2-40B4-BE49-F238E27FC236}">
                <a16:creationId xmlns:a16="http://schemas.microsoft.com/office/drawing/2014/main" id="{3DEF2B84-0B9F-4F3E-91A2-6AD2A9DAFD5C}"/>
              </a:ext>
            </a:extLst>
          </p:cNvPr>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it-IT" altLang="it-IT"/>
          </a:p>
        </p:txBody>
      </p:sp>
      <p:sp>
        <p:nvSpPr>
          <p:cNvPr id="11" name="Rettangolo con angoli arrotondati 10">
            <a:extLst>
              <a:ext uri="{FF2B5EF4-FFF2-40B4-BE49-F238E27FC236}">
                <a16:creationId xmlns:a16="http://schemas.microsoft.com/office/drawing/2014/main" id="{C92E9DFC-F6B6-46E0-B28A-6096DD92C145}"/>
              </a:ext>
            </a:extLst>
          </p:cNvPr>
          <p:cNvSpPr/>
          <p:nvPr/>
        </p:nvSpPr>
        <p:spPr bwMode="auto">
          <a:xfrm>
            <a:off x="3805537" y="4258584"/>
            <a:ext cx="3528392" cy="1175705"/>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it-IT" sz="900" b="0" i="0" u="none" strike="noStrike" cap="none" normalizeH="0" baseline="0">
              <a:ln>
                <a:noFill/>
              </a:ln>
              <a:solidFill>
                <a:schemeClr val="bg1"/>
              </a:solidFill>
              <a:effectLst/>
              <a:latin typeface="Arial" panose="020B0604020202020204" pitchFamily="34" charset="0"/>
              <a:ea typeface="ＭＳ Ｐゴシック" panose="020B0600070205080204" pitchFamily="34" charset="-128"/>
            </a:endParaRPr>
          </a:p>
        </p:txBody>
      </p:sp>
      <p:sp>
        <p:nvSpPr>
          <p:cNvPr id="15" name="CasellaDiTesto 14">
            <a:extLst>
              <a:ext uri="{FF2B5EF4-FFF2-40B4-BE49-F238E27FC236}">
                <a16:creationId xmlns:a16="http://schemas.microsoft.com/office/drawing/2014/main" id="{6C854D84-12E4-4EEB-8D39-FADB9C0C9D5B}"/>
              </a:ext>
            </a:extLst>
          </p:cNvPr>
          <p:cNvSpPr txBox="1"/>
          <p:nvPr/>
        </p:nvSpPr>
        <p:spPr>
          <a:xfrm>
            <a:off x="5519903" y="3212468"/>
            <a:ext cx="234360" cy="307777"/>
          </a:xfrm>
          <a:prstGeom prst="rect">
            <a:avLst/>
          </a:prstGeom>
          <a:noFill/>
        </p:spPr>
        <p:txBody>
          <a:bodyPr wrap="none" rtlCol="0">
            <a:spAutoFit/>
          </a:bodyPr>
          <a:lstStyle/>
          <a:p>
            <a:r>
              <a:rPr lang="it-IT" sz="1400" dirty="0">
                <a:solidFill>
                  <a:srgbClr val="000000"/>
                </a:solidFill>
              </a:rPr>
              <a:t>.</a:t>
            </a:r>
          </a:p>
        </p:txBody>
      </p:sp>
      <p:pic>
        <p:nvPicPr>
          <p:cNvPr id="3" name="Bounded CoM Animation">
            <a:hlinkClick r:id="" action="ppaction://media"/>
            <a:extLst>
              <a:ext uri="{FF2B5EF4-FFF2-40B4-BE49-F238E27FC236}">
                <a16:creationId xmlns:a16="http://schemas.microsoft.com/office/drawing/2014/main" id="{B4C59AED-0D35-48C4-B2CC-CB5563C1FE68}"/>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18037" r="8657"/>
          <a:stretch/>
        </p:blipFill>
        <p:spPr>
          <a:xfrm>
            <a:off x="1799373" y="1229135"/>
            <a:ext cx="5593465" cy="4266193"/>
          </a:xfrm>
          <a:prstGeom prst="rect">
            <a:avLst/>
          </a:prstGeom>
        </p:spPr>
      </p:pic>
    </p:spTree>
    <p:extLst>
      <p:ext uri="{BB962C8B-B14F-4D97-AF65-F5344CB8AC3E}">
        <p14:creationId xmlns:p14="http://schemas.microsoft.com/office/powerpoint/2010/main" val="63730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73"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4AAC-63DC-134B-AFF7-072E0F665082}"/>
              </a:ext>
            </a:extLst>
          </p:cNvPr>
          <p:cNvSpPr>
            <a:spLocks noGrp="1"/>
          </p:cNvSpPr>
          <p:nvPr>
            <p:ph type="title"/>
          </p:nvPr>
        </p:nvSpPr>
        <p:spPr/>
        <p:txBody>
          <a:bodyPr/>
          <a:lstStyle/>
          <a:p>
            <a:r>
              <a:rPr lang="en-IT" dirty="0"/>
              <a:t>Conclusions</a:t>
            </a:r>
          </a:p>
        </p:txBody>
      </p:sp>
      <p:sp>
        <p:nvSpPr>
          <p:cNvPr id="3" name="Content Placeholder 2">
            <a:extLst>
              <a:ext uri="{FF2B5EF4-FFF2-40B4-BE49-F238E27FC236}">
                <a16:creationId xmlns:a16="http://schemas.microsoft.com/office/drawing/2014/main" id="{8CADA669-60C6-7F46-82F4-59A5E0B6DEDF}"/>
              </a:ext>
            </a:extLst>
          </p:cNvPr>
          <p:cNvSpPr>
            <a:spLocks noGrp="1"/>
          </p:cNvSpPr>
          <p:nvPr>
            <p:ph idx="1"/>
          </p:nvPr>
        </p:nvSpPr>
        <p:spPr>
          <a:xfrm>
            <a:off x="1116013" y="1052736"/>
            <a:ext cx="7559675" cy="4114800"/>
          </a:xfrm>
        </p:spPr>
        <p:txBody>
          <a:bodyPr/>
          <a:lstStyle/>
          <a:p>
            <a:r>
              <a:rPr lang="en-IT" sz="1600" dirty="0"/>
              <a:t>Two different approaches has been used to generate stable locomotion trajectories</a:t>
            </a:r>
            <a:r>
              <a:rPr lang="it-IT" sz="1600" dirty="0"/>
              <a:t>.</a:t>
            </a:r>
            <a:endParaRPr lang="en-IT" sz="1600" dirty="0"/>
          </a:p>
          <a:p>
            <a:pPr marL="0" indent="0">
              <a:buNone/>
            </a:pPr>
            <a:endParaRPr lang="it-IT" sz="1600" dirty="0"/>
          </a:p>
          <a:p>
            <a:pPr marL="0" indent="0">
              <a:buNone/>
            </a:pPr>
            <a:endParaRPr lang="en-IT" sz="1600" dirty="0"/>
          </a:p>
          <a:p>
            <a:r>
              <a:rPr lang="en-IT" sz="1600" dirty="0"/>
              <a:t>The first one uses feedback linearization and paramet</a:t>
            </a:r>
            <a:r>
              <a:rPr lang="it-IT" sz="1600" dirty="0"/>
              <a:t>e</a:t>
            </a:r>
            <a:r>
              <a:rPr lang="en-IT" sz="1600" dirty="0"/>
              <a:t>rized output to define an optimization problem. It generates joint trajectories which define a human-like gait</a:t>
            </a:r>
            <a:r>
              <a:rPr lang="it-IT" sz="1600" dirty="0"/>
              <a:t>.</a:t>
            </a:r>
            <a:endParaRPr lang="en-IT" sz="1600" dirty="0"/>
          </a:p>
          <a:p>
            <a:pPr marL="0" indent="0">
              <a:buNone/>
            </a:pPr>
            <a:endParaRPr lang="it-IT" sz="1600" dirty="0"/>
          </a:p>
          <a:p>
            <a:pPr marL="0" indent="0">
              <a:buNone/>
            </a:pPr>
            <a:endParaRPr lang="en-IT" sz="1600" dirty="0"/>
          </a:p>
          <a:p>
            <a:r>
              <a:rPr lang="en-IT" sz="1600" dirty="0"/>
              <a:t>The second one uses task augmentation and inverse</a:t>
            </a:r>
            <a:r>
              <a:rPr lang="it-IT" sz="1600" dirty="0"/>
              <a:t> </a:t>
            </a:r>
            <a:r>
              <a:rPr lang="it-IT" sz="1600" dirty="0" err="1"/>
              <a:t>differential</a:t>
            </a:r>
            <a:r>
              <a:rPr lang="en-IT" sz="1600" dirty="0"/>
              <a:t> kinematics to derive joint velocities, then joint positions by integration</a:t>
            </a:r>
            <a:r>
              <a:rPr lang="it-IT" sz="1600" dirty="0"/>
              <a:t>,</a:t>
            </a:r>
            <a:r>
              <a:rPr lang="en-IT" sz="1600" dirty="0"/>
              <a:t> in order to follow a desired </a:t>
            </a:r>
            <a:r>
              <a:rPr lang="it-IT" sz="1600" dirty="0" err="1"/>
              <a:t>bounded</a:t>
            </a:r>
            <a:r>
              <a:rPr lang="it-IT" sz="1600" dirty="0"/>
              <a:t> </a:t>
            </a:r>
            <a:r>
              <a:rPr lang="en-IT" sz="1600" dirty="0"/>
              <a:t>CoM trajectory. The</a:t>
            </a:r>
            <a:r>
              <a:rPr lang="it-IT" sz="1600" dirty="0"/>
              <a:t> </a:t>
            </a:r>
            <a:r>
              <a:rPr lang="it-IT" sz="1600" dirty="0" err="1"/>
              <a:t>obtained</a:t>
            </a:r>
            <a:r>
              <a:rPr lang="en-IT" sz="1600" dirty="0"/>
              <a:t> gait is far from human-like </a:t>
            </a:r>
            <a:r>
              <a:rPr lang="it-IT" sz="1600" dirty="0" err="1"/>
              <a:t>since</a:t>
            </a:r>
            <a:r>
              <a:rPr lang="it-IT" sz="1600" dirty="0"/>
              <a:t> the </a:t>
            </a:r>
            <a:r>
              <a:rPr lang="it-IT" sz="1600" dirty="0" err="1"/>
              <a:t>CoM</a:t>
            </a:r>
            <a:r>
              <a:rPr lang="it-IT" sz="1600" dirty="0"/>
              <a:t> </a:t>
            </a:r>
            <a:r>
              <a:rPr lang="it-IT" sz="1600" dirty="0" err="1"/>
              <a:t>height</a:t>
            </a:r>
            <a:r>
              <a:rPr lang="it-IT" sz="1600" dirty="0"/>
              <a:t> </a:t>
            </a:r>
            <a:r>
              <a:rPr lang="it-IT" sz="1600" dirty="0" err="1"/>
              <a:t>is</a:t>
            </a:r>
            <a:r>
              <a:rPr lang="it-IT" sz="1600" dirty="0"/>
              <a:t> </a:t>
            </a:r>
            <a:r>
              <a:rPr lang="it-IT" sz="1600" dirty="0" err="1"/>
              <a:t>kept</a:t>
            </a:r>
            <a:r>
              <a:rPr lang="it-IT" sz="1600" dirty="0"/>
              <a:t> </a:t>
            </a:r>
            <a:r>
              <a:rPr lang="it-IT" sz="1600" dirty="0" err="1"/>
              <a:t>constant</a:t>
            </a:r>
            <a:r>
              <a:rPr lang="it-IT" sz="1600" dirty="0"/>
              <a:t>.</a:t>
            </a:r>
            <a:endParaRPr lang="en-IT" sz="1600" dirty="0"/>
          </a:p>
          <a:p>
            <a:pPr marL="0" indent="0">
              <a:buNone/>
            </a:pPr>
            <a:endParaRPr lang="it-IT" sz="1600" dirty="0"/>
          </a:p>
          <a:p>
            <a:pPr marL="0" indent="0">
              <a:buNone/>
            </a:pPr>
            <a:endParaRPr lang="en-IT" sz="1600" dirty="0"/>
          </a:p>
          <a:p>
            <a:r>
              <a:rPr lang="en-IT" sz="1600" dirty="0"/>
              <a:t>The first ap</a:t>
            </a:r>
            <a:r>
              <a:rPr lang="it-IT" sz="1600" dirty="0"/>
              <a:t>p</a:t>
            </a:r>
            <a:r>
              <a:rPr lang="en-IT" sz="1600" dirty="0"/>
              <a:t>roach is more powerful because it requires less control effort and provides directly torque commands to the motors instead of velocity commands.</a:t>
            </a:r>
          </a:p>
          <a:p>
            <a:endParaRPr lang="en-IT" sz="1600" dirty="0"/>
          </a:p>
        </p:txBody>
      </p:sp>
      <p:sp>
        <p:nvSpPr>
          <p:cNvPr id="4" name="Date Placeholder 3">
            <a:extLst>
              <a:ext uri="{FF2B5EF4-FFF2-40B4-BE49-F238E27FC236}">
                <a16:creationId xmlns:a16="http://schemas.microsoft.com/office/drawing/2014/main" id="{D2803232-CF50-D245-97D6-4DB939E482E5}"/>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47C10D97-2010-BF4A-8595-2BF1486F62F6}"/>
              </a:ext>
            </a:extLst>
          </p:cNvPr>
          <p:cNvSpPr>
            <a:spLocks noGrp="1"/>
          </p:cNvSpPr>
          <p:nvPr>
            <p:ph type="ftr" sz="quarter" idx="11"/>
          </p:nvPr>
        </p:nvSpPr>
        <p:spPr/>
        <p:txBody>
          <a:bodyPr/>
          <a:lstStyle/>
          <a:p>
            <a:r>
              <a:rPr lang="it-IT" altLang="it-IT" dirty="0" err="1"/>
              <a:t>Conclusions</a:t>
            </a:r>
            <a:endParaRPr lang="it-IT" altLang="it-IT" dirty="0"/>
          </a:p>
        </p:txBody>
      </p:sp>
      <p:sp>
        <p:nvSpPr>
          <p:cNvPr id="6" name="Slide Number Placeholder 5">
            <a:extLst>
              <a:ext uri="{FF2B5EF4-FFF2-40B4-BE49-F238E27FC236}">
                <a16:creationId xmlns:a16="http://schemas.microsoft.com/office/drawing/2014/main" id="{F628D2C8-6255-1B48-82E3-FE70C4545B73}"/>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38</a:t>
            </a:fld>
            <a:endParaRPr lang="it-IT" altLang="it-IT" dirty="0"/>
          </a:p>
        </p:txBody>
      </p:sp>
    </p:spTree>
    <p:extLst>
      <p:ext uri="{BB962C8B-B14F-4D97-AF65-F5344CB8AC3E}">
        <p14:creationId xmlns:p14="http://schemas.microsoft.com/office/powerpoint/2010/main" val="379430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57DE-31B7-834B-A4A5-5F978BBE52AE}"/>
              </a:ext>
            </a:extLst>
          </p:cNvPr>
          <p:cNvSpPr>
            <a:spLocks noGrp="1"/>
          </p:cNvSpPr>
          <p:nvPr>
            <p:ph type="title"/>
          </p:nvPr>
        </p:nvSpPr>
        <p:spPr/>
        <p:txBody>
          <a:bodyPr/>
          <a:lstStyle/>
          <a:p>
            <a:r>
              <a:rPr lang="en-IT" dirty="0"/>
              <a:t>Robot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C21B2A-2906-F245-901B-8B1D06B5645A}"/>
                  </a:ext>
                </a:extLst>
              </p:cNvPr>
              <p:cNvSpPr>
                <a:spLocks noGrp="1"/>
              </p:cNvSpPr>
              <p:nvPr>
                <p:ph idx="1"/>
              </p:nvPr>
            </p:nvSpPr>
            <p:spPr>
              <a:xfrm>
                <a:off x="1116012" y="1196752"/>
                <a:ext cx="7559675" cy="4680520"/>
              </a:xfrm>
            </p:spPr>
            <p:txBody>
              <a:bodyPr/>
              <a:lstStyle/>
              <a:p>
                <a:pPr algn="just"/>
                <a14:m>
                  <m:oMath xmlns:m="http://schemas.openxmlformats.org/officeDocument/2006/math">
                    <m:r>
                      <a:rPr lang="it-IT" sz="1600" b="0" i="1" smtClean="0">
                        <a:latin typeface="Cambria Math" panose="02040503050406030204" pitchFamily="18" charset="0"/>
                      </a:rPr>
                      <m:t>𝑁</m:t>
                    </m:r>
                    <m:r>
                      <a:rPr lang="it-IT" sz="1600" b="0" i="1" smtClean="0">
                        <a:latin typeface="Cambria Math" panose="02040503050406030204" pitchFamily="18" charset="0"/>
                      </a:rPr>
                      <m:t> </m:t>
                    </m:r>
                  </m:oMath>
                </a14:m>
                <a:r>
                  <a:rPr lang="en-IT" sz="1600" dirty="0"/>
                  <a:t>rigid links with mass, connected by revolute joints with no closed kinematic chain</a:t>
                </a:r>
                <a:r>
                  <a:rPr lang="it-IT" sz="1600" dirty="0"/>
                  <a:t>;</a:t>
                </a:r>
                <a:endParaRPr lang="en-IT" sz="1600" dirty="0"/>
              </a:p>
              <a:p>
                <a:pPr marL="0" indent="0" algn="just">
                  <a:buNone/>
                </a:pPr>
                <a:endParaRPr lang="it-IT" sz="1600" dirty="0"/>
              </a:p>
              <a:p>
                <a:pPr marL="0" indent="0" algn="just">
                  <a:buNone/>
                </a:pPr>
                <a:endParaRPr lang="en-IT" sz="1600" dirty="0"/>
              </a:p>
              <a:p>
                <a:pPr algn="just"/>
                <a:r>
                  <a:rPr lang="en-GB" sz="1600" dirty="0"/>
                  <a:t>planar, with motion constrained to the sagittal plane;</a:t>
                </a:r>
              </a:p>
              <a:p>
                <a:pPr marL="0" indent="0" algn="just">
                  <a:buNone/>
                </a:pPr>
                <a:endParaRPr lang="en-GB" sz="1600" dirty="0">
                  <a:latin typeface="CMR10"/>
                </a:endParaRPr>
              </a:p>
              <a:p>
                <a:pPr marL="0" indent="0" algn="just">
                  <a:buNone/>
                </a:pPr>
                <a:endParaRPr lang="en-GB" sz="1600" dirty="0">
                  <a:latin typeface="CMR10"/>
                </a:endParaRPr>
              </a:p>
              <a:p>
                <a:pPr algn="just"/>
                <a:r>
                  <a:rPr lang="en-GB" sz="1600" dirty="0"/>
                  <a:t>bipedal, with identical legs connected at a common point called the hips; </a:t>
                </a:r>
              </a:p>
              <a:p>
                <a:pPr marL="0" indent="0" algn="just">
                  <a:buNone/>
                </a:pPr>
                <a:endParaRPr lang="en-GB" sz="1600" dirty="0"/>
              </a:p>
              <a:p>
                <a:pPr marL="0" indent="0" algn="just">
                  <a:buNone/>
                </a:pPr>
                <a:endParaRPr lang="en-GB" sz="1600" dirty="0"/>
              </a:p>
              <a:p>
                <a:pPr algn="just"/>
                <a:r>
                  <a:rPr lang="en-GB" sz="1600" dirty="0"/>
                  <a:t>actuated at each joint;</a:t>
                </a:r>
              </a:p>
              <a:p>
                <a:pPr marL="0" indent="0" algn="just">
                  <a:buNone/>
                </a:pPr>
                <a:endParaRPr lang="en-GB" sz="1600" dirty="0"/>
              </a:p>
              <a:p>
                <a:pPr marL="0" indent="0" algn="just">
                  <a:buNone/>
                </a:pPr>
                <a:endParaRPr lang="en-GB" sz="1600" dirty="0"/>
              </a:p>
              <a:p>
                <a:pPr algn="just"/>
                <a:r>
                  <a:rPr lang="en-GB" sz="1600" dirty="0"/>
                  <a:t>unactuated at the point of contact between the stance leg and ground. </a:t>
                </a:r>
              </a:p>
              <a:p>
                <a:pPr algn="just"/>
                <a:endParaRPr lang="en-GB" sz="1600" dirty="0"/>
              </a:p>
              <a:p>
                <a:pPr algn="just"/>
                <a:endParaRPr lang="en-GB" sz="1600" dirty="0"/>
              </a:p>
              <a:p>
                <a:pPr algn="just"/>
                <a:endParaRPr lang="en-GB" sz="1600" dirty="0"/>
              </a:p>
              <a:p>
                <a:pPr algn="just"/>
                <a:endParaRPr lang="en-GB" sz="1600" dirty="0"/>
              </a:p>
              <a:p>
                <a:pPr marL="0" indent="0" algn="just">
                  <a:buNone/>
                </a:pPr>
                <a:br>
                  <a:rPr lang="en-GB" sz="1600" dirty="0"/>
                </a:br>
                <a:endParaRPr lang="en-GB" sz="1600" dirty="0"/>
              </a:p>
              <a:p>
                <a:pPr algn="just"/>
                <a:endParaRPr lang="en-GB" sz="1600" dirty="0"/>
              </a:p>
              <a:p>
                <a:pPr algn="just"/>
                <a:endParaRPr lang="en-GB" sz="1600" dirty="0"/>
              </a:p>
              <a:p>
                <a:pPr marL="0" indent="0" algn="just">
                  <a:buNone/>
                </a:pPr>
                <a:r>
                  <a:rPr lang="en-GB" sz="1600" dirty="0">
                    <a:latin typeface="CMR10"/>
                  </a:rPr>
                  <a:t> </a:t>
                </a:r>
                <a:br>
                  <a:rPr lang="en-GB" sz="1600" dirty="0">
                    <a:latin typeface="CMR10"/>
                  </a:rPr>
                </a:br>
                <a:endParaRPr lang="en-GB" sz="1600" dirty="0"/>
              </a:p>
              <a:p>
                <a:pPr algn="just"/>
                <a:endParaRPr lang="en-IT" sz="1600" dirty="0"/>
              </a:p>
            </p:txBody>
          </p:sp>
        </mc:Choice>
        <mc:Fallback xmlns="">
          <p:sp>
            <p:nvSpPr>
              <p:cNvPr id="3" name="Content Placeholder 2">
                <a:extLst>
                  <a:ext uri="{FF2B5EF4-FFF2-40B4-BE49-F238E27FC236}">
                    <a16:creationId xmlns:a16="http://schemas.microsoft.com/office/drawing/2014/main" id="{06C21B2A-2906-F245-901B-8B1D06B5645A}"/>
                  </a:ext>
                </a:extLst>
              </p:cNvPr>
              <p:cNvSpPr>
                <a:spLocks noGrp="1" noRot="1" noChangeAspect="1" noMove="1" noResize="1" noEditPoints="1" noAdjustHandles="1" noChangeArrowheads="1" noChangeShapeType="1" noTextEdit="1"/>
              </p:cNvSpPr>
              <p:nvPr>
                <p:ph idx="1"/>
              </p:nvPr>
            </p:nvSpPr>
            <p:spPr>
              <a:xfrm>
                <a:off x="1116012" y="1196752"/>
                <a:ext cx="7559675" cy="4680520"/>
              </a:xfrm>
              <a:blipFill>
                <a:blip r:embed="rId2"/>
                <a:stretch>
                  <a:fillRect l="-323" t="-391" r="-484"/>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E60E805F-1205-1547-A278-1A45662EBC87}"/>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C9375322-9792-8D42-91E8-D785CF063570}"/>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A3FD103E-B1EE-C745-979F-595DB44AC45A}"/>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4</a:t>
            </a:fld>
            <a:endParaRPr lang="it-IT" altLang="it-IT" dirty="0"/>
          </a:p>
        </p:txBody>
      </p:sp>
    </p:spTree>
    <p:extLst>
      <p:ext uri="{BB962C8B-B14F-4D97-AF65-F5344CB8AC3E}">
        <p14:creationId xmlns:p14="http://schemas.microsoft.com/office/powerpoint/2010/main" val="258519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57DE-31B7-834B-A4A5-5F978BBE52AE}"/>
              </a:ext>
            </a:extLst>
          </p:cNvPr>
          <p:cNvSpPr>
            <a:spLocks noGrp="1"/>
          </p:cNvSpPr>
          <p:nvPr>
            <p:ph type="title"/>
          </p:nvPr>
        </p:nvSpPr>
        <p:spPr/>
        <p:txBody>
          <a:bodyPr/>
          <a:lstStyle/>
          <a:p>
            <a:r>
              <a:rPr lang="en-IT" dirty="0"/>
              <a:t>Gait assumptions</a:t>
            </a:r>
          </a:p>
        </p:txBody>
      </p:sp>
      <p:sp>
        <p:nvSpPr>
          <p:cNvPr id="3" name="Content Placeholder 2">
            <a:extLst>
              <a:ext uri="{FF2B5EF4-FFF2-40B4-BE49-F238E27FC236}">
                <a16:creationId xmlns:a16="http://schemas.microsoft.com/office/drawing/2014/main" id="{06C21B2A-2906-F245-901B-8B1D06B5645A}"/>
              </a:ext>
            </a:extLst>
          </p:cNvPr>
          <p:cNvSpPr>
            <a:spLocks noGrp="1"/>
          </p:cNvSpPr>
          <p:nvPr>
            <p:ph idx="1"/>
          </p:nvPr>
        </p:nvSpPr>
        <p:spPr>
          <a:xfrm>
            <a:off x="1116013" y="1088740"/>
            <a:ext cx="7559675" cy="4680520"/>
          </a:xfrm>
        </p:spPr>
        <p:txBody>
          <a:bodyPr/>
          <a:lstStyle/>
          <a:p>
            <a:pPr algn="just"/>
            <a:r>
              <a:rPr lang="en-GB" sz="1600" dirty="0"/>
              <a:t>There are alternating phases of single support and double support; </a:t>
            </a:r>
          </a:p>
          <a:p>
            <a:pPr algn="just"/>
            <a:endParaRPr lang="en-IT" sz="1600" dirty="0"/>
          </a:p>
          <a:p>
            <a:pPr algn="just"/>
            <a:r>
              <a:rPr lang="en-GB" sz="1600" dirty="0"/>
              <a:t>During the single support phase, the stance leg acts as a pivot joint, that is, through-out the contact, it can be guaranteed that the vertical component of the ground reaction force is positive and that the ratio of the horizontal component to the vertical component does not exceed the coefficient of static friction; </a:t>
            </a:r>
          </a:p>
          <a:p>
            <a:pPr algn="just"/>
            <a:endParaRPr lang="en-GB" sz="1600" dirty="0">
              <a:latin typeface="CMR10"/>
            </a:endParaRPr>
          </a:p>
          <a:p>
            <a:pPr algn="just"/>
            <a:r>
              <a:rPr lang="en-GB" sz="1600" dirty="0"/>
              <a:t>The double support phase is instantaneous and can be </a:t>
            </a:r>
            <a:r>
              <a:rPr lang="en-GB" sz="1600" dirty="0" err="1"/>
              <a:t>modeled</a:t>
            </a:r>
            <a:r>
              <a:rPr lang="en-GB" sz="1600" dirty="0"/>
              <a:t> as a rigid contact; </a:t>
            </a:r>
          </a:p>
          <a:p>
            <a:pPr algn="just"/>
            <a:endParaRPr lang="en-GB" sz="1600" dirty="0"/>
          </a:p>
          <a:p>
            <a:pPr algn="just"/>
            <a:r>
              <a:rPr lang="en-GB" sz="1600" dirty="0"/>
              <a:t>At impact, the swing leg neither slips nor rebounds; </a:t>
            </a:r>
          </a:p>
          <a:p>
            <a:pPr algn="just"/>
            <a:endParaRPr lang="en-GB" sz="1600" dirty="0"/>
          </a:p>
          <a:p>
            <a:pPr algn="just"/>
            <a:r>
              <a:rPr lang="en-GB" sz="1600" dirty="0"/>
              <a:t>In steady state, successive phases of single support are symmetric with respect to the two legs; </a:t>
            </a:r>
          </a:p>
          <a:p>
            <a:pPr algn="just"/>
            <a:endParaRPr lang="en-GB" sz="1600" dirty="0"/>
          </a:p>
          <a:p>
            <a:pPr algn="just"/>
            <a:r>
              <a:rPr lang="en-GB" sz="1600" dirty="0"/>
              <a:t>Walking is from left to right, so that the swing leg starts from behind the stance leg and is placed strictly in front of the stance leg at impact; </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marL="0" indent="0" algn="just">
              <a:buNone/>
            </a:pPr>
            <a:br>
              <a:rPr lang="en-GB" sz="1600" dirty="0"/>
            </a:br>
            <a:endParaRPr lang="en-GB" sz="1600" dirty="0"/>
          </a:p>
          <a:p>
            <a:pPr algn="just"/>
            <a:endParaRPr lang="en-GB" sz="1600" dirty="0"/>
          </a:p>
          <a:p>
            <a:pPr algn="just"/>
            <a:endParaRPr lang="en-GB" sz="1600" dirty="0"/>
          </a:p>
          <a:p>
            <a:pPr marL="0" indent="0" algn="just">
              <a:buNone/>
            </a:pPr>
            <a:r>
              <a:rPr lang="en-GB" sz="1600" dirty="0">
                <a:latin typeface="CMR10"/>
              </a:rPr>
              <a:t> </a:t>
            </a:r>
            <a:br>
              <a:rPr lang="en-GB" sz="1600" dirty="0">
                <a:latin typeface="CMR10"/>
              </a:rPr>
            </a:br>
            <a:endParaRPr lang="en-GB" sz="1600" dirty="0"/>
          </a:p>
          <a:p>
            <a:pPr algn="just"/>
            <a:endParaRPr lang="en-IT" sz="1600" dirty="0"/>
          </a:p>
        </p:txBody>
      </p:sp>
      <p:sp>
        <p:nvSpPr>
          <p:cNvPr id="4" name="Date Placeholder 3">
            <a:extLst>
              <a:ext uri="{FF2B5EF4-FFF2-40B4-BE49-F238E27FC236}">
                <a16:creationId xmlns:a16="http://schemas.microsoft.com/office/drawing/2014/main" id="{E60E805F-1205-1547-A278-1A45662EBC87}"/>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C9375322-9792-8D42-91E8-D785CF063570}"/>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A3FD103E-B1EE-C745-979F-595DB44AC45A}"/>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5</a:t>
            </a:fld>
            <a:endParaRPr lang="it-IT" altLang="it-IT" dirty="0"/>
          </a:p>
        </p:txBody>
      </p:sp>
    </p:spTree>
    <p:extLst>
      <p:ext uri="{BB962C8B-B14F-4D97-AF65-F5344CB8AC3E}">
        <p14:creationId xmlns:p14="http://schemas.microsoft.com/office/powerpoint/2010/main" val="224155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AC7-FB9B-D44D-9753-E44F285E5F79}"/>
              </a:ext>
            </a:extLst>
          </p:cNvPr>
          <p:cNvSpPr>
            <a:spLocks noGrp="1"/>
          </p:cNvSpPr>
          <p:nvPr>
            <p:ph type="title"/>
          </p:nvPr>
        </p:nvSpPr>
        <p:spPr/>
        <p:txBody>
          <a:bodyPr/>
          <a:lstStyle/>
          <a:p>
            <a:r>
              <a:rPr lang="en-IT" dirty="0"/>
              <a:t>Robot Model – Swing Phase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EA5462-548F-DF44-8414-A501844A2367}"/>
                  </a:ext>
                </a:extLst>
              </p:cNvPr>
              <p:cNvSpPr>
                <a:spLocks noGrp="1"/>
              </p:cNvSpPr>
              <p:nvPr>
                <p:ph idx="1"/>
              </p:nvPr>
            </p:nvSpPr>
            <p:spPr>
              <a:xfrm>
                <a:off x="1116012" y="1124744"/>
                <a:ext cx="7559675" cy="5022056"/>
              </a:xfrm>
            </p:spPr>
            <p:txBody>
              <a:bodyPr/>
              <a:lstStyle/>
              <a:p>
                <a:pPr marL="0" indent="0" algn="just">
                  <a:buNone/>
                </a:pPr>
                <a:r>
                  <a:rPr lang="en-IT" sz="1400" dirty="0"/>
                  <a:t>If we define </a:t>
                </a:r>
                <a14:m>
                  <m:oMath xmlns:m="http://schemas.openxmlformats.org/officeDocument/2006/math">
                    <m:r>
                      <a:rPr lang="it-IT" sz="1400" b="0" i="1" smtClean="0">
                        <a:latin typeface="Cambria Math" panose="02040503050406030204" pitchFamily="18" charset="0"/>
                      </a:rPr>
                      <m:t>𝑞</m:t>
                    </m:r>
                    <m:r>
                      <a:rPr lang="it-IT" sz="1400" b="0" i="1" smtClean="0">
                        <a:latin typeface="Cambria Math" panose="02040503050406030204" pitchFamily="18" charset="0"/>
                      </a:rPr>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1</m:t>
                        </m:r>
                      </m:sub>
                    </m:sSub>
                    <m:r>
                      <a:rPr lang="it-IT" sz="1400" b="0" i="1" smtClean="0">
                        <a:latin typeface="Cambria Math" panose="02040503050406030204" pitchFamily="18" charset="0"/>
                      </a:rPr>
                      <m:t>, </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𝑁</m:t>
                        </m:r>
                      </m:sub>
                    </m:sSub>
                    <m:r>
                      <a:rPr lang="it-IT" sz="1400" b="0" i="1" smtClean="0">
                        <a:latin typeface="Cambria Math" panose="02040503050406030204" pitchFamily="18" charset="0"/>
                      </a:rPr>
                      <m:t>]′</m:t>
                    </m:r>
                  </m:oMath>
                </a14:m>
                <a:r>
                  <a:rPr lang="en-IT" sz="1400" dirty="0"/>
                  <a:t> as the robot configuration, then the </a:t>
                </a:r>
                <a:r>
                  <a:rPr lang="en-IT" sz="1400" i="1" dirty="0"/>
                  <a:t>Swing Phase Model</a:t>
                </a:r>
                <a:r>
                  <a:rPr lang="en-IT" sz="1400" dirty="0"/>
                  <a:t> can be easily written as </a:t>
                </a:r>
              </a:p>
              <a:p>
                <a:pPr algn="just"/>
                <a:endParaRPr lang="en-IT" sz="1400" dirty="0"/>
              </a:p>
              <a:p>
                <a:pPr marL="0" indent="0" algn="just">
                  <a:buNone/>
                </a:pPr>
                <a14:m>
                  <m:oMathPara xmlns:m="http://schemas.openxmlformats.org/officeDocument/2006/math">
                    <m:oMathParaPr>
                      <m:jc m:val="centerGroup"/>
                    </m:oMathParaPr>
                    <m:oMath xmlns:m="http://schemas.openxmlformats.org/officeDocument/2006/math">
                      <m:r>
                        <a:rPr lang="it-IT" sz="1400" b="0" i="1" smtClean="0">
                          <a:latin typeface="Cambria Math" panose="02040503050406030204" pitchFamily="18" charset="0"/>
                        </a:rPr>
                        <m:t>𝐷</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e>
                      </m:d>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r>
                        <a:rPr lang="it-IT" sz="1400" b="0" i="1" smtClean="0">
                          <a:latin typeface="Cambria Math" panose="02040503050406030204" pitchFamily="18" charset="0"/>
                        </a:rPr>
                        <m:t>+</m:t>
                      </m:r>
                      <m:r>
                        <a:rPr lang="it-IT" sz="1400" b="0" i="1" smtClean="0">
                          <a:latin typeface="Cambria Math" panose="02040503050406030204" pitchFamily="18" charset="0"/>
                        </a:rPr>
                        <m:t>𝐶</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r>
                            <a:rPr lang="it-IT" sz="1400" b="0" i="1" smtClean="0">
                              <a:latin typeface="Cambria Math" panose="02040503050406030204" pitchFamily="18" charset="0"/>
                            </a:rPr>
                            <m:t>,</m:t>
                          </m:r>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e>
                      </m:d>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r>
                        <a:rPr lang="it-IT" sz="1400" b="0" i="1" smtClean="0">
                          <a:latin typeface="Cambria Math" panose="02040503050406030204" pitchFamily="18" charset="0"/>
                        </a:rPr>
                        <m:t>+</m:t>
                      </m:r>
                      <m:r>
                        <a:rPr lang="it-IT" sz="1400" b="0" i="1" smtClean="0">
                          <a:latin typeface="Cambria Math" panose="02040503050406030204" pitchFamily="18" charset="0"/>
                        </a:rPr>
                        <m:t>𝐺</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e>
                      </m:d>
                      <m:r>
                        <a:rPr lang="it-IT" sz="1400" b="0" i="1" smtClean="0">
                          <a:latin typeface="Cambria Math" panose="02040503050406030204" pitchFamily="18" charset="0"/>
                        </a:rPr>
                        <m:t>=</m:t>
                      </m:r>
                      <m:r>
                        <a:rPr lang="it-IT" sz="1400" b="0" i="1" smtClean="0">
                          <a:latin typeface="Cambria Math" panose="02040503050406030204" pitchFamily="18" charset="0"/>
                        </a:rPr>
                        <m:t>𝐵𝑢</m:t>
                      </m:r>
                      <m:r>
                        <a:rPr lang="it-IT" sz="1400" b="0" i="1" smtClean="0">
                          <a:latin typeface="Cambria Math" panose="02040503050406030204" pitchFamily="18" charset="0"/>
                        </a:rPr>
                        <m:t>  </m:t>
                      </m:r>
                    </m:oMath>
                  </m:oMathPara>
                </a14:m>
                <a:endParaRPr lang="en-IT" sz="1400" dirty="0"/>
              </a:p>
              <a:p>
                <a:pPr marL="0" indent="0" algn="just">
                  <a:buNone/>
                </a:pPr>
                <a:endParaRPr lang="en-GB" sz="1400" dirty="0"/>
              </a:p>
              <a:p>
                <a:pPr marL="0" indent="0" algn="just">
                  <a:buNone/>
                </a:pPr>
                <a:r>
                  <a:rPr lang="en-GB" sz="1400" dirty="0"/>
                  <a:t>The control </a:t>
                </a:r>
                <a14:m>
                  <m:oMath xmlns:m="http://schemas.openxmlformats.org/officeDocument/2006/math">
                    <m:r>
                      <a:rPr lang="it-IT" sz="1400" b="0" i="1" smtClean="0">
                        <a:latin typeface="Cambria Math" panose="02040503050406030204" pitchFamily="18" charset="0"/>
                      </a:rPr>
                      <m:t>𝑢</m:t>
                    </m:r>
                  </m:oMath>
                </a14:m>
                <a:r>
                  <a:rPr lang="en-GB" sz="1400" dirty="0"/>
                  <a:t> has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−1</m:t>
                    </m:r>
                  </m:oMath>
                </a14:m>
                <a:r>
                  <a:rPr lang="en-IT" sz="1400" dirty="0"/>
                  <a:t> components due to the previous hypothesis. The state space representation is </a:t>
                </a:r>
              </a:p>
              <a:p>
                <a:pPr marL="0" indent="0" algn="just">
                  <a:buNone/>
                </a:pPr>
                <a:endParaRPr lang="en-IT" sz="1400" dirty="0"/>
              </a:p>
              <a:p>
                <a:pPr marL="0" indent="0" algn="just">
                  <a:buNone/>
                </a:pPr>
                <a:endParaRPr lang="en-IT" sz="1400" dirty="0"/>
              </a:p>
              <a:p>
                <a:pPr marL="0" indent="0" algn="just">
                  <a:buNone/>
                </a:pPr>
                <a:r>
                  <a:rPr lang="en-IT" sz="1400" dirty="0"/>
                  <a:t>                                                                                </a:t>
                </a:r>
              </a:p>
              <a:p>
                <a:pPr marL="0" indent="0" algn="just">
                  <a:buNone/>
                </a:pPr>
                <a:endParaRPr lang="en-IT" sz="1400" dirty="0"/>
              </a:p>
              <a:p>
                <a:pPr marL="0" indent="0" algn="just">
                  <a:buNone/>
                </a:pPr>
                <a:r>
                  <a:rPr lang="en-GB" sz="1400" dirty="0"/>
                  <a:t>which is a nonlinear system of the form</a:t>
                </a:r>
              </a:p>
              <a:p>
                <a:pPr marL="0" indent="0" algn="just">
                  <a:buNone/>
                </a:pPr>
                <a:endParaRPr lang="en-GB" sz="1400" dirty="0"/>
              </a:p>
              <a:p>
                <a:pPr marL="0" indent="0" algn="just">
                  <a:buNone/>
                </a:pPr>
                <a14:m>
                  <m:oMath xmlns:m="http://schemas.openxmlformats.org/officeDocument/2006/math">
                    <m:acc>
                      <m:accPr>
                        <m:chr m:val="̇"/>
                        <m:ctrlPr>
                          <a:rPr lang="en-GB" sz="1400" i="1" smtClean="0">
                            <a:latin typeface="Cambria Math" panose="02040503050406030204" pitchFamily="18" charset="0"/>
                          </a:rPr>
                        </m:ctrlPr>
                      </m:accPr>
                      <m:e>
                        <m:r>
                          <a:rPr lang="it-IT" sz="1400" b="0" i="1" smtClean="0">
                            <a:latin typeface="Cambria Math" panose="02040503050406030204" pitchFamily="18" charset="0"/>
                          </a:rPr>
                          <m:t>𝑥</m:t>
                        </m:r>
                      </m:e>
                    </m:acc>
                    <m:r>
                      <a:rPr lang="it-IT" sz="1400" b="0" i="1" smtClean="0">
                        <a:latin typeface="Cambria Math" panose="02040503050406030204" pitchFamily="18" charset="0"/>
                      </a:rPr>
                      <m:t>=</m:t>
                    </m:r>
                    <m:r>
                      <a:rPr lang="it-IT" sz="1400" b="0" i="1" smtClean="0">
                        <a:latin typeface="Cambria Math" panose="02040503050406030204" pitchFamily="18" charset="0"/>
                      </a:rPr>
                      <m:t>𝑓</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r>
                      <a:rPr lang="it-IT" sz="1400" b="0" i="1" smtClean="0">
                        <a:latin typeface="Cambria Math" panose="02040503050406030204" pitchFamily="18" charset="0"/>
                      </a:rPr>
                      <m:t>𝑔</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𝑢</m:t>
                    </m:r>
                  </m:oMath>
                </a14:m>
                <a:r>
                  <a:rPr lang="en-GB" sz="1400" dirty="0"/>
                  <a:t> </a:t>
                </a:r>
              </a:p>
              <a:p>
                <a:pPr marL="0" indent="0" algn="just">
                  <a:buNone/>
                </a:pPr>
                <a:endParaRPr lang="en-GB" sz="1400" dirty="0"/>
              </a:p>
              <a:p>
                <a:pPr marL="0" indent="0" algn="just">
                  <a:buNone/>
                </a:pPr>
                <a:r>
                  <a:rPr lang="en-GB" sz="1400" dirty="0"/>
                  <a:t>w</a:t>
                </a:r>
                <a:r>
                  <a:rPr lang="en-IT" sz="1400" dirty="0"/>
                  <a:t>here </a:t>
                </a:r>
                <a14:m>
                  <m:oMath xmlns:m="http://schemas.openxmlformats.org/officeDocument/2006/math">
                    <m:r>
                      <a:rPr lang="it-IT" sz="1400" b="0" i="1" smtClean="0">
                        <a:latin typeface="Cambria Math" panose="02040503050406030204" pitchFamily="18" charset="0"/>
                      </a:rPr>
                      <m:t>𝑥</m:t>
                    </m:r>
                    <m:r>
                      <a:rPr lang="it-IT" sz="1400" b="0" i="1" smtClean="0">
                        <a:latin typeface="Cambria Math" panose="02040503050406030204" pitchFamily="18" charset="0"/>
                      </a:rPr>
                      <m:t> ≔</m:t>
                    </m:r>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r>
                              <a:rPr lang="it-IT" sz="1400" b="0" i="1" smtClean="0">
                                <a:latin typeface="Cambria Math" panose="02040503050406030204" pitchFamily="18" charset="0"/>
                              </a:rPr>
                              <m:t>,</m:t>
                            </m:r>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e>
                        </m:d>
                      </m:e>
                      <m:sup>
                        <m:r>
                          <a:rPr lang="it-IT" sz="1400" b="0" i="1" smtClean="0">
                            <a:latin typeface="Cambria Math" panose="02040503050406030204" pitchFamily="18" charset="0"/>
                          </a:rPr>
                          <m:t>′</m:t>
                        </m:r>
                      </m:sup>
                    </m:sSup>
                  </m:oMath>
                </a14:m>
                <a:r>
                  <a:rPr lang="en-IT" sz="1400" dirty="0"/>
                  <a:t>. </a:t>
                </a:r>
              </a:p>
              <a:p>
                <a:pPr marL="0" indent="0" algn="just">
                  <a:buNone/>
                </a:pPr>
                <a:r>
                  <a:rPr lang="en-IT" sz="1400" dirty="0"/>
                  <a:t>The state space of the model is the set defined as </a:t>
                </a:r>
                <a14:m>
                  <m:oMath xmlns:m="http://schemas.openxmlformats.org/officeDocument/2006/math">
                    <m:r>
                      <a:rPr lang="it-IT" sz="1400" b="0" i="1" smtClean="0">
                        <a:latin typeface="Cambria Math" panose="02040503050406030204" pitchFamily="18" charset="0"/>
                      </a:rPr>
                      <m:t>𝑇𝑄</m:t>
                    </m:r>
                    <m:r>
                      <a:rPr lang="it-IT" sz="1400" b="0" i="1" smtClean="0">
                        <a:latin typeface="Cambria Math" panose="02040503050406030204" pitchFamily="18" charset="0"/>
                      </a:rPr>
                      <m:t> ≔</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 ≔</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r>
                              <a:rPr lang="it-IT" sz="1400" b="0" i="1" smtClean="0">
                                <a:latin typeface="Cambria Math" panose="02040503050406030204" pitchFamily="18" charset="0"/>
                              </a:rPr>
                              <m:t>,</m:t>
                            </m:r>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e>
                        </m:d>
                        <m:r>
                          <a:rPr lang="it-IT" sz="1400" b="0" i="1" smtClean="0">
                            <a:latin typeface="Cambria Math" panose="02040503050406030204" pitchFamily="18" charset="0"/>
                          </a:rPr>
                          <m:t> </m:t>
                        </m:r>
                      </m:e>
                    </m:d>
                    <m:r>
                      <a:rPr lang="it-IT" sz="1400" b="0" i="1" smtClean="0">
                        <a:latin typeface="Cambria Math" panose="02040503050406030204" pitchFamily="18" charset="0"/>
                      </a:rPr>
                      <m:t> </m:t>
                    </m:r>
                    <m:r>
                      <a:rPr lang="it-IT" sz="1400" b="0" i="1" smtClean="0">
                        <a:latin typeface="Cambria Math" panose="02040503050406030204" pitchFamily="18" charset="0"/>
                      </a:rPr>
                      <m:t>𝑞</m:t>
                    </m:r>
                    <m:r>
                      <a:rPr lang="it-IT" sz="1400" b="0" i="1" smtClean="0">
                        <a:latin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𝒬</m:t>
                    </m:r>
                    <m:r>
                      <a:rPr lang="it-IT" sz="1400" b="0" i="1" smtClean="0">
                        <a:latin typeface="Cambria Math" panose="02040503050406030204" pitchFamily="18" charset="0"/>
                        <a:ea typeface="Cambria Math" panose="02040503050406030204" pitchFamily="18" charset="0"/>
                      </a:rPr>
                      <m:t>,  </m:t>
                    </m:r>
                    <m:acc>
                      <m:accPr>
                        <m:chr m:val="̇"/>
                        <m:ctrlPr>
                          <a:rPr lang="it-IT" sz="1400" b="0" i="1" smtClean="0">
                            <a:latin typeface="Cambria Math" panose="02040503050406030204" pitchFamily="18" charset="0"/>
                            <a:ea typeface="Cambria Math" panose="02040503050406030204" pitchFamily="18" charset="0"/>
                          </a:rPr>
                        </m:ctrlPr>
                      </m:accPr>
                      <m:e>
                        <m:r>
                          <a:rPr lang="it-IT" sz="1400" b="0" i="1" smtClean="0">
                            <a:latin typeface="Cambria Math" panose="02040503050406030204" pitchFamily="18" charset="0"/>
                            <a:ea typeface="Cambria Math" panose="02040503050406030204" pitchFamily="18" charset="0"/>
                          </a:rPr>
                          <m:t>𝑞</m:t>
                        </m:r>
                      </m:e>
                    </m:acc>
                    <m:r>
                      <a:rPr lang="it-IT" sz="1400" b="0" i="1" smtClean="0">
                        <a:latin typeface="Cambria Math" panose="02040503050406030204" pitchFamily="18" charset="0"/>
                      </a:rPr>
                      <m:t>∈ </m:t>
                    </m:r>
                    <m:sSup>
                      <m:sSupPr>
                        <m:ctrlPr>
                          <a:rPr lang="it-IT" sz="1400" b="0" i="1" smtClean="0">
                            <a:latin typeface="Cambria Math" panose="02040503050406030204" pitchFamily="18" charset="0"/>
                            <a:ea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ea typeface="Cambria Math" panose="02040503050406030204" pitchFamily="18" charset="0"/>
                          </a:rPr>
                          <m:t>𝑁</m:t>
                        </m:r>
                      </m:sup>
                    </m:sSup>
                    <m:r>
                      <a:rPr lang="it-IT" sz="1400" b="0" i="1" smtClean="0">
                        <a:latin typeface="Cambria Math" panose="02040503050406030204" pitchFamily="18" charset="0"/>
                        <a:ea typeface="Cambria Math" panose="02040503050406030204" pitchFamily="18" charset="0"/>
                      </a:rPr>
                      <m:t>}</m:t>
                    </m:r>
                  </m:oMath>
                </a14:m>
                <a:r>
                  <a:rPr lang="en-IT" sz="1400" dirty="0"/>
                  <a:t>. </a:t>
                </a:r>
              </a:p>
              <a:p>
                <a:pPr marL="0" indent="0" algn="just">
                  <a:buNone/>
                </a:pPr>
                <a:r>
                  <a:rPr lang="en-GB" sz="1400" dirty="0"/>
                  <a:t>W</a:t>
                </a:r>
                <a:r>
                  <a:rPr lang="en-IT" sz="1400" dirty="0"/>
                  <a:t>here </a:t>
                </a:r>
                <a14:m>
                  <m:oMath xmlns:m="http://schemas.openxmlformats.org/officeDocument/2006/math">
                    <m:r>
                      <a:rPr lang="en-IT" sz="1400" i="1" smtClean="0">
                        <a:latin typeface="Cambria Math" panose="02040503050406030204" pitchFamily="18" charset="0"/>
                        <a:ea typeface="Cambria Math" panose="02040503050406030204" pitchFamily="18" charset="0"/>
                      </a:rPr>
                      <m:t>𝒬</m:t>
                    </m:r>
                  </m:oMath>
                </a14:m>
                <a:r>
                  <a:rPr lang="en-IT" sz="1400" dirty="0"/>
                  <a:t> is a simply connected, open subset of </a:t>
                </a:r>
                <a14:m>
                  <m:oMath xmlns:m="http://schemas.openxmlformats.org/officeDocument/2006/math">
                    <m:sSup>
                      <m:sSupPr>
                        <m:ctrlPr>
                          <a:rPr lang="it-IT" sz="1400" b="0" i="1" smtClean="0">
                            <a:latin typeface="Cambria Math" panose="02040503050406030204" pitchFamily="18" charset="0"/>
                          </a:rPr>
                        </m:ctrlPr>
                      </m:sSupPr>
                      <m:e>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0, 2</m:t>
                            </m:r>
                            <m:r>
                              <a:rPr lang="it-IT" sz="1400" b="0" i="1" smtClean="0">
                                <a:latin typeface="Cambria Math" panose="02040503050406030204" pitchFamily="18" charset="0"/>
                              </a:rPr>
                              <m:t>𝜋</m:t>
                            </m:r>
                          </m:e>
                        </m:d>
                      </m:e>
                      <m:sup>
                        <m:r>
                          <a:rPr lang="it-IT" sz="1400" b="0" i="1" smtClean="0">
                            <a:latin typeface="Cambria Math" panose="02040503050406030204" pitchFamily="18" charset="0"/>
                          </a:rPr>
                          <m:t>𝑁</m:t>
                        </m:r>
                      </m:sup>
                    </m:sSup>
                  </m:oMath>
                </a14:m>
                <a:r>
                  <a:rPr lang="en-IT" sz="1400" dirty="0"/>
                  <a:t>.</a:t>
                </a:r>
              </a:p>
              <a:p>
                <a:pPr marL="0" indent="0" algn="just">
                  <a:buNone/>
                </a:pPr>
                <a:endParaRPr lang="en-IT" sz="1400" dirty="0"/>
              </a:p>
              <a:p>
                <a:pPr marL="0" indent="0" algn="just">
                  <a:buNone/>
                </a:pPr>
                <a:endParaRPr lang="en-IT" sz="1400" dirty="0"/>
              </a:p>
              <a:p>
                <a:pPr marL="0" indent="0" algn="just">
                  <a:buNone/>
                </a:pPr>
                <a:endParaRPr lang="it-IT" sz="1400" b="0" dirty="0"/>
              </a:p>
              <a:p>
                <a:pPr marL="0" indent="0" algn="just">
                  <a:buNone/>
                </a:pPr>
                <a:endParaRPr lang="en-IT" sz="1400" dirty="0"/>
              </a:p>
            </p:txBody>
          </p:sp>
        </mc:Choice>
        <mc:Fallback xmlns="">
          <p:sp>
            <p:nvSpPr>
              <p:cNvPr id="3" name="Content Placeholder 2">
                <a:extLst>
                  <a:ext uri="{FF2B5EF4-FFF2-40B4-BE49-F238E27FC236}">
                    <a16:creationId xmlns:a16="http://schemas.microsoft.com/office/drawing/2014/main" id="{E1EA5462-548F-DF44-8414-A501844A2367}"/>
                  </a:ext>
                </a:extLst>
              </p:cNvPr>
              <p:cNvSpPr>
                <a:spLocks noGrp="1" noRot="1" noChangeAspect="1" noMove="1" noResize="1" noEditPoints="1" noAdjustHandles="1" noChangeArrowheads="1" noChangeShapeType="1" noTextEdit="1"/>
              </p:cNvSpPr>
              <p:nvPr>
                <p:ph idx="1"/>
              </p:nvPr>
            </p:nvSpPr>
            <p:spPr>
              <a:xfrm>
                <a:off x="1116012" y="1124744"/>
                <a:ext cx="7559675" cy="5022056"/>
              </a:xfrm>
              <a:blipFill>
                <a:blip r:embed="rId2"/>
                <a:stretch>
                  <a:fillRect l="-242" t="-243" r="-242"/>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29803305-0EFB-1741-8F88-1115EAFA1A0F}"/>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BE400584-9FDF-BA4F-BEF4-3C5F47C42C6A}"/>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DC42B0C6-CD9C-E847-975C-4570BD3FA1AE}"/>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6</a:t>
            </a:fld>
            <a:endParaRPr lang="it-IT" altLang="it-IT" dirty="0"/>
          </a:p>
        </p:txBody>
      </p:sp>
      <p:pic>
        <p:nvPicPr>
          <p:cNvPr id="8" name="Picture 7">
            <a:extLst>
              <a:ext uri="{FF2B5EF4-FFF2-40B4-BE49-F238E27FC236}">
                <a16:creationId xmlns:a16="http://schemas.microsoft.com/office/drawing/2014/main" id="{63965797-9BCB-DE4F-BBFD-C34896513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768" y="3053366"/>
            <a:ext cx="3118161" cy="751267"/>
          </a:xfrm>
          <a:prstGeom prst="rect">
            <a:avLst/>
          </a:prstGeom>
        </p:spPr>
      </p:pic>
    </p:spTree>
    <p:extLst>
      <p:ext uri="{BB962C8B-B14F-4D97-AF65-F5344CB8AC3E}">
        <p14:creationId xmlns:p14="http://schemas.microsoft.com/office/powerpoint/2010/main" val="24179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AC7-FB9B-D44D-9753-E44F285E5F79}"/>
              </a:ext>
            </a:extLst>
          </p:cNvPr>
          <p:cNvSpPr>
            <a:spLocks noGrp="1"/>
          </p:cNvSpPr>
          <p:nvPr>
            <p:ph type="title"/>
          </p:nvPr>
        </p:nvSpPr>
        <p:spPr/>
        <p:txBody>
          <a:bodyPr/>
          <a:lstStyle/>
          <a:p>
            <a:r>
              <a:rPr lang="en-IT" dirty="0"/>
              <a:t>Robot Model – Impact Model Hypothesis</a:t>
            </a:r>
          </a:p>
        </p:txBody>
      </p:sp>
      <p:sp>
        <p:nvSpPr>
          <p:cNvPr id="3" name="Content Placeholder 2">
            <a:extLst>
              <a:ext uri="{FF2B5EF4-FFF2-40B4-BE49-F238E27FC236}">
                <a16:creationId xmlns:a16="http://schemas.microsoft.com/office/drawing/2014/main" id="{E1EA5462-548F-DF44-8414-A501844A2367}"/>
              </a:ext>
            </a:extLst>
          </p:cNvPr>
          <p:cNvSpPr>
            <a:spLocks noGrp="1"/>
          </p:cNvSpPr>
          <p:nvPr>
            <p:ph idx="1"/>
          </p:nvPr>
        </p:nvSpPr>
        <p:spPr>
          <a:xfrm>
            <a:off x="1116012" y="1340768"/>
            <a:ext cx="7559675" cy="4896544"/>
          </a:xfrm>
        </p:spPr>
        <p:txBody>
          <a:bodyPr/>
          <a:lstStyle/>
          <a:p>
            <a:pPr algn="just"/>
            <a:r>
              <a:rPr lang="en-GB" sz="1600" dirty="0"/>
              <a:t>The contact of the swing leg with the ground results in no rebound and no slipping of the swing leg; </a:t>
            </a:r>
          </a:p>
          <a:p>
            <a:pPr algn="just"/>
            <a:endParaRPr lang="en-GB" sz="1600" dirty="0"/>
          </a:p>
          <a:p>
            <a:pPr algn="just"/>
            <a:r>
              <a:rPr lang="en-GB" sz="1600" dirty="0"/>
              <a:t>At the moment of impact, the stance leg lifts from the ground without interaction; </a:t>
            </a:r>
          </a:p>
          <a:p>
            <a:pPr algn="just"/>
            <a:endParaRPr lang="en-GB" sz="1600" dirty="0"/>
          </a:p>
          <a:p>
            <a:pPr algn="just"/>
            <a:r>
              <a:rPr lang="en-GB" sz="1600" dirty="0"/>
              <a:t>The impact is instantaneous; </a:t>
            </a:r>
          </a:p>
          <a:p>
            <a:pPr algn="just"/>
            <a:endParaRPr lang="en-GB" sz="1600" dirty="0"/>
          </a:p>
          <a:p>
            <a:pPr algn="just"/>
            <a:r>
              <a:rPr lang="en-GB" sz="1600" dirty="0"/>
              <a:t>The external forces during the impact can be represented by impulses; </a:t>
            </a:r>
          </a:p>
          <a:p>
            <a:pPr algn="just"/>
            <a:endParaRPr lang="en-GB" sz="1600" dirty="0"/>
          </a:p>
          <a:p>
            <a:pPr algn="just"/>
            <a:r>
              <a:rPr lang="en-GB" sz="1600" dirty="0"/>
              <a:t>The impulsive forces may result in an instantaneous change in the velocities, but there is no instantaneous change in the configuration; </a:t>
            </a:r>
          </a:p>
          <a:p>
            <a:pPr algn="just"/>
            <a:endParaRPr lang="en-GB" sz="1600" dirty="0"/>
          </a:p>
          <a:p>
            <a:pPr algn="just"/>
            <a:r>
              <a:rPr lang="en-GB" sz="1600" dirty="0"/>
              <a:t>The actuators cannot generate impulses and, hence, can be ignored during impact. </a:t>
            </a:r>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GB" sz="1600" dirty="0"/>
          </a:p>
          <a:p>
            <a:pPr algn="just"/>
            <a:endParaRPr lang="en-IT" sz="1600" dirty="0"/>
          </a:p>
        </p:txBody>
      </p:sp>
      <p:sp>
        <p:nvSpPr>
          <p:cNvPr id="4" name="Date Placeholder 3">
            <a:extLst>
              <a:ext uri="{FF2B5EF4-FFF2-40B4-BE49-F238E27FC236}">
                <a16:creationId xmlns:a16="http://schemas.microsoft.com/office/drawing/2014/main" id="{29803305-0EFB-1741-8F88-1115EAFA1A0F}"/>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BE400584-9FDF-BA4F-BEF4-3C5F47C42C6A}"/>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DC42B0C6-CD9C-E847-975C-4570BD3FA1AE}"/>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7</a:t>
            </a:fld>
            <a:endParaRPr lang="it-IT" altLang="it-IT" dirty="0"/>
          </a:p>
        </p:txBody>
      </p:sp>
    </p:spTree>
    <p:extLst>
      <p:ext uri="{BB962C8B-B14F-4D97-AF65-F5344CB8AC3E}">
        <p14:creationId xmlns:p14="http://schemas.microsoft.com/office/powerpoint/2010/main" val="360750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AC7-FB9B-D44D-9753-E44F285E5F79}"/>
              </a:ext>
            </a:extLst>
          </p:cNvPr>
          <p:cNvSpPr>
            <a:spLocks noGrp="1"/>
          </p:cNvSpPr>
          <p:nvPr>
            <p:ph type="title"/>
          </p:nvPr>
        </p:nvSpPr>
        <p:spPr/>
        <p:txBody>
          <a:bodyPr/>
          <a:lstStyle/>
          <a:p>
            <a:r>
              <a:rPr lang="en-IT" dirty="0"/>
              <a:t>Robot Model – Impact Model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EA5462-548F-DF44-8414-A501844A2367}"/>
                  </a:ext>
                </a:extLst>
              </p:cNvPr>
              <p:cNvSpPr>
                <a:spLocks noGrp="1"/>
              </p:cNvSpPr>
              <p:nvPr>
                <p:ph idx="1"/>
              </p:nvPr>
            </p:nvSpPr>
            <p:spPr>
              <a:xfrm>
                <a:off x="1115066" y="1304764"/>
                <a:ext cx="7559675" cy="4248472"/>
              </a:xfrm>
            </p:spPr>
            <p:txBody>
              <a:bodyPr/>
              <a:lstStyle/>
              <a:p>
                <a:pPr marL="0" indent="0" algn="just">
                  <a:buNone/>
                </a:pPr>
                <a:r>
                  <a:rPr lang="en-IT" sz="1400" dirty="0"/>
                  <a:t>The definition of this model require the full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+2</m:t>
                    </m:r>
                  </m:oMath>
                </a14:m>
                <a:r>
                  <a:rPr lang="en-IT" sz="1400" dirty="0"/>
                  <a:t> DOF of the robot. So the configuration must be augmented with the hip coordinates </a:t>
                </a:r>
                <a14:m>
                  <m:oMath xmlns:m="http://schemas.openxmlformats.org/officeDocument/2006/math">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𝑝</m:t>
                        </m:r>
                      </m:e>
                      <m:sub>
                        <m:r>
                          <a:rPr lang="it-IT" sz="1400" b="0" i="1" smtClean="0">
                            <a:latin typeface="Cambria Math" panose="02040503050406030204" pitchFamily="18" charset="0"/>
                          </a:rPr>
                          <m:t>𝐻</m:t>
                        </m:r>
                      </m:sub>
                      <m:sup>
                        <m:r>
                          <a:rPr lang="it-IT" sz="1400" b="0" i="1" smtClean="0">
                            <a:latin typeface="Cambria Math" panose="02040503050406030204" pitchFamily="18" charset="0"/>
                          </a:rPr>
                          <m:t>h</m:t>
                        </m:r>
                      </m:sup>
                    </m:sSubSup>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𝑝</m:t>
                        </m:r>
                      </m:e>
                      <m:sub>
                        <m:r>
                          <a:rPr lang="it-IT" sz="1400" b="0" i="1" smtClean="0">
                            <a:latin typeface="Cambria Math" panose="02040503050406030204" pitchFamily="18" charset="0"/>
                          </a:rPr>
                          <m:t>𝐻</m:t>
                        </m:r>
                      </m:sub>
                      <m:sup>
                        <m:r>
                          <a:rPr lang="it-IT" sz="1400" b="0" i="1" smtClean="0">
                            <a:latin typeface="Cambria Math" panose="02040503050406030204" pitchFamily="18" charset="0"/>
                          </a:rPr>
                          <m:t>𝑣</m:t>
                        </m:r>
                      </m:sup>
                    </m:sSubSup>
                    <m:r>
                      <a:rPr lang="it-IT" sz="1400" b="0" i="1" smtClean="0">
                        <a:latin typeface="Cambria Math" panose="02040503050406030204" pitchFamily="18" charset="0"/>
                      </a:rPr>
                      <m:t>]</m:t>
                    </m:r>
                  </m:oMath>
                </a14:m>
                <a:r>
                  <a:rPr lang="en-IT" sz="1400" dirty="0"/>
                  <a:t> which are the horizontal and vertical component of the hip. The model which is obtained is </a:t>
                </a:r>
              </a:p>
              <a:p>
                <a:pPr marL="0" indent="0" algn="just">
                  <a:buNone/>
                </a:pPr>
                <a:endParaRPr lang="en-IT" sz="1400" dirty="0"/>
              </a:p>
              <a:p>
                <a:pPr marL="0" indent="0" algn="just">
                  <a:buNone/>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𝐷</m:t>
                          </m:r>
                        </m:e>
                        <m:sub>
                          <m:r>
                            <a:rPr lang="it-IT" sz="1400" b="0" i="1" smtClean="0">
                              <a:latin typeface="Cambria Math" panose="02040503050406030204" pitchFamily="18" charset="0"/>
                            </a:rPr>
                            <m:t>𝑒</m:t>
                          </m:r>
                        </m:sub>
                      </m:sSub>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e>
                      </m:d>
                      <m:acc>
                        <m:accPr>
                          <m:chr m:val="̈"/>
                          <m:ctrlPr>
                            <a:rPr lang="it-IT" sz="1400" b="0" i="1" smtClean="0">
                              <a:latin typeface="Cambria Math" panose="02040503050406030204" pitchFamily="18" charset="0"/>
                            </a:rPr>
                          </m:ctrlPr>
                        </m:acc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e>
                      </m:acc>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𝐶</m:t>
                          </m:r>
                        </m:e>
                        <m:sub>
                          <m:r>
                            <a:rPr lang="it-IT" sz="1400" b="0" i="1" smtClean="0">
                              <a:latin typeface="Cambria Math" panose="02040503050406030204" pitchFamily="18" charset="0"/>
                            </a:rPr>
                            <m:t>𝑒</m:t>
                          </m:r>
                        </m:sub>
                      </m:sSub>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r>
                            <a:rPr lang="it-IT" sz="1400" b="0" i="1" smtClean="0">
                              <a:latin typeface="Cambria Math" panose="02040503050406030204" pitchFamily="18" charset="0"/>
                            </a:rPr>
                            <m:t>,</m:t>
                          </m:r>
                          <m:acc>
                            <m:accPr>
                              <m:chr m:val="̇"/>
                              <m:ctrlPr>
                                <a:rPr lang="it-IT" sz="1400" b="0" i="1" smtClean="0">
                                  <a:latin typeface="Cambria Math" panose="02040503050406030204" pitchFamily="18" charset="0"/>
                                </a:rPr>
                              </m:ctrlPr>
                            </m:acc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e>
                          </m:acc>
                        </m:e>
                      </m:d>
                      <m:acc>
                        <m:accPr>
                          <m:chr m:val="̇"/>
                          <m:ctrlPr>
                            <a:rPr lang="it-IT" sz="1400" b="0" i="1" smtClean="0">
                              <a:latin typeface="Cambria Math" panose="02040503050406030204" pitchFamily="18" charset="0"/>
                            </a:rPr>
                          </m:ctrlPr>
                        </m:acc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e>
                      </m:acc>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𝐺</m:t>
                          </m:r>
                        </m:e>
                        <m:sub>
                          <m:r>
                            <a:rPr lang="it-IT" sz="1400" b="0" i="1" smtClean="0">
                              <a:latin typeface="Cambria Math" panose="02040503050406030204" pitchFamily="18" charset="0"/>
                            </a:rPr>
                            <m:t>𝑒</m:t>
                          </m:r>
                        </m:sub>
                      </m:sSub>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e>
                      </m:d>
                      <m:r>
                        <a:rPr lang="it-IT" sz="1400" b="0" i="1" smtClean="0">
                          <a:latin typeface="Cambria Math" panose="02040503050406030204" pitchFamily="18" charset="0"/>
                        </a:rPr>
                        <m:t>=</m:t>
                      </m:r>
                      <m:r>
                        <a:rPr lang="it-IT" sz="1400" b="0" i="1" smtClean="0">
                          <a:latin typeface="Cambria Math" panose="02040503050406030204" pitchFamily="18" charset="0"/>
                        </a:rPr>
                        <m:t>𝐵𝑢</m:t>
                      </m:r>
                      <m:r>
                        <a:rPr lang="it-IT" sz="1400" b="0" i="1" smtClean="0">
                          <a:latin typeface="Cambria Math" panose="02040503050406030204" pitchFamily="18" charset="0"/>
                        </a:rPr>
                        <m:t>+</m:t>
                      </m:r>
                      <m:r>
                        <a:rPr lang="it-IT" sz="1400" b="0" i="1" smtClean="0">
                          <a:latin typeface="Cambria Math" panose="02040503050406030204" pitchFamily="18" charset="0"/>
                        </a:rPr>
                        <m:t>𝛿</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𝐹</m:t>
                          </m:r>
                        </m:e>
                        <m:sub>
                          <m:r>
                            <a:rPr lang="it-IT" sz="1400" b="0" i="1" smtClean="0">
                              <a:latin typeface="Cambria Math" panose="02040503050406030204" pitchFamily="18" charset="0"/>
                            </a:rPr>
                            <m:t>𝑒𝑥𝑡</m:t>
                          </m:r>
                        </m:sub>
                      </m:sSub>
                    </m:oMath>
                  </m:oMathPara>
                </a14:m>
                <a:endParaRPr lang="en-IT" sz="1400" dirty="0"/>
              </a:p>
              <a:p>
                <a:pPr marL="0" indent="0" algn="just">
                  <a:buNone/>
                </a:pPr>
                <a:endParaRPr lang="en-IT" sz="1400" dirty="0"/>
              </a:p>
              <a:p>
                <a:pPr marL="0" indent="0" algn="just">
                  <a:buNone/>
                </a:pPr>
                <a:r>
                  <a:rPr lang="en-GB" sz="1400" dirty="0"/>
                  <a:t>w</a:t>
                </a:r>
                <a:r>
                  <a:rPr lang="en-IT" sz="1400" dirty="0"/>
                  <a:t>here </a:t>
                </a:r>
                <a14:m>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𝑒</m:t>
                        </m:r>
                      </m:sub>
                    </m:sSub>
                    <m:r>
                      <a:rPr lang="it-IT" sz="1400" b="0" i="1" smtClean="0">
                        <a:latin typeface="Cambria Math" panose="02040503050406030204" pitchFamily="18" charset="0"/>
                      </a:rPr>
                      <m:t>≔</m:t>
                    </m:r>
                    <m:r>
                      <m:rPr>
                        <m:sty m:val="p"/>
                      </m:rPr>
                      <a:rPr lang="it-IT" sz="1400" b="0" i="0" smtClean="0">
                        <a:latin typeface="Cambria Math" panose="02040503050406030204" pitchFamily="18" charset="0"/>
                      </a:rPr>
                      <m:t>Υ</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𝑞</m:t>
                        </m:r>
                      </m:e>
                    </m:d>
                    <m:r>
                      <a:rPr lang="it-IT" sz="1400" b="0" i="1" smtClean="0">
                        <a:latin typeface="Cambria Math" panose="02040503050406030204" pitchFamily="18" charset="0"/>
                      </a:rPr>
                      <m:t>≔  </m:t>
                    </m:r>
                    <m:d>
                      <m:dPr>
                        <m:begChr m:val="["/>
                        <m:endChr m:val="]"/>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𝑞</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𝑝</m:t>
                            </m:r>
                          </m:e>
                          <m:sub>
                            <m:r>
                              <a:rPr lang="it-IT" sz="1400" b="0" i="1" smtClean="0">
                                <a:latin typeface="Cambria Math" panose="02040503050406030204" pitchFamily="18" charset="0"/>
                              </a:rPr>
                              <m:t>𝐻</m:t>
                            </m:r>
                          </m:sub>
                          <m:sup>
                            <m:r>
                              <a:rPr lang="it-IT" sz="1400" b="0" i="1" smtClean="0">
                                <a:latin typeface="Cambria Math" panose="02040503050406030204" pitchFamily="18" charset="0"/>
                              </a:rPr>
                              <m:t>h</m:t>
                            </m:r>
                          </m:sup>
                        </m:sSubSup>
                        <m:r>
                          <a:rPr lang="it-IT" sz="1400" b="0" i="1" smtClean="0">
                            <a:latin typeface="Cambria Math" panose="02040503050406030204" pitchFamily="18" charset="0"/>
                          </a:rPr>
                          <m:t>(</m:t>
                        </m:r>
                        <m:r>
                          <a:rPr lang="it-IT" sz="1400" b="0" i="1" smtClean="0">
                            <a:latin typeface="Cambria Math" panose="02040503050406030204" pitchFamily="18" charset="0"/>
                          </a:rPr>
                          <m:t>𝑞</m:t>
                        </m:r>
                        <m:r>
                          <a:rPr lang="it-IT" sz="1400" b="0" i="1" smtClean="0">
                            <a:latin typeface="Cambria Math" panose="02040503050406030204" pitchFamily="18" charset="0"/>
                          </a:rPr>
                          <m:t>),</m:t>
                        </m:r>
                        <m:sSubSup>
                          <m:sSubSupPr>
                            <m:ctrlPr>
                              <a:rPr lang="it-IT" sz="1400" b="0" i="1" smtClean="0">
                                <a:latin typeface="Cambria Math" panose="02040503050406030204" pitchFamily="18" charset="0"/>
                              </a:rPr>
                            </m:ctrlPr>
                          </m:sSubSupPr>
                          <m:e>
                            <m:r>
                              <a:rPr lang="it-IT" sz="1400" b="0" i="1" smtClean="0">
                                <a:latin typeface="Cambria Math" panose="02040503050406030204" pitchFamily="18" charset="0"/>
                              </a:rPr>
                              <m:t>𝑝</m:t>
                            </m:r>
                          </m:e>
                          <m:sub>
                            <m:r>
                              <a:rPr lang="it-IT" sz="1400" b="0" i="1" smtClean="0">
                                <a:latin typeface="Cambria Math" panose="02040503050406030204" pitchFamily="18" charset="0"/>
                              </a:rPr>
                              <m:t>𝐻</m:t>
                            </m:r>
                          </m:sub>
                          <m:sup>
                            <m:r>
                              <a:rPr lang="it-IT" sz="1400" b="0" i="1" smtClean="0">
                                <a:latin typeface="Cambria Math" panose="02040503050406030204" pitchFamily="18" charset="0"/>
                              </a:rPr>
                              <m:t>𝑣</m:t>
                            </m:r>
                          </m:sup>
                        </m:sSubSup>
                        <m:r>
                          <a:rPr lang="it-IT" sz="1400" b="0" i="1" smtClean="0">
                            <a:latin typeface="Cambria Math" panose="02040503050406030204" pitchFamily="18" charset="0"/>
                          </a:rPr>
                          <m:t>(</m:t>
                        </m:r>
                        <m:r>
                          <a:rPr lang="it-IT" sz="1400" b="0" i="1" smtClean="0">
                            <a:latin typeface="Cambria Math" panose="02040503050406030204" pitchFamily="18" charset="0"/>
                          </a:rPr>
                          <m:t>𝑞</m:t>
                        </m:r>
                        <m:r>
                          <a:rPr lang="it-IT" sz="1400" b="0" i="1" smtClean="0">
                            <a:latin typeface="Cambria Math" panose="02040503050406030204" pitchFamily="18" charset="0"/>
                          </a:rPr>
                          <m:t>)</m:t>
                        </m:r>
                      </m:e>
                    </m:d>
                    <m:r>
                      <a:rPr lang="it-IT" sz="1400" b="0" i="1" smtClean="0">
                        <a:latin typeface="Cambria Math" panose="02040503050406030204" pitchFamily="18" charset="0"/>
                      </a:rPr>
                      <m:t>′</m:t>
                    </m:r>
                  </m:oMath>
                </a14:m>
                <a:r>
                  <a:rPr lang="en-IT" sz="1400" dirty="0"/>
                  <a:t> and </a:t>
                </a:r>
                <a14:m>
                  <m:oMath xmlns:m="http://schemas.openxmlformats.org/officeDocument/2006/math">
                    <m:r>
                      <a:rPr lang="it-IT" sz="1400" b="0" i="1" smtClean="0">
                        <a:latin typeface="Cambria Math" panose="02040503050406030204" pitchFamily="18" charset="0"/>
                      </a:rPr>
                      <m:t>𝛿</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𝐹</m:t>
                        </m:r>
                      </m:e>
                      <m:sub>
                        <m:r>
                          <a:rPr lang="it-IT" sz="1400" b="0" i="1" smtClean="0">
                            <a:latin typeface="Cambria Math" panose="02040503050406030204" pitchFamily="18" charset="0"/>
                          </a:rPr>
                          <m:t>𝑒𝑥𝑡</m:t>
                        </m:r>
                      </m:sub>
                    </m:sSub>
                  </m:oMath>
                </a14:m>
                <a:r>
                  <a:rPr lang="en-IT" sz="1400" dirty="0"/>
                  <a:t> represents the vector of external forces acting on the robot at the contact point.</a:t>
                </a:r>
              </a:p>
              <a:p>
                <a:pPr marL="0" indent="0" algn="just">
                  <a:buNone/>
                </a:pPr>
                <a:endParaRPr lang="en-IT" sz="1400" dirty="0"/>
              </a:p>
              <a:p>
                <a:pPr marL="0" indent="0" algn="just">
                  <a:buNone/>
                </a:pPr>
                <a:r>
                  <a:rPr lang="en-IT" sz="1400" dirty="0"/>
                  <a:t>The impact model is characterized also by a relabeling phase in which the coordinates are switched because also the position of the legs is switched. The relabeling can be expressed as a linear invertible transformation matrix </a:t>
                </a:r>
                <a14:m>
                  <m:oMath xmlns:m="http://schemas.openxmlformats.org/officeDocument/2006/math">
                    <m:r>
                      <a:rPr lang="it-IT" sz="1400" b="0" i="1" smtClean="0">
                        <a:latin typeface="Cambria Math" panose="02040503050406030204" pitchFamily="18" charset="0"/>
                      </a:rPr>
                      <m:t>𝑅</m:t>
                    </m:r>
                  </m:oMath>
                </a14:m>
                <a:r>
                  <a:rPr lang="en-IT" sz="1400" dirty="0"/>
                  <a:t>. The mapping is defined as </a:t>
                </a:r>
              </a:p>
              <a:p>
                <a:pPr marL="0" indent="0" algn="just">
                  <a:buNone/>
                </a:pPr>
                <a:endParaRPr lang="en-IT" sz="1400" dirty="0"/>
              </a:p>
              <a:p>
                <a:pPr marL="0" indent="0" algn="just">
                  <a:buNone/>
                </a:pPr>
                <a14:m>
                  <m:oMathPara xmlns:m="http://schemas.openxmlformats.org/officeDocument/2006/math">
                    <m:oMathParaPr>
                      <m:jc m:val="centerGroup"/>
                    </m:oMathParaPr>
                    <m:oMath xmlns:m="http://schemas.openxmlformats.org/officeDocument/2006/math">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𝑥</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r>
                        <m:rPr>
                          <m:sty m:val="p"/>
                        </m:rPr>
                        <a:rPr lang="it-IT" sz="1400" b="0" i="0" smtClean="0">
                          <a:latin typeface="Cambria Math" panose="02040503050406030204" pitchFamily="18" charset="0"/>
                        </a:rPr>
                        <m:t>Δ</m:t>
                      </m:r>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𝑥</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oMath>
                  </m:oMathPara>
                </a14:m>
                <a:endParaRPr lang="en-IT" sz="1400" dirty="0"/>
              </a:p>
              <a:p>
                <a:pPr marL="0" indent="0" algn="just">
                  <a:buNone/>
                </a:pPr>
                <a:endParaRPr lang="en-IT" sz="1400" dirty="0"/>
              </a:p>
              <a:p>
                <a:pPr marL="0" indent="0" algn="just">
                  <a:buNone/>
                </a:pPr>
                <a:r>
                  <a:rPr lang="en-GB" sz="1400" dirty="0"/>
                  <a:t>w</a:t>
                </a:r>
                <a:r>
                  <a:rPr lang="en-IT" sz="1400" dirty="0"/>
                  <a:t>here </a:t>
                </a:r>
                <a14:m>
                  <m:oMath xmlns:m="http://schemas.openxmlformats.org/officeDocument/2006/math">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𝑥</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𝑞</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oMath>
                </a14:m>
                <a:r>
                  <a:rPr lang="en-IT" sz="1400" dirty="0"/>
                  <a:t> (respectively </a:t>
                </a:r>
                <a14:m>
                  <m:oMath xmlns:m="http://schemas.openxmlformats.org/officeDocument/2006/math">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𝑥</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𝑞</m:t>
                        </m:r>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acc>
                          <m:accPr>
                            <m:chr m:val="̇"/>
                            <m:ctrlPr>
                              <a:rPr lang="it-IT" sz="1400" b="0" i="1" smtClean="0">
                                <a:latin typeface="Cambria Math" panose="02040503050406030204" pitchFamily="18" charset="0"/>
                              </a:rPr>
                            </m:ctrlPr>
                          </m:accPr>
                          <m:e>
                            <m:r>
                              <a:rPr lang="it-IT" sz="1400" b="0" i="1" smtClean="0">
                                <a:latin typeface="Cambria Math" panose="02040503050406030204" pitchFamily="18" charset="0"/>
                              </a:rPr>
                              <m:t>𝑞</m:t>
                            </m:r>
                          </m:e>
                        </m:acc>
                      </m:e>
                      <m:sup>
                        <m:r>
                          <a:rPr lang="it-IT" sz="1400" b="0" i="1" smtClean="0">
                            <a:latin typeface="Cambria Math" panose="02040503050406030204" pitchFamily="18" charset="0"/>
                          </a:rPr>
                          <m:t>−</m:t>
                        </m:r>
                      </m:sup>
                    </m:sSup>
                    <m:r>
                      <a:rPr lang="it-IT" sz="1400" b="0" i="1" smtClean="0">
                        <a:latin typeface="Cambria Math" panose="02040503050406030204" pitchFamily="18" charset="0"/>
                      </a:rPr>
                      <m:t>]</m:t>
                    </m:r>
                  </m:oMath>
                </a14:m>
                <a:r>
                  <a:rPr lang="en-IT" sz="1400" dirty="0"/>
                  <a:t>) are the coordinates immediately after the relabeling phase (immediately before the relabeling).</a:t>
                </a:r>
              </a:p>
            </p:txBody>
          </p:sp>
        </mc:Choice>
        <mc:Fallback xmlns="">
          <p:sp>
            <p:nvSpPr>
              <p:cNvPr id="3" name="Content Placeholder 2">
                <a:extLst>
                  <a:ext uri="{FF2B5EF4-FFF2-40B4-BE49-F238E27FC236}">
                    <a16:creationId xmlns:a16="http://schemas.microsoft.com/office/drawing/2014/main" id="{E1EA5462-548F-DF44-8414-A501844A2367}"/>
                  </a:ext>
                </a:extLst>
              </p:cNvPr>
              <p:cNvSpPr>
                <a:spLocks noGrp="1" noRot="1" noChangeAspect="1" noMove="1" noResize="1" noEditPoints="1" noAdjustHandles="1" noChangeArrowheads="1" noChangeShapeType="1" noTextEdit="1"/>
              </p:cNvSpPr>
              <p:nvPr>
                <p:ph idx="1"/>
              </p:nvPr>
            </p:nvSpPr>
            <p:spPr>
              <a:xfrm>
                <a:off x="1115066" y="1304764"/>
                <a:ext cx="7559675" cy="4248472"/>
              </a:xfrm>
              <a:blipFill>
                <a:blip r:embed="rId2"/>
                <a:stretch>
                  <a:fillRect l="-242" t="-287" r="-242"/>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29803305-0EFB-1741-8F88-1115EAFA1A0F}"/>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BE400584-9FDF-BA4F-BEF4-3C5F47C42C6A}"/>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DC42B0C6-CD9C-E847-975C-4570BD3FA1AE}"/>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8</a:t>
            </a:fld>
            <a:endParaRPr lang="it-IT" altLang="it-IT" dirty="0"/>
          </a:p>
        </p:txBody>
      </p:sp>
    </p:spTree>
    <p:extLst>
      <p:ext uri="{BB962C8B-B14F-4D97-AF65-F5344CB8AC3E}">
        <p14:creationId xmlns:p14="http://schemas.microsoft.com/office/powerpoint/2010/main" val="197872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AC7-FB9B-D44D-9753-E44F285E5F79}"/>
              </a:ext>
            </a:extLst>
          </p:cNvPr>
          <p:cNvSpPr>
            <a:spLocks noGrp="1"/>
          </p:cNvSpPr>
          <p:nvPr>
            <p:ph type="title"/>
          </p:nvPr>
        </p:nvSpPr>
        <p:spPr/>
        <p:txBody>
          <a:bodyPr/>
          <a:lstStyle/>
          <a:p>
            <a:r>
              <a:rPr lang="en-IT" dirty="0"/>
              <a:t>Robot Model – Impact Model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EA5462-548F-DF44-8414-A501844A2367}"/>
                  </a:ext>
                </a:extLst>
              </p:cNvPr>
              <p:cNvSpPr>
                <a:spLocks noGrp="1"/>
              </p:cNvSpPr>
              <p:nvPr>
                <p:ph idx="1"/>
              </p:nvPr>
            </p:nvSpPr>
            <p:spPr>
              <a:xfrm>
                <a:off x="1116012" y="937928"/>
                <a:ext cx="7559675" cy="4939344"/>
              </a:xfrm>
            </p:spPr>
            <p:txBody>
              <a:bodyPr/>
              <a:lstStyle/>
              <a:p>
                <a:pPr marL="0" indent="0" algn="just">
                  <a:buNone/>
                </a:pPr>
                <a:r>
                  <a:rPr lang="en-IT" sz="1600" dirty="0"/>
                  <a:t>The operator </a:t>
                </a:r>
                <a14:m>
                  <m:oMath xmlns:m="http://schemas.openxmlformats.org/officeDocument/2006/math">
                    <m:r>
                      <m:rPr>
                        <m:sty m:val="p"/>
                      </m:rPr>
                      <a:rPr lang="it-IT" sz="1600" b="0" i="0" smtClean="0">
                        <a:latin typeface="Cambria Math" panose="02040503050406030204" pitchFamily="18" charset="0"/>
                      </a:rPr>
                      <m:t>Δ</m:t>
                    </m:r>
                    <m:d>
                      <m:dPr>
                        <m:ctrlPr>
                          <a:rPr lang="it-IT" sz="1600" b="0" i="1" smtClean="0">
                            <a:latin typeface="Cambria Math" panose="02040503050406030204" pitchFamily="18" charset="0"/>
                          </a:rPr>
                        </m:ctrlPr>
                      </m:d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𝑥</m:t>
                            </m:r>
                          </m:e>
                          <m:sup>
                            <m:r>
                              <a:rPr lang="it-IT" sz="1600" b="0" i="1" smtClean="0">
                                <a:latin typeface="Cambria Math" panose="02040503050406030204" pitchFamily="18" charset="0"/>
                              </a:rPr>
                              <m:t>−</m:t>
                            </m:r>
                          </m:sup>
                        </m:sSup>
                      </m:e>
                    </m:d>
                    <m:r>
                      <a:rPr lang="it-IT" sz="1600" b="0" i="1" smtClean="0">
                        <a:latin typeface="Cambria Math" panose="02040503050406030204" pitchFamily="18" charset="0"/>
                      </a:rPr>
                      <m:t> </m:t>
                    </m:r>
                  </m:oMath>
                </a14:m>
                <a:r>
                  <a:rPr lang="en-IT" sz="1600" dirty="0"/>
                  <a:t>is defined as </a:t>
                </a:r>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r>
                  <a:rPr lang="en-GB" sz="1600" dirty="0"/>
                  <a:t>w</a:t>
                </a:r>
                <a:r>
                  <a:rPr lang="en-IT" sz="1600" dirty="0"/>
                  <a:t>here </a:t>
                </a:r>
                <a14:m>
                  <m:oMath xmlns:m="http://schemas.openxmlformats.org/officeDocument/2006/math">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Δ</m:t>
                        </m:r>
                      </m:e>
                      <m:sub>
                        <m:r>
                          <a:rPr lang="it-IT" sz="1600" b="0" i="1" smtClean="0">
                            <a:latin typeface="Cambria Math" panose="02040503050406030204" pitchFamily="18" charset="0"/>
                          </a:rPr>
                          <m:t>𝑞</m:t>
                        </m:r>
                      </m:sub>
                    </m:sSub>
                    <m:r>
                      <a:rPr lang="it-IT" sz="1600" b="0" i="1" smtClean="0">
                        <a:latin typeface="Cambria Math" panose="02040503050406030204" pitchFamily="18" charset="0"/>
                      </a:rPr>
                      <m:t> ≔</m:t>
                    </m:r>
                    <m:r>
                      <a:rPr lang="it-IT" sz="1600" b="0" i="1" smtClean="0">
                        <a:latin typeface="Cambria Math" panose="02040503050406030204" pitchFamily="18" charset="0"/>
                      </a:rPr>
                      <m:t>𝑅</m:t>
                    </m:r>
                  </m:oMath>
                </a14:m>
                <a:r>
                  <a:rPr lang="en-IT" sz="1600" dirty="0"/>
                  <a:t> and </a:t>
                </a:r>
                <a14:m>
                  <m:oMath xmlns:m="http://schemas.openxmlformats.org/officeDocument/2006/math">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Δ</m:t>
                        </m:r>
                      </m:e>
                      <m:sub>
                        <m:acc>
                          <m:accPr>
                            <m:chr m:val="̇"/>
                            <m:ctrlPr>
                              <a:rPr lang="it-IT" sz="1600" b="0" i="1" smtClean="0">
                                <a:latin typeface="Cambria Math" panose="02040503050406030204" pitchFamily="18" charset="0"/>
                              </a:rPr>
                            </m:ctrlPr>
                          </m:accPr>
                          <m:e>
                            <m:r>
                              <a:rPr lang="it-IT" sz="1600" b="0" i="1" smtClean="0">
                                <a:latin typeface="Cambria Math" panose="02040503050406030204" pitchFamily="18" charset="0"/>
                              </a:rPr>
                              <m:t>𝑞</m:t>
                            </m:r>
                          </m:e>
                        </m:acc>
                      </m:sub>
                    </m:sSub>
                    <m:d>
                      <m:dPr>
                        <m:ctrlPr>
                          <a:rPr lang="it-IT" sz="1600" b="0" i="1" smtClean="0">
                            <a:latin typeface="Cambria Math" panose="02040503050406030204" pitchFamily="18" charset="0"/>
                          </a:rPr>
                        </m:ctrlPr>
                      </m:d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𝑞</m:t>
                            </m:r>
                          </m:e>
                          <m:sup>
                            <m:r>
                              <a:rPr lang="it-IT" sz="1600" b="0" i="1" smtClean="0">
                                <a:latin typeface="Cambria Math" panose="02040503050406030204" pitchFamily="18" charset="0"/>
                              </a:rPr>
                              <m:t>−</m:t>
                            </m:r>
                          </m:sup>
                        </m:sSup>
                      </m:e>
                    </m:d>
                    <m:r>
                      <a:rPr lang="it-IT" sz="1600" b="0" i="1" smtClean="0">
                        <a:latin typeface="Cambria Math" panose="02040503050406030204" pitchFamily="18" charset="0"/>
                      </a:rPr>
                      <m:t>≔</m:t>
                    </m:r>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𝑅</m:t>
                        </m:r>
                        <m:r>
                          <a:rPr lang="it-IT" sz="1600" b="0" i="1" smtClean="0">
                            <a:latin typeface="Cambria Math" panose="02040503050406030204" pitchFamily="18" charset="0"/>
                          </a:rPr>
                          <m:t>  0</m:t>
                        </m:r>
                      </m:e>
                    </m:d>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Π</m:t>
                        </m:r>
                      </m:e>
                      <m:sub>
                        <m:r>
                          <a:rPr lang="it-IT" sz="1600" b="0" i="1" smtClean="0">
                            <a:latin typeface="Cambria Math" panose="02040503050406030204" pitchFamily="18" charset="0"/>
                          </a:rPr>
                          <m:t>11</m:t>
                        </m:r>
                      </m:sub>
                    </m:sSub>
                    <m:d>
                      <m:dPr>
                        <m:ctrlPr>
                          <a:rPr lang="it-IT" sz="1600" b="0" i="1" smtClean="0">
                            <a:latin typeface="Cambria Math" panose="02040503050406030204" pitchFamily="18" charset="0"/>
                          </a:rPr>
                        </m:ctrlPr>
                      </m:dPr>
                      <m:e>
                        <m:r>
                          <m:rPr>
                            <m:sty m:val="p"/>
                          </m:rPr>
                          <a:rPr lang="it-IT" sz="1600" b="0" i="0" smtClean="0">
                            <a:latin typeface="Cambria Math" panose="02040503050406030204" pitchFamily="18" charset="0"/>
                          </a:rPr>
                          <m:t>Υ</m:t>
                        </m:r>
                        <m:d>
                          <m:dPr>
                            <m:ctrlPr>
                              <a:rPr lang="it-IT" sz="1600" b="0" i="1" smtClean="0">
                                <a:latin typeface="Cambria Math" panose="02040503050406030204" pitchFamily="18" charset="0"/>
                              </a:rPr>
                            </m:ctrlPr>
                          </m:d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𝑞</m:t>
                                </m:r>
                              </m:e>
                              <m:sup>
                                <m:r>
                                  <a:rPr lang="it-IT" sz="1600" b="0" i="1" smtClean="0">
                                    <a:latin typeface="Cambria Math" panose="02040503050406030204" pitchFamily="18" charset="0"/>
                                  </a:rPr>
                                  <m:t>−</m:t>
                                </m:r>
                              </m:sup>
                            </m:sSup>
                          </m:e>
                        </m:d>
                      </m:e>
                    </m:d>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𝐷</m:t>
                        </m:r>
                      </m:e>
                      <m:sub>
                        <m:r>
                          <a:rPr lang="it-IT" sz="1600" b="0" i="1" smtClean="0">
                            <a:latin typeface="Cambria Math" panose="02040503050406030204" pitchFamily="18" charset="0"/>
                          </a:rPr>
                          <m:t>𝑒</m:t>
                        </m:r>
                      </m:sub>
                    </m:sSub>
                    <m:d>
                      <m:dPr>
                        <m:ctrlPr>
                          <a:rPr lang="it-IT" sz="1600" b="0" i="1" smtClean="0">
                            <a:latin typeface="Cambria Math" panose="02040503050406030204" pitchFamily="18" charset="0"/>
                          </a:rPr>
                        </m:ctrlPr>
                      </m:dPr>
                      <m:e>
                        <m:r>
                          <m:rPr>
                            <m:sty m:val="p"/>
                          </m:rPr>
                          <a:rPr lang="it-IT" sz="1600" b="0" i="0" smtClean="0">
                            <a:latin typeface="Cambria Math" panose="02040503050406030204" pitchFamily="18" charset="0"/>
                          </a:rPr>
                          <m:t>Υ</m:t>
                        </m:r>
                        <m:d>
                          <m:dPr>
                            <m:ctrlPr>
                              <a:rPr lang="it-IT" sz="1600" b="0" i="1" smtClean="0">
                                <a:latin typeface="Cambria Math" panose="02040503050406030204" pitchFamily="18" charset="0"/>
                              </a:rPr>
                            </m:ctrlPr>
                          </m:dPr>
                          <m:e>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𝑞</m:t>
                                </m:r>
                              </m:e>
                              <m:sup>
                                <m:r>
                                  <a:rPr lang="it-IT" sz="1600" b="0" i="1" smtClean="0">
                                    <a:latin typeface="Cambria Math" panose="02040503050406030204" pitchFamily="18" charset="0"/>
                                  </a:rPr>
                                  <m:t>−</m:t>
                                </m:r>
                              </m:sup>
                            </m:sSup>
                          </m:e>
                        </m:d>
                      </m:e>
                    </m:d>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m:t>
                        </m:r>
                        <m:r>
                          <m:rPr>
                            <m:sty m:val="p"/>
                          </m:rPr>
                          <a:rPr lang="it-IT" sz="1600" b="0" i="0" smtClean="0">
                            <a:latin typeface="Cambria Math" panose="02040503050406030204" pitchFamily="18" charset="0"/>
                          </a:rPr>
                          <m:t>Υ</m:t>
                        </m:r>
                        <m:d>
                          <m:dPr>
                            <m:ctrlPr>
                              <a:rPr lang="it-IT" sz="1600" b="0" i="1" smtClean="0">
                                <a:latin typeface="Cambria Math" panose="02040503050406030204" pitchFamily="18" charset="0"/>
                              </a:rPr>
                            </m:ctrlPr>
                          </m:dPr>
                          <m:e>
                            <m:r>
                              <a:rPr lang="it-IT" sz="1600" b="0" i="1" smtClean="0">
                                <a:latin typeface="Cambria Math" panose="02040503050406030204" pitchFamily="18" charset="0"/>
                              </a:rPr>
                              <m:t>𝑞</m:t>
                            </m:r>
                          </m:e>
                        </m:d>
                      </m:num>
                      <m:den>
                        <m:r>
                          <a:rPr lang="it-IT" sz="1600" b="0" i="1" smtClean="0">
                            <a:latin typeface="Cambria Math" panose="02040503050406030204" pitchFamily="18" charset="0"/>
                          </a:rPr>
                          <m:t>𝜕</m:t>
                        </m:r>
                        <m:r>
                          <a:rPr lang="it-IT" sz="1600" b="0" i="1" smtClean="0">
                            <a:latin typeface="Cambria Math" panose="02040503050406030204" pitchFamily="18" charset="0"/>
                          </a:rPr>
                          <m:t>𝑞</m:t>
                        </m:r>
                      </m:den>
                    </m:f>
                    <m:sSub>
                      <m:sSubPr>
                        <m:ctrlPr>
                          <a:rPr lang="it-IT" sz="1600" b="0" i="1" smtClean="0">
                            <a:latin typeface="Cambria Math" panose="02040503050406030204" pitchFamily="18" charset="0"/>
                          </a:rPr>
                        </m:ctrlPr>
                      </m:sSubPr>
                      <m:e>
                        <m:d>
                          <m:dPr>
                            <m:begChr m:val=""/>
                            <m:endChr m:val="|"/>
                            <m:ctrlPr>
                              <a:rPr lang="it-IT" sz="1600" b="0" i="1" smtClean="0">
                                <a:latin typeface="Cambria Math" panose="02040503050406030204" pitchFamily="18" charset="0"/>
                              </a:rPr>
                            </m:ctrlPr>
                          </m:dPr>
                          <m:e>
                            <m:r>
                              <a:rPr lang="it-IT" sz="1600" b="0" i="1" smtClean="0">
                                <a:latin typeface="Cambria Math" panose="02040503050406030204" pitchFamily="18" charset="0"/>
                              </a:rPr>
                              <m:t>​</m:t>
                            </m:r>
                          </m:e>
                        </m:d>
                      </m:e>
                      <m:sub>
                        <m:r>
                          <a:rPr lang="it-IT" sz="1600" b="0" i="1" smtClean="0">
                            <a:latin typeface="Cambria Math" panose="02040503050406030204" pitchFamily="18" charset="0"/>
                          </a:rPr>
                          <m:t>𝑞</m:t>
                        </m:r>
                        <m:r>
                          <a:rPr lang="it-IT" sz="1600" b="0" i="1" smtClean="0">
                            <a:latin typeface="Cambria Math" panose="02040503050406030204" pitchFamily="18" charset="0"/>
                          </a:rPr>
                          <m:t>=</m:t>
                        </m:r>
                        <m:sSup>
                          <m:sSupPr>
                            <m:ctrlPr>
                              <a:rPr lang="it-IT" sz="1600" b="0" i="1" smtClean="0">
                                <a:latin typeface="Cambria Math" panose="02040503050406030204" pitchFamily="18" charset="0"/>
                              </a:rPr>
                            </m:ctrlPr>
                          </m:sSupPr>
                          <m:e>
                            <m:r>
                              <a:rPr lang="it-IT" sz="1600" b="0" i="1" smtClean="0">
                                <a:latin typeface="Cambria Math" panose="02040503050406030204" pitchFamily="18" charset="0"/>
                              </a:rPr>
                              <m:t>𝑞</m:t>
                            </m:r>
                          </m:e>
                          <m:sup>
                            <m:r>
                              <a:rPr lang="it-IT" sz="1600" b="0" i="1" smtClean="0">
                                <a:latin typeface="Cambria Math" panose="02040503050406030204" pitchFamily="18" charset="0"/>
                              </a:rPr>
                              <m:t>−</m:t>
                            </m:r>
                          </m:sup>
                        </m:sSup>
                      </m:sub>
                    </m:sSub>
                  </m:oMath>
                </a14:m>
                <a:r>
                  <a:rPr lang="en-IT" sz="1600" dirty="0"/>
                  <a:t>. The term </a:t>
                </a:r>
                <a14:m>
                  <m:oMath xmlns:m="http://schemas.openxmlformats.org/officeDocument/2006/math">
                    <m:sSub>
                      <m:sSubPr>
                        <m:ctrlPr>
                          <a:rPr lang="it-IT" sz="1600" b="0" i="1" smtClean="0">
                            <a:latin typeface="Cambria Math" panose="02040503050406030204" pitchFamily="18" charset="0"/>
                          </a:rPr>
                        </m:ctrlPr>
                      </m:sSubPr>
                      <m:e>
                        <m:r>
                          <m:rPr>
                            <m:sty m:val="p"/>
                          </m:rPr>
                          <a:rPr lang="it-IT" sz="1600" b="0" i="0" smtClean="0">
                            <a:latin typeface="Cambria Math" panose="02040503050406030204" pitchFamily="18" charset="0"/>
                          </a:rPr>
                          <m:t>Π</m:t>
                        </m:r>
                      </m:e>
                      <m:sub>
                        <m:r>
                          <a:rPr lang="it-IT" sz="1600" b="0" i="1" smtClean="0">
                            <a:latin typeface="Cambria Math" panose="02040503050406030204" pitchFamily="18" charset="0"/>
                          </a:rPr>
                          <m:t>11</m:t>
                        </m:r>
                      </m:sub>
                    </m:sSub>
                  </m:oMath>
                </a14:m>
                <a:r>
                  <a:rPr lang="en-IT" sz="1600" dirty="0"/>
                  <a:t> is a submatrix of opportune dimensions of the matrix</a:t>
                </a:r>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endParaRPr lang="en-IT" sz="1600" dirty="0"/>
              </a:p>
              <a:p>
                <a:pPr marL="0" indent="0" algn="just">
                  <a:buNone/>
                </a:pPr>
                <a:r>
                  <a:rPr lang="en-GB" sz="1600" dirty="0"/>
                  <a:t>w</a:t>
                </a:r>
                <a:r>
                  <a:rPr lang="en-IT" sz="1600" dirty="0"/>
                  <a:t>here </a:t>
                </a:r>
                <a14:m>
                  <m:oMath xmlns:m="http://schemas.openxmlformats.org/officeDocument/2006/math">
                    <m:r>
                      <a:rPr lang="it-IT" sz="1600" b="0" i="1" smtClean="0">
                        <a:latin typeface="Cambria Math" panose="02040503050406030204" pitchFamily="18" charset="0"/>
                      </a:rPr>
                      <m:t>𝐸</m:t>
                    </m:r>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𝑞</m:t>
                            </m:r>
                          </m:e>
                          <m:sub>
                            <m:r>
                              <a:rPr lang="it-IT" sz="1600" b="0" i="1" smtClean="0">
                                <a:latin typeface="Cambria Math" panose="02040503050406030204" pitchFamily="18" charset="0"/>
                              </a:rPr>
                              <m:t>𝑒</m:t>
                            </m:r>
                          </m:sub>
                        </m:sSub>
                      </m:e>
                    </m:d>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up>
                        <m:r>
                          <a:rPr lang="it-IT" sz="1600" b="0" i="1" smtClean="0">
                            <a:latin typeface="Cambria Math" panose="02040503050406030204" pitchFamily="18" charset="0"/>
                          </a:rPr>
                          <m:t>h</m:t>
                        </m:r>
                      </m:sup>
                    </m:sSubSup>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𝑞</m:t>
                        </m:r>
                      </m:e>
                      <m:sub>
                        <m:r>
                          <a:rPr lang="it-IT" sz="1600" b="0" i="1" smtClean="0">
                            <a:latin typeface="Cambria Math" panose="02040503050406030204" pitchFamily="18" charset="0"/>
                          </a:rPr>
                          <m:t>𝑒</m:t>
                        </m:r>
                      </m:sub>
                    </m:sSub>
                    <m:r>
                      <a:rPr lang="it-IT" sz="1600" b="0" i="1" smtClean="0">
                        <a:latin typeface="Cambria Math" panose="02040503050406030204" pitchFamily="18" charset="0"/>
                      </a:rPr>
                      <m:t>),</m:t>
                    </m:r>
                    <m:sSubSup>
                      <m:sSubSupPr>
                        <m:ctrlPr>
                          <a:rPr lang="it-IT" sz="1600" b="0" i="1" smtClean="0">
                            <a:latin typeface="Cambria Math" panose="02040503050406030204" pitchFamily="18" charset="0"/>
                          </a:rPr>
                        </m:ctrlPr>
                      </m:sSubSupPr>
                      <m:e>
                        <m:r>
                          <a:rPr lang="it-IT" sz="1600" b="0" i="1" smtClean="0">
                            <a:latin typeface="Cambria Math" panose="02040503050406030204" pitchFamily="18" charset="0"/>
                          </a:rPr>
                          <m:t>𝑝</m:t>
                        </m:r>
                      </m:e>
                      <m:sub>
                        <m:r>
                          <a:rPr lang="it-IT" sz="1600" b="0" i="1" smtClean="0">
                            <a:latin typeface="Cambria Math" panose="02040503050406030204" pitchFamily="18" charset="0"/>
                          </a:rPr>
                          <m:t>2</m:t>
                        </m:r>
                      </m:sub>
                      <m:sup>
                        <m:r>
                          <a:rPr lang="it-IT" sz="1600" b="0" i="1" smtClean="0">
                            <a:latin typeface="Cambria Math" panose="02040503050406030204" pitchFamily="18" charset="0"/>
                          </a:rPr>
                          <m:t>𝑣</m:t>
                        </m:r>
                      </m:sup>
                    </m:sSubSup>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𝑞</m:t>
                        </m:r>
                      </m:e>
                      <m:sub>
                        <m:r>
                          <a:rPr lang="it-IT" sz="1600" b="0" i="1" smtClean="0">
                            <a:latin typeface="Cambria Math" panose="02040503050406030204" pitchFamily="18" charset="0"/>
                          </a:rPr>
                          <m:t>𝑒</m:t>
                        </m:r>
                      </m:sub>
                    </m:sSub>
                    <m:r>
                      <a:rPr lang="it-IT" sz="1600" b="0" i="1" smtClean="0">
                        <a:latin typeface="Cambria Math" panose="02040503050406030204" pitchFamily="18" charset="0"/>
                      </a:rPr>
                      <m:t>)]′</m:t>
                    </m:r>
                  </m:oMath>
                </a14:m>
                <a:r>
                  <a:rPr lang="en-IT" sz="1600" dirty="0"/>
                  <a:t> are the cartesian coordinates of the end of the swing leg.</a:t>
                </a:r>
              </a:p>
              <a:p>
                <a:pPr marL="0" indent="0" algn="just">
                  <a:buNone/>
                </a:pPr>
                <a:endParaRPr lang="en-IT" sz="1600" dirty="0"/>
              </a:p>
              <a:p>
                <a:pPr marL="0" indent="0" algn="just">
                  <a:buNone/>
                </a:pPr>
                <a:r>
                  <a:rPr lang="en-IT" sz="1600" dirty="0"/>
                  <a:t> </a:t>
                </a:r>
              </a:p>
              <a:p>
                <a:pPr marL="0" indent="0" algn="just">
                  <a:buNone/>
                </a:pPr>
                <a:endParaRPr lang="en-IT" sz="1600" dirty="0"/>
              </a:p>
              <a:p>
                <a:pPr marL="0" indent="0" algn="just">
                  <a:buNone/>
                </a:pPr>
                <a:endParaRPr lang="en-IT" sz="1600" dirty="0"/>
              </a:p>
            </p:txBody>
          </p:sp>
        </mc:Choice>
        <mc:Fallback xmlns="">
          <p:sp>
            <p:nvSpPr>
              <p:cNvPr id="3" name="Content Placeholder 2">
                <a:extLst>
                  <a:ext uri="{FF2B5EF4-FFF2-40B4-BE49-F238E27FC236}">
                    <a16:creationId xmlns:a16="http://schemas.microsoft.com/office/drawing/2014/main" id="{E1EA5462-548F-DF44-8414-A501844A2367}"/>
                  </a:ext>
                </a:extLst>
              </p:cNvPr>
              <p:cNvSpPr>
                <a:spLocks noGrp="1" noRot="1" noChangeAspect="1" noMove="1" noResize="1" noEditPoints="1" noAdjustHandles="1" noChangeArrowheads="1" noChangeShapeType="1" noTextEdit="1"/>
              </p:cNvSpPr>
              <p:nvPr>
                <p:ph idx="1"/>
              </p:nvPr>
            </p:nvSpPr>
            <p:spPr>
              <a:xfrm>
                <a:off x="1116012" y="937928"/>
                <a:ext cx="7559675" cy="4939344"/>
              </a:xfrm>
              <a:blipFill>
                <a:blip r:embed="rId2"/>
                <a:stretch>
                  <a:fillRect l="-403" t="-370" r="-484"/>
                </a:stretch>
              </a:blipFill>
            </p:spPr>
            <p:txBody>
              <a:bodyPr/>
              <a:lstStyle/>
              <a:p>
                <a:r>
                  <a:rPr lang="it-IT">
                    <a:noFill/>
                  </a:rPr>
                  <a:t> </a:t>
                </a:r>
              </a:p>
            </p:txBody>
          </p:sp>
        </mc:Fallback>
      </mc:AlternateContent>
      <p:sp>
        <p:nvSpPr>
          <p:cNvPr id="4" name="Date Placeholder 3">
            <a:extLst>
              <a:ext uri="{FF2B5EF4-FFF2-40B4-BE49-F238E27FC236}">
                <a16:creationId xmlns:a16="http://schemas.microsoft.com/office/drawing/2014/main" id="{29803305-0EFB-1741-8F88-1115EAFA1A0F}"/>
              </a:ext>
            </a:extLst>
          </p:cNvPr>
          <p:cNvSpPr>
            <a:spLocks noGrp="1"/>
          </p:cNvSpPr>
          <p:nvPr>
            <p:ph type="dt" sz="half" idx="10"/>
          </p:nvPr>
        </p:nvSpPr>
        <p:spPr/>
        <p:txBody>
          <a:bodyPr/>
          <a:lstStyle/>
          <a:p>
            <a:fld id="{0CC309EE-1A7A-4407-8F94-6B15885008D4}" type="datetime1">
              <a:rPr lang="it-IT" altLang="it-IT" smtClean="0"/>
              <a:pPr/>
              <a:t>14/05/2020</a:t>
            </a:fld>
            <a:endParaRPr lang="it-IT" altLang="it-IT" dirty="0"/>
          </a:p>
        </p:txBody>
      </p:sp>
      <p:sp>
        <p:nvSpPr>
          <p:cNvPr id="5" name="Footer Placeholder 4">
            <a:extLst>
              <a:ext uri="{FF2B5EF4-FFF2-40B4-BE49-F238E27FC236}">
                <a16:creationId xmlns:a16="http://schemas.microsoft.com/office/drawing/2014/main" id="{BE400584-9FDF-BA4F-BEF4-3C5F47C42C6A}"/>
              </a:ext>
            </a:extLst>
          </p:cNvPr>
          <p:cNvSpPr>
            <a:spLocks noGrp="1"/>
          </p:cNvSpPr>
          <p:nvPr>
            <p:ph type="ftr" sz="quarter" idx="11"/>
          </p:nvPr>
        </p:nvSpPr>
        <p:spPr/>
        <p:txBody>
          <a:bodyPr/>
          <a:lstStyle/>
          <a:p>
            <a:r>
              <a:rPr lang="it-IT" altLang="it-IT" dirty="0"/>
              <a:t>Planar </a:t>
            </a:r>
            <a:r>
              <a:rPr lang="it-IT" altLang="it-IT" dirty="0" err="1"/>
              <a:t>Biped</a:t>
            </a:r>
            <a:r>
              <a:rPr lang="it-IT" altLang="it-IT" dirty="0"/>
              <a:t> </a:t>
            </a:r>
            <a:r>
              <a:rPr lang="it-IT" altLang="it-IT" dirty="0" err="1"/>
              <a:t>Walkers</a:t>
            </a:r>
            <a:r>
              <a:rPr lang="it-IT" altLang="it-IT" dirty="0"/>
              <a:t> </a:t>
            </a:r>
            <a:r>
              <a:rPr lang="it-IT" altLang="it-IT" dirty="0" err="1"/>
              <a:t>Kinematics</a:t>
            </a:r>
            <a:r>
              <a:rPr lang="it-IT" altLang="it-IT" dirty="0"/>
              <a:t> and Dynamics</a:t>
            </a:r>
          </a:p>
        </p:txBody>
      </p:sp>
      <p:sp>
        <p:nvSpPr>
          <p:cNvPr id="6" name="Slide Number Placeholder 5">
            <a:extLst>
              <a:ext uri="{FF2B5EF4-FFF2-40B4-BE49-F238E27FC236}">
                <a16:creationId xmlns:a16="http://schemas.microsoft.com/office/drawing/2014/main" id="{DC42B0C6-CD9C-E847-975C-4570BD3FA1AE}"/>
              </a:ext>
            </a:extLst>
          </p:cNvPr>
          <p:cNvSpPr>
            <a:spLocks noGrp="1"/>
          </p:cNvSpPr>
          <p:nvPr>
            <p:ph type="sldNum" sz="quarter" idx="12"/>
          </p:nvPr>
        </p:nvSpPr>
        <p:spPr/>
        <p:txBody>
          <a:bodyPr/>
          <a:lstStyle/>
          <a:p>
            <a:r>
              <a:rPr lang="it-IT" altLang="it-IT"/>
              <a:t>Pagina </a:t>
            </a:r>
            <a:fld id="{DA8348E9-B157-4CA5-BF1A-DD3A1C7A4BBA}" type="slidenum">
              <a:rPr lang="it-IT" altLang="it-IT" smtClean="0"/>
              <a:pPr/>
              <a:t>9</a:t>
            </a:fld>
            <a:endParaRPr lang="it-IT" altLang="it-IT" dirty="0"/>
          </a:p>
        </p:txBody>
      </p:sp>
      <p:pic>
        <p:nvPicPr>
          <p:cNvPr id="8" name="Picture 7" descr="&#10;Description automatically generated">
            <a:extLst>
              <a:ext uri="{FF2B5EF4-FFF2-40B4-BE49-F238E27FC236}">
                <a16:creationId xmlns:a16="http://schemas.microsoft.com/office/drawing/2014/main" id="{46067D72-283C-7745-992F-C78F2A758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512" y="1601092"/>
            <a:ext cx="2060976" cy="798396"/>
          </a:xfrm>
          <a:prstGeom prst="rect">
            <a:avLst/>
          </a:prstGeom>
        </p:spPr>
      </p:pic>
      <p:pic>
        <p:nvPicPr>
          <p:cNvPr id="10" name="Picture 9" descr="&#10;Description automatically generated">
            <a:extLst>
              <a:ext uri="{FF2B5EF4-FFF2-40B4-BE49-F238E27FC236}">
                <a16:creationId xmlns:a16="http://schemas.microsoft.com/office/drawing/2014/main" id="{821BB2AD-05E6-2146-AD7A-B8D247C21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2581" y="3861048"/>
            <a:ext cx="3024534" cy="966518"/>
          </a:xfrm>
          <a:prstGeom prst="rect">
            <a:avLst/>
          </a:prstGeom>
        </p:spPr>
      </p:pic>
    </p:spTree>
    <p:extLst>
      <p:ext uri="{BB962C8B-B14F-4D97-AF65-F5344CB8AC3E}">
        <p14:creationId xmlns:p14="http://schemas.microsoft.com/office/powerpoint/2010/main" val="2524978972"/>
      </p:ext>
    </p:extLst>
  </p:cSld>
  <p:clrMapOvr>
    <a:masterClrMapping/>
  </p:clrMapOvr>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1089</TotalTime>
  <Words>2458</Words>
  <Application>Microsoft Office PowerPoint</Application>
  <PresentationFormat>Presentazione su schermo (4:3)</PresentationFormat>
  <Paragraphs>510</Paragraphs>
  <Slides>38</Slides>
  <Notes>29</Notes>
  <HiddenSlides>0</HiddenSlides>
  <MMClips>2</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38</vt:i4>
      </vt:variant>
    </vt:vector>
  </HeadingPairs>
  <TitlesOfParts>
    <vt:vector size="42" baseType="lpstr">
      <vt:lpstr>Arial</vt:lpstr>
      <vt:lpstr>Cambria Math</vt:lpstr>
      <vt:lpstr>CMR10</vt:lpstr>
      <vt:lpstr>la sapienza</vt:lpstr>
      <vt:lpstr>Autonomous and Mobile Robotics </vt:lpstr>
      <vt:lpstr>What is a planar Biped Walker?</vt:lpstr>
      <vt:lpstr>Aim of the project</vt:lpstr>
      <vt:lpstr>Robot assumptions</vt:lpstr>
      <vt:lpstr>Gait assumptions</vt:lpstr>
      <vt:lpstr>Robot Model – Swing Phase</vt:lpstr>
      <vt:lpstr>Robot Model – Impact Model Hypothesis</vt:lpstr>
      <vt:lpstr>Robot Model – Impact Model (1)</vt:lpstr>
      <vt:lpstr>Robot Model – Impact Model (2)</vt:lpstr>
      <vt:lpstr>Robot Model – Plant</vt:lpstr>
      <vt:lpstr>Relative Degree of a MIMO nonlinear system</vt:lpstr>
      <vt:lpstr>Decoupling Matrix and Noninteracting Control</vt:lpstr>
      <vt:lpstr>Feedback Linearization</vt:lpstr>
      <vt:lpstr>How to define the system output?</vt:lpstr>
      <vt:lpstr>Bézier Polynomial</vt:lpstr>
      <vt:lpstr>FROST Fast Robot Optimization and Simulation Toolkit </vt:lpstr>
      <vt:lpstr>Hybrid Dynamical System in FROST</vt:lpstr>
      <vt:lpstr>Constraints in FROST</vt:lpstr>
      <vt:lpstr>Optimization in FROST</vt:lpstr>
      <vt:lpstr>Simulation and control effort</vt:lpstr>
      <vt:lpstr>Bounded CoM Trajectory Tracking</vt:lpstr>
      <vt:lpstr>LIP Model</vt:lpstr>
      <vt:lpstr>Instability of LIP model</vt:lpstr>
      <vt:lpstr>Unstable Subsystem</vt:lpstr>
      <vt:lpstr>Constraints on Initial Conditions</vt:lpstr>
      <vt:lpstr>Constraints on Control Design</vt:lpstr>
      <vt:lpstr>CoM Trajectory Generation in RABBIT</vt:lpstr>
      <vt:lpstr>CoM Trajectory</vt:lpstr>
      <vt:lpstr>CoM Tracking</vt:lpstr>
      <vt:lpstr>Tracking via Differential Kinematics</vt:lpstr>
      <vt:lpstr>Tracking Results (Generalized Coordinates)</vt:lpstr>
      <vt:lpstr>Tracking Results (Generalized Coord. Velocities)</vt:lpstr>
      <vt:lpstr>Tracking Results (Trajectory Tracking)</vt:lpstr>
      <vt:lpstr>Comparisons (Generalized Coordinates)</vt:lpstr>
      <vt:lpstr>Comparisons (Generalized Coord. Velocities)</vt:lpstr>
      <vt:lpstr>Hybrid Trajectory Optimization Animation</vt:lpstr>
      <vt:lpstr>Bounded CoM Trajectory Tracking Animation</vt:lpstr>
      <vt:lpstr>Conclusions</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Andrea Wrona</cp:lastModifiedBy>
  <cp:revision>60</cp:revision>
  <dcterms:created xsi:type="dcterms:W3CDTF">2006-11-20T16:13:10Z</dcterms:created>
  <dcterms:modified xsi:type="dcterms:W3CDTF">2020-05-14T18:13:57Z</dcterms:modified>
  <cp:category/>
</cp:coreProperties>
</file>