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286" r:id="rId3"/>
    <p:sldId id="345" r:id="rId4"/>
    <p:sldId id="288" r:id="rId5"/>
    <p:sldId id="287" r:id="rId6"/>
    <p:sldId id="289" r:id="rId7"/>
    <p:sldId id="291" r:id="rId8"/>
    <p:sldId id="292" r:id="rId9"/>
    <p:sldId id="304" r:id="rId10"/>
    <p:sldId id="290" r:id="rId11"/>
    <p:sldId id="346" r:id="rId12"/>
    <p:sldId id="298" r:id="rId13"/>
    <p:sldId id="293" r:id="rId14"/>
    <p:sldId id="294" r:id="rId15"/>
    <p:sldId id="299" r:id="rId16"/>
    <p:sldId id="300" r:id="rId17"/>
    <p:sldId id="269" r:id="rId18"/>
    <p:sldId id="270" r:id="rId19"/>
    <p:sldId id="302" r:id="rId20"/>
    <p:sldId id="341" r:id="rId21"/>
    <p:sldId id="303" r:id="rId22"/>
    <p:sldId id="272" r:id="rId23"/>
    <p:sldId id="334" r:id="rId24"/>
    <p:sldId id="335" r:id="rId25"/>
    <p:sldId id="336" r:id="rId26"/>
    <p:sldId id="337" r:id="rId27"/>
    <p:sldId id="277" r:id="rId28"/>
    <p:sldId id="338" r:id="rId29"/>
    <p:sldId id="278" r:id="rId30"/>
    <p:sldId id="339" r:id="rId31"/>
    <p:sldId id="343" r:id="rId32"/>
    <p:sldId id="344" r:id="rId33"/>
    <p:sldId id="340" r:id="rId34"/>
    <p:sldId id="307" r:id="rId35"/>
    <p:sldId id="308" r:id="rId36"/>
    <p:sldId id="318" r:id="rId37"/>
    <p:sldId id="314" r:id="rId38"/>
    <p:sldId id="315" r:id="rId39"/>
    <p:sldId id="316" r:id="rId40"/>
    <p:sldId id="317" r:id="rId41"/>
    <p:sldId id="319" r:id="rId42"/>
    <p:sldId id="320" r:id="rId43"/>
    <p:sldId id="321" r:id="rId44"/>
    <p:sldId id="323" r:id="rId45"/>
    <p:sldId id="322" r:id="rId46"/>
    <p:sldId id="329" r:id="rId47"/>
    <p:sldId id="328" r:id="rId48"/>
    <p:sldId id="330" r:id="rId49"/>
    <p:sldId id="331" r:id="rId50"/>
    <p:sldId id="332" r:id="rId51"/>
    <p:sldId id="333" r:id="rId52"/>
    <p:sldId id="342" r:id="rId53"/>
    <p:sldId id="352" r:id="rId54"/>
    <p:sldId id="354" r:id="rId55"/>
    <p:sldId id="355" r:id="rId56"/>
    <p:sldId id="356" r:id="rId57"/>
    <p:sldId id="357" r:id="rId58"/>
    <p:sldId id="358" r:id="rId59"/>
    <p:sldId id="359" r:id="rId60"/>
  </p:sldIdLst>
  <p:sldSz cx="9144000" cy="5143500" type="screen16x9"/>
  <p:notesSz cx="6858000" cy="9144000"/>
  <p:embeddedFontLst>
    <p:embeddedFont>
      <p:font typeface="Raleway SemiBold" charset="0"/>
      <p:regular r:id="rId62"/>
      <p:bold r:id="rId63"/>
      <p:italic r:id="rId64"/>
      <p:boldItalic r:id="rId65"/>
    </p:embeddedFont>
    <p:embeddedFont>
      <p:font typeface="Raleway" charset="0"/>
      <p:regular r:id="rId66"/>
      <p:bold r:id="rId67"/>
      <p:italic r:id="rId68"/>
      <p:boldItalic r:id="rId69"/>
    </p:embeddedFont>
    <p:embeddedFont>
      <p:font typeface="Verdana" pitchFamily="34" charset="0"/>
      <p:regular r:id="rId70"/>
      <p:bold r:id="rId71"/>
      <p:italic r:id="rId72"/>
      <p:boldItalic r:id="rId73"/>
    </p:embeddedFont>
    <p:embeddedFont>
      <p:font typeface="Barlow" charset="0"/>
      <p:regular r:id="rId74"/>
      <p:bold r:id="rId75"/>
      <p:italic r:id="rId76"/>
      <p:boldItalic r:id="rId77"/>
    </p:embeddedFont>
    <p:embeddedFont>
      <p:font typeface="Consolas" pitchFamily="49" charset="0"/>
      <p:regular r:id="rId78"/>
      <p:bold r:id="rId79"/>
      <p:italic r:id="rId80"/>
      <p:boldItalic r:id="rId81"/>
    </p:embeddedFont>
    <p:embeddedFont>
      <p:font typeface="Barlow Light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61C2DD"/>
    <a:srgbClr val="435A72"/>
    <a:srgbClr val="01224B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font" Target="fonts/font23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font" Target="fonts/font2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font" Target="fonts/font2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31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32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9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256584" cy="835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Applications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691680" y="3287700"/>
            <a:ext cx="5184576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server side and DHTML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Rich Internet Application with Ajax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62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embedded in page is 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High cohesion of code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309252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new r</a:t>
            </a:r>
            <a:r>
              <a:rPr lang="en" dirty="0" smtClean="0"/>
              <a:t>untime environment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72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b="1" dirty="0" smtClean="0">
                <a:latin typeface="Barlow Light" charset="0"/>
              </a:rPr>
              <a:t>V8 </a:t>
            </a:r>
            <a:r>
              <a:rPr lang="en-US" sz="1800" dirty="0">
                <a:latin typeface="Barlow Light" charset="0"/>
              </a:rPr>
              <a:t>open source JavaScript engine </a:t>
            </a:r>
            <a:r>
              <a:rPr lang="en-US" sz="1800" dirty="0" smtClean="0">
                <a:latin typeface="Barlow Light" charset="0"/>
              </a:rPr>
              <a:t>developed by </a:t>
            </a:r>
            <a:r>
              <a:rPr lang="en-US" sz="1800" dirty="0">
                <a:latin typeface="Barlow Light" charset="0"/>
              </a:rPr>
              <a:t>Google.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Written </a:t>
            </a:r>
            <a:r>
              <a:rPr lang="et-EE" sz="1800" dirty="0" smtClean="0">
                <a:latin typeface="Barlow Light" charset="0"/>
              </a:rPr>
              <a:t>in </a:t>
            </a:r>
            <a:r>
              <a:rPr lang="en-US" sz="1800" dirty="0">
                <a:latin typeface="Barlow Light" charset="0"/>
              </a:rPr>
              <a:t>C++ </a:t>
            </a:r>
            <a:r>
              <a:rPr lang="en-US" sz="1800" dirty="0" smtClean="0">
                <a:latin typeface="Barlow Light" charset="0"/>
              </a:rPr>
              <a:t>and used in </a:t>
            </a:r>
            <a:r>
              <a:rPr lang="en-US" sz="1800" dirty="0">
                <a:latin typeface="Barlow Light" charset="0"/>
              </a:rPr>
              <a:t>Google Chrome Browser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Could be used outside of browser as runtime for </a:t>
            </a:r>
            <a:r>
              <a:rPr lang="en-US" sz="1800" dirty="0" err="1" smtClean="0">
                <a:latin typeface="Barlow Light" charset="0"/>
              </a:rPr>
              <a:t>js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 smtClean="0">
                <a:latin typeface="Barlow Light" charset="0"/>
              </a:rPr>
              <a:t>Node</a:t>
            </a:r>
            <a:r>
              <a:rPr lang="en-US" altLang="en-US" sz="1800" dirty="0" smtClean="0">
                <a:latin typeface="Barlow Light" charset="0"/>
              </a:rPr>
              <a:t>.j</a:t>
            </a:r>
            <a:r>
              <a:rPr lang="et-EE" altLang="en-US" sz="1800" dirty="0" smtClean="0">
                <a:latin typeface="Barlow Light" charset="0"/>
              </a:rPr>
              <a:t>s </a:t>
            </a:r>
            <a:r>
              <a:rPr lang="en-US" altLang="en-US" sz="1800" dirty="0" smtClean="0">
                <a:latin typeface="Barlow Light" charset="0"/>
              </a:rPr>
              <a:t>created by</a:t>
            </a:r>
            <a:r>
              <a:rPr lang="et-EE" altLang="en-US" sz="1800" dirty="0" smtClean="0">
                <a:latin typeface="Barlow Light" charset="0"/>
              </a:rPr>
              <a:t> </a:t>
            </a:r>
            <a:r>
              <a:rPr lang="en-US" sz="1800" b="1" dirty="0">
                <a:latin typeface="Barlow Light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2009 use V8 as </a:t>
            </a:r>
            <a:r>
              <a:rPr lang="en-US" sz="1800" dirty="0" err="1" smtClean="0">
                <a:latin typeface="Barlow Light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 engine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Open Source </a:t>
            </a:r>
            <a:r>
              <a:rPr lang="en-US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and multiplatform </a:t>
            </a:r>
            <a:r>
              <a:rPr lang="et-EE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(Win</a:t>
            </a: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, Mac e Linux)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 new runtime engine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Importing and exporting 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 libraries (NPM)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Server side in </a:t>
            </a:r>
            <a:r>
              <a:rPr lang="en-US" sz="1800" dirty="0" err="1" smtClean="0">
                <a:latin typeface="Barlow Light" charset="0"/>
              </a:rPr>
              <a:t>javascript</a:t>
            </a:r>
            <a:r>
              <a:rPr lang="en-US" sz="1800" dirty="0" smtClean="0">
                <a:latin typeface="Barlow Light" charset="0"/>
              </a:rPr>
              <a:t> (Node.js)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Web Storage (HTML 5)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SVG libraries to generate dynamic graphics (D3.js, </a:t>
            </a:r>
            <a:r>
              <a:rPr lang="en-US" altLang="en-US" sz="1800" dirty="0" smtClean="0">
                <a:latin typeface="Barlow Light" charset="0"/>
              </a:rPr>
              <a:t>Raphael, SVG.js)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Public data and web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api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 (Google Map, Flickr,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Youtube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technical possibilities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279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1419622"/>
            <a:ext cx="3252294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13027" y="1440596"/>
            <a:ext cx="332286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Library Central Repository</a:t>
            </a:r>
            <a:endParaRPr lang="et-EE" altLang="en-US" sz="1400" b="1" dirty="0" smtClean="0">
              <a:latin typeface="Raleway SemiBold" charset="0"/>
            </a:endParaRPr>
          </a:p>
          <a:p>
            <a:pPr lvl="1"/>
            <a:endParaRPr lang="et-EE" altLang="en-US" sz="16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508104" y="1427042"/>
            <a:ext cx="25202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Developer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892751" y="2253201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84914" y="2086977"/>
            <a:ext cx="951382" cy="8473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34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Raleway SemiBold" charset="0"/>
              </a:rPr>
              <a:t>p</a:t>
            </a:r>
            <a:r>
              <a:rPr lang="en-US" sz="1050" b="1" dirty="0" err="1" smtClean="0">
                <a:latin typeface="Raleway SemiBold" charset="0"/>
              </a:rPr>
              <a:t>ackage.json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Dependency management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3122" y="207191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18571" y="212436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568" y="2075845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017" y="2128287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B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568" y="2571750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017" y="262419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C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568" y="3003798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017" y="3056240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D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4814" y="3455412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40263" y="3507854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F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1126" y="393270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6575" y="398515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4814" y="4399161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40263" y="4451603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61914" y="217680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5399" y="238597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8244" y="259817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46" name="Straight Arrow Connector 45"/>
          <p:cNvCxnSpPr>
            <a:stCxn id="80" idx="2"/>
          </p:cNvCxnSpPr>
          <p:nvPr/>
        </p:nvCxnSpPr>
        <p:spPr>
          <a:xfrm>
            <a:off x="6760605" y="2934317"/>
            <a:ext cx="6329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91410" y="4113992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91410" y="4465589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84914" y="3317850"/>
            <a:ext cx="951382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97479" y="3317850"/>
            <a:ext cx="68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Raleway SemiBold" charset="0"/>
              </a:rPr>
              <a:t>npm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496481" y="2246960"/>
            <a:ext cx="0" cy="221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68145" y="4227934"/>
            <a:ext cx="2257100" cy="533795"/>
            <a:chOff x="5868145" y="4227934"/>
            <a:chExt cx="2257100" cy="533795"/>
          </a:xfrm>
        </p:grpSpPr>
        <p:sp>
          <p:nvSpPr>
            <p:cNvPr id="59" name="Rectangle 5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2326" y="422793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cxnSp>
        <p:nvCxnSpPr>
          <p:cNvPr id="81" name="Straight Connector 80"/>
          <p:cNvCxnSpPr>
            <a:endCxn id="61" idx="1"/>
          </p:cNvCxnSpPr>
          <p:nvPr/>
        </p:nvCxnSpPr>
        <p:spPr>
          <a:xfrm>
            <a:off x="4496481" y="3478255"/>
            <a:ext cx="178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</p:cNvCxnSpPr>
          <p:nvPr/>
        </p:nvCxnSpPr>
        <p:spPr>
          <a:xfrm>
            <a:off x="6760605" y="3638659"/>
            <a:ext cx="6329" cy="555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553064" y="2261375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47664" y="2715766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547664" y="31478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1828968" y="2261376"/>
            <a:ext cx="6728" cy="886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4" idx="2"/>
          </p:cNvCxnSpPr>
          <p:nvPr/>
        </p:nvCxnSpPr>
        <p:spPr>
          <a:xfrm flipV="1">
            <a:off x="2428264" y="2434486"/>
            <a:ext cx="0" cy="28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835696" y="2715765"/>
            <a:ext cx="592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5328" y="1523779"/>
            <a:ext cx="8343136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Build Process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776" y="1523779"/>
            <a:ext cx="1071811" cy="1067888"/>
            <a:chOff x="2540436" y="1886050"/>
            <a:chExt cx="1071811" cy="1067888"/>
          </a:xfrm>
        </p:grpSpPr>
        <p:sp>
          <p:nvSpPr>
            <p:cNvPr id="80" name="Rectangle 79"/>
            <p:cNvSpPr/>
            <p:nvPr/>
          </p:nvSpPr>
          <p:spPr>
            <a:xfrm>
              <a:off x="2597165" y="2106598"/>
              <a:ext cx="951382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540436" y="1886050"/>
              <a:ext cx="107181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latin typeface="Raleway SemiBold" charset="0"/>
                </a:rPr>
                <a:t>p</a:t>
              </a:r>
              <a:r>
                <a:rPr lang="en-US" sz="1050" b="1" dirty="0" err="1" smtClean="0">
                  <a:latin typeface="Raleway SemiBold" charset="0"/>
                </a:rPr>
                <a:t>ackage.json</a:t>
              </a:r>
              <a:endParaRPr lang="en-US" sz="1050" b="1" dirty="0">
                <a:latin typeface="Raleway SemiBold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4165" y="219642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A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7650" y="2405592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G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0495" y="261779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H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2032108" y="2134558"/>
            <a:ext cx="982856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8145" y="3114342"/>
            <a:ext cx="2257100" cy="1647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48644" y="2875545"/>
            <a:ext cx="77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8827" y="3192893"/>
            <a:ext cx="393085" cy="621010"/>
            <a:chOff x="6732240" y="4083919"/>
            <a:chExt cx="393085" cy="621010"/>
          </a:xfrm>
        </p:grpSpPr>
        <p:sp>
          <p:nvSpPr>
            <p:cNvPr id="74" name="Rectangle 73"/>
            <p:cNvSpPr/>
            <p:nvPr/>
          </p:nvSpPr>
          <p:spPr>
            <a:xfrm>
              <a:off x="6732240" y="4083919"/>
              <a:ext cx="365958" cy="62101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4371950"/>
              <a:ext cx="39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872" y="4308864"/>
            <a:ext cx="481941" cy="357709"/>
            <a:chOff x="6088838" y="4243623"/>
            <a:chExt cx="481941" cy="357709"/>
          </a:xfrm>
        </p:grpSpPr>
        <p:sp>
          <p:nvSpPr>
            <p:cNvPr id="51" name="Rectangle 5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167876" y="4447443"/>
            <a:ext cx="269376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48817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13152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10776" y="4150322"/>
            <a:ext cx="2257100" cy="725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36056" y="4093303"/>
            <a:ext cx="152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/assets</a:t>
            </a:r>
            <a:endParaRPr lang="en-US" sz="1050" b="1" dirty="0">
              <a:latin typeface="Raleway SemiBold" charset="0"/>
            </a:endParaRPr>
          </a:p>
        </p:txBody>
      </p:sp>
      <p:cxnSp>
        <p:nvCxnSpPr>
          <p:cNvPr id="93" name="Straight Arrow Connector 92"/>
          <p:cNvCxnSpPr>
            <a:stCxn id="99" idx="3"/>
          </p:cNvCxnSpPr>
          <p:nvPr/>
        </p:nvCxnSpPr>
        <p:spPr>
          <a:xfrm>
            <a:off x="3167876" y="3675225"/>
            <a:ext cx="270026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10776" y="3401094"/>
            <a:ext cx="2257100" cy="531615"/>
            <a:chOff x="5868145" y="4230114"/>
            <a:chExt cx="2257100" cy="531615"/>
          </a:xfrm>
        </p:grpSpPr>
        <p:sp>
          <p:nvSpPr>
            <p:cNvPr id="99" name="Rectangle 9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93425" y="423011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420538" y="4446289"/>
            <a:ext cx="481941" cy="357709"/>
            <a:chOff x="6088838" y="4243623"/>
            <a:chExt cx="481941" cy="357709"/>
          </a:xfrm>
        </p:grpSpPr>
        <p:sp>
          <p:nvSpPr>
            <p:cNvPr id="124" name="Rectangle 12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4344" name="Group 14343"/>
          <p:cNvGrpSpPr/>
          <p:nvPr/>
        </p:nvGrpSpPr>
        <p:grpSpPr>
          <a:xfrm>
            <a:off x="3089238" y="1754722"/>
            <a:ext cx="2857544" cy="817028"/>
            <a:chOff x="4662148" y="642789"/>
            <a:chExt cx="2857544" cy="817028"/>
          </a:xfrm>
        </p:grpSpPr>
        <p:sp>
          <p:nvSpPr>
            <p:cNvPr id="134" name="Rectangle 133"/>
            <p:cNvSpPr/>
            <p:nvPr/>
          </p:nvSpPr>
          <p:spPr>
            <a:xfrm>
              <a:off x="4662148" y="642789"/>
              <a:ext cx="2857544" cy="817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96131" y="906416"/>
              <a:ext cx="951382" cy="320809"/>
              <a:chOff x="3805572" y="2359425"/>
              <a:chExt cx="951382" cy="32080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aleway SemiBold" charset="0"/>
                  </a:rPr>
                  <a:t>n</a:t>
                </a:r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ode.js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339245" y="906416"/>
              <a:ext cx="951382" cy="320809"/>
              <a:chOff x="3805572" y="2359425"/>
              <a:chExt cx="951382" cy="32080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bundler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947513" y="773291"/>
              <a:ext cx="38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Raleway SemiBold" charset="0"/>
                </a:rPr>
                <a:t>+</a:t>
              </a:r>
              <a:endParaRPr lang="en-US" sz="3600" b="1" dirty="0">
                <a:latin typeface="Raleway SemiBold" charset="0"/>
              </a:endParaRPr>
            </a:p>
          </p:txBody>
        </p:sp>
      </p:grpSp>
      <p:cxnSp>
        <p:nvCxnSpPr>
          <p:cNvPr id="136" name="Straight Arrow Connector 135"/>
          <p:cNvCxnSpPr>
            <a:endCxn id="107" idx="0"/>
          </p:cNvCxnSpPr>
          <p:nvPr/>
        </p:nvCxnSpPr>
        <p:spPr>
          <a:xfrm flipH="1">
            <a:off x="1697077" y="2870859"/>
            <a:ext cx="2" cy="53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697079" y="2868679"/>
            <a:ext cx="2820931" cy="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2"/>
          </p:cNvCxnSpPr>
          <p:nvPr/>
        </p:nvCxnSpPr>
        <p:spPr>
          <a:xfrm>
            <a:off x="4518010" y="2571750"/>
            <a:ext cx="0" cy="29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12434" y="4295536"/>
            <a:ext cx="498436" cy="508462"/>
            <a:chOff x="12374144" y="-1682272"/>
            <a:chExt cx="498436" cy="306344"/>
          </a:xfrm>
        </p:grpSpPr>
        <p:sp>
          <p:nvSpPr>
            <p:cNvPr id="161" name="Rectangle 160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69310" y="4155454"/>
            <a:ext cx="498436" cy="508462"/>
            <a:chOff x="12374144" y="-1682272"/>
            <a:chExt cx="498436" cy="306344"/>
          </a:xfrm>
        </p:grpSpPr>
        <p:sp>
          <p:nvSpPr>
            <p:cNvPr id="164" name="Rectangle 163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37675" y="4624427"/>
            <a:ext cx="155315" cy="178855"/>
            <a:chOff x="6088838" y="4243623"/>
            <a:chExt cx="481941" cy="357709"/>
          </a:xfrm>
        </p:grpSpPr>
        <p:sp>
          <p:nvSpPr>
            <p:cNvPr id="167" name="Rectangle 166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351565" y="4625143"/>
            <a:ext cx="155315" cy="178855"/>
            <a:chOff x="6088838" y="4243623"/>
            <a:chExt cx="481941" cy="357709"/>
          </a:xfrm>
        </p:grpSpPr>
        <p:sp>
          <p:nvSpPr>
            <p:cNvPr id="170" name="Rectangle 169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36365" y="4618425"/>
            <a:ext cx="155315" cy="178855"/>
            <a:chOff x="6088838" y="4243623"/>
            <a:chExt cx="481941" cy="357709"/>
          </a:xfrm>
        </p:grpSpPr>
        <p:sp>
          <p:nvSpPr>
            <p:cNvPr id="173" name="Rectangle 172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137675" y="4382367"/>
            <a:ext cx="155315" cy="178855"/>
            <a:chOff x="6088838" y="4243623"/>
            <a:chExt cx="481941" cy="357709"/>
          </a:xfrm>
        </p:grpSpPr>
        <p:sp>
          <p:nvSpPr>
            <p:cNvPr id="176" name="Rectangle 175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1949" y="4386118"/>
            <a:ext cx="155315" cy="178855"/>
            <a:chOff x="6088838" y="4243623"/>
            <a:chExt cx="481941" cy="357709"/>
          </a:xfrm>
        </p:grpSpPr>
        <p:sp>
          <p:nvSpPr>
            <p:cNvPr id="179" name="Rectangle 178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48046" y="4457745"/>
            <a:ext cx="155315" cy="178855"/>
            <a:chOff x="6088838" y="4243623"/>
            <a:chExt cx="481941" cy="357709"/>
          </a:xfrm>
        </p:grpSpPr>
        <p:sp>
          <p:nvSpPr>
            <p:cNvPr id="182" name="Rectangle 181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461936" y="4458461"/>
            <a:ext cx="155315" cy="178855"/>
            <a:chOff x="6088838" y="4243623"/>
            <a:chExt cx="481941" cy="357709"/>
          </a:xfrm>
        </p:grpSpPr>
        <p:sp>
          <p:nvSpPr>
            <p:cNvPr id="185" name="Rectangle 184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646736" y="4451743"/>
            <a:ext cx="155315" cy="178855"/>
            <a:chOff x="6088838" y="4243623"/>
            <a:chExt cx="481941" cy="357709"/>
          </a:xfrm>
        </p:grpSpPr>
        <p:sp>
          <p:nvSpPr>
            <p:cNvPr id="188" name="Rectangle 187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248046" y="4215685"/>
            <a:ext cx="155315" cy="178855"/>
            <a:chOff x="6088838" y="4243623"/>
            <a:chExt cx="481941" cy="357709"/>
          </a:xfrm>
        </p:grpSpPr>
        <p:sp>
          <p:nvSpPr>
            <p:cNvPr id="191" name="Rectangle 19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452320" y="4219436"/>
            <a:ext cx="155315" cy="178855"/>
            <a:chOff x="6088838" y="4243623"/>
            <a:chExt cx="481941" cy="357709"/>
          </a:xfrm>
        </p:grpSpPr>
        <p:sp>
          <p:nvSpPr>
            <p:cNvPr id="194" name="Rectangle 19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84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2675060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474961" y="1444168"/>
            <a:ext cx="295232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Production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in production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46" name="Straight Arrow Connector 45"/>
          <p:cNvCxnSpPr>
            <a:stCxn id="80" idx="2"/>
            <a:endCxn id="61" idx="0"/>
          </p:cNvCxnSpPr>
          <p:nvPr/>
        </p:nvCxnSpPr>
        <p:spPr>
          <a:xfrm>
            <a:off x="6927532" y="2934317"/>
            <a:ext cx="0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02285" y="3317850"/>
            <a:ext cx="1850493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8244" y="3317850"/>
            <a:ext cx="135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aleway SemiBold" charset="0"/>
              </a:rPr>
              <a:t>Web server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2285" y="2086977"/>
            <a:ext cx="1850493" cy="847340"/>
            <a:chOff x="6002285" y="2086977"/>
            <a:chExt cx="1850493" cy="847340"/>
          </a:xfrm>
        </p:grpSpPr>
        <p:sp>
          <p:nvSpPr>
            <p:cNvPr id="80" name="Rectangle 79"/>
            <p:cNvSpPr/>
            <p:nvPr/>
          </p:nvSpPr>
          <p:spPr>
            <a:xfrm>
              <a:off x="6002285" y="2086977"/>
              <a:ext cx="1850493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40278" y="2173743"/>
              <a:ext cx="1065300" cy="673808"/>
              <a:chOff x="4574988" y="332284"/>
              <a:chExt cx="1065300" cy="6738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74988" y="332284"/>
                <a:ext cx="393085" cy="673808"/>
                <a:chOff x="6732240" y="4083919"/>
                <a:chExt cx="393085" cy="62101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732240" y="4083919"/>
                  <a:ext cx="365958" cy="621010"/>
                </a:xfrm>
                <a:prstGeom prst="rect">
                  <a:avLst/>
                </a:prstGeom>
                <a:solidFill>
                  <a:srgbClr val="01A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32240" y="4371950"/>
                  <a:ext cx="393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js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980962" y="648383"/>
                <a:ext cx="481941" cy="357709"/>
                <a:chOff x="6088838" y="4243623"/>
                <a:chExt cx="481941" cy="35770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css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84943" y="339502"/>
                <a:ext cx="498436" cy="431850"/>
                <a:chOff x="12374144" y="-1682272"/>
                <a:chExt cx="498436" cy="30634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2374144" y="-1682272"/>
                  <a:ext cx="466676" cy="306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374144" y="-1656059"/>
                  <a:ext cx="4984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latin typeface="Raleway SemiBold" charset="0"/>
                    </a:rPr>
                    <a:t>html</a:t>
                  </a:r>
                  <a:endParaRPr lang="en-US" sz="1050" b="1" dirty="0">
                    <a:latin typeface="Raleway SemiBold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476249" y="762775"/>
                <a:ext cx="164039" cy="243317"/>
                <a:chOff x="6088838" y="4243623"/>
                <a:chExt cx="481941" cy="35770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484973" y="339502"/>
                <a:ext cx="155315" cy="178855"/>
                <a:chOff x="6088838" y="4243623"/>
                <a:chExt cx="481941" cy="357709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484973" y="558956"/>
                <a:ext cx="155315" cy="178855"/>
                <a:chOff x="6088838" y="4243623"/>
                <a:chExt cx="481941" cy="357709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3635896" y="3471738"/>
            <a:ext cx="2304256" cy="6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67883" y="2581667"/>
            <a:ext cx="2403594" cy="1513015"/>
            <a:chOff x="1043608" y="2282870"/>
            <a:chExt cx="2403594" cy="1513015"/>
          </a:xfrm>
        </p:grpSpPr>
        <p:sp>
          <p:nvSpPr>
            <p:cNvPr id="93" name="Rounded Rectangle 92"/>
            <p:cNvSpPr/>
            <p:nvPr/>
          </p:nvSpPr>
          <p:spPr>
            <a:xfrm>
              <a:off x="1043608" y="2282870"/>
              <a:ext cx="2403594" cy="1513015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/>
            <p:cNvSpPr txBox="1">
              <a:spLocks noChangeAspect="1" noChangeArrowheads="1"/>
            </p:cNvSpPr>
            <p:nvPr/>
          </p:nvSpPr>
          <p:spPr>
            <a:xfrm>
              <a:off x="1344434" y="2458834"/>
              <a:ext cx="2102768" cy="267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571500" lvl="1" indent="0" eaLnBrk="1" hangingPunct="1">
                <a:buNone/>
              </a:pPr>
              <a:r>
                <a:rPr lang="en-US" altLang="en-US" sz="1600" b="1" dirty="0" smtClean="0">
                  <a:latin typeface="Raleway SemiBold" charset="0"/>
                </a:rPr>
                <a:t>Browser</a:t>
              </a:r>
              <a:endParaRPr lang="et-EE" altLang="en-US" sz="1400" b="1" dirty="0" smtClean="0">
                <a:latin typeface="Raleway SemiBold" charset="0"/>
              </a:endParaRPr>
            </a:p>
            <a:p>
              <a:endParaRPr lang="et-EE" altLang="en-US" sz="16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it-IT" altLang="en-US" sz="18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344434" y="2847551"/>
              <a:ext cx="1850493" cy="847340"/>
              <a:chOff x="6002285" y="2086977"/>
              <a:chExt cx="1850493" cy="8473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002285" y="2086977"/>
                <a:ext cx="1850493" cy="847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340278" y="2173743"/>
                <a:ext cx="1065300" cy="673808"/>
                <a:chOff x="4574988" y="332284"/>
                <a:chExt cx="1065300" cy="67380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4574988" y="332284"/>
                  <a:ext cx="393085" cy="673808"/>
                  <a:chOff x="6732240" y="4083919"/>
                  <a:chExt cx="393085" cy="62101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732240" y="4083919"/>
                    <a:ext cx="365958" cy="621010"/>
                  </a:xfrm>
                  <a:prstGeom prst="rect">
                    <a:avLst/>
                  </a:prstGeom>
                  <a:solidFill>
                    <a:srgbClr val="01AF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732240" y="4371950"/>
                    <a:ext cx="3930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js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4980962" y="648383"/>
                  <a:ext cx="481941" cy="357709"/>
                  <a:chOff x="6088838" y="4243623"/>
                  <a:chExt cx="481941" cy="357709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css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984943" y="339502"/>
                  <a:ext cx="498436" cy="431850"/>
                  <a:chOff x="12374144" y="-1682272"/>
                  <a:chExt cx="498436" cy="306344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374144" y="-1682272"/>
                    <a:ext cx="466676" cy="3063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374144" y="-1656059"/>
                    <a:ext cx="49843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latin typeface="Raleway SemiBold" charset="0"/>
                      </a:rPr>
                      <a:t>html</a:t>
                    </a:r>
                    <a:endParaRPr lang="en-US" sz="1050" b="1" dirty="0"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476249" y="762775"/>
                  <a:ext cx="164039" cy="243317"/>
                  <a:chOff x="6088838" y="4243623"/>
                  <a:chExt cx="481941" cy="3577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484973" y="339502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484973" y="558956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201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4" y="2093962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vu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41725"/>
            <a:ext cx="1652313" cy="16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014;p22"/>
          <p:cNvSpPr txBox="1">
            <a:spLocks/>
          </p:cNvSpPr>
          <p:nvPr/>
        </p:nvSpPr>
        <p:spPr>
          <a:xfrm>
            <a:off x="381000" y="195486"/>
            <a:ext cx="5415136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45" name="Picture 5" descr="C:\Users\ADMIN\Downloads\pngwing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" y="1825848"/>
            <a:ext cx="3165740" cy="18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Components (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, html, </a:t>
            </a:r>
            <a:r>
              <a:rPr lang="en-US" sz="1800" dirty="0" err="1" smtClean="0">
                <a:latin typeface="Barlow Light" charset="0"/>
              </a:rPr>
              <a:t>cssx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Dependency management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Data bindings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State management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Template engine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DOM management 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Support for Navigation and routing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4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6" y="3363838"/>
            <a:ext cx="1690365" cy="12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83185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7177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0" y="3318581"/>
            <a:ext cx="2726668" cy="15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1" y="3363838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2377257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Tools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8" y="1753171"/>
            <a:ext cx="1201523" cy="117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3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1133470" y="2886581"/>
            <a:ext cx="0" cy="2597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11"/>
          <p:cNvSpPr/>
          <p:nvPr/>
        </p:nvSpPr>
        <p:spPr>
          <a:xfrm>
            <a:off x="645195" y="3147814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1995-1998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233355" y="2912045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Rectangle 61"/>
          <p:cNvSpPr/>
          <p:nvPr/>
        </p:nvSpPr>
        <p:spPr>
          <a:xfrm>
            <a:off x="7020272" y="3219822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2013-2020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43214" y="2241913"/>
            <a:ext cx="1980513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Script language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Standards war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DHTML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7743" y="3178300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1999-2009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411760" y="2253377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Ajax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RIA</a:t>
            </a:r>
          </a:p>
          <a:p>
            <a:pPr algn="ctr"/>
            <a:r>
              <a:rPr lang="en-US" sz="1200" dirty="0" err="1" smtClean="0">
                <a:latin typeface="Barlow Light" charset="0"/>
              </a:rPr>
              <a:t>Js</a:t>
            </a:r>
            <a:r>
              <a:rPr lang="en-US" sz="1200" dirty="0" smtClean="0">
                <a:latin typeface="Barlow Light" charset="0"/>
              </a:rPr>
              <a:t> Frameworks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2140" y="3200077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2009 - 2013</a:t>
            </a:r>
            <a:endParaRPr lang="en-US" b="1" dirty="0"/>
          </a:p>
        </p:txBody>
      </p:sp>
      <p:cxnSp>
        <p:nvCxnSpPr>
          <p:cNvPr id="64" name="Google Shape;179;p28"/>
          <p:cNvCxnSpPr/>
          <p:nvPr/>
        </p:nvCxnSpPr>
        <p:spPr>
          <a:xfrm>
            <a:off x="532158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Rectangle 64"/>
          <p:cNvSpPr/>
          <p:nvPr/>
        </p:nvSpPr>
        <p:spPr>
          <a:xfrm>
            <a:off x="4499992" y="2265714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HTML5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SPA frameworks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6" name="Google Shape;179;p28"/>
          <p:cNvCxnSpPr/>
          <p:nvPr/>
        </p:nvCxnSpPr>
        <p:spPr>
          <a:xfrm>
            <a:off x="748182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Rectangle 67"/>
          <p:cNvSpPr/>
          <p:nvPr/>
        </p:nvSpPr>
        <p:spPr>
          <a:xfrm>
            <a:off x="6660232" y="2067694"/>
            <a:ext cx="1643189" cy="830997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Isomorphic Web App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Mobile frameworks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Desktop app 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Hybrid app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Code Quality (</a:t>
            </a:r>
            <a:r>
              <a:rPr lang="en-US" sz="1800" dirty="0" err="1" smtClean="0">
                <a:latin typeface="Barlow Light" charset="0"/>
              </a:rPr>
              <a:t>JsLint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Preprocessor (</a:t>
            </a:r>
            <a:r>
              <a:rPr lang="en-US" sz="1800" dirty="0" err="1" smtClean="0">
                <a:latin typeface="Barlow Light" charset="0"/>
              </a:rPr>
              <a:t>Jsx</a:t>
            </a:r>
            <a:r>
              <a:rPr lang="en-US" sz="1800" dirty="0" smtClean="0">
                <a:latin typeface="Barlow Light" charset="0"/>
              </a:rPr>
              <a:t>, sass, less)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Tools and libraries for unit test (Mocha, Jest, </a:t>
            </a:r>
            <a:r>
              <a:rPr lang="en-US" sz="1800" dirty="0" err="1" smtClean="0">
                <a:latin typeface="Barlow Light" charset="0"/>
              </a:rPr>
              <a:t>Enzime</a:t>
            </a:r>
            <a:r>
              <a:rPr 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Bundlers (</a:t>
            </a:r>
            <a:r>
              <a:rPr lang="en-US" altLang="en-US" sz="1800" dirty="0" err="1" smtClean="0">
                <a:latin typeface="Barlow Light" charset="0"/>
              </a:rPr>
              <a:t>Webpack</a:t>
            </a:r>
            <a:r>
              <a:rPr lang="en-US" altLang="en-US" sz="1800" dirty="0" smtClean="0">
                <a:latin typeface="Barlow Light" charset="0"/>
              </a:rPr>
              <a:t>, </a:t>
            </a:r>
            <a:r>
              <a:rPr lang="en-US" altLang="en-US" sz="1800" dirty="0" err="1" smtClean="0">
                <a:latin typeface="Barlow Light" charset="0"/>
              </a:rPr>
              <a:t>Browserify</a:t>
            </a:r>
            <a:r>
              <a:rPr lang="en-US" alt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Task managers (Gulp, Grunt)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Dependency management (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npm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, yarn, bower)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Project setup (Yeoman) 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Tools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238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31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4" descr="hire react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552728" cy="2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32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81919"/>
            <a:ext cx="8181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Page Application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architecture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697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5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811630"/>
            <a:ext cx="931936" cy="67940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530" y="1811630"/>
            <a:ext cx="88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832714"/>
            <a:ext cx="1" cy="3113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187624" y="230831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7624" y="2330897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563559" y="3144045"/>
            <a:ext cx="0" cy="3240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2333139" y="291204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792562"/>
            <a:ext cx="0" cy="3407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32" name="Google Shape;179;p28"/>
          <p:cNvCxnSpPr/>
          <p:nvPr/>
        </p:nvCxnSpPr>
        <p:spPr>
          <a:xfrm>
            <a:off x="3946644" y="3144045"/>
            <a:ext cx="1" cy="2395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ectangle 33"/>
          <p:cNvSpPr/>
          <p:nvPr/>
        </p:nvSpPr>
        <p:spPr>
          <a:xfrm>
            <a:off x="3706120" y="2912045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cxnSp>
        <p:nvCxnSpPr>
          <p:cNvPr id="36" name="Google Shape;179;p28"/>
          <p:cNvCxnSpPr>
            <a:stCxn id="37" idx="2"/>
          </p:cNvCxnSpPr>
          <p:nvPr/>
        </p:nvCxnSpPr>
        <p:spPr>
          <a:xfrm>
            <a:off x="4492715" y="2067694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347614"/>
            <a:ext cx="1224136" cy="72008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779912" y="1388528"/>
            <a:ext cx="139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component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>
            <a:stCxn id="82" idx="2"/>
          </p:cNvCxnSpPr>
          <p:nvPr/>
        </p:nvCxnSpPr>
        <p:spPr>
          <a:xfrm flipH="1">
            <a:off x="5329100" y="2738570"/>
            <a:ext cx="1" cy="3982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Rectangle 41"/>
          <p:cNvSpPr/>
          <p:nvPr/>
        </p:nvSpPr>
        <p:spPr>
          <a:xfrm>
            <a:off x="5020404" y="3097035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20 09</a:t>
            </a:r>
            <a:endParaRPr lang="en-US" b="1" dirty="0"/>
          </a:p>
        </p:txBody>
      </p:sp>
      <p:cxnSp>
        <p:nvCxnSpPr>
          <p:cNvPr id="44" name="Google Shape;179;p28"/>
          <p:cNvCxnSpPr/>
          <p:nvPr/>
        </p:nvCxnSpPr>
        <p:spPr>
          <a:xfrm>
            <a:off x="6531387" y="2825230"/>
            <a:ext cx="0" cy="3225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6271730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6876256" y="291204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8159187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7493949" y="30758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cxnSp>
        <p:nvCxnSpPr>
          <p:cNvPr id="75" name="Google Shape;179;p28"/>
          <p:cNvCxnSpPr/>
          <p:nvPr/>
        </p:nvCxnSpPr>
        <p:spPr>
          <a:xfrm>
            <a:off x="7208863" y="3147814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Rectangle 77"/>
          <p:cNvSpPr/>
          <p:nvPr/>
        </p:nvSpPr>
        <p:spPr>
          <a:xfrm>
            <a:off x="2832457" y="2445596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9363" y="247422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3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931" y="3378208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24837" y="3406834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4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06082" y="2391604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69689" y="2435547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5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01328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75125" y="3413199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7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69779" y="34815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24984" y="3510176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2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13286" y="2499742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300192" y="260006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6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54355" y="2565079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541261" y="2593705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8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2427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72881" y="3413191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9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4" name="Google Shape;179;p28"/>
          <p:cNvCxnSpPr/>
          <p:nvPr/>
        </p:nvCxnSpPr>
        <p:spPr>
          <a:xfrm>
            <a:off x="7794716" y="291204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79;p28"/>
          <p:cNvCxnSpPr/>
          <p:nvPr/>
        </p:nvCxnSpPr>
        <p:spPr>
          <a:xfrm>
            <a:off x="8428833" y="314711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179;p28"/>
          <p:cNvCxnSpPr/>
          <p:nvPr/>
        </p:nvCxnSpPr>
        <p:spPr>
          <a:xfrm>
            <a:off x="5329101" y="3117636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>
          <a:xfrm>
            <a:off x="4910498" y="4222607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60502" y="4281309"/>
            <a:ext cx="73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9" name="Google Shape;179;p28"/>
          <p:cNvCxnSpPr>
            <a:stCxn id="106" idx="2"/>
          </p:cNvCxnSpPr>
          <p:nvPr/>
        </p:nvCxnSpPr>
        <p:spPr>
          <a:xfrm>
            <a:off x="5998713" y="2034859"/>
            <a:ext cx="0" cy="1112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Rectangle 105"/>
          <p:cNvSpPr/>
          <p:nvPr/>
        </p:nvSpPr>
        <p:spPr>
          <a:xfrm>
            <a:off x="5580112" y="1667263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580112" y="1707654"/>
            <a:ext cx="83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Electron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24128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554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0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5696" y="2577300"/>
            <a:ext cx="5112568" cy="1157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</a:t>
            </a:r>
            <a:br>
              <a:rPr lang="en" dirty="0" smtClean="0"/>
            </a:br>
            <a:r>
              <a:rPr lang="en" dirty="0" smtClean="0"/>
              <a:t>and beyond</a:t>
            </a:r>
            <a:br>
              <a:rPr lang="en" dirty="0" smtClean="0"/>
            </a:b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02862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is a full-fledged language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884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71600" y="1851670"/>
            <a:ext cx="7904782" cy="1656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 smtClean="0"/>
              <a:t>is </a:t>
            </a:r>
            <a:r>
              <a:rPr lang="en-US" sz="2800" dirty="0"/>
              <a:t>a programming language </a:t>
            </a:r>
            <a:r>
              <a:rPr lang="en-US" sz="2800" dirty="0" smtClean="0"/>
              <a:t>designed  </a:t>
            </a:r>
          </a:p>
          <a:p>
            <a:pPr marL="0" lv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be used for writing software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 widest variety of application domains.</a:t>
            </a:r>
            <a:endParaRPr sz="2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7" name="Google Shape;518;p16"/>
          <p:cNvSpPr txBox="1">
            <a:spLocks/>
          </p:cNvSpPr>
          <p:nvPr/>
        </p:nvSpPr>
        <p:spPr>
          <a:xfrm>
            <a:off x="971600" y="987574"/>
            <a:ext cx="7056784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800" dirty="0" smtClean="0">
                <a:latin typeface="Raleway SemiBold" charset="0"/>
              </a:rPr>
              <a:t>General purpose programming language</a:t>
            </a:r>
            <a:endParaRPr lang="en-US" sz="2800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2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9157" y="1411680"/>
            <a:ext cx="7795508" cy="601478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859782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432320" y="2905697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229483" y="1396541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72815" y="3579862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Software 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Devices and domains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301823" y="2905697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Desktop 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spect="1" noChangeArrowheads="1"/>
          </p:cNvSpPr>
          <p:nvPr/>
        </p:nvSpPr>
        <p:spPr>
          <a:xfrm>
            <a:off x="4283968" y="2905697"/>
            <a:ext cx="1278097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Mobile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6440541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621507" y="2903787"/>
            <a:ext cx="1301901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IOT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8294" y="362817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7784" y="3626638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35270" y="3651870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7784" y="4083918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4929" y="4133732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5675" y="360140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16016" y="3626638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5675" y="4058686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5675" y="4108500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7133" y="4302391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27210" y="4352205"/>
            <a:ext cx="63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LUA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88880" y="387184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7808" y="3903294"/>
            <a:ext cx="8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C/C++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88880" y="3401815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38956" y="3451629"/>
            <a:ext cx="77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MQTT</a:t>
            </a:r>
            <a:endParaRPr lang="en-US" b="1" dirty="0">
              <a:latin typeface="Raleway SemiBold" charset="0"/>
            </a:endParaRPr>
          </a:p>
        </p:txBody>
      </p:sp>
      <p:pic>
        <p:nvPicPr>
          <p:cNvPr id="4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0382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7992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18418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909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1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591099" y="381923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537067" y="2773203"/>
            <a:ext cx="1366009" cy="1437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85307" y="3212622"/>
            <a:ext cx="1089669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40676" y="3263100"/>
            <a:ext cx="97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Raleway SemiBold" charset="0"/>
              </a:rPr>
              <a:t>Js</a:t>
            </a:r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 Code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82652" y="3709354"/>
            <a:ext cx="1092324" cy="362567"/>
          </a:xfrm>
          <a:prstGeom prst="rect">
            <a:avLst/>
          </a:prstGeom>
          <a:solidFill>
            <a:srgbClr val="435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53376" y="3759832"/>
            <a:ext cx="966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Raleway SemiBold" charset="0"/>
              </a:rPr>
              <a:t>WebView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4878" y="2798356"/>
            <a:ext cx="120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App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591099" y="4350706"/>
            <a:ext cx="1417041" cy="404408"/>
            <a:chOff x="518238" y="3347677"/>
            <a:chExt cx="1373745" cy="404408"/>
          </a:xfrm>
        </p:grpSpPr>
        <p:sp>
          <p:nvSpPr>
            <p:cNvPr id="61" name="Rectangle 60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5900" y="2756361"/>
            <a:ext cx="949028" cy="362567"/>
            <a:chOff x="4169262" y="908808"/>
            <a:chExt cx="1089669" cy="362567"/>
          </a:xfrm>
        </p:grpSpPr>
        <p:sp>
          <p:nvSpPr>
            <p:cNvPr id="64" name="Rectangle 63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37067" y="4300902"/>
            <a:ext cx="1417041" cy="404408"/>
            <a:chOff x="518238" y="3347677"/>
            <a:chExt cx="1373745" cy="404408"/>
          </a:xfrm>
        </p:grpSpPr>
        <p:sp>
          <p:nvSpPr>
            <p:cNvPr id="67" name="Rectangle 66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825451" y="3843394"/>
            <a:ext cx="8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Bridge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612074" y="3367784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55896" y="3395992"/>
            <a:ext cx="112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Raleway SemiBold" charset="0"/>
              </a:rPr>
              <a:t>Js</a:t>
            </a:r>
            <a:r>
              <a:rPr lang="en-US" b="1" dirty="0" smtClean="0">
                <a:latin typeface="Raleway SemiBold" charset="0"/>
              </a:rPr>
              <a:t> Engine</a:t>
            </a:r>
            <a:endParaRPr lang="en-US" b="1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588224" y="3363838"/>
            <a:ext cx="1331007" cy="356094"/>
            <a:chOff x="6591099" y="3819236"/>
            <a:chExt cx="1331007" cy="356094"/>
          </a:xfrm>
        </p:grpSpPr>
        <p:sp>
          <p:nvSpPr>
            <p:cNvPr id="38" name="Rectangle 37"/>
            <p:cNvSpPr/>
            <p:nvPr/>
          </p:nvSpPr>
          <p:spPr>
            <a:xfrm>
              <a:off x="6591099" y="3819236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25451" y="3848149"/>
              <a:ext cx="876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Flutter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0677" y="2913784"/>
            <a:ext cx="1412837" cy="356094"/>
            <a:chOff x="6590677" y="2913784"/>
            <a:chExt cx="141283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90677" y="2924419"/>
              <a:ext cx="1412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React Native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614546" y="3373473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860032" y="340623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Ionic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4546" y="3944836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60032" y="3977600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1107" y="2825695"/>
            <a:ext cx="1185291" cy="362567"/>
            <a:chOff x="4789318" y="1347614"/>
            <a:chExt cx="1092324" cy="362567"/>
          </a:xfrm>
        </p:grpSpPr>
        <p:sp>
          <p:nvSpPr>
            <p:cNvPr id="58" name="Rectangle 57"/>
            <p:cNvSpPr/>
            <p:nvPr/>
          </p:nvSpPr>
          <p:spPr>
            <a:xfrm>
              <a:off x="4789318" y="1347614"/>
              <a:ext cx="109232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75138" y="1375008"/>
              <a:ext cx="95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Cordova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5365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467544" y="217832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Desktop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13369" y="2138587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580112" y="2161355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5473810" y="2211710"/>
            <a:ext cx="1511222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75831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5831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3341361" y="2231569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772201" y="2980459"/>
            <a:ext cx="1331007" cy="356094"/>
            <a:chOff x="6590677" y="2913784"/>
            <a:chExt cx="133100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09819" y="2924419"/>
              <a:ext cx="78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Proton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671939" y="3653907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38149" y="3686671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Electron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71939" y="4229971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2633" y="4227934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92105" y="2868793"/>
            <a:ext cx="1185291" cy="579427"/>
            <a:chOff x="4651107" y="2825695"/>
            <a:chExt cx="1185291" cy="579427"/>
          </a:xfrm>
        </p:grpSpPr>
        <p:sp>
          <p:nvSpPr>
            <p:cNvPr id="37" name="Rectangle 36"/>
            <p:cNvSpPr/>
            <p:nvPr/>
          </p:nvSpPr>
          <p:spPr>
            <a:xfrm>
              <a:off x="4651107" y="2825695"/>
              <a:ext cx="1185291" cy="57942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7838" y="2856835"/>
              <a:ext cx="1108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Chromium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+ Node.js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93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new frameworks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9" name="Picture 2" descr="Proton Native is one of the JavaScript frameworks for desktop app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1800200" cy="7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592288" cy="8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5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7574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NW.js is one of the JavaScript frameworks for desktop apps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03726"/>
            <a:ext cx="2961859" cy="12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https://encrypted-tbn0.gstatic.com/images?q=tbn%3AANd9GcRU9v6r5Xy2HkpDqStvqHSO9DV-ArbDvc26Mlg3GgOLwUSuZsiUcvmo9IJlSFSMZOZCzP1tbl3jSN2yRvabArqSHIXjUuJAGgAhAPFHR_U&amp;usqp=CAU&amp;ec=457253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8473"/>
            <a:ext cx="1671639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776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65501"/>
            <a:ext cx="1524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80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more to come….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632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Css</a:t>
            </a:r>
            <a:r>
              <a:rPr lang="en-US" sz="1600" dirty="0" smtClean="0">
                <a:latin typeface="Raleway SemiBold" charset="0"/>
              </a:rPr>
              <a:t> to define styles to apply to selected elements from html page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Javascript</a:t>
            </a:r>
            <a:r>
              <a:rPr lang="en-US" sz="1600" dirty="0" smtClean="0">
                <a:latin typeface="Raleway SemiBold" charset="0"/>
              </a:rPr>
              <a:t> to apply some logic on selected html elements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1338</Words>
  <Application>Microsoft Office PowerPoint</Application>
  <PresentationFormat>On-screen Show (16:9)</PresentationFormat>
  <Paragraphs>767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Raleway SemiBold</vt:lpstr>
      <vt:lpstr>Wingdings</vt:lpstr>
      <vt:lpstr>Raleway</vt:lpstr>
      <vt:lpstr>Verdana</vt:lpstr>
      <vt:lpstr>Barlow</vt:lpstr>
      <vt:lpstr>Consolas</vt:lpstr>
      <vt:lpstr>Barlow Light</vt:lpstr>
      <vt:lpstr>Gaoler template</vt:lpstr>
      <vt:lpstr>PowerPoint Presentation</vt:lpstr>
      <vt:lpstr>Javascript Agenda</vt:lpstr>
      <vt:lpstr>PowerPoint Presentation</vt:lpstr>
      <vt:lpstr>PowerPoint Presentation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and beyond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280</cp:revision>
  <dcterms:modified xsi:type="dcterms:W3CDTF">2020-11-13T11:47:53Z</dcterms:modified>
</cp:coreProperties>
</file>