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6"/>
  </p:notesMasterIdLst>
  <p:sldIdLst>
    <p:sldId id="257" r:id="rId2"/>
    <p:sldId id="350" r:id="rId3"/>
    <p:sldId id="358" r:id="rId4"/>
    <p:sldId id="359" r:id="rId5"/>
    <p:sldId id="360" r:id="rId6"/>
    <p:sldId id="357" r:id="rId7"/>
    <p:sldId id="351" r:id="rId8"/>
    <p:sldId id="352" r:id="rId9"/>
    <p:sldId id="353" r:id="rId10"/>
    <p:sldId id="354" r:id="rId11"/>
    <p:sldId id="355" r:id="rId12"/>
    <p:sldId id="356" r:id="rId13"/>
    <p:sldId id="324" r:id="rId14"/>
    <p:sldId id="348" r:id="rId15"/>
    <p:sldId id="332" r:id="rId16"/>
    <p:sldId id="362" r:id="rId17"/>
    <p:sldId id="335" r:id="rId18"/>
    <p:sldId id="374" r:id="rId19"/>
    <p:sldId id="375" r:id="rId20"/>
    <p:sldId id="378" r:id="rId21"/>
    <p:sldId id="380" r:id="rId22"/>
    <p:sldId id="379" r:id="rId23"/>
    <p:sldId id="381" r:id="rId24"/>
    <p:sldId id="382" r:id="rId25"/>
    <p:sldId id="383" r:id="rId26"/>
    <p:sldId id="384" r:id="rId27"/>
    <p:sldId id="367" r:id="rId28"/>
    <p:sldId id="339" r:id="rId29"/>
    <p:sldId id="338" r:id="rId30"/>
    <p:sldId id="340" r:id="rId31"/>
    <p:sldId id="343" r:id="rId32"/>
    <p:sldId id="344" r:id="rId33"/>
    <p:sldId id="345" r:id="rId34"/>
    <p:sldId id="346" r:id="rId35"/>
  </p:sldIdLst>
  <p:sldSz cx="9144000" cy="5143500" type="screen16x9"/>
  <p:notesSz cx="6858000" cy="9144000"/>
  <p:embeddedFontLst>
    <p:embeddedFont>
      <p:font typeface="Poppins Light" charset="0"/>
      <p:regular r:id="rId37"/>
      <p:bold r:id="rId38"/>
      <p:italic r:id="rId39"/>
      <p:boldItalic r:id="rId40"/>
    </p:embeddedFont>
    <p:embeddedFont>
      <p:font typeface="Pontano Sans" charset="0"/>
      <p:regular r:id="rId41"/>
    </p:embeddedFont>
    <p:embeddedFont>
      <p:font typeface="Poppins SemiBold" charset="0"/>
      <p:regular r:id="rId42"/>
      <p:bold r:id="rId43"/>
      <p:italic r:id="rId44"/>
      <p:boldItalic r:id="rId45"/>
    </p:embeddedFont>
    <p:embeddedFont>
      <p:font typeface="맑은 고딕" pitchFamily="34" charset="-127"/>
      <p:regular r:id="rId46"/>
      <p:bold r:id="rId47"/>
    </p:embeddedFont>
    <p:embeddedFont>
      <p:font typeface="Fira Sans Extra Condensed Medium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BC"/>
    <a:srgbClr val="5C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3" y="80952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0" y="5765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615264" y="391698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282175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 idx="2"/>
          </p:nvPr>
        </p:nvSpPr>
        <p:spPr>
          <a:xfrm>
            <a:off x="1881575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074550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ctrTitle" idx="4"/>
          </p:nvPr>
        </p:nvSpPr>
        <p:spPr>
          <a:xfrm>
            <a:off x="4673950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2282175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 idx="6"/>
          </p:nvPr>
        </p:nvSpPr>
        <p:spPr>
          <a:xfrm>
            <a:off x="1881575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7"/>
          </p:nvPr>
        </p:nvSpPr>
        <p:spPr>
          <a:xfrm>
            <a:off x="5074550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ctrTitle" idx="8"/>
          </p:nvPr>
        </p:nvSpPr>
        <p:spPr>
          <a:xfrm>
            <a:off x="4673950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45" y="51836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0" y="1679559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0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8" r:id="rId4"/>
    <p:sldLayoutId id="2147483677" r:id="rId5"/>
    <p:sldLayoutId id="2147483678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6" y="3003798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2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055300" y="465936"/>
            <a:ext cx="5033400" cy="233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Internship</a:t>
            </a:r>
            <a:br>
              <a:rPr lang="en-US" dirty="0" smtClean="0"/>
            </a:br>
            <a:r>
              <a:rPr lang="en-US" dirty="0" smtClean="0"/>
              <a:t>Programs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2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Open </a:t>
            </a:r>
            <a:br>
              <a:rPr lang="et-EE" sz="1100" dirty="0" smtClean="0"/>
            </a:br>
            <a:r>
              <a:rPr lang="et-EE" sz="1100" dirty="0" smtClean="0"/>
              <a:t>source</a:t>
            </a:r>
            <a:endParaRPr sz="1100" dirty="0"/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Zero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Budget</a:t>
            </a:r>
            <a:endParaRPr sz="1100" dirty="0">
              <a:solidFill>
                <a:schemeClr val="accent4"/>
              </a:solidFill>
            </a:endParaRPr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audience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Logistics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processes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Open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source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accent4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accent4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accent4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time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accent4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91987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19049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BUSINESS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68691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DEV</a:t>
            </a:r>
            <a:r>
              <a:rPr lang="et-EE" sz="1100" dirty="0" smtClean="0"/>
              <a:t> </a:t>
            </a:r>
            <a:r>
              <a:rPr lang="et-EE" sz="1100" dirty="0" smtClean="0">
                <a:solidFill>
                  <a:schemeClr val="accent4"/>
                </a:solidFill>
              </a:rPr>
              <a:t>OPS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59817" y="1870436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>
                <a:solidFill>
                  <a:schemeClr val="accent4"/>
                </a:solidFill>
              </a:rPr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accent4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accent4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accent4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36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81" y="2034427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Google Shape;6321;p77"/>
          <p:cNvSpPr>
            <a:spLocks noChangeAspect="1"/>
          </p:cNvSpPr>
          <p:nvPr/>
        </p:nvSpPr>
        <p:spPr>
          <a:xfrm>
            <a:off x="6170299" y="2034427"/>
            <a:ext cx="276454" cy="274114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accent4"/>
                </a:solidFill>
              </a:rPr>
              <a:t>Talent Pool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5" name="Google Shape;6321;p77"/>
          <p:cNvSpPr>
            <a:spLocks noChangeAspect="1"/>
          </p:cNvSpPr>
          <p:nvPr/>
        </p:nvSpPr>
        <p:spPr>
          <a:xfrm>
            <a:off x="6170299" y="2034427"/>
            <a:ext cx="276454" cy="274114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1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1162475" y="664276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1460625" y="29048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Pool</a:t>
            </a:r>
            <a:r>
              <a:rPr lang="en"/>
              <a:t> </a:t>
            </a:r>
            <a:endParaRPr sz="2800"/>
          </a:p>
        </p:txBody>
      </p:sp>
      <p:cxnSp>
        <p:nvCxnSpPr>
          <p:cNvPr id="340" name="Google Shape;340;p32"/>
          <p:cNvCxnSpPr/>
          <p:nvPr/>
        </p:nvCxnSpPr>
        <p:spPr>
          <a:xfrm>
            <a:off x="3708600" y="1142630"/>
            <a:ext cx="9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32"/>
          <p:cNvCxnSpPr/>
          <p:nvPr/>
        </p:nvCxnSpPr>
        <p:spPr>
          <a:xfrm>
            <a:off x="4011150" y="1142630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4011150" y="2214128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4087347" y="114263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4011150" y="17952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4011150" y="33462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46" name="Google Shape;346;p32"/>
          <p:cNvSpPr txBox="1">
            <a:spLocks noGrp="1"/>
          </p:cNvSpPr>
          <p:nvPr>
            <p:ph type="subTitle" idx="1"/>
          </p:nvPr>
        </p:nvSpPr>
        <p:spPr>
          <a:xfrm>
            <a:off x="5498825" y="860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Portfolio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One trainee.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From design to deploy.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Trainee owns code. </a:t>
            </a:r>
            <a:br>
              <a:rPr lang="en"/>
            </a:br>
            <a:endParaRPr/>
          </a:p>
        </p:txBody>
      </p:sp>
      <p:cxnSp>
        <p:nvCxnSpPr>
          <p:cNvPr id="348" name="Google Shape;348;p32"/>
          <p:cNvCxnSpPr/>
          <p:nvPr/>
        </p:nvCxnSpPr>
        <p:spPr>
          <a:xfrm>
            <a:off x="4011150" y="30144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4011150" y="44130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5479475" y="196620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Educational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Logistic process simulator.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48" y="3057650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5507900" y="2974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Lab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Technology focused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3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038" y="1959350"/>
            <a:ext cx="509550" cy="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88" y="4104725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>
            <a:spLocks noGrp="1"/>
          </p:cNvSpPr>
          <p:nvPr>
            <p:ph type="subTitle" idx="1"/>
          </p:nvPr>
        </p:nvSpPr>
        <p:spPr>
          <a:xfrm>
            <a:off x="5488550" y="402665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Back Office Tools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KN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in KN git. </a:t>
            </a:r>
            <a:br>
              <a:rPr lang="en"/>
            </a:br>
            <a:endParaRPr/>
          </a:p>
        </p:txBody>
      </p:sp>
      <p:grpSp>
        <p:nvGrpSpPr>
          <p:cNvPr id="20" name="Google Shape;5792;p76"/>
          <p:cNvGrpSpPr>
            <a:grpSpLocks noChangeAspect="1"/>
          </p:cNvGrpSpPr>
          <p:nvPr/>
        </p:nvGrpSpPr>
        <p:grpSpPr>
          <a:xfrm>
            <a:off x="4823982" y="931139"/>
            <a:ext cx="365852" cy="36682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21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58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1162475" y="664276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1460625" y="29048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Pool</a:t>
            </a:r>
            <a:r>
              <a:rPr lang="en"/>
              <a:t> </a:t>
            </a:r>
            <a:endParaRPr sz="2800"/>
          </a:p>
        </p:txBody>
      </p:sp>
      <p:cxnSp>
        <p:nvCxnSpPr>
          <p:cNvPr id="340" name="Google Shape;340;p32"/>
          <p:cNvCxnSpPr/>
          <p:nvPr/>
        </p:nvCxnSpPr>
        <p:spPr>
          <a:xfrm>
            <a:off x="3708600" y="1142630"/>
            <a:ext cx="9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32"/>
          <p:cNvCxnSpPr/>
          <p:nvPr/>
        </p:nvCxnSpPr>
        <p:spPr>
          <a:xfrm>
            <a:off x="4011150" y="1142630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4011150" y="2214128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4087347" y="114263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4011150" y="17952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4011150" y="33462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46" name="Google Shape;346;p32"/>
          <p:cNvSpPr txBox="1">
            <a:spLocks noGrp="1"/>
          </p:cNvSpPr>
          <p:nvPr>
            <p:ph type="subTitle" idx="1"/>
          </p:nvPr>
        </p:nvSpPr>
        <p:spPr>
          <a:xfrm>
            <a:off x="5498825" y="860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Portfolio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One trainee.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From design to deploy.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Trainee owns code. </a:t>
            </a:r>
            <a:br>
              <a:rPr lang="en"/>
            </a:br>
            <a:endParaRPr/>
          </a:p>
        </p:txBody>
      </p:sp>
      <p:cxnSp>
        <p:nvCxnSpPr>
          <p:cNvPr id="348" name="Google Shape;348;p32"/>
          <p:cNvCxnSpPr/>
          <p:nvPr/>
        </p:nvCxnSpPr>
        <p:spPr>
          <a:xfrm>
            <a:off x="4011150" y="30144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4011150" y="44130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5479475" y="1966200"/>
            <a:ext cx="2005500" cy="90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/>
              <a:t>Knits Educational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/>
              <a:t>Open source project.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/>
              <a:t>Logistic process simulator.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/>
              <a:t>Code is public. </a:t>
            </a:r>
            <a:br>
              <a:rPr lang="en" dirty="0"/>
            </a:br>
            <a:endParaRPr dirty="0"/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48" y="3057650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5507900" y="2974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Lab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Technology focused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3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038" y="1959350"/>
            <a:ext cx="509550" cy="5095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88" y="4104725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>
            <a:spLocks noGrp="1"/>
          </p:cNvSpPr>
          <p:nvPr>
            <p:ph type="subTitle" idx="1"/>
          </p:nvPr>
        </p:nvSpPr>
        <p:spPr>
          <a:xfrm>
            <a:off x="5488550" y="402665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Back Office Tools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KN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in KN git. </a:t>
            </a:r>
            <a:br>
              <a:rPr lang="en"/>
            </a:br>
            <a:endParaRPr/>
          </a:p>
        </p:txBody>
      </p:sp>
      <p:grpSp>
        <p:nvGrpSpPr>
          <p:cNvPr id="20" name="Google Shape;5792;p76"/>
          <p:cNvGrpSpPr>
            <a:grpSpLocks noChangeAspect="1"/>
          </p:cNvGrpSpPr>
          <p:nvPr/>
        </p:nvGrpSpPr>
        <p:grpSpPr>
          <a:xfrm>
            <a:off x="4823982" y="931139"/>
            <a:ext cx="365852" cy="36682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21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6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9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2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5;p64"/>
          <p:cNvSpPr/>
          <p:nvPr/>
        </p:nvSpPr>
        <p:spPr>
          <a:xfrm>
            <a:off x="6176159" y="1673649"/>
            <a:ext cx="621690" cy="3481127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822;p64"/>
          <p:cNvCxnSpPr/>
          <p:nvPr/>
        </p:nvCxnSpPr>
        <p:spPr>
          <a:xfrm flipH="1">
            <a:off x="6809735" y="1891974"/>
            <a:ext cx="187680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8" name="Google Shape;7248;p59"/>
          <p:cNvGrpSpPr>
            <a:grpSpLocks noChangeAspect="1"/>
          </p:cNvGrpSpPr>
          <p:nvPr/>
        </p:nvGrpSpPr>
        <p:grpSpPr>
          <a:xfrm>
            <a:off x="6352398" y="1887573"/>
            <a:ext cx="262156" cy="278017"/>
            <a:chOff x="2800944" y="3382482"/>
            <a:chExt cx="260194" cy="275934"/>
          </a:xfrm>
          <a:solidFill>
            <a:schemeClr val="tx1"/>
          </a:solidFill>
        </p:grpSpPr>
        <p:sp>
          <p:nvSpPr>
            <p:cNvPr id="109" name="Google Shape;7249;p59"/>
            <p:cNvSpPr/>
            <p:nvPr/>
          </p:nvSpPr>
          <p:spPr>
            <a:xfrm>
              <a:off x="2800944" y="338248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8" name="Google Shape;2166;p69"/>
          <p:cNvSpPr txBox="1">
            <a:spLocks/>
          </p:cNvSpPr>
          <p:nvPr/>
        </p:nvSpPr>
        <p:spPr>
          <a:xfrm>
            <a:off x="7497280" y="1628611"/>
            <a:ext cx="1380336" cy="24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Employer Branding</a:t>
            </a:r>
            <a:endParaRPr lang="en-US" b="1" dirty="0" smtClean="0"/>
          </a:p>
          <a:p>
            <a:pPr marL="0" indent="0"/>
            <a:endParaRPr lang="en-US" dirty="0"/>
          </a:p>
        </p:txBody>
      </p:sp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5;p64"/>
          <p:cNvSpPr/>
          <p:nvPr/>
        </p:nvSpPr>
        <p:spPr>
          <a:xfrm>
            <a:off x="6176159" y="1673649"/>
            <a:ext cx="621690" cy="3481127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815;p64"/>
          <p:cNvSpPr/>
          <p:nvPr/>
        </p:nvSpPr>
        <p:spPr>
          <a:xfrm>
            <a:off x="5550493" y="1673650"/>
            <a:ext cx="621690" cy="3469850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2985453" y="1637746"/>
            <a:ext cx="1183494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Value to Teams</a:t>
            </a:r>
            <a:endParaRPr lang="en-US" b="1" dirty="0" smtClean="0"/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87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32" y="1859068"/>
            <a:ext cx="363261" cy="3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Google Shape;822;p64"/>
          <p:cNvCxnSpPr/>
          <p:nvPr/>
        </p:nvCxnSpPr>
        <p:spPr>
          <a:xfrm flipH="1">
            <a:off x="6809735" y="1891974"/>
            <a:ext cx="187680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8" name="Google Shape;7248;p59"/>
          <p:cNvGrpSpPr>
            <a:grpSpLocks noChangeAspect="1"/>
          </p:cNvGrpSpPr>
          <p:nvPr/>
        </p:nvGrpSpPr>
        <p:grpSpPr>
          <a:xfrm>
            <a:off x="6352398" y="1887573"/>
            <a:ext cx="262156" cy="278017"/>
            <a:chOff x="2800944" y="3382482"/>
            <a:chExt cx="260194" cy="275934"/>
          </a:xfrm>
          <a:solidFill>
            <a:schemeClr val="tx1"/>
          </a:solidFill>
        </p:grpSpPr>
        <p:sp>
          <p:nvSpPr>
            <p:cNvPr id="109" name="Google Shape;7249;p59"/>
            <p:cNvSpPr/>
            <p:nvPr/>
          </p:nvSpPr>
          <p:spPr>
            <a:xfrm>
              <a:off x="2800944" y="338248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8" name="Google Shape;2166;p69"/>
          <p:cNvSpPr txBox="1">
            <a:spLocks/>
          </p:cNvSpPr>
          <p:nvPr/>
        </p:nvSpPr>
        <p:spPr>
          <a:xfrm>
            <a:off x="7497280" y="1628611"/>
            <a:ext cx="1380336" cy="24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Employer Branding</a:t>
            </a:r>
            <a:endParaRPr lang="en-US" b="1" dirty="0" smtClean="0"/>
          </a:p>
          <a:p>
            <a:pPr marL="0" indent="0"/>
            <a:endParaRPr lang="en-US" dirty="0"/>
          </a:p>
        </p:txBody>
      </p:sp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822;p64"/>
          <p:cNvCxnSpPr/>
          <p:nvPr/>
        </p:nvCxnSpPr>
        <p:spPr>
          <a:xfrm flipH="1">
            <a:off x="3140375" y="1893445"/>
            <a:ext cx="23975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776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5;p64"/>
          <p:cNvSpPr/>
          <p:nvPr/>
        </p:nvSpPr>
        <p:spPr>
          <a:xfrm>
            <a:off x="6176159" y="1673649"/>
            <a:ext cx="621690" cy="3481127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815;p64"/>
          <p:cNvSpPr/>
          <p:nvPr/>
        </p:nvSpPr>
        <p:spPr>
          <a:xfrm>
            <a:off x="5550493" y="1673650"/>
            <a:ext cx="621690" cy="3469850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9;p64"/>
          <p:cNvSpPr/>
          <p:nvPr/>
        </p:nvSpPr>
        <p:spPr>
          <a:xfrm>
            <a:off x="5865077" y="3776405"/>
            <a:ext cx="621690" cy="1378371"/>
          </a:xfrm>
          <a:custGeom>
            <a:avLst/>
            <a:gdLst/>
            <a:ahLst/>
            <a:cxnLst/>
            <a:rect l="l" t="t" r="r" b="b"/>
            <a:pathLst>
              <a:path w="1178559" h="2613025" extrusionOk="0">
                <a:moveTo>
                  <a:pt x="589000" y="0"/>
                </a:moveTo>
                <a:lnTo>
                  <a:pt x="0" y="408254"/>
                </a:lnTo>
                <a:lnTo>
                  <a:pt x="0" y="2612885"/>
                </a:lnTo>
                <a:lnTo>
                  <a:pt x="1178001" y="2612885"/>
                </a:lnTo>
                <a:lnTo>
                  <a:pt x="1178001" y="408254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2166;p69"/>
          <p:cNvSpPr txBox="1">
            <a:spLocks/>
          </p:cNvSpPr>
          <p:nvPr/>
        </p:nvSpPr>
        <p:spPr>
          <a:xfrm>
            <a:off x="2985453" y="1637746"/>
            <a:ext cx="1183494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Value to Teams</a:t>
            </a:r>
            <a:endParaRPr lang="en-US" b="1" dirty="0" smtClean="0"/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71" name="Google Shape;8304;p82"/>
          <p:cNvGrpSpPr/>
          <p:nvPr/>
        </p:nvGrpSpPr>
        <p:grpSpPr>
          <a:xfrm>
            <a:off x="6012583" y="4004770"/>
            <a:ext cx="327823" cy="289720"/>
            <a:chOff x="-3137650" y="2787000"/>
            <a:chExt cx="291450" cy="257575"/>
          </a:xfrm>
          <a:solidFill>
            <a:schemeClr val="accent3">
              <a:lumMod val="75000"/>
            </a:schemeClr>
          </a:solidFill>
        </p:grpSpPr>
        <p:sp>
          <p:nvSpPr>
            <p:cNvPr id="72" name="Google Shape;8305;p8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06;p8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07;p8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08;p8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09;p8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10;p8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1;p8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312;p8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32" y="1859068"/>
            <a:ext cx="363261" cy="3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Google Shape;822;p64"/>
          <p:cNvCxnSpPr/>
          <p:nvPr/>
        </p:nvCxnSpPr>
        <p:spPr>
          <a:xfrm flipH="1">
            <a:off x="6809735" y="1891974"/>
            <a:ext cx="187680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8" name="Google Shape;7248;p59"/>
          <p:cNvGrpSpPr>
            <a:grpSpLocks noChangeAspect="1"/>
          </p:cNvGrpSpPr>
          <p:nvPr/>
        </p:nvGrpSpPr>
        <p:grpSpPr>
          <a:xfrm>
            <a:off x="6352398" y="1887573"/>
            <a:ext cx="262156" cy="278017"/>
            <a:chOff x="2800944" y="3382482"/>
            <a:chExt cx="260194" cy="275934"/>
          </a:xfrm>
          <a:solidFill>
            <a:schemeClr val="tx1"/>
          </a:solidFill>
        </p:grpSpPr>
        <p:sp>
          <p:nvSpPr>
            <p:cNvPr id="109" name="Google Shape;7249;p59"/>
            <p:cNvSpPr/>
            <p:nvPr/>
          </p:nvSpPr>
          <p:spPr>
            <a:xfrm>
              <a:off x="2800944" y="338248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8" name="Google Shape;2166;p69"/>
          <p:cNvSpPr txBox="1">
            <a:spLocks/>
          </p:cNvSpPr>
          <p:nvPr/>
        </p:nvSpPr>
        <p:spPr>
          <a:xfrm>
            <a:off x="7497280" y="1628611"/>
            <a:ext cx="1380336" cy="24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Employer Branding</a:t>
            </a:r>
            <a:endParaRPr lang="en-US" b="1" dirty="0" smtClean="0"/>
          </a:p>
          <a:p>
            <a:pPr marL="0" indent="0"/>
            <a:endParaRPr lang="en-US" dirty="0"/>
          </a:p>
        </p:txBody>
      </p:sp>
      <p:sp>
        <p:nvSpPr>
          <p:cNvPr id="125" name="Google Shape;2166;p69"/>
          <p:cNvSpPr txBox="1">
            <a:spLocks/>
          </p:cNvSpPr>
          <p:nvPr/>
        </p:nvSpPr>
        <p:spPr>
          <a:xfrm>
            <a:off x="2980491" y="3738093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22;p64"/>
          <p:cNvCxnSpPr/>
          <p:nvPr/>
        </p:nvCxnSpPr>
        <p:spPr>
          <a:xfrm flipH="1">
            <a:off x="6496240" y="4011032"/>
            <a:ext cx="219347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822;p64"/>
          <p:cNvCxnSpPr/>
          <p:nvPr/>
        </p:nvCxnSpPr>
        <p:spPr>
          <a:xfrm flipH="1">
            <a:off x="3127248" y="4017024"/>
            <a:ext cx="272191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822;p64"/>
          <p:cNvCxnSpPr/>
          <p:nvPr/>
        </p:nvCxnSpPr>
        <p:spPr>
          <a:xfrm flipH="1">
            <a:off x="3140375" y="1893445"/>
            <a:ext cx="23975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252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5;p64"/>
          <p:cNvSpPr/>
          <p:nvPr/>
        </p:nvSpPr>
        <p:spPr>
          <a:xfrm>
            <a:off x="6176159" y="1673649"/>
            <a:ext cx="621690" cy="3481127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815;p64"/>
          <p:cNvSpPr/>
          <p:nvPr/>
        </p:nvSpPr>
        <p:spPr>
          <a:xfrm>
            <a:off x="5550493" y="1673650"/>
            <a:ext cx="621690" cy="3469850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817;p64"/>
          <p:cNvSpPr/>
          <p:nvPr/>
        </p:nvSpPr>
        <p:spPr>
          <a:xfrm>
            <a:off x="5859454" y="3056892"/>
            <a:ext cx="621690" cy="2127237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" name="Google Shape;819;p64"/>
          <p:cNvSpPr/>
          <p:nvPr/>
        </p:nvSpPr>
        <p:spPr>
          <a:xfrm>
            <a:off x="5865077" y="3776405"/>
            <a:ext cx="621690" cy="1378371"/>
          </a:xfrm>
          <a:custGeom>
            <a:avLst/>
            <a:gdLst/>
            <a:ahLst/>
            <a:cxnLst/>
            <a:rect l="l" t="t" r="r" b="b"/>
            <a:pathLst>
              <a:path w="1178559" h="2613025" extrusionOk="0">
                <a:moveTo>
                  <a:pt x="589000" y="0"/>
                </a:moveTo>
                <a:lnTo>
                  <a:pt x="0" y="408254"/>
                </a:lnTo>
                <a:lnTo>
                  <a:pt x="0" y="2612885"/>
                </a:lnTo>
                <a:lnTo>
                  <a:pt x="1178001" y="2612885"/>
                </a:lnTo>
                <a:lnTo>
                  <a:pt x="1178001" y="408254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2166;p69"/>
          <p:cNvSpPr txBox="1">
            <a:spLocks/>
          </p:cNvSpPr>
          <p:nvPr/>
        </p:nvSpPr>
        <p:spPr>
          <a:xfrm>
            <a:off x="2985453" y="1637746"/>
            <a:ext cx="1183494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Value to Teams</a:t>
            </a:r>
            <a:endParaRPr lang="en-US" b="1" dirty="0" smtClean="0"/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71" name="Google Shape;8304;p82"/>
          <p:cNvGrpSpPr/>
          <p:nvPr/>
        </p:nvGrpSpPr>
        <p:grpSpPr>
          <a:xfrm>
            <a:off x="6012583" y="4004770"/>
            <a:ext cx="327823" cy="289720"/>
            <a:chOff x="-3137650" y="2787000"/>
            <a:chExt cx="291450" cy="257575"/>
          </a:xfrm>
          <a:solidFill>
            <a:schemeClr val="accent3">
              <a:lumMod val="75000"/>
            </a:schemeClr>
          </a:solidFill>
        </p:grpSpPr>
        <p:sp>
          <p:nvSpPr>
            <p:cNvPr id="72" name="Google Shape;8305;p8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06;p8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07;p8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08;p8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09;p8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10;p8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1;p8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312;p8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6313;p77"/>
          <p:cNvGrpSpPr/>
          <p:nvPr/>
        </p:nvGrpSpPr>
        <p:grpSpPr>
          <a:xfrm>
            <a:off x="6003152" y="3227812"/>
            <a:ext cx="345541" cy="344701"/>
            <a:chOff x="-42796875" y="2680675"/>
            <a:chExt cx="319000" cy="318225"/>
          </a:xfrm>
          <a:solidFill>
            <a:schemeClr val="accent3">
              <a:lumMod val="75000"/>
            </a:schemeClr>
          </a:solidFill>
        </p:grpSpPr>
        <p:sp>
          <p:nvSpPr>
            <p:cNvPr id="82" name="Google Shape;6314;p77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315;p77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16;p77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7;p77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18;p77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32" y="1859068"/>
            <a:ext cx="363261" cy="3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Google Shape;822;p64"/>
          <p:cNvCxnSpPr/>
          <p:nvPr/>
        </p:nvCxnSpPr>
        <p:spPr>
          <a:xfrm flipH="1">
            <a:off x="6809735" y="1891974"/>
            <a:ext cx="187680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8" name="Google Shape;7248;p59"/>
          <p:cNvGrpSpPr>
            <a:grpSpLocks noChangeAspect="1"/>
          </p:cNvGrpSpPr>
          <p:nvPr/>
        </p:nvGrpSpPr>
        <p:grpSpPr>
          <a:xfrm>
            <a:off x="6352398" y="1887573"/>
            <a:ext cx="262156" cy="278017"/>
            <a:chOff x="2800944" y="3382482"/>
            <a:chExt cx="260194" cy="275934"/>
          </a:xfrm>
          <a:solidFill>
            <a:schemeClr val="tx1"/>
          </a:solidFill>
        </p:grpSpPr>
        <p:sp>
          <p:nvSpPr>
            <p:cNvPr id="109" name="Google Shape;7249;p59"/>
            <p:cNvSpPr/>
            <p:nvPr/>
          </p:nvSpPr>
          <p:spPr>
            <a:xfrm>
              <a:off x="2800944" y="338248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8" name="Google Shape;2166;p69"/>
          <p:cNvSpPr txBox="1">
            <a:spLocks/>
          </p:cNvSpPr>
          <p:nvPr/>
        </p:nvSpPr>
        <p:spPr>
          <a:xfrm>
            <a:off x="7497280" y="1628611"/>
            <a:ext cx="1380336" cy="24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Employer Branding</a:t>
            </a:r>
            <a:endParaRPr lang="en-US" b="1" dirty="0" smtClean="0"/>
          </a:p>
          <a:p>
            <a:pPr marL="0" indent="0"/>
            <a:endParaRPr lang="en-US" dirty="0"/>
          </a:p>
        </p:txBody>
      </p:sp>
      <p:sp>
        <p:nvSpPr>
          <p:cNvPr id="125" name="Google Shape;2166;p69"/>
          <p:cNvSpPr txBox="1">
            <a:spLocks/>
          </p:cNvSpPr>
          <p:nvPr/>
        </p:nvSpPr>
        <p:spPr>
          <a:xfrm>
            <a:off x="2980491" y="3738093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cxnSp>
        <p:nvCxnSpPr>
          <p:cNvPr id="128" name="Google Shape;822;p64"/>
          <p:cNvCxnSpPr/>
          <p:nvPr/>
        </p:nvCxnSpPr>
        <p:spPr>
          <a:xfrm flipH="1">
            <a:off x="6496238" y="3284315"/>
            <a:ext cx="219347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2166;p69"/>
          <p:cNvSpPr txBox="1">
            <a:spLocks/>
          </p:cNvSpPr>
          <p:nvPr/>
        </p:nvSpPr>
        <p:spPr>
          <a:xfrm>
            <a:off x="8116112" y="3030213"/>
            <a:ext cx="66583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Logistics</a:t>
            </a:r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8032350" y="3761696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22;p64"/>
          <p:cNvCxnSpPr/>
          <p:nvPr/>
        </p:nvCxnSpPr>
        <p:spPr>
          <a:xfrm flipH="1">
            <a:off x="6496240" y="4011032"/>
            <a:ext cx="219347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822;p64"/>
          <p:cNvCxnSpPr/>
          <p:nvPr/>
        </p:nvCxnSpPr>
        <p:spPr>
          <a:xfrm flipH="1">
            <a:off x="3127248" y="4017024"/>
            <a:ext cx="272191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822;p64"/>
          <p:cNvCxnSpPr/>
          <p:nvPr/>
        </p:nvCxnSpPr>
        <p:spPr>
          <a:xfrm flipH="1">
            <a:off x="3140375" y="1893445"/>
            <a:ext cx="23975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73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5;p64"/>
          <p:cNvSpPr/>
          <p:nvPr/>
        </p:nvSpPr>
        <p:spPr>
          <a:xfrm>
            <a:off x="6176159" y="1673649"/>
            <a:ext cx="621690" cy="3481127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815;p64"/>
          <p:cNvSpPr/>
          <p:nvPr/>
        </p:nvSpPr>
        <p:spPr>
          <a:xfrm>
            <a:off x="5550493" y="1673650"/>
            <a:ext cx="621690" cy="3469850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6;p64"/>
          <p:cNvSpPr/>
          <p:nvPr/>
        </p:nvSpPr>
        <p:spPr>
          <a:xfrm>
            <a:off x="5856193" y="2359004"/>
            <a:ext cx="621690" cy="2785213"/>
          </a:xfrm>
          <a:custGeom>
            <a:avLst/>
            <a:gdLst/>
            <a:ahLst/>
            <a:cxnLst/>
            <a:rect l="l" t="t" r="r" b="b"/>
            <a:pathLst>
              <a:path w="1178559" h="5280025" extrusionOk="0">
                <a:moveTo>
                  <a:pt x="589000" y="0"/>
                </a:moveTo>
                <a:lnTo>
                  <a:pt x="0" y="408266"/>
                </a:lnTo>
                <a:lnTo>
                  <a:pt x="0" y="5279859"/>
                </a:lnTo>
                <a:lnTo>
                  <a:pt x="1178001" y="5279859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" name="Google Shape;817;p64"/>
          <p:cNvSpPr/>
          <p:nvPr/>
        </p:nvSpPr>
        <p:spPr>
          <a:xfrm>
            <a:off x="5859454" y="3056892"/>
            <a:ext cx="621690" cy="2127237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" name="Google Shape;819;p64"/>
          <p:cNvSpPr/>
          <p:nvPr/>
        </p:nvSpPr>
        <p:spPr>
          <a:xfrm>
            <a:off x="5865077" y="3776405"/>
            <a:ext cx="621690" cy="1378371"/>
          </a:xfrm>
          <a:custGeom>
            <a:avLst/>
            <a:gdLst/>
            <a:ahLst/>
            <a:cxnLst/>
            <a:rect l="l" t="t" r="r" b="b"/>
            <a:pathLst>
              <a:path w="1178559" h="2613025" extrusionOk="0">
                <a:moveTo>
                  <a:pt x="589000" y="0"/>
                </a:moveTo>
                <a:lnTo>
                  <a:pt x="0" y="408254"/>
                </a:lnTo>
                <a:lnTo>
                  <a:pt x="0" y="2612885"/>
                </a:lnTo>
                <a:lnTo>
                  <a:pt x="1178001" y="2612885"/>
                </a:lnTo>
                <a:lnTo>
                  <a:pt x="1178001" y="408254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2166;p69"/>
          <p:cNvSpPr txBox="1">
            <a:spLocks/>
          </p:cNvSpPr>
          <p:nvPr/>
        </p:nvSpPr>
        <p:spPr>
          <a:xfrm>
            <a:off x="2985453" y="1637746"/>
            <a:ext cx="1183494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Value to Teams</a:t>
            </a:r>
            <a:endParaRPr lang="en-US" b="1" dirty="0" smtClean="0"/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71" name="Google Shape;8304;p82"/>
          <p:cNvGrpSpPr/>
          <p:nvPr/>
        </p:nvGrpSpPr>
        <p:grpSpPr>
          <a:xfrm>
            <a:off x="6012583" y="4004770"/>
            <a:ext cx="327823" cy="289720"/>
            <a:chOff x="-3137650" y="2787000"/>
            <a:chExt cx="291450" cy="257575"/>
          </a:xfrm>
          <a:solidFill>
            <a:schemeClr val="accent3">
              <a:lumMod val="75000"/>
            </a:schemeClr>
          </a:solidFill>
        </p:grpSpPr>
        <p:sp>
          <p:nvSpPr>
            <p:cNvPr id="72" name="Google Shape;8305;p8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06;p8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07;p8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08;p8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09;p8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10;p8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1;p8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312;p8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290;p82"/>
          <p:cNvSpPr/>
          <p:nvPr/>
        </p:nvSpPr>
        <p:spPr>
          <a:xfrm>
            <a:off x="6020870" y="2522681"/>
            <a:ext cx="327823" cy="326951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6313;p77"/>
          <p:cNvGrpSpPr/>
          <p:nvPr/>
        </p:nvGrpSpPr>
        <p:grpSpPr>
          <a:xfrm>
            <a:off x="6003152" y="3227812"/>
            <a:ext cx="345541" cy="344701"/>
            <a:chOff x="-42796875" y="2680675"/>
            <a:chExt cx="319000" cy="318225"/>
          </a:xfrm>
          <a:solidFill>
            <a:schemeClr val="accent3">
              <a:lumMod val="75000"/>
            </a:schemeClr>
          </a:solidFill>
        </p:grpSpPr>
        <p:sp>
          <p:nvSpPr>
            <p:cNvPr id="82" name="Google Shape;6314;p77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315;p77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16;p77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7;p77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18;p77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32" y="1859068"/>
            <a:ext cx="363261" cy="3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Google Shape;822;p64"/>
          <p:cNvCxnSpPr/>
          <p:nvPr/>
        </p:nvCxnSpPr>
        <p:spPr>
          <a:xfrm flipH="1">
            <a:off x="6809735" y="1891974"/>
            <a:ext cx="187680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8" name="Google Shape;7248;p59"/>
          <p:cNvGrpSpPr>
            <a:grpSpLocks noChangeAspect="1"/>
          </p:cNvGrpSpPr>
          <p:nvPr/>
        </p:nvGrpSpPr>
        <p:grpSpPr>
          <a:xfrm>
            <a:off x="6352398" y="1887573"/>
            <a:ext cx="262156" cy="278017"/>
            <a:chOff x="2800944" y="3382482"/>
            <a:chExt cx="260194" cy="275934"/>
          </a:xfrm>
          <a:solidFill>
            <a:schemeClr val="tx1"/>
          </a:solidFill>
        </p:grpSpPr>
        <p:sp>
          <p:nvSpPr>
            <p:cNvPr id="109" name="Google Shape;7249;p59"/>
            <p:cNvSpPr/>
            <p:nvPr/>
          </p:nvSpPr>
          <p:spPr>
            <a:xfrm>
              <a:off x="2800944" y="338248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8" name="Google Shape;2166;p69"/>
          <p:cNvSpPr txBox="1">
            <a:spLocks/>
          </p:cNvSpPr>
          <p:nvPr/>
        </p:nvSpPr>
        <p:spPr>
          <a:xfrm>
            <a:off x="7497280" y="1628611"/>
            <a:ext cx="1380336" cy="24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Employer Branding</a:t>
            </a:r>
            <a:endParaRPr lang="en-US" b="1" dirty="0" smtClean="0"/>
          </a:p>
          <a:p>
            <a:pPr marL="0" indent="0"/>
            <a:endParaRPr lang="en-US" dirty="0"/>
          </a:p>
        </p:txBody>
      </p:sp>
      <p:sp>
        <p:nvSpPr>
          <p:cNvPr id="125" name="Google Shape;2166;p69"/>
          <p:cNvSpPr txBox="1">
            <a:spLocks/>
          </p:cNvSpPr>
          <p:nvPr/>
        </p:nvSpPr>
        <p:spPr>
          <a:xfrm>
            <a:off x="2980491" y="3738093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127" name="Google Shape;2166;p69"/>
          <p:cNvSpPr txBox="1">
            <a:spLocks/>
          </p:cNvSpPr>
          <p:nvPr/>
        </p:nvSpPr>
        <p:spPr>
          <a:xfrm>
            <a:off x="8093767" y="2338401"/>
            <a:ext cx="66583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Business</a:t>
            </a:r>
            <a:endParaRPr lang="en-US" dirty="0"/>
          </a:p>
        </p:txBody>
      </p:sp>
      <p:cxnSp>
        <p:nvCxnSpPr>
          <p:cNvPr id="128" name="Google Shape;822;p64"/>
          <p:cNvCxnSpPr/>
          <p:nvPr/>
        </p:nvCxnSpPr>
        <p:spPr>
          <a:xfrm flipH="1">
            <a:off x="6496238" y="3284315"/>
            <a:ext cx="219347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822;p64"/>
          <p:cNvCxnSpPr/>
          <p:nvPr/>
        </p:nvCxnSpPr>
        <p:spPr>
          <a:xfrm flipH="1">
            <a:off x="6504324" y="2586679"/>
            <a:ext cx="2185388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2166;p69"/>
          <p:cNvSpPr txBox="1">
            <a:spLocks/>
          </p:cNvSpPr>
          <p:nvPr/>
        </p:nvSpPr>
        <p:spPr>
          <a:xfrm>
            <a:off x="8116112" y="3030213"/>
            <a:ext cx="66583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Logistics</a:t>
            </a:r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8032350" y="3761696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22;p64"/>
          <p:cNvCxnSpPr/>
          <p:nvPr/>
        </p:nvCxnSpPr>
        <p:spPr>
          <a:xfrm flipH="1">
            <a:off x="6496240" y="4011032"/>
            <a:ext cx="219347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822;p64"/>
          <p:cNvCxnSpPr/>
          <p:nvPr/>
        </p:nvCxnSpPr>
        <p:spPr>
          <a:xfrm flipH="1">
            <a:off x="3127248" y="4017024"/>
            <a:ext cx="272191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822;p64"/>
          <p:cNvCxnSpPr/>
          <p:nvPr/>
        </p:nvCxnSpPr>
        <p:spPr>
          <a:xfrm flipH="1">
            <a:off x="3140375" y="1893445"/>
            <a:ext cx="23975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780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5;p64"/>
          <p:cNvSpPr/>
          <p:nvPr/>
        </p:nvSpPr>
        <p:spPr>
          <a:xfrm>
            <a:off x="6176159" y="1673649"/>
            <a:ext cx="621690" cy="3481127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815;p64"/>
          <p:cNvSpPr/>
          <p:nvPr/>
        </p:nvSpPr>
        <p:spPr>
          <a:xfrm>
            <a:off x="5550493" y="1673650"/>
            <a:ext cx="621690" cy="3469850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6;p64"/>
          <p:cNvSpPr/>
          <p:nvPr/>
        </p:nvSpPr>
        <p:spPr>
          <a:xfrm>
            <a:off x="5856193" y="2359004"/>
            <a:ext cx="621690" cy="2785213"/>
          </a:xfrm>
          <a:custGeom>
            <a:avLst/>
            <a:gdLst/>
            <a:ahLst/>
            <a:cxnLst/>
            <a:rect l="l" t="t" r="r" b="b"/>
            <a:pathLst>
              <a:path w="1178559" h="5280025" extrusionOk="0">
                <a:moveTo>
                  <a:pt x="589000" y="0"/>
                </a:moveTo>
                <a:lnTo>
                  <a:pt x="0" y="408266"/>
                </a:lnTo>
                <a:lnTo>
                  <a:pt x="0" y="5279859"/>
                </a:lnTo>
                <a:lnTo>
                  <a:pt x="1178001" y="5279859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" name="Google Shape;817;p64"/>
          <p:cNvSpPr/>
          <p:nvPr/>
        </p:nvSpPr>
        <p:spPr>
          <a:xfrm>
            <a:off x="5859454" y="3056892"/>
            <a:ext cx="621690" cy="2127237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" name="Google Shape;819;p64"/>
          <p:cNvSpPr/>
          <p:nvPr/>
        </p:nvSpPr>
        <p:spPr>
          <a:xfrm>
            <a:off x="5865077" y="3776405"/>
            <a:ext cx="621690" cy="1378371"/>
          </a:xfrm>
          <a:custGeom>
            <a:avLst/>
            <a:gdLst/>
            <a:ahLst/>
            <a:cxnLst/>
            <a:rect l="l" t="t" r="r" b="b"/>
            <a:pathLst>
              <a:path w="1178559" h="2613025" extrusionOk="0">
                <a:moveTo>
                  <a:pt x="589000" y="0"/>
                </a:moveTo>
                <a:lnTo>
                  <a:pt x="0" y="408254"/>
                </a:lnTo>
                <a:lnTo>
                  <a:pt x="0" y="2612885"/>
                </a:lnTo>
                <a:lnTo>
                  <a:pt x="1178001" y="2612885"/>
                </a:lnTo>
                <a:lnTo>
                  <a:pt x="1178001" y="408254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2166;p69"/>
          <p:cNvSpPr txBox="1">
            <a:spLocks/>
          </p:cNvSpPr>
          <p:nvPr/>
        </p:nvSpPr>
        <p:spPr>
          <a:xfrm>
            <a:off x="2985453" y="1637746"/>
            <a:ext cx="1183494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Value to Teams</a:t>
            </a:r>
            <a:endParaRPr lang="en-US" b="1" dirty="0" smtClean="0"/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71" name="Google Shape;8304;p82"/>
          <p:cNvGrpSpPr/>
          <p:nvPr/>
        </p:nvGrpSpPr>
        <p:grpSpPr>
          <a:xfrm>
            <a:off x="6012583" y="4004770"/>
            <a:ext cx="327823" cy="289720"/>
            <a:chOff x="-3137650" y="2787000"/>
            <a:chExt cx="291450" cy="257575"/>
          </a:xfrm>
          <a:solidFill>
            <a:schemeClr val="accent3">
              <a:lumMod val="75000"/>
            </a:schemeClr>
          </a:solidFill>
        </p:grpSpPr>
        <p:sp>
          <p:nvSpPr>
            <p:cNvPr id="72" name="Google Shape;8305;p8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06;p8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07;p8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08;p8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09;p8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10;p8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1;p8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312;p8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290;p82"/>
          <p:cNvSpPr/>
          <p:nvPr/>
        </p:nvSpPr>
        <p:spPr>
          <a:xfrm>
            <a:off x="6020870" y="2522681"/>
            <a:ext cx="327823" cy="326951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6313;p77"/>
          <p:cNvGrpSpPr/>
          <p:nvPr/>
        </p:nvGrpSpPr>
        <p:grpSpPr>
          <a:xfrm>
            <a:off x="6003152" y="3227812"/>
            <a:ext cx="345541" cy="344701"/>
            <a:chOff x="-42796875" y="2680675"/>
            <a:chExt cx="319000" cy="318225"/>
          </a:xfrm>
          <a:solidFill>
            <a:schemeClr val="accent3">
              <a:lumMod val="75000"/>
            </a:schemeClr>
          </a:solidFill>
        </p:grpSpPr>
        <p:sp>
          <p:nvSpPr>
            <p:cNvPr id="82" name="Google Shape;6314;p77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315;p77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16;p77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7;p77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18;p77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32" y="1859068"/>
            <a:ext cx="363261" cy="3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Google Shape;822;p64"/>
          <p:cNvCxnSpPr/>
          <p:nvPr/>
        </p:nvCxnSpPr>
        <p:spPr>
          <a:xfrm flipH="1">
            <a:off x="6809735" y="1891974"/>
            <a:ext cx="187680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8" name="Google Shape;7248;p59"/>
          <p:cNvGrpSpPr>
            <a:grpSpLocks noChangeAspect="1"/>
          </p:cNvGrpSpPr>
          <p:nvPr/>
        </p:nvGrpSpPr>
        <p:grpSpPr>
          <a:xfrm>
            <a:off x="6352398" y="1887573"/>
            <a:ext cx="262156" cy="278017"/>
            <a:chOff x="2800944" y="3382482"/>
            <a:chExt cx="260194" cy="275934"/>
          </a:xfrm>
          <a:solidFill>
            <a:schemeClr val="tx1"/>
          </a:solidFill>
        </p:grpSpPr>
        <p:sp>
          <p:nvSpPr>
            <p:cNvPr id="109" name="Google Shape;7249;p59"/>
            <p:cNvSpPr/>
            <p:nvPr/>
          </p:nvSpPr>
          <p:spPr>
            <a:xfrm>
              <a:off x="2800944" y="338248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8" name="Google Shape;2166;p69"/>
          <p:cNvSpPr txBox="1">
            <a:spLocks/>
          </p:cNvSpPr>
          <p:nvPr/>
        </p:nvSpPr>
        <p:spPr>
          <a:xfrm>
            <a:off x="7497280" y="1628611"/>
            <a:ext cx="1380336" cy="24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Employer Branding</a:t>
            </a:r>
            <a:endParaRPr lang="en-US" b="1" dirty="0" smtClean="0"/>
          </a:p>
          <a:p>
            <a:pPr marL="0" indent="0"/>
            <a:endParaRPr lang="en-US" dirty="0"/>
          </a:p>
        </p:txBody>
      </p:sp>
      <p:sp>
        <p:nvSpPr>
          <p:cNvPr id="125" name="Google Shape;2166;p69"/>
          <p:cNvSpPr txBox="1">
            <a:spLocks/>
          </p:cNvSpPr>
          <p:nvPr/>
        </p:nvSpPr>
        <p:spPr>
          <a:xfrm>
            <a:off x="2980491" y="3738093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127" name="Google Shape;2166;p69"/>
          <p:cNvSpPr txBox="1">
            <a:spLocks/>
          </p:cNvSpPr>
          <p:nvPr/>
        </p:nvSpPr>
        <p:spPr>
          <a:xfrm>
            <a:off x="8093767" y="2338401"/>
            <a:ext cx="66583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Business</a:t>
            </a:r>
            <a:endParaRPr lang="en-US" dirty="0"/>
          </a:p>
        </p:txBody>
      </p:sp>
      <p:cxnSp>
        <p:nvCxnSpPr>
          <p:cNvPr id="128" name="Google Shape;822;p64"/>
          <p:cNvCxnSpPr/>
          <p:nvPr/>
        </p:nvCxnSpPr>
        <p:spPr>
          <a:xfrm flipH="1">
            <a:off x="6496238" y="3284315"/>
            <a:ext cx="219347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822;p64"/>
          <p:cNvCxnSpPr/>
          <p:nvPr/>
        </p:nvCxnSpPr>
        <p:spPr>
          <a:xfrm flipH="1">
            <a:off x="6504324" y="2586679"/>
            <a:ext cx="2185388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2166;p69"/>
          <p:cNvSpPr txBox="1">
            <a:spLocks/>
          </p:cNvSpPr>
          <p:nvPr/>
        </p:nvSpPr>
        <p:spPr>
          <a:xfrm>
            <a:off x="8116112" y="3030213"/>
            <a:ext cx="66583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Logistics</a:t>
            </a:r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8032350" y="3761696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22;p64"/>
          <p:cNvCxnSpPr/>
          <p:nvPr/>
        </p:nvCxnSpPr>
        <p:spPr>
          <a:xfrm flipH="1">
            <a:off x="6496240" y="4011032"/>
            <a:ext cx="219347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822;p64"/>
          <p:cNvCxnSpPr/>
          <p:nvPr/>
        </p:nvCxnSpPr>
        <p:spPr>
          <a:xfrm flipH="1">
            <a:off x="3127248" y="4017024"/>
            <a:ext cx="272191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822;p64"/>
          <p:cNvCxnSpPr/>
          <p:nvPr/>
        </p:nvCxnSpPr>
        <p:spPr>
          <a:xfrm flipH="1">
            <a:off x="3140375" y="1893445"/>
            <a:ext cx="23975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341;p32"/>
          <p:cNvCxnSpPr/>
          <p:nvPr/>
        </p:nvCxnSpPr>
        <p:spPr>
          <a:xfrm>
            <a:off x="8909851" y="2258660"/>
            <a:ext cx="2539" cy="121760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54" name="Google Shape;349;p32"/>
          <p:cNvCxnSpPr/>
          <p:nvPr/>
        </p:nvCxnSpPr>
        <p:spPr>
          <a:xfrm>
            <a:off x="7971428" y="3476261"/>
            <a:ext cx="935744" cy="667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med" len="med"/>
          </a:ln>
        </p:spPr>
      </p:cxnSp>
      <p:cxnSp>
        <p:nvCxnSpPr>
          <p:cNvPr id="55" name="Google Shape;341;p32"/>
          <p:cNvCxnSpPr/>
          <p:nvPr/>
        </p:nvCxnSpPr>
        <p:spPr>
          <a:xfrm>
            <a:off x="7968889" y="2274843"/>
            <a:ext cx="2539" cy="121760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56" name="Google Shape;349;p32"/>
          <p:cNvCxnSpPr/>
          <p:nvPr/>
        </p:nvCxnSpPr>
        <p:spPr>
          <a:xfrm>
            <a:off x="7968889" y="2258660"/>
            <a:ext cx="935744" cy="667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57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5;p64"/>
          <p:cNvSpPr/>
          <p:nvPr/>
        </p:nvSpPr>
        <p:spPr>
          <a:xfrm>
            <a:off x="6176159" y="1673649"/>
            <a:ext cx="621690" cy="3481127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815;p64"/>
          <p:cNvSpPr/>
          <p:nvPr/>
        </p:nvSpPr>
        <p:spPr>
          <a:xfrm>
            <a:off x="5550493" y="1673650"/>
            <a:ext cx="621690" cy="3469850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96803" y="276278"/>
            <a:ext cx="2250508" cy="740771"/>
          </a:xfrm>
        </p:spPr>
        <p:txBody>
          <a:bodyPr/>
          <a:lstStyle/>
          <a:p>
            <a:pPr lvl="0"/>
            <a:r>
              <a:rPr lang="en-US" sz="1600" smtClean="0"/>
              <a:t>KNITS Educational</a:t>
            </a:r>
            <a:endParaRPr lang="en-US" sz="16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65" y="1131091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6;p64"/>
          <p:cNvSpPr/>
          <p:nvPr/>
        </p:nvSpPr>
        <p:spPr>
          <a:xfrm>
            <a:off x="5856193" y="2359004"/>
            <a:ext cx="621690" cy="2785213"/>
          </a:xfrm>
          <a:custGeom>
            <a:avLst/>
            <a:gdLst/>
            <a:ahLst/>
            <a:cxnLst/>
            <a:rect l="l" t="t" r="r" b="b"/>
            <a:pathLst>
              <a:path w="1178559" h="5280025" extrusionOk="0">
                <a:moveTo>
                  <a:pt x="589000" y="0"/>
                </a:moveTo>
                <a:lnTo>
                  <a:pt x="0" y="408266"/>
                </a:lnTo>
                <a:lnTo>
                  <a:pt x="0" y="5279859"/>
                </a:lnTo>
                <a:lnTo>
                  <a:pt x="1178001" y="5279859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" name="Google Shape;817;p64"/>
          <p:cNvSpPr/>
          <p:nvPr/>
        </p:nvSpPr>
        <p:spPr>
          <a:xfrm>
            <a:off x="5859454" y="3056892"/>
            <a:ext cx="621690" cy="2127237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" name="Google Shape;819;p64"/>
          <p:cNvSpPr/>
          <p:nvPr/>
        </p:nvSpPr>
        <p:spPr>
          <a:xfrm>
            <a:off x="5865077" y="3776405"/>
            <a:ext cx="621690" cy="1378371"/>
          </a:xfrm>
          <a:custGeom>
            <a:avLst/>
            <a:gdLst/>
            <a:ahLst/>
            <a:cxnLst/>
            <a:rect l="l" t="t" r="r" b="b"/>
            <a:pathLst>
              <a:path w="1178559" h="2613025" extrusionOk="0">
                <a:moveTo>
                  <a:pt x="589000" y="0"/>
                </a:moveTo>
                <a:lnTo>
                  <a:pt x="0" y="408254"/>
                </a:lnTo>
                <a:lnTo>
                  <a:pt x="0" y="2612885"/>
                </a:lnTo>
                <a:lnTo>
                  <a:pt x="1178001" y="2612885"/>
                </a:lnTo>
                <a:lnTo>
                  <a:pt x="1178001" y="408254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2166;p69"/>
          <p:cNvSpPr txBox="1">
            <a:spLocks/>
          </p:cNvSpPr>
          <p:nvPr/>
        </p:nvSpPr>
        <p:spPr>
          <a:xfrm>
            <a:off x="2985453" y="1637746"/>
            <a:ext cx="1183494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Value to Teams</a:t>
            </a:r>
            <a:endParaRPr lang="en-US" b="1" dirty="0" smtClean="0"/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71" name="Google Shape;8304;p82"/>
          <p:cNvGrpSpPr/>
          <p:nvPr/>
        </p:nvGrpSpPr>
        <p:grpSpPr>
          <a:xfrm>
            <a:off x="6012583" y="4004770"/>
            <a:ext cx="327823" cy="289720"/>
            <a:chOff x="-3137650" y="2787000"/>
            <a:chExt cx="291450" cy="257575"/>
          </a:xfrm>
          <a:solidFill>
            <a:schemeClr val="accent3">
              <a:lumMod val="75000"/>
            </a:schemeClr>
          </a:solidFill>
        </p:grpSpPr>
        <p:sp>
          <p:nvSpPr>
            <p:cNvPr id="72" name="Google Shape;8305;p8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06;p8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07;p8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08;p8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09;p8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10;p8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1;p8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312;p8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290;p82"/>
          <p:cNvSpPr/>
          <p:nvPr/>
        </p:nvSpPr>
        <p:spPr>
          <a:xfrm>
            <a:off x="6020870" y="2522681"/>
            <a:ext cx="327823" cy="326951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6313;p77"/>
          <p:cNvGrpSpPr/>
          <p:nvPr/>
        </p:nvGrpSpPr>
        <p:grpSpPr>
          <a:xfrm>
            <a:off x="6003152" y="3227812"/>
            <a:ext cx="345541" cy="344701"/>
            <a:chOff x="-42796875" y="2680675"/>
            <a:chExt cx="319000" cy="318225"/>
          </a:xfrm>
          <a:solidFill>
            <a:schemeClr val="accent3">
              <a:lumMod val="75000"/>
            </a:schemeClr>
          </a:solidFill>
        </p:grpSpPr>
        <p:sp>
          <p:nvSpPr>
            <p:cNvPr id="82" name="Google Shape;6314;p77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315;p77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16;p77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7;p77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18;p77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32" y="1859068"/>
            <a:ext cx="363261" cy="3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Google Shape;822;p64"/>
          <p:cNvCxnSpPr/>
          <p:nvPr/>
        </p:nvCxnSpPr>
        <p:spPr>
          <a:xfrm flipH="1">
            <a:off x="6809735" y="1891974"/>
            <a:ext cx="187680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8" name="Google Shape;7248;p59"/>
          <p:cNvGrpSpPr>
            <a:grpSpLocks noChangeAspect="1"/>
          </p:cNvGrpSpPr>
          <p:nvPr/>
        </p:nvGrpSpPr>
        <p:grpSpPr>
          <a:xfrm>
            <a:off x="6352398" y="1887573"/>
            <a:ext cx="262156" cy="278017"/>
            <a:chOff x="2800944" y="3382482"/>
            <a:chExt cx="260194" cy="275934"/>
          </a:xfrm>
          <a:solidFill>
            <a:schemeClr val="tx1"/>
          </a:solidFill>
        </p:grpSpPr>
        <p:sp>
          <p:nvSpPr>
            <p:cNvPr id="109" name="Google Shape;7249;p59"/>
            <p:cNvSpPr/>
            <p:nvPr/>
          </p:nvSpPr>
          <p:spPr>
            <a:xfrm>
              <a:off x="2800944" y="338248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8" name="Google Shape;2166;p69"/>
          <p:cNvSpPr txBox="1">
            <a:spLocks/>
          </p:cNvSpPr>
          <p:nvPr/>
        </p:nvSpPr>
        <p:spPr>
          <a:xfrm>
            <a:off x="7497280" y="1628611"/>
            <a:ext cx="1380336" cy="24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Employer Branding</a:t>
            </a:r>
            <a:endParaRPr lang="en-US" b="1" dirty="0" smtClean="0"/>
          </a:p>
          <a:p>
            <a:pPr marL="0" indent="0"/>
            <a:endParaRPr lang="en-US" dirty="0"/>
          </a:p>
        </p:txBody>
      </p:sp>
      <p:sp>
        <p:nvSpPr>
          <p:cNvPr id="125" name="Google Shape;2166;p69"/>
          <p:cNvSpPr txBox="1">
            <a:spLocks/>
          </p:cNvSpPr>
          <p:nvPr/>
        </p:nvSpPr>
        <p:spPr>
          <a:xfrm>
            <a:off x="2980491" y="3738093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127" name="Google Shape;2166;p69"/>
          <p:cNvSpPr txBox="1">
            <a:spLocks/>
          </p:cNvSpPr>
          <p:nvPr/>
        </p:nvSpPr>
        <p:spPr>
          <a:xfrm>
            <a:off x="8093767" y="2338401"/>
            <a:ext cx="66583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Business</a:t>
            </a:r>
            <a:endParaRPr lang="en-US" dirty="0"/>
          </a:p>
        </p:txBody>
      </p:sp>
      <p:cxnSp>
        <p:nvCxnSpPr>
          <p:cNvPr id="128" name="Google Shape;822;p64"/>
          <p:cNvCxnSpPr/>
          <p:nvPr/>
        </p:nvCxnSpPr>
        <p:spPr>
          <a:xfrm flipH="1">
            <a:off x="6496238" y="3284315"/>
            <a:ext cx="219347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822;p64"/>
          <p:cNvCxnSpPr/>
          <p:nvPr/>
        </p:nvCxnSpPr>
        <p:spPr>
          <a:xfrm flipH="1">
            <a:off x="6504324" y="2586679"/>
            <a:ext cx="2185388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2166;p69"/>
          <p:cNvSpPr txBox="1">
            <a:spLocks/>
          </p:cNvSpPr>
          <p:nvPr/>
        </p:nvSpPr>
        <p:spPr>
          <a:xfrm>
            <a:off x="8116112" y="3030213"/>
            <a:ext cx="66583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Logistics</a:t>
            </a:r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8032350" y="3761696"/>
            <a:ext cx="813013" cy="2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Technical </a:t>
            </a:r>
          </a:p>
          <a:p>
            <a:pPr marL="0" indent="0"/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1" name="Google Shape;2177;p69"/>
          <p:cNvSpPr/>
          <p:nvPr/>
        </p:nvSpPr>
        <p:spPr>
          <a:xfrm>
            <a:off x="385608" y="74531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38;p32"/>
          <p:cNvSpPr>
            <a:spLocks noChangeAspect="1"/>
          </p:cNvSpPr>
          <p:nvPr/>
        </p:nvSpPr>
        <p:spPr>
          <a:xfrm>
            <a:off x="5825865" y="1050234"/>
            <a:ext cx="698533" cy="518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22;p64"/>
          <p:cNvCxnSpPr/>
          <p:nvPr/>
        </p:nvCxnSpPr>
        <p:spPr>
          <a:xfrm flipH="1">
            <a:off x="6496240" y="4011032"/>
            <a:ext cx="219347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822;p64"/>
          <p:cNvCxnSpPr/>
          <p:nvPr/>
        </p:nvCxnSpPr>
        <p:spPr>
          <a:xfrm flipH="1">
            <a:off x="3127248" y="4017024"/>
            <a:ext cx="2721914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822;p64"/>
          <p:cNvCxnSpPr/>
          <p:nvPr/>
        </p:nvCxnSpPr>
        <p:spPr>
          <a:xfrm flipH="1">
            <a:off x="3140375" y="1893445"/>
            <a:ext cx="23975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341;p32"/>
          <p:cNvCxnSpPr/>
          <p:nvPr/>
        </p:nvCxnSpPr>
        <p:spPr>
          <a:xfrm>
            <a:off x="8879371" y="2971892"/>
            <a:ext cx="2539" cy="121760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63" name="Google Shape;349;p32"/>
          <p:cNvCxnSpPr/>
          <p:nvPr/>
        </p:nvCxnSpPr>
        <p:spPr>
          <a:xfrm>
            <a:off x="7940948" y="4189493"/>
            <a:ext cx="935744" cy="667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med" len="med"/>
          </a:ln>
        </p:spPr>
      </p:cxnSp>
      <p:cxnSp>
        <p:nvCxnSpPr>
          <p:cNvPr id="64" name="Google Shape;341;p32"/>
          <p:cNvCxnSpPr/>
          <p:nvPr/>
        </p:nvCxnSpPr>
        <p:spPr>
          <a:xfrm>
            <a:off x="7938409" y="2988075"/>
            <a:ext cx="2539" cy="121760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65" name="Google Shape;349;p32"/>
          <p:cNvCxnSpPr/>
          <p:nvPr/>
        </p:nvCxnSpPr>
        <p:spPr>
          <a:xfrm>
            <a:off x="7938409" y="2971892"/>
            <a:ext cx="935744" cy="667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50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815;p64"/>
          <p:cNvSpPr/>
          <p:nvPr/>
        </p:nvSpPr>
        <p:spPr>
          <a:xfrm>
            <a:off x="5543758" y="1674368"/>
            <a:ext cx="621690" cy="3469850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38" name="Google Shape;338;p32"/>
          <p:cNvSpPr/>
          <p:nvPr/>
        </p:nvSpPr>
        <p:spPr>
          <a:xfrm>
            <a:off x="2896946" y="241334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3100794" y="547810"/>
            <a:ext cx="2250508" cy="740771"/>
          </a:xfrm>
        </p:spPr>
        <p:txBody>
          <a:bodyPr/>
          <a:lstStyle/>
          <a:p>
            <a:pPr lvl="0"/>
            <a:r>
              <a:rPr lang="en-US" sz="1800" dirty="0" smtClean="0"/>
              <a:t>KNITS Educational</a:t>
            </a:r>
            <a:endParaRPr lang="en-US" sz="18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99" y="336728"/>
            <a:ext cx="356685" cy="3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6;p64"/>
          <p:cNvSpPr/>
          <p:nvPr/>
        </p:nvSpPr>
        <p:spPr>
          <a:xfrm>
            <a:off x="5227473" y="2359004"/>
            <a:ext cx="621690" cy="2785213"/>
          </a:xfrm>
          <a:custGeom>
            <a:avLst/>
            <a:gdLst/>
            <a:ahLst/>
            <a:cxnLst/>
            <a:rect l="l" t="t" r="r" b="b"/>
            <a:pathLst>
              <a:path w="1178559" h="5280025" extrusionOk="0">
                <a:moveTo>
                  <a:pt x="589000" y="0"/>
                </a:moveTo>
                <a:lnTo>
                  <a:pt x="0" y="408266"/>
                </a:lnTo>
                <a:lnTo>
                  <a:pt x="0" y="5279859"/>
                </a:lnTo>
                <a:lnTo>
                  <a:pt x="1178001" y="5279859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" name="Google Shape;817;p64"/>
          <p:cNvSpPr/>
          <p:nvPr/>
        </p:nvSpPr>
        <p:spPr>
          <a:xfrm>
            <a:off x="4917011" y="3016938"/>
            <a:ext cx="621690" cy="2127237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6" name="Google Shape;818;p64"/>
          <p:cNvCxnSpPr/>
          <p:nvPr/>
        </p:nvCxnSpPr>
        <p:spPr>
          <a:xfrm rot="10800000">
            <a:off x="3405151" y="3997982"/>
            <a:ext cx="1208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17" name="Google Shape;819;p64"/>
          <p:cNvSpPr/>
          <p:nvPr/>
        </p:nvSpPr>
        <p:spPr>
          <a:xfrm>
            <a:off x="4606551" y="3765299"/>
            <a:ext cx="621690" cy="1378371"/>
          </a:xfrm>
          <a:custGeom>
            <a:avLst/>
            <a:gdLst/>
            <a:ahLst/>
            <a:cxnLst/>
            <a:rect l="l" t="t" r="r" b="b"/>
            <a:pathLst>
              <a:path w="1178559" h="2613025" extrusionOk="0">
                <a:moveTo>
                  <a:pt x="589000" y="0"/>
                </a:moveTo>
                <a:lnTo>
                  <a:pt x="0" y="408254"/>
                </a:lnTo>
                <a:lnTo>
                  <a:pt x="0" y="2612885"/>
                </a:lnTo>
                <a:lnTo>
                  <a:pt x="1178001" y="2612885"/>
                </a:lnTo>
                <a:lnTo>
                  <a:pt x="1178001" y="408254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8" name="Google Shape;820;p64"/>
          <p:cNvCxnSpPr/>
          <p:nvPr/>
        </p:nvCxnSpPr>
        <p:spPr>
          <a:xfrm rot="10800000">
            <a:off x="3406233" y="3249535"/>
            <a:ext cx="152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821;p64"/>
          <p:cNvCxnSpPr/>
          <p:nvPr/>
        </p:nvCxnSpPr>
        <p:spPr>
          <a:xfrm rot="10800000">
            <a:off x="3405126" y="2585321"/>
            <a:ext cx="18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5" name="Google Shape;822;p64"/>
          <p:cNvCxnSpPr/>
          <p:nvPr/>
        </p:nvCxnSpPr>
        <p:spPr>
          <a:xfrm rot="10800000">
            <a:off x="3405076" y="1886170"/>
            <a:ext cx="2137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62" name="Google Shape;2166;p69"/>
          <p:cNvSpPr txBox="1">
            <a:spLocks/>
          </p:cNvSpPr>
          <p:nvPr/>
        </p:nvSpPr>
        <p:spPr>
          <a:xfrm>
            <a:off x="1800755" y="3770666"/>
            <a:ext cx="1536705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100" b="1" dirty="0" smtClean="0"/>
              <a:t>Technical </a:t>
            </a:r>
            <a:r>
              <a:rPr lang="et-EE" sz="1100" b="1" dirty="0" smtClean="0"/>
              <a:t> </a:t>
            </a: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800" b="1" dirty="0" smtClean="0"/>
              <a:t>Full Stack</a:t>
            </a:r>
            <a:r>
              <a:rPr lang="et-EE" sz="800" b="1" dirty="0" smtClean="0"/>
              <a:t>,</a:t>
            </a:r>
            <a:r>
              <a:rPr lang="en-US" sz="800" b="1" dirty="0" smtClean="0"/>
              <a:t> </a:t>
            </a:r>
            <a:r>
              <a:rPr lang="en-US" sz="800" b="1" dirty="0" smtClean="0"/>
              <a:t>QA, </a:t>
            </a:r>
            <a:r>
              <a:rPr lang="en-US" sz="800" b="1" dirty="0" err="1" smtClean="0"/>
              <a:t>DevOps</a:t>
            </a:r>
            <a:endParaRPr lang="et-EE" sz="8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4" name="Google Shape;2166;p69"/>
          <p:cNvSpPr txBox="1">
            <a:spLocks/>
          </p:cNvSpPr>
          <p:nvPr/>
        </p:nvSpPr>
        <p:spPr>
          <a:xfrm>
            <a:off x="1887617" y="2391918"/>
            <a:ext cx="1380336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b="1" dirty="0" smtClean="0"/>
              <a:t>Business</a:t>
            </a:r>
            <a:endParaRPr lang="en-US" b="1" dirty="0" smtClean="0"/>
          </a:p>
          <a:p>
            <a:pPr marL="0" indent="0"/>
            <a:r>
              <a:rPr lang="en-US" sz="800" b="1" dirty="0" smtClean="0"/>
              <a:t>Supply Chain Management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6" name="Google Shape;2175;p69"/>
          <p:cNvSpPr/>
          <p:nvPr/>
        </p:nvSpPr>
        <p:spPr>
          <a:xfrm>
            <a:off x="1829875" y="3783496"/>
            <a:ext cx="1496318" cy="430329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166;p69"/>
          <p:cNvSpPr txBox="1">
            <a:spLocks/>
          </p:cNvSpPr>
          <p:nvPr/>
        </p:nvSpPr>
        <p:spPr>
          <a:xfrm>
            <a:off x="1800755" y="3034836"/>
            <a:ext cx="1431678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100" b="1" dirty="0" smtClean="0"/>
              <a:t>Logistics </a:t>
            </a:r>
            <a:br>
              <a:rPr lang="en-US" sz="1100" b="1" dirty="0" smtClean="0"/>
            </a:br>
            <a:r>
              <a:rPr lang="en-US" sz="800" b="1" dirty="0" smtClean="0"/>
              <a:t>Domain  </a:t>
            </a:r>
            <a:r>
              <a:rPr lang="en-US" sz="800" b="1" dirty="0"/>
              <a:t>P</a:t>
            </a:r>
            <a:r>
              <a:rPr lang="en-US" sz="800" b="1" dirty="0" smtClean="0"/>
              <a:t>rocesses Workflow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1829875" y="3060956"/>
            <a:ext cx="1496318" cy="430329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75;p69"/>
          <p:cNvSpPr/>
          <p:nvPr/>
        </p:nvSpPr>
        <p:spPr>
          <a:xfrm>
            <a:off x="1829875" y="2374446"/>
            <a:ext cx="1496318" cy="430329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75;p69"/>
          <p:cNvSpPr/>
          <p:nvPr/>
        </p:nvSpPr>
        <p:spPr>
          <a:xfrm>
            <a:off x="1829875" y="1671009"/>
            <a:ext cx="1496318" cy="430329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66;p69"/>
          <p:cNvSpPr txBox="1">
            <a:spLocks/>
          </p:cNvSpPr>
          <p:nvPr/>
        </p:nvSpPr>
        <p:spPr>
          <a:xfrm>
            <a:off x="1887866" y="1665238"/>
            <a:ext cx="1380336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t-EE" b="1" dirty="0" smtClean="0"/>
              <a:t>Kn Teams</a:t>
            </a:r>
            <a:endParaRPr lang="en-US" b="1" dirty="0" smtClean="0"/>
          </a:p>
          <a:p>
            <a:pPr marL="0" indent="0"/>
            <a:r>
              <a:rPr lang="et-EE" sz="800" b="1" dirty="0" smtClean="0"/>
              <a:t>Workforce for Kn Team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71" name="Google Shape;8304;p82"/>
          <p:cNvGrpSpPr/>
          <p:nvPr/>
        </p:nvGrpSpPr>
        <p:grpSpPr>
          <a:xfrm>
            <a:off x="4753099" y="3938660"/>
            <a:ext cx="327823" cy="289720"/>
            <a:chOff x="-3137650" y="2787000"/>
            <a:chExt cx="291450" cy="257575"/>
          </a:xfrm>
          <a:solidFill>
            <a:schemeClr val="accent3">
              <a:lumMod val="75000"/>
            </a:schemeClr>
          </a:solidFill>
        </p:grpSpPr>
        <p:sp>
          <p:nvSpPr>
            <p:cNvPr id="72" name="Google Shape;8305;p8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06;p8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07;p8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08;p8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09;p8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10;p8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1;p8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312;p8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290;p82"/>
          <p:cNvSpPr/>
          <p:nvPr/>
        </p:nvSpPr>
        <p:spPr>
          <a:xfrm>
            <a:off x="5374406" y="2522681"/>
            <a:ext cx="327823" cy="326951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6313;p77"/>
          <p:cNvGrpSpPr/>
          <p:nvPr/>
        </p:nvGrpSpPr>
        <p:grpSpPr>
          <a:xfrm>
            <a:off x="5055470" y="3236942"/>
            <a:ext cx="345541" cy="344701"/>
            <a:chOff x="-42796875" y="2680675"/>
            <a:chExt cx="319000" cy="318225"/>
          </a:xfrm>
          <a:solidFill>
            <a:schemeClr val="accent3">
              <a:lumMod val="75000"/>
            </a:schemeClr>
          </a:solidFill>
        </p:grpSpPr>
        <p:sp>
          <p:nvSpPr>
            <p:cNvPr id="82" name="Google Shape;6314;p77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315;p77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16;p77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7;p77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18;p77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32" y="1859068"/>
            <a:ext cx="363261" cy="3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" name="Group 87"/>
          <p:cNvGrpSpPr/>
          <p:nvPr/>
        </p:nvGrpSpPr>
        <p:grpSpPr>
          <a:xfrm rot="10800000">
            <a:off x="6243544" y="1986054"/>
            <a:ext cx="1799677" cy="458954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lgDashDot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lgDashDot"/>
              <a:round/>
              <a:headEnd type="none" w="sm" len="sm"/>
              <a:tailEnd type="oval" w="sm" len="sm"/>
            </a:ln>
          </p:spPr>
        </p:cxnSp>
      </p:grpSp>
      <p:cxnSp>
        <p:nvCxnSpPr>
          <p:cNvPr id="91" name="Google Shape;341;p32"/>
          <p:cNvCxnSpPr/>
          <p:nvPr/>
        </p:nvCxnSpPr>
        <p:spPr>
          <a:xfrm>
            <a:off x="8040685" y="2422640"/>
            <a:ext cx="2539" cy="15736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99" name="Google Shape;349;p32"/>
          <p:cNvCxnSpPr/>
          <p:nvPr/>
        </p:nvCxnSpPr>
        <p:spPr>
          <a:xfrm>
            <a:off x="5227473" y="3988755"/>
            <a:ext cx="2815751" cy="650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8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9636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4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65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Innovation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27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8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Google Shape;347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00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01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Google Shape;347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4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5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12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5"/>
            <a:ext cx="876370" cy="4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solidFill>
            <a:srgbClr val="0070C0"/>
          </a:solidFill>
          <a:extLst/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8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96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6"/>
            <a:ext cx="876370" cy="4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="" xmlns:a16="http://schemas.microsoft.com/office/drawing/2014/main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49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50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04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Innovation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Innovation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204658" y="3580849"/>
            <a:ext cx="388892" cy="462557"/>
            <a:chOff x="4010205" y="1802096"/>
            <a:chExt cx="620038" cy="1407900"/>
          </a:xfrm>
        </p:grpSpPr>
        <p:cxnSp>
          <p:nvCxnSpPr>
            <p:cNvPr id="1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37" name="Group 136"/>
          <p:cNvGrpSpPr/>
          <p:nvPr/>
        </p:nvGrpSpPr>
        <p:grpSpPr>
          <a:xfrm>
            <a:off x="6204534" y="3219532"/>
            <a:ext cx="388892" cy="462557"/>
            <a:chOff x="4010205" y="1802096"/>
            <a:chExt cx="620038" cy="1407900"/>
          </a:xfrm>
        </p:grpSpPr>
        <p:cxnSp>
          <p:nvCxnSpPr>
            <p:cNvPr id="13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40" name="Google Shape;345;p32"/>
          <p:cNvCxnSpPr/>
          <p:nvPr/>
        </p:nvCxnSpPr>
        <p:spPr>
          <a:xfrm>
            <a:off x="6204534" y="3312994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41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67289" y="3112870"/>
            <a:ext cx="1341995" cy="47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t-EE" sz="1100" dirty="0" smtClean="0"/>
              <a:t>Increase system vulnerability</a:t>
            </a:r>
            <a:endParaRPr sz="1100" dirty="0"/>
          </a:p>
        </p:txBody>
      </p:sp>
      <p:sp>
        <p:nvSpPr>
          <p:cNvPr id="14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09048" y="3557781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4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482365" y="3919098"/>
            <a:ext cx="128131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Commitment</a:t>
            </a:r>
            <a:endParaRPr sz="1100" dirty="0"/>
          </a:p>
        </p:txBody>
      </p:sp>
      <p:cxnSp>
        <p:nvCxnSpPr>
          <p:cNvPr id="144" name="Google Shape;344;p32"/>
          <p:cNvCxnSpPr/>
          <p:nvPr/>
        </p:nvCxnSpPr>
        <p:spPr>
          <a:xfrm>
            <a:off x="6204534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50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1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25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529</Words>
  <Application>Microsoft Office PowerPoint</Application>
  <PresentationFormat>On-screen Show (16:9)</PresentationFormat>
  <Paragraphs>529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Poppins Light</vt:lpstr>
      <vt:lpstr>Pontano Sans</vt:lpstr>
      <vt:lpstr>Poppins SemiBold</vt:lpstr>
      <vt:lpstr>맑은 고딕</vt:lpstr>
      <vt:lpstr>Fira Sans Extra Condensed Medium</vt:lpstr>
      <vt:lpstr>Abstract Business Meeting by Slidesgo</vt:lpstr>
      <vt:lpstr>KNITS Internship Programs</vt:lpstr>
      <vt:lpstr>KNITS Customers</vt:lpstr>
      <vt:lpstr>KNITS Customers</vt:lpstr>
      <vt:lpstr>KNITS Customers</vt:lpstr>
      <vt:lpstr>KNITS Customers</vt:lpstr>
      <vt:lpstr>GOALS</vt:lpstr>
      <vt:lpstr>GOALS</vt:lpstr>
      <vt:lpstr>GOALS</vt:lpstr>
      <vt:lpstr>GOALS</vt:lpstr>
      <vt:lpstr>GOALS</vt:lpstr>
      <vt:lpstr>GOALS</vt:lpstr>
      <vt:lpstr>GOALS</vt:lpstr>
      <vt:lpstr>TARGET AND TIMELINE</vt:lpstr>
      <vt:lpstr>TARGET AND TIMELINE</vt:lpstr>
      <vt:lpstr>INTERNSHIP MODELS</vt:lpstr>
      <vt:lpstr>INTERNSHIP MODELS</vt:lpstr>
      <vt:lpstr>Talent Pool </vt:lpstr>
      <vt:lpstr>Talent Pool </vt:lpstr>
      <vt:lpstr>KNITS Educational</vt:lpstr>
      <vt:lpstr>KNITS Educational</vt:lpstr>
      <vt:lpstr>KNITS Educational</vt:lpstr>
      <vt:lpstr>KNITS Educational</vt:lpstr>
      <vt:lpstr>KNITS Educational</vt:lpstr>
      <vt:lpstr>KNITS Educational</vt:lpstr>
      <vt:lpstr>KNITS Educational</vt:lpstr>
      <vt:lpstr>KNITS Educational</vt:lpstr>
      <vt:lpstr>KNITS Educational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102</cp:revision>
  <dcterms:modified xsi:type="dcterms:W3CDTF">2020-04-30T10:31:42Z</dcterms:modified>
</cp:coreProperties>
</file>