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394" r:id="rId3"/>
    <p:sldId id="400" r:id="rId4"/>
    <p:sldId id="381" r:id="rId5"/>
    <p:sldId id="374" r:id="rId6"/>
    <p:sldId id="396" r:id="rId7"/>
    <p:sldId id="376" r:id="rId8"/>
    <p:sldId id="390" r:id="rId9"/>
    <p:sldId id="383" r:id="rId10"/>
    <p:sldId id="361" r:id="rId11"/>
    <p:sldId id="367" r:id="rId12"/>
    <p:sldId id="391" r:id="rId13"/>
    <p:sldId id="368" r:id="rId14"/>
    <p:sldId id="385" r:id="rId15"/>
    <p:sldId id="386" r:id="rId16"/>
    <p:sldId id="387" r:id="rId17"/>
    <p:sldId id="388" r:id="rId18"/>
    <p:sldId id="389" r:id="rId19"/>
    <p:sldId id="369" r:id="rId20"/>
    <p:sldId id="392" r:id="rId21"/>
    <p:sldId id="393" r:id="rId22"/>
    <p:sldId id="371" r:id="rId23"/>
    <p:sldId id="372" r:id="rId24"/>
    <p:sldId id="373" r:id="rId25"/>
    <p:sldId id="397" r:id="rId26"/>
    <p:sldId id="398" r:id="rId27"/>
    <p:sldId id="352" r:id="rId28"/>
  </p:sldIdLst>
  <p:sldSz cx="9144000" cy="5143500" type="screen16x9"/>
  <p:notesSz cx="6858000" cy="9144000"/>
  <p:embeddedFontLst>
    <p:embeddedFont>
      <p:font typeface="Raleway SemiBold" charset="0"/>
      <p:regular r:id="rId30"/>
      <p:bold r:id="rId31"/>
      <p:italic r:id="rId32"/>
      <p:boldItalic r:id="rId33"/>
    </p:embeddedFont>
    <p:embeddedFont>
      <p:font typeface="Barlow Light" charset="0"/>
      <p:regular r:id="rId34"/>
      <p:bold r:id="rId35"/>
      <p:italic r:id="rId36"/>
      <p:boldItalic r:id="rId37"/>
    </p:embeddedFont>
    <p:embeddedFont>
      <p:font typeface="Squada One" charset="0"/>
      <p:regular r:id="rId38"/>
    </p:embeddedFont>
    <p:embeddedFont>
      <p:font typeface="Barlow" charset="0"/>
      <p:regular r:id="rId39"/>
      <p:bold r:id="rId40"/>
      <p:italic r:id="rId41"/>
      <p:boldItalic r:id="rId42"/>
    </p:embeddedFont>
    <p:embeddedFont>
      <p:font typeface="Calibri"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FE2"/>
    <a:srgbClr val="3EB1D5"/>
    <a:srgbClr val="435A72"/>
    <a:srgbClr val="C5C7C9"/>
    <a:srgbClr val="01224B"/>
    <a:srgbClr val="0E414A"/>
    <a:srgbClr val="61C2DD"/>
    <a:srgbClr val="3BA4FF"/>
    <a:srgbClr val="87D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A79B213-A7B1-4D54-87E7-7F15D3F6DC19}">
  <a:tblStyle styleId="{CA79B213-A7B1-4D54-87E7-7F15D3F6DC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64" d="100"/>
          <a:sy n="164" d="100"/>
        </p:scale>
        <p:origin x="-114" y="-28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67516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94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1028746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1894642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4118685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14</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15</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16</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17</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18</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19</a:t>
            </a:fld>
            <a:endParaRPr lang="en-US"/>
          </a:p>
        </p:txBody>
      </p:sp>
    </p:spTree>
    <p:extLst>
      <p:ext uri="{BB962C8B-B14F-4D97-AF65-F5344CB8AC3E}">
        <p14:creationId xmlns:p14="http://schemas.microsoft.com/office/powerpoint/2010/main" val="170105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21</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22</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23</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24</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26</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27</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102874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9748"/>
            <a:ext cx="7886700" cy="554292"/>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xmlns="" id="{AEDF2B47-7C58-458B-A014-B081B81A8D06}"/>
              </a:ext>
            </a:extLst>
          </p:cNvPr>
          <p:cNvGrpSpPr/>
          <p:nvPr userDrawn="1"/>
        </p:nvGrpSpPr>
        <p:grpSpPr>
          <a:xfrm>
            <a:off x="9433982" y="1"/>
            <a:ext cx="1647523" cy="1362074"/>
            <a:chOff x="12554553" y="1"/>
            <a:chExt cx="1647523" cy="1816099"/>
          </a:xfrm>
        </p:grpSpPr>
        <p:sp>
          <p:nvSpPr>
            <p:cNvPr id="4" name="Rectangle: Folded Corner 3">
              <a:extLst>
                <a:ext uri="{FF2B5EF4-FFF2-40B4-BE49-F238E27FC236}">
                  <a16:creationId xmlns:a16="http://schemas.microsoft.com/office/drawing/2014/main" xmlns="" id="{C7ACA455-4437-4416-A6F0-33D534A6AE9F}"/>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xmlns=""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0266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34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6578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pic>
        <p:nvPicPr>
          <p:cNvPr id="5" name="Picture 35" descr="kn_both_pos_ank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648" r:id="rId1"/>
    <p:sldLayoutId id="2147483660" r:id="rId2"/>
    <p:sldLayoutId id="2147483663" r:id="rId3"/>
    <p:sldLayoutId id="214748366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dfirms.co/directories/softwar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predictiveanalyticstoday.com/" TargetMode="External"/><Relationship Id="rId5" Type="http://schemas.openxmlformats.org/officeDocument/2006/relationships/hyperlink" Target="https://www.softwareadvice.com/categories" TargetMode="External"/><Relationship Id="rId4" Type="http://schemas.openxmlformats.org/officeDocument/2006/relationships/hyperlink" Target="https://www.capterra.com/categorie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apilist.fun/" TargetMode="External"/><Relationship Id="rId3" Type="http://schemas.openxmlformats.org/officeDocument/2006/relationships/hyperlink" Target="https://www.programmableweb.com/" TargetMode="External"/><Relationship Id="rId7" Type="http://schemas.openxmlformats.org/officeDocument/2006/relationships/hyperlink" Target="http://apis.io/" TargetMode="External"/><Relationship Id="rId12" Type="http://schemas.openxmlformats.org/officeDocument/2006/relationships/hyperlink" Target="https://sdks.i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apis.guru/browse-apis/" TargetMode="External"/><Relationship Id="rId11" Type="http://schemas.openxmlformats.org/officeDocument/2006/relationships/hyperlink" Target="https://developers.google.com/apis-explorer/#p/" TargetMode="External"/><Relationship Id="rId5" Type="http://schemas.openxmlformats.org/officeDocument/2006/relationships/hyperlink" Target="https://public-apis.io/" TargetMode="External"/><Relationship Id="rId10" Type="http://schemas.openxmlformats.org/officeDocument/2006/relationships/hyperlink" Target="https://apiharmony-open.mybluemix.net/public" TargetMode="External"/><Relationship Id="rId4" Type="http://schemas.openxmlformats.org/officeDocument/2006/relationships/hyperlink" Target="https://rapidapi.com/" TargetMode="External"/><Relationship Id="rId9" Type="http://schemas.openxmlformats.org/officeDocument/2006/relationships/hyperlink" Target="https://explore.postman.co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algorithmia.com/algorithms" TargetMode="External"/><Relationship Id="rId3" Type="http://schemas.openxmlformats.org/officeDocument/2006/relationships/hyperlink" Target="https://datacatalog.worldbank.org/search" TargetMode="External"/><Relationship Id="rId7" Type="http://schemas.openxmlformats.org/officeDocument/2006/relationships/hyperlink" Target="https://avaandmed.tallinn.ee/e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ata.europa.eu/euodp/en/data/" TargetMode="External"/><Relationship Id="rId5" Type="http://schemas.openxmlformats.org/officeDocument/2006/relationships/hyperlink" Target="https://www.producthunt.com/" TargetMode="External"/><Relationship Id="rId4" Type="http://schemas.openxmlformats.org/officeDocument/2006/relationships/hyperlink" Target="https://opendata.riik.ee/en/andmehulgad/"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producthunt.com/" TargetMode="External"/><Relationship Id="rId7" Type="http://schemas.openxmlformats.org/officeDocument/2006/relationships/hyperlink" Target="http://garage48.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startupestonia.ee/startup-database" TargetMode="External"/><Relationship Id="rId5" Type="http://schemas.openxmlformats.org/officeDocument/2006/relationships/hyperlink" Target="https://algorithmia.com/algorithms" TargetMode="External"/><Relationship Id="rId4" Type="http://schemas.openxmlformats.org/officeDocument/2006/relationships/hyperlink" Target="https://dzone.com/articles/a-software-developers-guide-to-side-projec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39" name="Picture 35" descr="kn_both_pos_an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338;p12"/>
          <p:cNvSpPr txBox="1">
            <a:spLocks/>
          </p:cNvSpPr>
          <p:nvPr/>
        </p:nvSpPr>
        <p:spPr>
          <a:xfrm>
            <a:off x="1697632" y="2663577"/>
            <a:ext cx="5322640" cy="77226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r>
              <a:rPr lang="et-EE" dirty="0" smtClean="0"/>
              <a:t/>
            </a:r>
            <a:br>
              <a:rPr lang="et-EE" dirty="0" smtClean="0"/>
            </a:br>
            <a:r>
              <a:rPr lang="en-US" sz="4400" b="1" dirty="0" err="1">
                <a:solidFill>
                  <a:srgbClr val="435A72"/>
                </a:solidFill>
              </a:rPr>
              <a:t>YOU</a:t>
            </a:r>
            <a:r>
              <a:rPr lang="en-US" sz="4400" dirty="0" err="1"/>
              <a:t>nicorn</a:t>
            </a:r>
            <a:endParaRPr lang="en-US" sz="4400" dirty="0"/>
          </a:p>
          <a:p>
            <a:pPr algn="ctr"/>
            <a:r>
              <a:rPr lang="en-US" sz="2800" dirty="0" smtClean="0"/>
              <a:t>Project </a:t>
            </a:r>
            <a:r>
              <a:rPr lang="en-US" sz="2800" dirty="0" smtClean="0"/>
              <a:t>Ideas</a:t>
            </a:r>
            <a:r>
              <a:rPr lang="en-US" sz="4400" dirty="0" smtClean="0"/>
              <a:t/>
            </a:r>
            <a:br>
              <a:rPr lang="en-US" sz="4400" dirty="0" smtClean="0"/>
            </a:br>
            <a:endParaRPr lang="et-EE" sz="4400" dirty="0"/>
          </a:p>
        </p:txBody>
      </p:sp>
      <p:sp>
        <p:nvSpPr>
          <p:cNvPr id="5" name="Google Shape;1014;p22"/>
          <p:cNvSpPr txBox="1">
            <a:spLocks/>
          </p:cNvSpPr>
          <p:nvPr/>
        </p:nvSpPr>
        <p:spPr>
          <a:xfrm>
            <a:off x="467544" y="210444"/>
            <a:ext cx="5556965"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600" dirty="0" smtClean="0">
                <a:solidFill>
                  <a:schemeClr val="lt1"/>
                </a:solidFill>
                <a:highlight>
                  <a:schemeClr val="accent1"/>
                </a:highlight>
              </a:rPr>
              <a:t>KNITS</a:t>
            </a:r>
            <a:endParaRPr lang="en-US" sz="3000" dirty="0" smtClean="0">
              <a:solidFill>
                <a:schemeClr val="lt1"/>
              </a:solidFill>
              <a:highlight>
                <a:schemeClr val="accent1"/>
              </a:highlight>
            </a:endParaRPr>
          </a:p>
          <a:p>
            <a:pPr>
              <a:lnSpc>
                <a:spcPct val="115000"/>
              </a:lnSpc>
            </a:pPr>
            <a:r>
              <a:rPr lang="en-US" sz="2000" b="1" dirty="0" smtClean="0">
                <a:solidFill>
                  <a:schemeClr val="lt1"/>
                </a:solidFill>
                <a:highlight>
                  <a:schemeClr val="accent2"/>
                </a:highlight>
              </a:rPr>
              <a:t>K</a:t>
            </a:r>
            <a:r>
              <a:rPr lang="en-US" sz="2000" dirty="0" smtClean="0">
                <a:solidFill>
                  <a:schemeClr val="lt1"/>
                </a:solidFill>
                <a:highlight>
                  <a:schemeClr val="accent2"/>
                </a:highlight>
              </a:rPr>
              <a:t>uehne </a:t>
            </a:r>
            <a:r>
              <a:rPr lang="en-US" sz="2000" b="1" dirty="0" smtClean="0">
                <a:solidFill>
                  <a:schemeClr val="lt1"/>
                </a:solidFill>
                <a:highlight>
                  <a:schemeClr val="accent2"/>
                </a:highlight>
              </a:rPr>
              <a:t>N</a:t>
            </a:r>
            <a:r>
              <a:rPr lang="en-US" sz="2000" dirty="0" smtClean="0">
                <a:solidFill>
                  <a:schemeClr val="lt1"/>
                </a:solidFill>
                <a:highlight>
                  <a:schemeClr val="accent2"/>
                </a:highlight>
              </a:rPr>
              <a:t>agel </a:t>
            </a:r>
            <a:r>
              <a:rPr lang="en-US" sz="2000" b="1" dirty="0" smtClean="0">
                <a:solidFill>
                  <a:schemeClr val="lt1"/>
                </a:solidFill>
                <a:highlight>
                  <a:schemeClr val="accent2"/>
                </a:highlight>
              </a:rPr>
              <a:t>I</a:t>
            </a:r>
            <a:r>
              <a:rPr lang="en-US" sz="2000" dirty="0" smtClean="0">
                <a:solidFill>
                  <a:schemeClr val="lt1"/>
                </a:solidFill>
                <a:highlight>
                  <a:schemeClr val="accent2"/>
                </a:highlight>
              </a:rPr>
              <a:t>nformation </a:t>
            </a:r>
            <a:r>
              <a:rPr lang="en-US" sz="2000" b="1" dirty="0" smtClean="0">
                <a:solidFill>
                  <a:schemeClr val="lt1"/>
                </a:solidFill>
                <a:highlight>
                  <a:schemeClr val="accent2"/>
                </a:highlight>
              </a:rPr>
              <a:t>T</a:t>
            </a:r>
            <a:r>
              <a:rPr lang="en-US" sz="2000" dirty="0" smtClean="0">
                <a:solidFill>
                  <a:schemeClr val="lt1"/>
                </a:solidFill>
                <a:highlight>
                  <a:schemeClr val="accent2"/>
                </a:highlight>
              </a:rPr>
              <a:t>echnology </a:t>
            </a:r>
            <a:r>
              <a:rPr lang="en-US" sz="2000" b="1" dirty="0" smtClean="0">
                <a:solidFill>
                  <a:schemeClr val="lt1"/>
                </a:solidFill>
                <a:highlight>
                  <a:schemeClr val="accent2"/>
                </a:highlight>
              </a:rPr>
              <a:t>S</a:t>
            </a:r>
            <a:r>
              <a:rPr lang="en-US" sz="2000" dirty="0" smtClean="0">
                <a:solidFill>
                  <a:schemeClr val="lt1"/>
                </a:solidFill>
                <a:highlight>
                  <a:schemeClr val="accent2"/>
                </a:highlight>
              </a:rPr>
              <a:t>chool</a:t>
            </a:r>
            <a:endParaRPr lang="en-US" sz="2000" dirty="0">
              <a:solidFill>
                <a:schemeClr val="lt1"/>
              </a:solidFill>
              <a:highlight>
                <a:schemeClr val="accent2"/>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4049558"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working experience</a:t>
            </a:r>
            <a:endParaRPr sz="2000" dirty="0">
              <a:solidFill>
                <a:schemeClr val="lt1"/>
              </a:solidFill>
              <a:highlight>
                <a:schemeClr val="accent2"/>
              </a:highlight>
            </a:endParaRPr>
          </a:p>
        </p:txBody>
      </p:sp>
      <p:sp>
        <p:nvSpPr>
          <p:cNvPr id="40" name="Google Shape;1997;p32"/>
          <p:cNvSpPr txBox="1">
            <a:spLocks/>
          </p:cNvSpPr>
          <p:nvPr/>
        </p:nvSpPr>
        <p:spPr>
          <a:xfrm>
            <a:off x="467544" y="1491630"/>
            <a:ext cx="7488832"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as a shop keeper </a:t>
            </a:r>
            <a:r>
              <a:rPr lang="en-US" sz="1800" dirty="0" smtClean="0">
                <a:solidFill>
                  <a:srgbClr val="01AFE2"/>
                </a:solidFill>
                <a:latin typeface="Raleway SemiBold"/>
                <a:ea typeface="Raleway SemiBold"/>
                <a:cs typeface="Raleway SemiBold"/>
                <a:sym typeface="Raleway SemiBold"/>
              </a:rPr>
              <a:t>could help to understand warehouse management, sales through ecommerce, supplier’s order management, etc.</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429757" y="264375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hotel reception </a:t>
            </a:r>
            <a:r>
              <a:rPr lang="en-US" sz="1800" dirty="0" smtClean="0">
                <a:solidFill>
                  <a:srgbClr val="01AFE2"/>
                </a:solidFill>
                <a:latin typeface="Raleway SemiBold"/>
                <a:ea typeface="Raleway SemiBold"/>
                <a:cs typeface="Raleway SemiBold"/>
                <a:sym typeface="Raleway SemiBold"/>
              </a:rPr>
              <a:t>could help to understand reservation management, additional services, check in and check out processes, etc.</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429757" y="372387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manufacturing </a:t>
            </a:r>
            <a:r>
              <a:rPr lang="en-US" sz="1800" dirty="0" smtClean="0">
                <a:solidFill>
                  <a:srgbClr val="01AFE2"/>
                </a:solidFill>
                <a:latin typeface="Raleway SemiBold"/>
                <a:ea typeface="Raleway SemiBold"/>
                <a:cs typeface="Raleway SemiBold"/>
                <a:sym typeface="Raleway SemiBold"/>
              </a:rPr>
              <a:t>could help to understand material supply management, production schedule, human resources management, project management, etc.</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96470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daily routines</a:t>
            </a:r>
            <a:endParaRPr sz="2000" dirty="0">
              <a:solidFill>
                <a:schemeClr val="lt1"/>
              </a:solidFill>
              <a:highlight>
                <a:schemeClr val="accent2"/>
              </a:highlight>
            </a:endParaRPr>
          </a:p>
        </p:txBody>
      </p:sp>
      <p:sp>
        <p:nvSpPr>
          <p:cNvPr id="18" name="Google Shape;1997;p32"/>
          <p:cNvSpPr txBox="1">
            <a:spLocks/>
          </p:cNvSpPr>
          <p:nvPr/>
        </p:nvSpPr>
        <p:spPr>
          <a:xfrm>
            <a:off x="288324" y="1851670"/>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Time management system.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use your time? How many minutes you are spending on X? How much you would like to invest in Y? How much reality was matching with plans? How many hours you’d like to allocate to next goal?</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251520"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sz="1800" b="1" dirty="0">
                <a:solidFill>
                  <a:srgbClr val="435A72"/>
                </a:solidFill>
                <a:latin typeface="Raleway SemiBold"/>
                <a:ea typeface="Raleway SemiBold"/>
                <a:cs typeface="Raleway SemiBold"/>
                <a:sym typeface="Raleway SemiBold"/>
              </a:rPr>
              <a:t> </a:t>
            </a:r>
            <a:r>
              <a:rPr lang="en-US" sz="1800"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288324" y="3507854"/>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Budget System:</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spend your money? Track expenses and set a budget for different categories. See in the long run what is expected, and what you can change with your management.</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398062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n-US" sz="3000" dirty="0" smtClean="0">
                <a:solidFill>
                  <a:schemeClr val="lt1"/>
                </a:solidFill>
                <a:highlight>
                  <a:schemeClr val="accent1"/>
                </a:highlight>
              </a:rPr>
              <a:t>Project</a:t>
            </a:r>
            <a:endParaRPr lang="en-US" sz="3000" dirty="0" smtClean="0">
              <a:solidFill>
                <a:schemeClr val="lt1"/>
              </a:solidFill>
              <a:highlight>
                <a:schemeClr val="accent1"/>
              </a:highlight>
            </a:endParaRP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Emulation</a:t>
            </a:r>
            <a:endParaRPr lang="et-EE" dirty="0">
              <a:solidFill>
                <a:schemeClr val="accent5"/>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lh5.googleusercontent.com/AimSdyPXWMjffb8jl4_CRqXBAPDe0yF-SBwCb0WTt7U9EOE970JCEPDZeZ1mf86d2j-_kyWfvYKQWN7jiPATYt6RUJg3KkEyyCRgvJ5fpRofHGe0EGnVwakL4lUH13atUAyzqR_AhT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506" y="2538715"/>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4082450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472608"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customer experience</a:t>
            </a:r>
            <a:endParaRPr sz="2000" dirty="0">
              <a:solidFill>
                <a:schemeClr val="lt1"/>
              </a:solidFill>
              <a:highlight>
                <a:schemeClr val="accent2"/>
              </a:highlight>
            </a:endParaRPr>
          </a:p>
        </p:txBody>
      </p:sp>
      <p:sp>
        <p:nvSpPr>
          <p:cNvPr id="18" name="Google Shape;1997;p32"/>
          <p:cNvSpPr txBox="1">
            <a:spLocks/>
          </p:cNvSpPr>
          <p:nvPr/>
        </p:nvSpPr>
        <p:spPr>
          <a:xfrm>
            <a:off x="683568" y="1959608"/>
            <a:ext cx="734481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Reservation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Airplane companies, accommodation, </a:t>
            </a:r>
            <a:r>
              <a:rPr lang="en-US" sz="1800" dirty="0">
                <a:solidFill>
                  <a:srgbClr val="01AFE2"/>
                </a:solidFill>
                <a:latin typeface="Raleway SemiBold"/>
                <a:ea typeface="Raleway SemiBold"/>
                <a:cs typeface="Raleway SemiBold"/>
                <a:sym typeface="Raleway SemiBold"/>
              </a:rPr>
              <a:t>e</a:t>
            </a:r>
            <a:r>
              <a:rPr lang="en-US" sz="1800" dirty="0" smtClean="0">
                <a:solidFill>
                  <a:srgbClr val="01AFE2"/>
                </a:solidFill>
                <a:latin typeface="Raleway SemiBold"/>
                <a:ea typeface="Raleway SemiBold"/>
                <a:cs typeface="Raleway SemiBold"/>
                <a:sym typeface="Raleway SemiBold"/>
              </a:rPr>
              <a:t>vent at venues , transportations</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179511" y="116706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683568" y="2967720"/>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Public Advertisement</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Real Estate, Second Hand, </a:t>
            </a:r>
            <a:r>
              <a:rPr lang="en-US" sz="1800" dirty="0" err="1" smtClean="0">
                <a:solidFill>
                  <a:srgbClr val="01AFE2"/>
                </a:solidFill>
                <a:latin typeface="Raleway SemiBold"/>
                <a:ea typeface="Raleway SemiBold"/>
                <a:cs typeface="Raleway SemiBold"/>
                <a:sym typeface="Raleway SemiBold"/>
              </a:rPr>
              <a:t>Ebay</a:t>
            </a:r>
            <a:endParaRPr lang="en-US" sz="2800"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683568" y="3831816"/>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Real time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Betting systems, Games on line</a:t>
            </a:r>
          </a:p>
        </p:txBody>
      </p:sp>
    </p:spTree>
    <p:extLst>
      <p:ext uri="{BB962C8B-B14F-4D97-AF65-F5344CB8AC3E}">
        <p14:creationId xmlns:p14="http://schemas.microsoft.com/office/powerpoint/2010/main" val="1402540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Choose a category of software products</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Select a subset of products to analyze</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Learn about product\ by documentation</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Choose best combination of features from products</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505337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Choose a category of software products</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 name="Google Shape;1997;p32"/>
          <p:cNvSpPr txBox="1">
            <a:spLocks/>
          </p:cNvSpPr>
          <p:nvPr/>
        </p:nvSpPr>
        <p:spPr>
          <a:xfrm>
            <a:off x="486050" y="2337761"/>
            <a:ext cx="7344816" cy="1818165"/>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endParaRPr lang="en-US" sz="1800" b="1" dirty="0">
              <a:solidFill>
                <a:srgbClr val="01AFE2"/>
              </a:solidFill>
              <a:latin typeface="Raleway SemiBold"/>
              <a:ea typeface="Raleway SemiBold"/>
              <a:cs typeface="Raleway SemiBold"/>
              <a:sym typeface="Raleway SemiBold"/>
            </a:endParaRPr>
          </a:p>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r>
              <a:rPr lang="en-US" sz="1800" b="1" dirty="0" smtClean="0">
                <a:solidFill>
                  <a:srgbClr val="01AFE2"/>
                </a:solidFill>
                <a:latin typeface="Raleway SemiBold"/>
                <a:ea typeface="Raleway SemiBold"/>
                <a:cs typeface="Raleway SemiBold"/>
                <a:sym typeface="Raleway SemiBold"/>
              </a:rPr>
              <a:t>Reviews of </a:t>
            </a:r>
            <a:r>
              <a:rPr lang="en-US" sz="1800" b="1" dirty="0" err="1" smtClean="0">
                <a:solidFill>
                  <a:srgbClr val="01AFE2"/>
                </a:solidFill>
                <a:latin typeface="Raleway SemiBold"/>
                <a:ea typeface="Raleway SemiBold"/>
                <a:cs typeface="Raleway SemiBold"/>
                <a:sym typeface="Raleway SemiBold"/>
              </a:rPr>
              <a:t>softwares</a:t>
            </a:r>
            <a:r>
              <a:rPr lang="en-US" sz="1800" b="1" dirty="0" smtClean="0">
                <a:solidFill>
                  <a:srgbClr val="01AFE2"/>
                </a:solidFill>
                <a:latin typeface="Raleway SemiBold"/>
                <a:ea typeface="Raleway SemiBold"/>
                <a:cs typeface="Raleway SemiBold"/>
                <a:sym typeface="Raleway SemiBold"/>
              </a:rPr>
              <a:t> by categories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hlinkClick r:id="rId3"/>
              </a:rPr>
              <a:t>https</a:t>
            </a:r>
            <a:r>
              <a:rPr lang="en-US" sz="1800" dirty="0">
                <a:solidFill>
                  <a:srgbClr val="01AFE2"/>
                </a:solidFill>
                <a:latin typeface="Raleway SemiBold"/>
                <a:ea typeface="Raleway SemiBold"/>
                <a:cs typeface="Raleway SemiBold"/>
                <a:sym typeface="Raleway SemiBold"/>
                <a:hlinkClick r:id="rId3"/>
              </a:rPr>
              <a:t>://</a:t>
            </a:r>
            <a:r>
              <a:rPr lang="en-US" sz="1800" dirty="0" smtClean="0">
                <a:solidFill>
                  <a:srgbClr val="01AFE2"/>
                </a:solidFill>
                <a:latin typeface="Raleway SemiBold"/>
                <a:ea typeface="Raleway SemiBold"/>
                <a:cs typeface="Raleway SemiBold"/>
                <a:sym typeface="Raleway SemiBold"/>
                <a:hlinkClick r:id="rId3"/>
              </a:rPr>
              <a:t>www.goodfirms.co/directories/software</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hlinkClick r:id="rId4"/>
              </a:rPr>
              <a:t>https://</a:t>
            </a:r>
            <a:r>
              <a:rPr lang="en-US" sz="1800" dirty="0" smtClean="0">
                <a:solidFill>
                  <a:srgbClr val="01AFE2"/>
                </a:solidFill>
                <a:latin typeface="Raleway SemiBold"/>
                <a:ea typeface="Raleway SemiBold"/>
                <a:cs typeface="Raleway SemiBold"/>
                <a:sym typeface="Raleway SemiBold"/>
                <a:hlinkClick r:id="rId4"/>
              </a:rPr>
              <a:t>www.capterra.com/categories</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hlinkClick r:id="rId5"/>
              </a:rPr>
              <a:t>https://</a:t>
            </a:r>
            <a:r>
              <a:rPr lang="en-US" sz="1800" dirty="0" smtClean="0">
                <a:solidFill>
                  <a:srgbClr val="01AFE2"/>
                </a:solidFill>
                <a:latin typeface="Raleway SemiBold"/>
                <a:ea typeface="Raleway SemiBold"/>
                <a:cs typeface="Raleway SemiBold"/>
                <a:sym typeface="Raleway SemiBold"/>
                <a:hlinkClick r:id="rId5"/>
              </a:rPr>
              <a:t>www.softwareadvice.com/categories</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hlinkClick r:id="rId6"/>
              </a:rPr>
              <a:t>https</a:t>
            </a:r>
            <a:r>
              <a:rPr lang="en-US" sz="1800" dirty="0">
                <a:solidFill>
                  <a:srgbClr val="01AFE2"/>
                </a:solidFill>
                <a:latin typeface="Raleway SemiBold"/>
                <a:ea typeface="Raleway SemiBold"/>
                <a:cs typeface="Raleway SemiBold"/>
                <a:sym typeface="Raleway SemiBold"/>
                <a:hlinkClick r:id="rId6"/>
              </a:rPr>
              <a:t>://</a:t>
            </a:r>
            <a:r>
              <a:rPr lang="en-US" sz="1800" dirty="0" smtClean="0">
                <a:solidFill>
                  <a:srgbClr val="01AFE2"/>
                </a:solidFill>
                <a:latin typeface="Raleway SemiBold"/>
                <a:ea typeface="Raleway SemiBold"/>
                <a:cs typeface="Raleway SemiBold"/>
                <a:sym typeface="Raleway SemiBold"/>
                <a:hlinkClick r:id="rId6"/>
              </a:rPr>
              <a:t>www.predictiveanalyticstoday.com</a:t>
            </a: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857668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Select </a:t>
            </a:r>
            <a:r>
              <a:rPr lang="en-US" sz="1800" dirty="0" smtClean="0">
                <a:solidFill>
                  <a:schemeClr val="bg1"/>
                </a:solidFill>
                <a:latin typeface="Raleway SemiBold"/>
                <a:ea typeface="Raleway SemiBold"/>
                <a:cs typeface="Raleway SemiBold"/>
                <a:sym typeface="Raleway SemiBold"/>
              </a:rPr>
              <a:t>one or more </a:t>
            </a:r>
            <a:r>
              <a:rPr lang="en-US" sz="1800" dirty="0">
                <a:solidFill>
                  <a:schemeClr val="bg1"/>
                </a:solidFill>
                <a:latin typeface="Raleway SemiBold"/>
                <a:ea typeface="Raleway SemiBold"/>
                <a:cs typeface="Raleway SemiBold"/>
                <a:sym typeface="Raleway SemiBold"/>
              </a:rPr>
              <a:t>products to analyze</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486050" y="2787774"/>
            <a:ext cx="7344816"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Evaluate quality and availability of product documentation</a:t>
            </a:r>
            <a:r>
              <a:rPr lang="en-US" sz="1800" dirty="0" smtClean="0">
                <a:solidFill>
                  <a:srgbClr val="01AFE2"/>
                </a:solidFill>
                <a:latin typeface="Raleway SemiBold"/>
                <a:ea typeface="Raleway SemiBold"/>
                <a:cs typeface="Raleway SemiBold"/>
                <a:sym typeface="Raleway SemiBold"/>
              </a:rPr>
              <a:t> </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User manual</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Video tutorial</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Demo on </a:t>
            </a:r>
            <a:r>
              <a:rPr lang="en-US" sz="1800" dirty="0">
                <a:solidFill>
                  <a:srgbClr val="01AFE2"/>
                </a:solidFill>
                <a:latin typeface="Raleway SemiBold"/>
                <a:ea typeface="Raleway SemiBold"/>
                <a:cs typeface="Raleway SemiBold"/>
                <a:sym typeface="Raleway SemiBold"/>
              </a:rPr>
              <a:t>the cloud</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Blog</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Open Source</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Good reviews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07459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Learn about product\ by documentation</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73630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522147" y="2593559"/>
            <a:ext cx="7344816" cy="2282447"/>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User manual as specification (interview with customer)</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User and roles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Features and goals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Processes</a:t>
            </a:r>
            <a:br>
              <a:rPr lang="en-US" sz="1800" dirty="0" smtClean="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rPr>
              <a:t>C</a:t>
            </a:r>
            <a:r>
              <a:rPr lang="en-US" sz="1800" dirty="0" smtClean="0">
                <a:solidFill>
                  <a:srgbClr val="01AFE2"/>
                </a:solidFill>
                <a:latin typeface="Raleway SemiBold"/>
                <a:ea typeface="Raleway SemiBold"/>
                <a:cs typeface="Raleway SemiBold"/>
                <a:sym typeface="Raleway SemiBold"/>
              </a:rPr>
              <a:t>ategorize features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Prioritize features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Get into data details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User interface</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4104829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Choose best combination of features from products</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486050" y="2233519"/>
            <a:ext cx="7344816" cy="1994415"/>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If you have more than one product in focus you can </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Compare features</a:t>
            </a:r>
            <a:br>
              <a:rPr lang="en-US" sz="1800" dirty="0" smtClean="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rPr>
              <a:t>Compare </a:t>
            </a:r>
            <a:r>
              <a:rPr lang="en-US" sz="1800" dirty="0" smtClean="0">
                <a:solidFill>
                  <a:srgbClr val="01AFE2"/>
                </a:solidFill>
                <a:latin typeface="Raleway SemiBold"/>
                <a:ea typeface="Raleway SemiBold"/>
                <a:cs typeface="Raleway SemiBold"/>
                <a:sym typeface="Raleway SemiBold"/>
              </a:rPr>
              <a:t>user interactions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Merge best practice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Improve features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69781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 Game</a:t>
            </a:r>
            <a:endParaRPr sz="2000" dirty="0">
              <a:solidFill>
                <a:schemeClr val="lt1"/>
              </a:solidFill>
              <a:highlight>
                <a:schemeClr val="accent2"/>
              </a:highlight>
            </a:endParaRPr>
          </a:p>
        </p:txBody>
      </p:sp>
      <p:sp>
        <p:nvSpPr>
          <p:cNvPr id="7" name="Google Shape;1997;p32"/>
          <p:cNvSpPr txBox="1">
            <a:spLocks/>
          </p:cNvSpPr>
          <p:nvPr/>
        </p:nvSpPr>
        <p:spPr>
          <a:xfrm>
            <a:off x="229840" y="1851670"/>
            <a:ext cx="8648947" cy="869716"/>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On Logistics </a:t>
            </a:r>
            <a:br>
              <a:rPr lang="en-US" sz="1600" dirty="0">
                <a:solidFill>
                  <a:srgbClr val="01AFE2"/>
                </a:solidFill>
                <a:latin typeface="Raleway SemiBold"/>
                <a:ea typeface="Raleway SemiBold"/>
                <a:cs typeface="Raleway SemiBold"/>
                <a:sym typeface="Raleway SemiBold"/>
              </a:rPr>
            </a:br>
            <a:r>
              <a:rPr lang="en-US" sz="1600" dirty="0">
                <a:solidFill>
                  <a:schemeClr val="tx1"/>
                </a:solidFill>
                <a:latin typeface="Courier New" pitchFamily="49" charset="0"/>
                <a:ea typeface="Raleway SemiBold"/>
                <a:cs typeface="Courier New" pitchFamily="49" charset="0"/>
                <a:sym typeface="Raleway SemiBold"/>
              </a:rPr>
              <a:t>https://www.logitycoon.com</a:t>
            </a:r>
            <a:r>
              <a:rPr lang="en-US" sz="1600" dirty="0" smtClean="0"/>
              <a:t/>
            </a:r>
            <a:br>
              <a:rPr lang="en-US" sz="1600" dirty="0" smtClean="0"/>
            </a:b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General List:</a:t>
            </a:r>
            <a:br>
              <a:rPr lang="en-US" sz="1600" dirty="0">
                <a:solidFill>
                  <a:srgbClr val="01AFE2"/>
                </a:solidFill>
                <a:latin typeface="Raleway SemiBold"/>
                <a:ea typeface="Raleway SemiBold"/>
                <a:cs typeface="Raleway SemiBold"/>
                <a:sym typeface="Raleway SemiBold"/>
              </a:rPr>
            </a:br>
            <a:r>
              <a:rPr lang="en-US" sz="1600" dirty="0" smtClean="0">
                <a:latin typeface="Courier New" pitchFamily="49" charset="0"/>
                <a:cs typeface="Courier New" pitchFamily="49" charset="0"/>
              </a:rPr>
              <a:t>https</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en.wikipedia.org/wiki/Listof_business_simulation_video_games</a:t>
            </a:r>
            <a:endParaRPr lang="en-US" sz="1600" dirty="0">
              <a:latin typeface="Courier New" pitchFamily="49" charset="0"/>
              <a:cs typeface="Courier New" pitchFamily="49" charset="0"/>
            </a:endParaRPr>
          </a:p>
        </p:txBody>
      </p:sp>
      <p:sp>
        <p:nvSpPr>
          <p:cNvPr id="8" name="Google Shape;1997;p32"/>
          <p:cNvSpPr txBox="1">
            <a:spLocks/>
          </p:cNvSpPr>
          <p:nvPr/>
        </p:nvSpPr>
        <p:spPr>
          <a:xfrm>
            <a:off x="179512" y="1259948"/>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smtClean="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9" name="Google Shape;1997;p32"/>
          <p:cNvSpPr txBox="1">
            <a:spLocks/>
          </p:cNvSpPr>
          <p:nvPr/>
        </p:nvSpPr>
        <p:spPr>
          <a:xfrm>
            <a:off x="243533" y="3579862"/>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endParaRPr lang="en-US" sz="1600" dirty="0"/>
          </a:p>
        </p:txBody>
      </p:sp>
    </p:spTree>
    <p:extLst>
      <p:ext uri="{BB962C8B-B14F-4D97-AF65-F5344CB8AC3E}">
        <p14:creationId xmlns:p14="http://schemas.microsoft.com/office/powerpoint/2010/main" val="3589649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Introduction</a:t>
            </a:r>
            <a:endParaRPr dirty="0"/>
          </a:p>
        </p:txBody>
      </p:sp>
      <p:sp>
        <p:nvSpPr>
          <p:cNvPr id="406" name="Google Shape;406;p15"/>
          <p:cNvSpPr txBox="1">
            <a:spLocks noGrp="1"/>
          </p:cNvSpPr>
          <p:nvPr>
            <p:ph type="subTitle" idx="1"/>
          </p:nvPr>
        </p:nvSpPr>
        <p:spPr>
          <a:xfrm>
            <a:off x="1085850" y="3147814"/>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Basic terminology and a grid of evaluation</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spTree>
    <p:extLst>
      <p:ext uri="{BB962C8B-B14F-4D97-AF65-F5344CB8AC3E}">
        <p14:creationId xmlns:p14="http://schemas.microsoft.com/office/powerpoint/2010/main" val="1219692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n-US" sz="3000" dirty="0" smtClean="0">
                <a:solidFill>
                  <a:schemeClr val="lt1"/>
                </a:solidFill>
                <a:highlight>
                  <a:schemeClr val="accent1"/>
                </a:highlight>
              </a:rPr>
              <a:t>Project</a:t>
            </a:r>
            <a:endParaRPr lang="en-US" sz="3000" dirty="0" smtClean="0">
              <a:solidFill>
                <a:schemeClr val="lt1"/>
              </a:solidFill>
              <a:highlight>
                <a:schemeClr val="accent1"/>
              </a:highlight>
            </a:endParaRP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Innovation</a:t>
            </a:r>
            <a:endParaRPr lang="et-EE" dirty="0">
              <a:solidFill>
                <a:schemeClr val="accent5"/>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022" y="2540559"/>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ttps://lh4.googleusercontent.com/gGNJ6JZA6iC3pwHdbqrlzuZo1qQ52j1pTVcgkLF-JGBVxhJaAevjwNbi3zhmPV6fzW_zehSzzNGngCs8ujpiUTvK0zGRI-ttH4P51GW05B4dxe3YCXkz5jX_mPdj0F_FLneZ30rdGe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2980" y="251065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955692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6408712"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Research – Topics of our main interest </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Circular economy</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Smart Cities</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Green supply chain</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JIT Supply Chain management</a:t>
            </a:r>
            <a:endParaRPr lang="en-US" sz="2800" b="1" dirty="0">
              <a:solidFill>
                <a:schemeClr val="bg1"/>
              </a:solidFill>
              <a:latin typeface="Raleway SemiBold"/>
              <a:ea typeface="Raleway SemiBold"/>
              <a:cs typeface="Raleway SemiBold"/>
              <a:sym typeface="Raleway SemiBold"/>
            </a:endParaRPr>
          </a:p>
        </p:txBody>
      </p:sp>
      <p:grpSp>
        <p:nvGrpSpPr>
          <p:cNvPr id="27" name="Google Shape;6159;p67"/>
          <p:cNvGrpSpPr/>
          <p:nvPr/>
        </p:nvGrpSpPr>
        <p:grpSpPr>
          <a:xfrm rot="16200000">
            <a:off x="554172" y="3457305"/>
            <a:ext cx="394142" cy="711412"/>
            <a:chOff x="3314125" y="1799775"/>
            <a:chExt cx="117575" cy="208475"/>
          </a:xfrm>
        </p:grpSpPr>
        <p:sp>
          <p:nvSpPr>
            <p:cNvPr id="28"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6158;p67"/>
          <p:cNvSpPr/>
          <p:nvPr/>
        </p:nvSpPr>
        <p:spPr>
          <a:xfrm>
            <a:off x="1213308" y="361594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97;p32"/>
          <p:cNvSpPr txBox="1">
            <a:spLocks/>
          </p:cNvSpPr>
          <p:nvPr/>
        </p:nvSpPr>
        <p:spPr>
          <a:xfrm>
            <a:off x="1322638" y="357986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Automation and Robotics in Supply Chain</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880032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and Open data</a:t>
            </a:r>
            <a:endParaRPr sz="2000" dirty="0">
              <a:solidFill>
                <a:schemeClr val="lt1"/>
              </a:solidFill>
              <a:highlight>
                <a:schemeClr val="accent2"/>
              </a:highlight>
            </a:endParaRPr>
          </a:p>
        </p:txBody>
      </p:sp>
      <p:sp>
        <p:nvSpPr>
          <p:cNvPr id="7" name="Google Shape;1997;p32"/>
          <p:cNvSpPr txBox="1">
            <a:spLocks/>
          </p:cNvSpPr>
          <p:nvPr/>
        </p:nvSpPr>
        <p:spPr>
          <a:xfrm>
            <a:off x="251520" y="1059582"/>
            <a:ext cx="7471712" cy="3960440"/>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Some links to </a:t>
            </a:r>
            <a:r>
              <a:rPr lang="en-US" dirty="0" err="1" smtClean="0">
                <a:solidFill>
                  <a:srgbClr val="01AFE2"/>
                </a:solidFill>
                <a:latin typeface="Raleway SemiBold"/>
                <a:ea typeface="Raleway SemiBold"/>
                <a:cs typeface="Raleway SemiBold"/>
                <a:sym typeface="Raleway SemiBold"/>
              </a:rPr>
              <a:t>api</a:t>
            </a:r>
            <a:r>
              <a:rPr lang="en-US" dirty="0" smtClean="0">
                <a:solidFill>
                  <a:srgbClr val="01AFE2"/>
                </a:solidFill>
                <a:latin typeface="Raleway SemiBold"/>
                <a:ea typeface="Raleway SemiBold"/>
                <a:cs typeface="Raleway SemiBold"/>
                <a:sym typeface="Raleway SemiBold"/>
              </a:rPr>
              <a:t>:</a:t>
            </a:r>
          </a:p>
          <a:p>
            <a:pPr marL="0" indent="0">
              <a:buNone/>
            </a:pPr>
            <a:r>
              <a:rPr lang="en-US" sz="1600" dirty="0" smtClean="0">
                <a:hlinkClick r:id="rId3"/>
              </a:rPr>
              <a:t>https</a:t>
            </a:r>
            <a:r>
              <a:rPr lang="en-US" sz="1600" dirty="0">
                <a:hlinkClick r:id="rId3"/>
              </a:rPr>
              <a:t>://www.programmableweb.com/</a:t>
            </a:r>
            <a:endParaRPr lang="en-US" sz="1600" dirty="0" smtClean="0">
              <a:hlinkClick r:id="rId4"/>
            </a:endParaRPr>
          </a:p>
          <a:p>
            <a:pPr marL="0" indent="0">
              <a:buNone/>
            </a:pPr>
            <a:r>
              <a:rPr lang="en-US" sz="1600" dirty="0" smtClean="0">
                <a:hlinkClick r:id="rId4"/>
              </a:rPr>
              <a:t>https</a:t>
            </a:r>
            <a:r>
              <a:rPr lang="en-US" sz="1600" dirty="0">
                <a:hlinkClick r:id="rId4"/>
              </a:rPr>
              <a:t>://rapidapi.com</a:t>
            </a:r>
            <a:r>
              <a:rPr lang="en-US" sz="1600" dirty="0" smtClean="0">
                <a:hlinkClick r:id="rId4"/>
              </a:rPr>
              <a:t>/</a:t>
            </a:r>
            <a:endParaRPr lang="en-US" sz="1600" dirty="0" smtClean="0"/>
          </a:p>
          <a:p>
            <a:pPr marL="0" indent="0">
              <a:buNone/>
            </a:pPr>
            <a:r>
              <a:rPr lang="en-US" sz="1600" dirty="0">
                <a:hlinkClick r:id="rId5"/>
              </a:rPr>
              <a:t>https://public-apis.io/</a:t>
            </a:r>
            <a:endParaRPr lang="en-US" sz="1600" dirty="0" smtClean="0"/>
          </a:p>
          <a:p>
            <a:pPr marL="0" indent="0">
              <a:buNone/>
            </a:pPr>
            <a:r>
              <a:rPr lang="en-US" sz="1600" dirty="0">
                <a:hlinkClick r:id="rId6"/>
              </a:rPr>
              <a:t>https://apis.guru/browse-apis</a:t>
            </a:r>
            <a:r>
              <a:rPr lang="en-US" sz="1600" dirty="0" smtClean="0">
                <a:hlinkClick r:id="rId6"/>
              </a:rPr>
              <a:t>/</a:t>
            </a:r>
            <a:endParaRPr lang="en-US" sz="1600" dirty="0" smtClean="0"/>
          </a:p>
          <a:p>
            <a:pPr marL="0" indent="0">
              <a:buNone/>
            </a:pPr>
            <a:r>
              <a:rPr lang="en-US" sz="1600" dirty="0">
                <a:hlinkClick r:id="rId7"/>
              </a:rPr>
              <a:t>http://apis.io</a:t>
            </a:r>
            <a:r>
              <a:rPr lang="en-US" sz="1600" dirty="0" smtClean="0">
                <a:hlinkClick r:id="rId7"/>
              </a:rPr>
              <a:t>/</a:t>
            </a:r>
            <a:endParaRPr lang="en-US" sz="1600" dirty="0" smtClean="0"/>
          </a:p>
          <a:p>
            <a:pPr marL="0" indent="0">
              <a:buNone/>
            </a:pPr>
            <a:r>
              <a:rPr lang="en-US" sz="1600" dirty="0">
                <a:hlinkClick r:id="rId8"/>
              </a:rPr>
              <a:t>https://apilist.fun/</a:t>
            </a:r>
            <a:endParaRPr lang="en-US" sz="1600" dirty="0" smtClean="0"/>
          </a:p>
          <a:p>
            <a:pPr marL="0" indent="0">
              <a:buNone/>
            </a:pPr>
            <a:r>
              <a:rPr lang="en-US" sz="1600" dirty="0">
                <a:hlinkClick r:id="rId9"/>
              </a:rPr>
              <a:t>https://explore.postman.com</a:t>
            </a:r>
            <a:r>
              <a:rPr lang="en-US" sz="1600" dirty="0" smtClean="0">
                <a:hlinkClick r:id="rId9"/>
              </a:rPr>
              <a:t>/</a:t>
            </a:r>
            <a:endParaRPr lang="en-US" sz="1600" dirty="0" smtClean="0"/>
          </a:p>
          <a:p>
            <a:pPr marL="0" indent="0">
              <a:buNone/>
            </a:pPr>
            <a:r>
              <a:rPr lang="en-US" sz="1600" dirty="0">
                <a:hlinkClick r:id="rId10"/>
              </a:rPr>
              <a:t>https://</a:t>
            </a:r>
            <a:r>
              <a:rPr lang="en-US" sz="1600" dirty="0" smtClean="0">
                <a:hlinkClick r:id="rId10"/>
              </a:rPr>
              <a:t>apiharmony-open.mybluemix.net/public</a:t>
            </a:r>
            <a:endParaRPr lang="en-US" sz="1600" dirty="0" smtClean="0"/>
          </a:p>
          <a:p>
            <a:pPr marL="0" indent="0">
              <a:buNone/>
            </a:pPr>
            <a:r>
              <a:rPr lang="en-US" sz="1600" dirty="0">
                <a:hlinkClick r:id="rId11"/>
              </a:rPr>
              <a:t>https://developers.google.com/apis-explorer/#p</a:t>
            </a:r>
            <a:r>
              <a:rPr lang="en-US" sz="1600" dirty="0" smtClean="0">
                <a:hlinkClick r:id="rId11"/>
              </a:rPr>
              <a:t>/</a:t>
            </a:r>
            <a:endParaRPr lang="en-US" sz="1600" dirty="0" smtClean="0"/>
          </a:p>
          <a:p>
            <a:pPr marL="0" indent="0">
              <a:buNone/>
            </a:pPr>
            <a:r>
              <a:rPr lang="en-US" sz="1600" dirty="0">
                <a:hlinkClick r:id="rId12"/>
              </a:rPr>
              <a:t>https://sdks.io</a:t>
            </a:r>
            <a:r>
              <a:rPr lang="en-US" sz="1600" dirty="0" smtClean="0">
                <a:hlinkClick r:id="rId12"/>
              </a:rPr>
              <a:t>/?</a:t>
            </a:r>
            <a:endParaRPr lang="en-US" sz="1600" dirty="0" smtClean="0"/>
          </a:p>
          <a:p>
            <a:pPr marL="0" indent="0">
              <a:buNone/>
            </a:pP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482632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smtClean="0">
                <a:solidFill>
                  <a:srgbClr val="01AFE2"/>
                </a:solidFill>
                <a:latin typeface="Raleway SemiBold"/>
                <a:ea typeface="Raleway SemiBold"/>
                <a:cs typeface="Raleway SemiBold"/>
                <a:sym typeface="Raleway SemiBold"/>
              </a:rPr>
              <a:t>World Open </a:t>
            </a:r>
            <a:r>
              <a:rPr lang="en-US" sz="1600" dirty="0">
                <a:solidFill>
                  <a:srgbClr val="01AFE2"/>
                </a:solidFill>
                <a:latin typeface="Raleway SemiBold"/>
                <a:ea typeface="Raleway SemiBold"/>
                <a:cs typeface="Raleway SemiBold"/>
                <a:sym typeface="Raleway SemiBold"/>
              </a:rPr>
              <a:t>Data</a:t>
            </a:r>
            <a:r>
              <a:rPr lang="en-US" sz="1600" dirty="0" smtClean="0">
                <a:solidFill>
                  <a:srgbClr val="01AFE2"/>
                </a:solidFill>
                <a:latin typeface="Raleway SemiBold"/>
                <a:ea typeface="Raleway SemiBold"/>
                <a:cs typeface="Raleway SemiBold"/>
                <a:sym typeface="Raleway SemiBold"/>
              </a:rPr>
              <a:t>:</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https://datacatalog.worldbank.org/search</a:t>
            </a:r>
            <a:endParaRPr lang="en-US" sz="1600" dirty="0">
              <a:hlinkClick r:id="rId4"/>
            </a:endParaRPr>
          </a:p>
          <a:p>
            <a:pPr marL="0" indent="0">
              <a:buNone/>
            </a:pPr>
            <a:endParaRPr lang="en-US" sz="1600" dirty="0" smtClean="0">
              <a:hlinkClick r:id="rId5"/>
            </a:endParaRPr>
          </a:p>
          <a:p>
            <a:pPr marL="0" indent="0">
              <a:buNone/>
            </a:pPr>
            <a:r>
              <a:rPr lang="en-US" sz="1600" dirty="0" smtClean="0">
                <a:solidFill>
                  <a:srgbClr val="01AFE2"/>
                </a:solidFill>
                <a:latin typeface="Raleway SemiBold"/>
                <a:ea typeface="Raleway SemiBold"/>
                <a:cs typeface="Raleway SemiBold"/>
                <a:sym typeface="Raleway SemiBold"/>
              </a:rPr>
              <a:t>Europe Open </a:t>
            </a:r>
            <a:r>
              <a:rPr lang="en-US" sz="1600" dirty="0">
                <a:solidFill>
                  <a:srgbClr val="01AFE2"/>
                </a:solidFill>
                <a:latin typeface="Raleway SemiBold"/>
                <a:ea typeface="Raleway SemiBold"/>
                <a:cs typeface="Raleway SemiBold"/>
                <a:sym typeface="Raleway SemiBold"/>
              </a:rPr>
              <a:t>Data:</a:t>
            </a:r>
            <a:endParaRPr lang="en-US" sz="1600" dirty="0" smtClean="0">
              <a:hlinkClick r:id="rId5"/>
            </a:endParaRPr>
          </a:p>
          <a:p>
            <a:pPr marL="0" indent="0">
              <a:buNone/>
            </a:pPr>
            <a:r>
              <a:rPr lang="en-US" sz="1600" dirty="0" smtClean="0">
                <a:hlinkClick r:id="rId6"/>
              </a:rPr>
              <a:t>https</a:t>
            </a:r>
            <a:r>
              <a:rPr lang="en-US" sz="1600" dirty="0">
                <a:hlinkClick r:id="rId6"/>
              </a:rPr>
              <a:t>://data.europa.eu/euodp/en/data</a:t>
            </a:r>
            <a:r>
              <a:rPr lang="en-US" sz="1600" dirty="0" smtClean="0">
                <a:hlinkClick r:id="rId6"/>
              </a:rPr>
              <a:t>/</a:t>
            </a:r>
            <a:endParaRPr lang="en-US" sz="1600" dirty="0">
              <a:hlinkClick r:id="rId5"/>
            </a:endParaRPr>
          </a:p>
          <a:p>
            <a:pPr marL="0" indent="0">
              <a:buNone/>
            </a:pPr>
            <a:endParaRPr lang="en-US" sz="1600" dirty="0" smtClean="0">
              <a:hlinkClick r:id="rId5"/>
            </a:endParaRPr>
          </a:p>
          <a:p>
            <a:pPr marL="0" indent="0">
              <a:buNone/>
            </a:pPr>
            <a:r>
              <a:rPr lang="en-US" sz="1600" dirty="0">
                <a:solidFill>
                  <a:srgbClr val="01AFE2"/>
                </a:solidFill>
                <a:latin typeface="Raleway SemiBold"/>
                <a:ea typeface="Raleway SemiBold"/>
                <a:cs typeface="Raleway SemiBold"/>
                <a:sym typeface="Raleway SemiBold"/>
              </a:rPr>
              <a:t>Estonia Open Data:</a:t>
            </a:r>
            <a:endParaRPr lang="en-US" sz="1600" dirty="0">
              <a:hlinkClick r:id="rId4"/>
            </a:endParaRPr>
          </a:p>
          <a:p>
            <a:pPr marL="0" indent="0">
              <a:buNone/>
            </a:pPr>
            <a:r>
              <a:rPr lang="en-US" sz="1600" dirty="0">
                <a:hlinkClick r:id="rId4"/>
              </a:rPr>
              <a:t>https://opendata.riik.ee/en/andmehulgad/</a:t>
            </a: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Tallinn Open </a:t>
            </a:r>
            <a:r>
              <a:rPr lang="en-US" sz="1600" dirty="0">
                <a:solidFill>
                  <a:srgbClr val="01AFE2"/>
                </a:solidFill>
                <a:latin typeface="Raleway SemiBold"/>
                <a:ea typeface="Raleway SemiBold"/>
                <a:cs typeface="Raleway SemiBold"/>
                <a:sym typeface="Raleway SemiBold"/>
              </a:rPr>
              <a:t>Data:</a:t>
            </a:r>
            <a:endParaRPr lang="en-US" sz="1600" dirty="0">
              <a:hlinkClick r:id="rId4"/>
            </a:endParaRPr>
          </a:p>
          <a:p>
            <a:pPr marL="0" indent="0">
              <a:buNone/>
            </a:pPr>
            <a:r>
              <a:rPr lang="en-US" sz="1600" dirty="0" smtClean="0">
                <a:hlinkClick r:id="rId7"/>
              </a:rPr>
              <a:t>https</a:t>
            </a:r>
            <a:r>
              <a:rPr lang="en-US" sz="1600" dirty="0">
                <a:hlinkClick r:id="rId7"/>
              </a:rPr>
              <a:t>://avaandmed.tallinn.ee/eng/</a:t>
            </a:r>
            <a:endParaRPr lang="en-US" sz="1600" dirty="0" smtClean="0">
              <a:hlinkClick r:id="rId5"/>
            </a:endParaRPr>
          </a:p>
          <a:p>
            <a:pPr marL="0" indent="0">
              <a:buNone/>
            </a:pPr>
            <a:endParaRPr lang="en-US" sz="1600" dirty="0" smtClean="0">
              <a:hlinkClick r:id="rId8"/>
            </a:endParaRPr>
          </a:p>
          <a:p>
            <a:pPr marL="0" indent="0">
              <a:buNone/>
            </a:pPr>
            <a:endParaRPr lang="en-US" sz="1600" dirty="0">
              <a:hlinkClick r:id="rId8"/>
            </a:endParaRPr>
          </a:p>
        </p:txBody>
      </p:sp>
    </p:spTree>
    <p:extLst>
      <p:ext uri="{BB962C8B-B14F-4D97-AF65-F5344CB8AC3E}">
        <p14:creationId xmlns:p14="http://schemas.microsoft.com/office/powerpoint/2010/main" val="1602090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One nice article on </a:t>
            </a:r>
            <a:r>
              <a:rPr lang="en-US" sz="1600" dirty="0" smtClean="0">
                <a:solidFill>
                  <a:srgbClr val="01AFE2"/>
                </a:solidFill>
                <a:latin typeface="Raleway SemiBold"/>
                <a:ea typeface="Raleway SemiBold"/>
                <a:cs typeface="Raleway SemiBold"/>
                <a:sym typeface="Raleway SemiBold"/>
              </a:rPr>
              <a:t>How </a:t>
            </a:r>
            <a:r>
              <a:rPr lang="en-US" sz="1600" smtClean="0">
                <a:solidFill>
                  <a:srgbClr val="01AFE2"/>
                </a:solidFill>
                <a:latin typeface="Raleway SemiBold"/>
                <a:ea typeface="Raleway SemiBold"/>
                <a:cs typeface="Raleway SemiBold"/>
                <a:sym typeface="Raleway SemiBold"/>
              </a:rPr>
              <a:t>to handle Side </a:t>
            </a:r>
            <a:r>
              <a:rPr lang="en-US" sz="1600" dirty="0">
                <a:solidFill>
                  <a:srgbClr val="01AFE2"/>
                </a:solidFill>
                <a:latin typeface="Raleway SemiBold"/>
                <a:ea typeface="Raleway SemiBold"/>
                <a:cs typeface="Raleway SemiBold"/>
                <a:sym typeface="Raleway SemiBold"/>
              </a:rPr>
              <a:t>Projects:</a:t>
            </a:r>
            <a:endParaRPr lang="en-US" sz="1600" dirty="0">
              <a:hlinkClick r:id="rId3"/>
            </a:endParaRPr>
          </a:p>
          <a:p>
            <a:pPr marL="0" indent="0">
              <a:buNone/>
            </a:pPr>
            <a:r>
              <a:rPr lang="en-US" sz="1600" dirty="0">
                <a:hlinkClick r:id="rId4"/>
              </a:rPr>
              <a:t>https://dzone.com/articles/a-software-developers-guide-to-side-projects</a:t>
            </a:r>
            <a:endParaRPr lang="en-US" sz="1600" dirty="0">
              <a:hlinkClick r:id="rId5"/>
            </a:endParaRPr>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Projects:</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https://www.producthunt.com</a:t>
            </a:r>
            <a:r>
              <a:rPr lang="en-US" sz="1600" dirty="0" smtClean="0">
                <a:hlinkClick r:id="rId3"/>
              </a:rPr>
              <a:t>/</a:t>
            </a:r>
            <a:endParaRPr lang="en-US" sz="1600" dirty="0" smtClean="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Estonia:</a:t>
            </a:r>
            <a:br>
              <a:rPr lang="en-US" sz="1600" dirty="0" smtClean="0">
                <a:solidFill>
                  <a:srgbClr val="01AFE2"/>
                </a:solidFill>
                <a:latin typeface="Raleway SemiBold"/>
                <a:ea typeface="Raleway SemiBold"/>
                <a:cs typeface="Raleway SemiBold"/>
                <a:sym typeface="Raleway SemiBold"/>
              </a:rPr>
            </a:br>
            <a:r>
              <a:rPr lang="en-US" sz="1600" dirty="0" smtClean="0">
                <a:hlinkClick r:id="rId6"/>
              </a:rPr>
              <a:t>https</a:t>
            </a:r>
            <a:r>
              <a:rPr lang="en-US" sz="1600" dirty="0">
                <a:hlinkClick r:id="rId6"/>
              </a:rPr>
              <a:t>://</a:t>
            </a:r>
            <a:r>
              <a:rPr lang="en-US" sz="1600" dirty="0" smtClean="0">
                <a:hlinkClick r:id="rId6"/>
              </a:rPr>
              <a:t>startupestonia.ee/startup-database</a:t>
            </a:r>
            <a:endParaRPr lang="en-US" sz="1600" dirty="0" smtClean="0"/>
          </a:p>
          <a:p>
            <a:pPr marL="0" indent="0">
              <a:buNone/>
            </a:pPr>
            <a:endParaRPr lang="en-US" sz="1600" dirty="0">
              <a:hlinkClick r:id="rId3"/>
            </a:endParaRPr>
          </a:p>
          <a:p>
            <a:pPr marL="0" indent="0">
              <a:buNone/>
            </a:pPr>
            <a:r>
              <a:rPr lang="en-US" sz="1600" dirty="0">
                <a:solidFill>
                  <a:srgbClr val="01AFE2"/>
                </a:solidFill>
                <a:latin typeface="Raleway SemiBold"/>
                <a:ea typeface="Raleway SemiBold"/>
                <a:cs typeface="Raleway SemiBold"/>
                <a:sym typeface="Raleway SemiBold"/>
              </a:rPr>
              <a:t>Startup </a:t>
            </a:r>
            <a:r>
              <a:rPr lang="en-US" sz="1600" dirty="0" smtClean="0">
                <a:solidFill>
                  <a:srgbClr val="01AFE2"/>
                </a:solidFill>
                <a:latin typeface="Raleway SemiBold"/>
                <a:ea typeface="Raleway SemiBold"/>
                <a:cs typeface="Raleway SemiBold"/>
                <a:sym typeface="Raleway SemiBold"/>
              </a:rPr>
              <a:t>and </a:t>
            </a:r>
            <a:r>
              <a:rPr lang="en-US" sz="1600" dirty="0" err="1" smtClean="0">
                <a:solidFill>
                  <a:srgbClr val="01AFE2"/>
                </a:solidFill>
                <a:latin typeface="Raleway SemiBold"/>
                <a:ea typeface="Raleway SemiBold"/>
                <a:cs typeface="Raleway SemiBold"/>
                <a:sym typeface="Raleway SemiBold"/>
              </a:rPr>
              <a:t>Hackatons</a:t>
            </a:r>
            <a:r>
              <a:rPr lang="en-US" sz="1600" dirty="0" smtClean="0">
                <a:solidFill>
                  <a:srgbClr val="01AFE2"/>
                </a:solidFill>
                <a:latin typeface="Raleway SemiBold"/>
                <a:ea typeface="Raleway SemiBold"/>
                <a:cs typeface="Raleway SemiBold"/>
                <a:sym typeface="Raleway SemiBold"/>
              </a:rPr>
              <a:t>:</a:t>
            </a:r>
            <a:endParaRPr lang="en-US" sz="1600" dirty="0" smtClean="0">
              <a:hlinkClick r:id="rId7"/>
            </a:endParaRPr>
          </a:p>
          <a:p>
            <a:pPr marL="0" indent="0">
              <a:buNone/>
            </a:pPr>
            <a:r>
              <a:rPr lang="en-US" sz="1600" dirty="0" smtClean="0">
                <a:hlinkClick r:id="rId7"/>
              </a:rPr>
              <a:t>http</a:t>
            </a:r>
            <a:r>
              <a:rPr lang="en-US" sz="1600" dirty="0">
                <a:hlinkClick r:id="rId7"/>
              </a:rPr>
              <a:t>://garage48.org</a:t>
            </a:r>
            <a:r>
              <a:rPr lang="en-US" sz="1600" dirty="0" smtClean="0">
                <a:hlinkClick r:id="rId7"/>
              </a:rPr>
              <a:t>/</a:t>
            </a:r>
            <a:endParaRPr lang="en-US" sz="1600" dirty="0" smtClean="0"/>
          </a:p>
          <a:p>
            <a:pPr marL="0" indent="0">
              <a:buNone/>
            </a:pPr>
            <a:endParaRPr lang="en-US" sz="1600" dirty="0">
              <a:hlinkClick r:id="rId3"/>
            </a:endParaRPr>
          </a:p>
          <a:p>
            <a:pPr marL="0" indent="0">
              <a:buNone/>
            </a:pPr>
            <a:endParaRPr lang="en-US" sz="1600" dirty="0">
              <a:hlinkClick r:id="rId5"/>
            </a:endParaRPr>
          </a:p>
        </p:txBody>
      </p:sp>
    </p:spTree>
    <p:extLst>
      <p:ext uri="{BB962C8B-B14F-4D97-AF65-F5344CB8AC3E}">
        <p14:creationId xmlns:p14="http://schemas.microsoft.com/office/powerpoint/2010/main" val="1778691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607843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Time to choose..</a:t>
            </a:r>
            <a:endParaRPr dirty="0"/>
          </a:p>
        </p:txBody>
      </p:sp>
      <p:sp>
        <p:nvSpPr>
          <p:cNvPr id="406" name="Google Shape;406;p15"/>
          <p:cNvSpPr txBox="1">
            <a:spLocks noGrp="1"/>
          </p:cNvSpPr>
          <p:nvPr>
            <p:ph type="subTitle" idx="1"/>
          </p:nvPr>
        </p:nvSpPr>
        <p:spPr>
          <a:xfrm>
            <a:off x="1085850" y="3147814"/>
            <a:ext cx="564639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How to choose your next project</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1448637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086754" y="1259621"/>
            <a:ext cx="1397014"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Role and time investment</a:t>
            </a:r>
            <a:endParaRPr sz="2000" dirty="0">
              <a:solidFill>
                <a:schemeClr val="lt1"/>
              </a:solidFill>
              <a:highlight>
                <a:schemeClr val="accent2"/>
              </a:highlight>
            </a:endParaRPr>
          </a:p>
        </p:txBody>
      </p:sp>
      <p:sp>
        <p:nvSpPr>
          <p:cNvPr id="71" name="Google Shape;1997;p32"/>
          <p:cNvSpPr txBox="1">
            <a:spLocks/>
          </p:cNvSpPr>
          <p:nvPr/>
        </p:nvSpPr>
        <p:spPr>
          <a:xfrm>
            <a:off x="1233948" y="1255717"/>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Customer</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427617" y="1099948"/>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086753" y="1670686"/>
            <a:ext cx="1397011"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259632" y="1634608"/>
            <a:ext cx="1008112"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Worker</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427618" y="1521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427618" y="1944099"/>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086754" y="2102734"/>
            <a:ext cx="1397014"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31640" y="2066656"/>
            <a:ext cx="72592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Utility</a:t>
            </a:r>
            <a:endParaRPr lang="en-US" sz="2800" b="1" dirty="0" smtClean="0">
              <a:solidFill>
                <a:schemeClr val="bg1"/>
              </a:solidFill>
              <a:latin typeface="Raleway SemiBold"/>
              <a:ea typeface="Raleway SemiBold"/>
              <a:cs typeface="Raleway SemiBold"/>
              <a:sym typeface="Raleway SemiBold"/>
            </a:endParaRPr>
          </a:p>
        </p:txBody>
      </p:sp>
      <p:sp>
        <p:nvSpPr>
          <p:cNvPr id="27" name="Google Shape;6158;p67"/>
          <p:cNvSpPr/>
          <p:nvPr/>
        </p:nvSpPr>
        <p:spPr>
          <a:xfrm>
            <a:off x="268424" y="1166630"/>
            <a:ext cx="7831968"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58;p67"/>
          <p:cNvSpPr/>
          <p:nvPr/>
        </p:nvSpPr>
        <p:spPr>
          <a:xfrm>
            <a:off x="1087239" y="2682702"/>
            <a:ext cx="1396527"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97;p32"/>
          <p:cNvSpPr txBox="1">
            <a:spLocks/>
          </p:cNvSpPr>
          <p:nvPr/>
        </p:nvSpPr>
        <p:spPr>
          <a:xfrm>
            <a:off x="1234434" y="2678798"/>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Customer</a:t>
            </a:r>
            <a:endParaRPr lang="en-US" sz="2800" b="1" dirty="0" smtClean="0">
              <a:solidFill>
                <a:schemeClr val="bg1"/>
              </a:solidFill>
              <a:latin typeface="Raleway SemiBold"/>
              <a:ea typeface="Raleway SemiBold"/>
              <a:cs typeface="Raleway SemiBold"/>
              <a:sym typeface="Raleway SemiBold"/>
            </a:endParaRPr>
          </a:p>
        </p:txBody>
      </p:sp>
      <p:grpSp>
        <p:nvGrpSpPr>
          <p:cNvPr id="32" name="Google Shape;6159;p67"/>
          <p:cNvGrpSpPr/>
          <p:nvPr/>
        </p:nvGrpSpPr>
        <p:grpSpPr>
          <a:xfrm rot="16200000">
            <a:off x="428103" y="2523029"/>
            <a:ext cx="394142" cy="711412"/>
            <a:chOff x="3314125" y="1799775"/>
            <a:chExt cx="117575" cy="208475"/>
          </a:xfrm>
        </p:grpSpPr>
        <p:sp>
          <p:nvSpPr>
            <p:cNvPr id="33"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6158;p67"/>
          <p:cNvSpPr/>
          <p:nvPr/>
        </p:nvSpPr>
        <p:spPr>
          <a:xfrm>
            <a:off x="251520" y="2561071"/>
            <a:ext cx="7848872"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158;p67"/>
          <p:cNvSpPr/>
          <p:nvPr/>
        </p:nvSpPr>
        <p:spPr>
          <a:xfrm>
            <a:off x="1069292" y="3149790"/>
            <a:ext cx="1414475"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97;p32"/>
          <p:cNvSpPr txBox="1">
            <a:spLocks/>
          </p:cNvSpPr>
          <p:nvPr/>
        </p:nvSpPr>
        <p:spPr>
          <a:xfrm>
            <a:off x="1216487" y="3145886"/>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Analyst</a:t>
            </a:r>
            <a:endParaRPr lang="en-US" sz="2800" b="1" dirty="0" smtClean="0">
              <a:solidFill>
                <a:schemeClr val="bg1"/>
              </a:solidFill>
              <a:latin typeface="Raleway SemiBold"/>
              <a:ea typeface="Raleway SemiBold"/>
              <a:cs typeface="Raleway SemiBold"/>
              <a:sym typeface="Raleway SemiBold"/>
            </a:endParaRPr>
          </a:p>
        </p:txBody>
      </p:sp>
      <p:grpSp>
        <p:nvGrpSpPr>
          <p:cNvPr id="53" name="Google Shape;6159;p67"/>
          <p:cNvGrpSpPr/>
          <p:nvPr/>
        </p:nvGrpSpPr>
        <p:grpSpPr>
          <a:xfrm rot="16200000">
            <a:off x="410156" y="2990117"/>
            <a:ext cx="394142" cy="711412"/>
            <a:chOff x="3314125" y="1799775"/>
            <a:chExt cx="117575" cy="208475"/>
          </a:xfrm>
        </p:grpSpPr>
        <p:sp>
          <p:nvSpPr>
            <p:cNvPr id="54"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6158;p67"/>
          <p:cNvSpPr/>
          <p:nvPr/>
        </p:nvSpPr>
        <p:spPr>
          <a:xfrm>
            <a:off x="1111312" y="3771206"/>
            <a:ext cx="1372453"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97;p32"/>
          <p:cNvSpPr txBox="1">
            <a:spLocks/>
          </p:cNvSpPr>
          <p:nvPr/>
        </p:nvSpPr>
        <p:spPr>
          <a:xfrm>
            <a:off x="1216487" y="3767302"/>
            <a:ext cx="117071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Research</a:t>
            </a:r>
            <a:endParaRPr lang="en-US" sz="2800" b="1" dirty="0" smtClean="0">
              <a:solidFill>
                <a:schemeClr val="bg1"/>
              </a:solidFill>
              <a:latin typeface="Raleway SemiBold"/>
              <a:ea typeface="Raleway SemiBold"/>
              <a:cs typeface="Raleway SemiBold"/>
              <a:sym typeface="Raleway SemiBold"/>
            </a:endParaRPr>
          </a:p>
        </p:txBody>
      </p:sp>
      <p:grpSp>
        <p:nvGrpSpPr>
          <p:cNvPr id="59" name="Google Shape;6159;p67"/>
          <p:cNvGrpSpPr/>
          <p:nvPr/>
        </p:nvGrpSpPr>
        <p:grpSpPr>
          <a:xfrm rot="16200000">
            <a:off x="452176" y="3611533"/>
            <a:ext cx="394142" cy="711412"/>
            <a:chOff x="3314125" y="1799775"/>
            <a:chExt cx="117575" cy="208475"/>
          </a:xfrm>
        </p:grpSpPr>
        <p:sp>
          <p:nvSpPr>
            <p:cNvPr id="6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158;p67"/>
          <p:cNvSpPr/>
          <p:nvPr/>
        </p:nvSpPr>
        <p:spPr>
          <a:xfrm>
            <a:off x="275592" y="3649575"/>
            <a:ext cx="7824800"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158;p67"/>
          <p:cNvSpPr/>
          <p:nvPr/>
        </p:nvSpPr>
        <p:spPr>
          <a:xfrm>
            <a:off x="1093366" y="4238294"/>
            <a:ext cx="1390402"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7;p32"/>
          <p:cNvSpPr txBox="1">
            <a:spLocks/>
          </p:cNvSpPr>
          <p:nvPr/>
        </p:nvSpPr>
        <p:spPr>
          <a:xfrm>
            <a:off x="1240560" y="4234390"/>
            <a:ext cx="121322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Open Data</a:t>
            </a:r>
            <a:endParaRPr lang="en-US" sz="2800" b="1" dirty="0" smtClean="0">
              <a:solidFill>
                <a:schemeClr val="bg1"/>
              </a:solidFill>
              <a:latin typeface="Raleway SemiBold"/>
              <a:ea typeface="Raleway SemiBold"/>
              <a:cs typeface="Raleway SemiBold"/>
              <a:sym typeface="Raleway SemiBold"/>
            </a:endParaRPr>
          </a:p>
        </p:txBody>
      </p:sp>
      <p:grpSp>
        <p:nvGrpSpPr>
          <p:cNvPr id="66" name="Google Shape;6159;p67"/>
          <p:cNvGrpSpPr/>
          <p:nvPr/>
        </p:nvGrpSpPr>
        <p:grpSpPr>
          <a:xfrm rot="16200000">
            <a:off x="434229" y="4078621"/>
            <a:ext cx="394142" cy="711412"/>
            <a:chOff x="3314125" y="1799775"/>
            <a:chExt cx="117575" cy="208475"/>
          </a:xfrm>
        </p:grpSpPr>
        <p:sp>
          <p:nvSpPr>
            <p:cNvPr id="67"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6158;p67"/>
          <p:cNvSpPr/>
          <p:nvPr/>
        </p:nvSpPr>
        <p:spPr>
          <a:xfrm>
            <a:off x="1093366" y="4698926"/>
            <a:ext cx="1390402"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7;p32"/>
          <p:cNvSpPr txBox="1">
            <a:spLocks/>
          </p:cNvSpPr>
          <p:nvPr/>
        </p:nvSpPr>
        <p:spPr>
          <a:xfrm>
            <a:off x="1240560" y="4695022"/>
            <a:ext cx="121322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err="1">
                <a:solidFill>
                  <a:schemeClr val="bg1"/>
                </a:solidFill>
                <a:latin typeface="Raleway SemiBold"/>
                <a:ea typeface="Raleway SemiBold"/>
                <a:cs typeface="Raleway SemiBold"/>
                <a:sym typeface="Raleway SemiBold"/>
              </a:rPr>
              <a:t>H</a:t>
            </a:r>
            <a:r>
              <a:rPr lang="en-US" sz="1800" dirty="0" err="1" smtClean="0">
                <a:solidFill>
                  <a:schemeClr val="bg1"/>
                </a:solidFill>
                <a:latin typeface="Raleway SemiBold"/>
                <a:ea typeface="Raleway SemiBold"/>
                <a:cs typeface="Raleway SemiBold"/>
                <a:sym typeface="Raleway SemiBold"/>
              </a:rPr>
              <a:t>ackatons</a:t>
            </a:r>
            <a:endParaRPr lang="en-US" sz="2800" b="1" dirty="0" smtClean="0">
              <a:solidFill>
                <a:schemeClr val="bg1"/>
              </a:solidFill>
              <a:latin typeface="Raleway SemiBold"/>
              <a:ea typeface="Raleway SemiBold"/>
              <a:cs typeface="Raleway SemiBold"/>
              <a:sym typeface="Raleway SemiBold"/>
            </a:endParaRPr>
          </a:p>
        </p:txBody>
      </p:sp>
      <p:grpSp>
        <p:nvGrpSpPr>
          <p:cNvPr id="84" name="Google Shape;6159;p67"/>
          <p:cNvGrpSpPr/>
          <p:nvPr/>
        </p:nvGrpSpPr>
        <p:grpSpPr>
          <a:xfrm rot="16200000">
            <a:off x="434229" y="4539253"/>
            <a:ext cx="394142" cy="711412"/>
            <a:chOff x="3314125" y="1799775"/>
            <a:chExt cx="117575" cy="208475"/>
          </a:xfrm>
        </p:grpSpPr>
        <p:sp>
          <p:nvSpPr>
            <p:cNvPr id="8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2175;p69"/>
          <p:cNvSpPr/>
          <p:nvPr/>
        </p:nvSpPr>
        <p:spPr>
          <a:xfrm>
            <a:off x="3483940" y="483518"/>
            <a:ext cx="1224136" cy="4896544"/>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 name="Google Shape;7059;p89"/>
          <p:cNvGrpSpPr>
            <a:grpSpLocks noChangeAspect="1"/>
          </p:cNvGrpSpPr>
          <p:nvPr/>
        </p:nvGrpSpPr>
        <p:grpSpPr>
          <a:xfrm>
            <a:off x="5580112" y="689526"/>
            <a:ext cx="430977" cy="370056"/>
            <a:chOff x="848978" y="4297637"/>
            <a:chExt cx="377824" cy="324418"/>
          </a:xfrm>
          <a:solidFill>
            <a:schemeClr val="accent2">
              <a:lumMod val="75000"/>
            </a:schemeClr>
          </a:solidFill>
        </p:grpSpPr>
        <p:sp>
          <p:nvSpPr>
            <p:cNvPr id="131"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2175;p69"/>
          <p:cNvSpPr/>
          <p:nvPr/>
        </p:nvSpPr>
        <p:spPr>
          <a:xfrm>
            <a:off x="5148064" y="483518"/>
            <a:ext cx="1296144" cy="4896544"/>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38" name="Picture 2" descr="https://lh5.googleusercontent.com/QKD9G8imIrOnK1pJyXtLBY3iUjCo3DY6pyQdDaUNlvxPgWMDetSEoC0g_9tT6tKU4q9hzIwz9t6rb8ImHeqJqoj6r8ZvuwjvkL10pKXK6wxApxdemCOoPvVIgz1AN67ovtZl4fjNj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792" y="65115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134" name="Google Shape;2175;p69"/>
          <p:cNvSpPr/>
          <p:nvPr/>
        </p:nvSpPr>
        <p:spPr>
          <a:xfrm>
            <a:off x="6732240" y="483518"/>
            <a:ext cx="1368152" cy="4824536"/>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42" name="Picture 6" descr="https://lh5.googleusercontent.com/MrZE16GIiMZlGemKuVkaGBksyd0bM3FdVrfYpN5WNdDA9QYmGCghqvSxaTAhEX4welfMfKAjCD4ivxVU3-pokBt_47pisRrYxuXNz6tgcrUeTD_PtuxtuDkAqBT9bdqic2s2ueQzQC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4" y="654630"/>
            <a:ext cx="404952" cy="404952"/>
          </a:xfrm>
          <a:prstGeom prst="rect">
            <a:avLst/>
          </a:prstGeom>
          <a:noFill/>
          <a:extLst>
            <a:ext uri="{909E8E84-426E-40DD-AFC4-6F175D3DCCD1}">
              <a14:hiddenFill xmlns:a14="http://schemas.microsoft.com/office/drawing/2010/main">
                <a:solidFill>
                  <a:srgbClr val="FFFFFF"/>
                </a:solidFill>
              </a14:hiddenFill>
            </a:ext>
          </a:extLst>
        </p:spPr>
      </p:pic>
      <p:sp>
        <p:nvSpPr>
          <p:cNvPr id="137" name="Google Shape;9809;p64"/>
          <p:cNvSpPr/>
          <p:nvPr/>
        </p:nvSpPr>
        <p:spPr>
          <a:xfrm>
            <a:off x="3803880" y="135403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809;p64"/>
          <p:cNvSpPr/>
          <p:nvPr/>
        </p:nvSpPr>
        <p:spPr>
          <a:xfrm>
            <a:off x="4100080" y="135411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809;p64"/>
          <p:cNvSpPr/>
          <p:nvPr/>
        </p:nvSpPr>
        <p:spPr>
          <a:xfrm>
            <a:off x="3803880" y="179238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809;p64"/>
          <p:cNvSpPr/>
          <p:nvPr/>
        </p:nvSpPr>
        <p:spPr>
          <a:xfrm>
            <a:off x="4100080"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809;p64"/>
          <p:cNvSpPr/>
          <p:nvPr/>
        </p:nvSpPr>
        <p:spPr>
          <a:xfrm>
            <a:off x="5580112"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809;p64"/>
          <p:cNvSpPr/>
          <p:nvPr/>
        </p:nvSpPr>
        <p:spPr>
          <a:xfrm>
            <a:off x="5883141"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809;p64"/>
          <p:cNvSpPr/>
          <p:nvPr/>
        </p:nvSpPr>
        <p:spPr>
          <a:xfrm>
            <a:off x="3524016" y="388061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809;p64"/>
          <p:cNvSpPr/>
          <p:nvPr/>
        </p:nvSpPr>
        <p:spPr>
          <a:xfrm>
            <a:off x="3812048"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809;p64"/>
          <p:cNvSpPr/>
          <p:nvPr/>
        </p:nvSpPr>
        <p:spPr>
          <a:xfrm>
            <a:off x="4091912" y="388061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809;p64"/>
          <p:cNvSpPr/>
          <p:nvPr/>
        </p:nvSpPr>
        <p:spPr>
          <a:xfrm>
            <a:off x="4388112"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809;p64"/>
          <p:cNvSpPr/>
          <p:nvPr/>
        </p:nvSpPr>
        <p:spPr>
          <a:xfrm>
            <a:off x="3668032"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809;p64"/>
          <p:cNvSpPr/>
          <p:nvPr/>
        </p:nvSpPr>
        <p:spPr>
          <a:xfrm>
            <a:off x="3995936"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809;p64"/>
          <p:cNvSpPr/>
          <p:nvPr/>
        </p:nvSpPr>
        <p:spPr>
          <a:xfrm>
            <a:off x="4316320"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809;p64"/>
          <p:cNvSpPr/>
          <p:nvPr/>
        </p:nvSpPr>
        <p:spPr>
          <a:xfrm>
            <a:off x="3635896"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809;p64"/>
          <p:cNvSpPr/>
          <p:nvPr/>
        </p:nvSpPr>
        <p:spPr>
          <a:xfrm>
            <a:off x="3963800"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809;p64"/>
          <p:cNvSpPr/>
          <p:nvPr/>
        </p:nvSpPr>
        <p:spPr>
          <a:xfrm>
            <a:off x="4284184"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809;p64"/>
          <p:cNvSpPr/>
          <p:nvPr/>
        </p:nvSpPr>
        <p:spPr>
          <a:xfrm>
            <a:off x="3923928" y="222450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809;p64"/>
          <p:cNvSpPr/>
          <p:nvPr/>
        </p:nvSpPr>
        <p:spPr>
          <a:xfrm>
            <a:off x="3923928"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809;p64"/>
          <p:cNvSpPr/>
          <p:nvPr/>
        </p:nvSpPr>
        <p:spPr>
          <a:xfrm>
            <a:off x="3923928"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809;p64"/>
          <p:cNvSpPr/>
          <p:nvPr/>
        </p:nvSpPr>
        <p:spPr>
          <a:xfrm>
            <a:off x="5580112" y="134761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809;p64"/>
          <p:cNvSpPr/>
          <p:nvPr/>
        </p:nvSpPr>
        <p:spPr>
          <a:xfrm>
            <a:off x="5876312" y="134768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809;p64"/>
          <p:cNvSpPr/>
          <p:nvPr/>
        </p:nvSpPr>
        <p:spPr>
          <a:xfrm>
            <a:off x="7164288" y="134761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809;p64"/>
          <p:cNvSpPr/>
          <p:nvPr/>
        </p:nvSpPr>
        <p:spPr>
          <a:xfrm>
            <a:off x="7460488" y="134768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809;p64"/>
          <p:cNvSpPr/>
          <p:nvPr/>
        </p:nvSpPr>
        <p:spPr>
          <a:xfrm>
            <a:off x="7164288" y="177966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809;p64"/>
          <p:cNvSpPr/>
          <p:nvPr/>
        </p:nvSpPr>
        <p:spPr>
          <a:xfrm>
            <a:off x="7460488" y="177966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809;p64"/>
          <p:cNvSpPr/>
          <p:nvPr/>
        </p:nvSpPr>
        <p:spPr>
          <a:xfrm>
            <a:off x="7316688" y="221171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809;p64"/>
          <p:cNvSpPr/>
          <p:nvPr/>
        </p:nvSpPr>
        <p:spPr>
          <a:xfrm>
            <a:off x="5684256" y="221171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809;p64"/>
          <p:cNvSpPr/>
          <p:nvPr/>
        </p:nvSpPr>
        <p:spPr>
          <a:xfrm>
            <a:off x="5364088"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809;p64"/>
          <p:cNvSpPr/>
          <p:nvPr/>
        </p:nvSpPr>
        <p:spPr>
          <a:xfrm>
            <a:off x="5691992" y="329183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809;p64"/>
          <p:cNvSpPr/>
          <p:nvPr/>
        </p:nvSpPr>
        <p:spPr>
          <a:xfrm>
            <a:off x="6012376"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809;p64"/>
          <p:cNvSpPr/>
          <p:nvPr/>
        </p:nvSpPr>
        <p:spPr>
          <a:xfrm>
            <a:off x="5508104" y="280049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809;p64"/>
          <p:cNvSpPr/>
          <p:nvPr/>
        </p:nvSpPr>
        <p:spPr>
          <a:xfrm>
            <a:off x="5804304"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809;p64"/>
          <p:cNvSpPr/>
          <p:nvPr/>
        </p:nvSpPr>
        <p:spPr>
          <a:xfrm>
            <a:off x="6980184"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809;p64"/>
          <p:cNvSpPr/>
          <p:nvPr/>
        </p:nvSpPr>
        <p:spPr>
          <a:xfrm>
            <a:off x="7308088" y="329183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809;p64"/>
          <p:cNvSpPr/>
          <p:nvPr/>
        </p:nvSpPr>
        <p:spPr>
          <a:xfrm>
            <a:off x="7628472"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809;p64"/>
          <p:cNvSpPr/>
          <p:nvPr/>
        </p:nvSpPr>
        <p:spPr>
          <a:xfrm>
            <a:off x="6980184"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809;p64"/>
          <p:cNvSpPr/>
          <p:nvPr/>
        </p:nvSpPr>
        <p:spPr>
          <a:xfrm>
            <a:off x="7308088" y="278777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809;p64"/>
          <p:cNvSpPr/>
          <p:nvPr/>
        </p:nvSpPr>
        <p:spPr>
          <a:xfrm>
            <a:off x="7628472"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809;p64"/>
          <p:cNvSpPr/>
          <p:nvPr/>
        </p:nvSpPr>
        <p:spPr>
          <a:xfrm>
            <a:off x="5252208"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809;p64"/>
          <p:cNvSpPr/>
          <p:nvPr/>
        </p:nvSpPr>
        <p:spPr>
          <a:xfrm>
            <a:off x="5540240" y="386796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809;p64"/>
          <p:cNvSpPr/>
          <p:nvPr/>
        </p:nvSpPr>
        <p:spPr>
          <a:xfrm>
            <a:off x="5820104"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809;p64"/>
          <p:cNvSpPr/>
          <p:nvPr/>
        </p:nvSpPr>
        <p:spPr>
          <a:xfrm>
            <a:off x="6116304" y="386796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809;p64"/>
          <p:cNvSpPr/>
          <p:nvPr/>
        </p:nvSpPr>
        <p:spPr>
          <a:xfrm>
            <a:off x="5364088"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809;p64"/>
          <p:cNvSpPr/>
          <p:nvPr/>
        </p:nvSpPr>
        <p:spPr>
          <a:xfrm>
            <a:off x="5691992"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809;p64"/>
          <p:cNvSpPr/>
          <p:nvPr/>
        </p:nvSpPr>
        <p:spPr>
          <a:xfrm>
            <a:off x="6012376"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809;p64"/>
          <p:cNvSpPr/>
          <p:nvPr/>
        </p:nvSpPr>
        <p:spPr>
          <a:xfrm>
            <a:off x="5364088"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809;p64"/>
          <p:cNvSpPr/>
          <p:nvPr/>
        </p:nvSpPr>
        <p:spPr>
          <a:xfrm>
            <a:off x="5691992"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809;p64"/>
          <p:cNvSpPr/>
          <p:nvPr/>
        </p:nvSpPr>
        <p:spPr>
          <a:xfrm>
            <a:off x="6012376"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809;p64"/>
          <p:cNvSpPr/>
          <p:nvPr/>
        </p:nvSpPr>
        <p:spPr>
          <a:xfrm>
            <a:off x="6948264"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809;p64"/>
          <p:cNvSpPr/>
          <p:nvPr/>
        </p:nvSpPr>
        <p:spPr>
          <a:xfrm>
            <a:off x="7276168"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809;p64"/>
          <p:cNvSpPr/>
          <p:nvPr/>
        </p:nvSpPr>
        <p:spPr>
          <a:xfrm>
            <a:off x="7596552"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809;p64"/>
          <p:cNvSpPr/>
          <p:nvPr/>
        </p:nvSpPr>
        <p:spPr>
          <a:xfrm>
            <a:off x="6980184"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809;p64"/>
          <p:cNvSpPr/>
          <p:nvPr/>
        </p:nvSpPr>
        <p:spPr>
          <a:xfrm>
            <a:off x="7308088"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809;p64"/>
          <p:cNvSpPr/>
          <p:nvPr/>
        </p:nvSpPr>
        <p:spPr>
          <a:xfrm>
            <a:off x="7628472"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809;p64"/>
          <p:cNvSpPr/>
          <p:nvPr/>
        </p:nvSpPr>
        <p:spPr>
          <a:xfrm>
            <a:off x="6980184"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809;p64"/>
          <p:cNvSpPr/>
          <p:nvPr/>
        </p:nvSpPr>
        <p:spPr>
          <a:xfrm>
            <a:off x="7308088"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809;p64"/>
          <p:cNvSpPr/>
          <p:nvPr/>
        </p:nvSpPr>
        <p:spPr>
          <a:xfrm>
            <a:off x="7628472"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245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How to choose next project</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Technological challenge</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Best Time ROI</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Consistent with your CV</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Business is interesting</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077372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n-US" sz="3000" dirty="0" smtClean="0">
                <a:solidFill>
                  <a:schemeClr val="lt1"/>
                </a:solidFill>
                <a:highlight>
                  <a:schemeClr val="accent1"/>
                </a:highlight>
              </a:rPr>
              <a:t>Project</a:t>
            </a:r>
            <a:endParaRPr lang="en-US" sz="3000" dirty="0" smtClean="0">
              <a:solidFill>
                <a:schemeClr val="lt1"/>
              </a:solidFill>
              <a:highlight>
                <a:schemeClr val="accent1"/>
              </a:highlight>
            </a:endParaRP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6876256" y="1365940"/>
            <a:ext cx="962123" cy="369332"/>
          </a:xfrm>
          <a:prstGeom prst="rect">
            <a:avLst/>
          </a:prstGeom>
          <a:ln w="6350">
            <a:noFill/>
          </a:ln>
        </p:spPr>
        <p:txBody>
          <a:bodyPr wrap="none">
            <a:spAutoFit/>
          </a:bodyPr>
          <a:lstStyle/>
          <a:p>
            <a:r>
              <a:rPr lang="en-US" sz="1800" b="1" dirty="0" smtClean="0">
                <a:solidFill>
                  <a:schemeClr val="bg1"/>
                </a:solidFill>
                <a:latin typeface="Raleway SemiBold" charset="0"/>
              </a:rPr>
              <a:t>Market</a:t>
            </a:r>
            <a:endParaRPr lang="en-US" b="1" dirty="0"/>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5" name="Text Placeholder 1"/>
          <p:cNvSpPr txBox="1">
            <a:spLocks/>
          </p:cNvSpPr>
          <p:nvPr/>
        </p:nvSpPr>
        <p:spPr>
          <a:xfrm>
            <a:off x="323528" y="2571750"/>
            <a:ext cx="2426767"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All data and </a:t>
            </a:r>
            <a:r>
              <a:rPr lang="en-US" sz="1400" dirty="0" smtClean="0">
                <a:solidFill>
                  <a:schemeClr val="bg1"/>
                </a:solidFill>
                <a:latin typeface="Raleway SemiBold" panose="020B0604020202020204" charset="0"/>
              </a:rPr>
              <a:t>processes </a:t>
            </a:r>
            <a:r>
              <a:rPr lang="en-US" sz="1400" dirty="0" smtClean="0">
                <a:solidFill>
                  <a:schemeClr val="bg1"/>
                </a:solidFill>
                <a:latin typeface="Raleway SemiBold" panose="020B0604020202020204" charset="0"/>
              </a:rPr>
              <a:t>involved into this business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endParaRPr lang="et-EE" dirty="0" smtClean="0">
              <a:latin typeface="Raleway SemiBold" panose="020B0604020202020204" charset="0"/>
            </a:endParaRPr>
          </a:p>
        </p:txBody>
      </p:sp>
      <p:sp>
        <p:nvSpPr>
          <p:cNvPr id="66" name="Text Placeholder 1"/>
          <p:cNvSpPr txBox="1">
            <a:spLocks/>
          </p:cNvSpPr>
          <p:nvPr/>
        </p:nvSpPr>
        <p:spPr>
          <a:xfrm>
            <a:off x="3403768" y="2631240"/>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Software and Hardware  </a:t>
            </a:r>
            <a:endParaRPr lang="et-EE" dirty="0" smtClean="0"/>
          </a:p>
          <a:p>
            <a:endParaRPr lang="et-EE" dirty="0" smtClean="0"/>
          </a:p>
          <a:p>
            <a:endParaRPr lang="en-US" dirty="0"/>
          </a:p>
        </p:txBody>
      </p:sp>
      <p:sp>
        <p:nvSpPr>
          <p:cNvPr id="67" name="Text Placeholder 1"/>
          <p:cNvSpPr txBox="1">
            <a:spLocks/>
          </p:cNvSpPr>
          <p:nvPr/>
        </p:nvSpPr>
        <p:spPr>
          <a:xfrm>
            <a:off x="6407212" y="2623220"/>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problem this product will solve?</a:t>
            </a:r>
          </a:p>
          <a:p>
            <a:pPr marL="114300" indent="0">
              <a:buNone/>
            </a:pPr>
            <a:endParaRPr lang="et-EE" dirty="0" smtClean="0"/>
          </a:p>
          <a:p>
            <a:endParaRPr lang="et-EE" dirty="0" smtClean="0"/>
          </a:p>
          <a:p>
            <a:endParaRPr lang="en-US" dirty="0"/>
          </a:p>
        </p:txBody>
      </p:sp>
      <p:sp>
        <p:nvSpPr>
          <p:cNvPr id="68" name="Google Shape;7247;p59"/>
          <p:cNvSpPr>
            <a:spLocks noChangeAspect="1"/>
          </p:cNvSpPr>
          <p:nvPr/>
        </p:nvSpPr>
        <p:spPr>
          <a:xfrm>
            <a:off x="7092280" y="2047156"/>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983168"/>
            <a:ext cx="487680" cy="487680"/>
          </a:xfrm>
          <a:prstGeom prst="rect">
            <a:avLst/>
          </a:prstGeom>
          <a:noFill/>
          <a:extLst>
            <a:ext uri="{909E8E84-426E-40DD-AFC4-6F175D3DCCD1}">
              <a14:hiddenFill xmlns:a14="http://schemas.microsoft.com/office/drawing/2010/main">
                <a:solidFill>
                  <a:srgbClr val="FFFFFF"/>
                </a:solidFill>
              </a14:hiddenFill>
            </a:ext>
          </a:extLst>
        </p:spPr>
      </p:pic>
      <p:sp>
        <p:nvSpPr>
          <p:cNvPr id="70" name="Google Shape;4818;p55"/>
          <p:cNvSpPr/>
          <p:nvPr/>
        </p:nvSpPr>
        <p:spPr>
          <a:xfrm>
            <a:off x="1271967" y="1916806"/>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p:cNvSpPr/>
          <p:nvPr/>
        </p:nvSpPr>
        <p:spPr>
          <a:xfrm>
            <a:off x="539552"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Tree>
    <p:extLst>
      <p:ext uri="{BB962C8B-B14F-4D97-AF65-F5344CB8AC3E}">
        <p14:creationId xmlns:p14="http://schemas.microsoft.com/office/powerpoint/2010/main" val="1925929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611560"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n-US" sz="3000" dirty="0" smtClean="0">
                <a:solidFill>
                  <a:schemeClr val="lt1"/>
                </a:solidFill>
                <a:highlight>
                  <a:schemeClr val="accent1"/>
                </a:highlight>
              </a:rPr>
              <a:t>Project</a:t>
            </a:r>
            <a:endParaRPr lang="en-US" sz="3000" dirty="0" smtClean="0">
              <a:solidFill>
                <a:schemeClr val="lt1"/>
              </a:solidFill>
              <a:highlight>
                <a:schemeClr val="accent1"/>
              </a:highlight>
            </a:endParaRPr>
          </a:p>
          <a:p>
            <a:pPr>
              <a:lnSpc>
                <a:spcPct val="115000"/>
              </a:lnSpc>
            </a:pPr>
            <a:r>
              <a:rPr lang="en-US" sz="2000" dirty="0" smtClean="0">
                <a:solidFill>
                  <a:schemeClr val="lt1"/>
                </a:solidFill>
                <a:highlight>
                  <a:schemeClr val="accent2"/>
                </a:highlight>
              </a:rPr>
              <a:t> Product drivers and roles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6876256" y="1365940"/>
            <a:ext cx="962123" cy="369332"/>
          </a:xfrm>
          <a:prstGeom prst="rect">
            <a:avLst/>
          </a:prstGeom>
          <a:ln w="6350">
            <a:noFill/>
          </a:ln>
        </p:spPr>
        <p:txBody>
          <a:bodyPr wrap="none">
            <a:spAutoFit/>
          </a:bodyPr>
          <a:lstStyle/>
          <a:p>
            <a:r>
              <a:rPr lang="en-US" sz="1800" b="1" dirty="0" smtClean="0">
                <a:solidFill>
                  <a:schemeClr val="bg1"/>
                </a:solidFill>
                <a:latin typeface="Raleway SemiBold" charset="0"/>
              </a:rPr>
              <a:t>Market</a:t>
            </a:r>
            <a:endParaRPr lang="en-US" b="1" dirty="0"/>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15" name="Group 14"/>
          <p:cNvGrpSpPr/>
          <p:nvPr/>
        </p:nvGrpSpPr>
        <p:grpSpPr>
          <a:xfrm>
            <a:off x="555949" y="2065895"/>
            <a:ext cx="2143843" cy="577863"/>
            <a:chOff x="555949" y="3078520"/>
            <a:chExt cx="2143843" cy="577863"/>
          </a:xfrm>
        </p:grpSpPr>
        <p:sp>
          <p:nvSpPr>
            <p:cNvPr id="16" name="Google Shape;440;p44"/>
            <p:cNvSpPr txBox="1">
              <a:spLocks/>
            </p:cNvSpPr>
            <p:nvPr/>
          </p:nvSpPr>
          <p:spPr>
            <a:xfrm flipH="1">
              <a:off x="935079" y="3257787"/>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t-EE" dirty="0" smtClean="0">
                  <a:solidFill>
                    <a:srgbClr val="FFFFFF"/>
                  </a:solidFill>
                  <a:latin typeface="Raleway SemiBold" charset="0"/>
                  <a:sym typeface="Squada One"/>
                </a:rPr>
                <a:t>Product Owner</a:t>
              </a:r>
              <a:endParaRPr lang="et-EE" dirty="0">
                <a:solidFill>
                  <a:srgbClr val="FFFFFF"/>
                </a:solidFill>
                <a:latin typeface="Raleway SemiBold" charset="0"/>
                <a:sym typeface="Squada One"/>
              </a:endParaRPr>
            </a:p>
          </p:txBody>
        </p:sp>
        <p:pic>
          <p:nvPicPr>
            <p:cNvPr id="17" name="Picture 6" descr="https://lh4.googleusercontent.com/XV5yGJNgUUzp_C8w_EparCM3cnVR-ZvI2Y-z4njA10HD6irKidit_ax1BpOPMZINk2IPHQVKMLmyfUbbR2ZEris6cZ84_ib1KaofFAuJ5k7yZf3Jamc4UXxV94Re2yJIvF3lq3HCk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14" y="3150528"/>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40;p44"/>
          <p:cNvSpPr txBox="1">
            <a:spLocks/>
          </p:cNvSpPr>
          <p:nvPr/>
        </p:nvSpPr>
        <p:spPr>
          <a:xfrm flipH="1">
            <a:off x="971600" y="3001084"/>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Software Analyst</a:t>
            </a:r>
            <a:endParaRPr lang="et-EE" dirty="0">
              <a:solidFill>
                <a:srgbClr val="FFFFFF"/>
              </a:solidFill>
              <a:latin typeface="Raleway SemiBold" charset="0"/>
              <a:sym typeface="Squada One"/>
            </a:endParaRPr>
          </a:p>
        </p:txBody>
      </p:sp>
      <p:sp>
        <p:nvSpPr>
          <p:cNvPr id="20" name="Google Shape;570;p42"/>
          <p:cNvSpPr/>
          <p:nvPr/>
        </p:nvSpPr>
        <p:spPr>
          <a:xfrm>
            <a:off x="555949" y="278777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7059;p89"/>
          <p:cNvGrpSpPr>
            <a:grpSpLocks noChangeAspect="1"/>
          </p:cNvGrpSpPr>
          <p:nvPr/>
        </p:nvGrpSpPr>
        <p:grpSpPr>
          <a:xfrm>
            <a:off x="692541" y="2945316"/>
            <a:ext cx="306038" cy="262778"/>
            <a:chOff x="848978" y="4297637"/>
            <a:chExt cx="377824" cy="324418"/>
          </a:xfrm>
          <a:solidFill>
            <a:schemeClr val="bg1"/>
          </a:solidFill>
        </p:grpSpPr>
        <p:sp>
          <p:nvSpPr>
            <p:cNvPr id="24"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440;p44"/>
          <p:cNvSpPr txBox="1">
            <a:spLocks/>
          </p:cNvSpPr>
          <p:nvPr/>
        </p:nvSpPr>
        <p:spPr>
          <a:xfrm flipH="1">
            <a:off x="3851920" y="236333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Frontend Developer</a:t>
            </a:r>
            <a:endParaRPr lang="et-EE" dirty="0">
              <a:solidFill>
                <a:srgbClr val="FFFFFF"/>
              </a:solidFill>
              <a:latin typeface="Raleway SemiBold" charset="0"/>
              <a:sym typeface="Squada One"/>
            </a:endParaRPr>
          </a:p>
        </p:txBody>
      </p:sp>
      <p:sp>
        <p:nvSpPr>
          <p:cNvPr id="27" name="Google Shape;570;p42"/>
          <p:cNvSpPr/>
          <p:nvPr/>
        </p:nvSpPr>
        <p:spPr>
          <a:xfrm>
            <a:off x="3491880" y="206589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 descr="https://lh5.googleusercontent.com/kct-jJphKeM4n7lYWumkQ0MbN4AEDdQWEMcX-qXMFtTfc8fDblDh1vtTI2j2iFdmiueopr5jJfeXmUjcC5kPliQ-UuSrP7kh75lrtpAj09LfYmxVHZzMrgtEs425GsH_e2bH7OEUIn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60" y="2205869"/>
            <a:ext cx="343282" cy="343282"/>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440;p44"/>
          <p:cNvSpPr txBox="1">
            <a:spLocks/>
          </p:cNvSpPr>
          <p:nvPr/>
        </p:nvSpPr>
        <p:spPr>
          <a:xfrm flipH="1">
            <a:off x="3868317" y="308341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Backend</a:t>
            </a:r>
            <a:br>
              <a:rPr lang="en-US" dirty="0" smtClean="0">
                <a:solidFill>
                  <a:srgbClr val="FFFFFF"/>
                </a:solidFill>
                <a:latin typeface="Raleway SemiBold" charset="0"/>
                <a:sym typeface="Squada One"/>
              </a:rPr>
            </a:br>
            <a:r>
              <a:rPr lang="en-US" dirty="0" smtClean="0">
                <a:solidFill>
                  <a:srgbClr val="FFFFFF"/>
                </a:solidFill>
                <a:latin typeface="Raleway SemiBold" charset="0"/>
                <a:sym typeface="Squada One"/>
              </a:rPr>
              <a:t>Developer</a:t>
            </a:r>
            <a:endParaRPr lang="et-EE" dirty="0">
              <a:solidFill>
                <a:srgbClr val="FFFFFF"/>
              </a:solidFill>
              <a:latin typeface="Raleway SemiBold" charset="0"/>
              <a:sym typeface="Squada One"/>
            </a:endParaRPr>
          </a:p>
        </p:txBody>
      </p:sp>
      <p:sp>
        <p:nvSpPr>
          <p:cNvPr id="30" name="Google Shape;570;p42"/>
          <p:cNvSpPr/>
          <p:nvPr/>
        </p:nvSpPr>
        <p:spPr>
          <a:xfrm>
            <a:off x="3508277" y="278597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0;p44"/>
          <p:cNvSpPr txBox="1">
            <a:spLocks/>
          </p:cNvSpPr>
          <p:nvPr/>
        </p:nvSpPr>
        <p:spPr>
          <a:xfrm flipH="1">
            <a:off x="3851920" y="380349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Quality Assurance</a:t>
            </a:r>
            <a:endParaRPr lang="et-EE" dirty="0">
              <a:solidFill>
                <a:srgbClr val="FFFFFF"/>
              </a:solidFill>
              <a:latin typeface="Raleway SemiBold" charset="0"/>
              <a:sym typeface="Squada One"/>
            </a:endParaRPr>
          </a:p>
        </p:txBody>
      </p:sp>
      <p:sp>
        <p:nvSpPr>
          <p:cNvPr id="35" name="Google Shape;570;p42"/>
          <p:cNvSpPr/>
          <p:nvPr/>
        </p:nvSpPr>
        <p:spPr>
          <a:xfrm>
            <a:off x="3491880" y="350605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0;p44"/>
          <p:cNvSpPr txBox="1">
            <a:spLocks/>
          </p:cNvSpPr>
          <p:nvPr/>
        </p:nvSpPr>
        <p:spPr>
          <a:xfrm flipH="1">
            <a:off x="3851920" y="4597386"/>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err="1" smtClean="0">
                <a:solidFill>
                  <a:srgbClr val="FFFFFF"/>
                </a:solidFill>
                <a:latin typeface="Raleway SemiBold" charset="0"/>
                <a:sym typeface="Squada One"/>
              </a:rPr>
              <a:t>Dev</a:t>
            </a:r>
            <a:r>
              <a:rPr lang="en-US" dirty="0" smtClean="0">
                <a:solidFill>
                  <a:srgbClr val="FFFFFF"/>
                </a:solidFill>
                <a:latin typeface="Raleway SemiBold" charset="0"/>
                <a:sym typeface="Squada One"/>
              </a:rPr>
              <a:t> Ops </a:t>
            </a:r>
            <a:br>
              <a:rPr lang="en-US" dirty="0" smtClean="0">
                <a:solidFill>
                  <a:srgbClr val="FFFFFF"/>
                </a:solidFill>
                <a:latin typeface="Raleway SemiBold" charset="0"/>
                <a:sym typeface="Squada One"/>
              </a:rPr>
            </a:br>
            <a:r>
              <a:rPr lang="en-US" dirty="0" smtClean="0">
                <a:solidFill>
                  <a:srgbClr val="FFFFFF"/>
                </a:solidFill>
                <a:latin typeface="Raleway SemiBold" charset="0"/>
                <a:sym typeface="Squada One"/>
              </a:rPr>
              <a:t>Engineer</a:t>
            </a:r>
            <a:endParaRPr lang="et-EE" dirty="0">
              <a:solidFill>
                <a:srgbClr val="FFFFFF"/>
              </a:solidFill>
              <a:latin typeface="Raleway SemiBold" charset="0"/>
              <a:sym typeface="Squada One"/>
            </a:endParaRPr>
          </a:p>
        </p:txBody>
      </p:sp>
      <p:sp>
        <p:nvSpPr>
          <p:cNvPr id="41" name="Google Shape;570;p42"/>
          <p:cNvSpPr/>
          <p:nvPr/>
        </p:nvSpPr>
        <p:spPr>
          <a:xfrm>
            <a:off x="3491880" y="4299942"/>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roup 42"/>
          <p:cNvGrpSpPr/>
          <p:nvPr/>
        </p:nvGrpSpPr>
        <p:grpSpPr>
          <a:xfrm>
            <a:off x="6444209" y="2067694"/>
            <a:ext cx="1808596" cy="577863"/>
            <a:chOff x="555949" y="3078520"/>
            <a:chExt cx="2143843" cy="577863"/>
          </a:xfrm>
        </p:grpSpPr>
        <p:sp>
          <p:nvSpPr>
            <p:cNvPr id="44" name="Google Shape;440;p44"/>
            <p:cNvSpPr txBox="1">
              <a:spLocks/>
            </p:cNvSpPr>
            <p:nvPr/>
          </p:nvSpPr>
          <p:spPr>
            <a:xfrm flipH="1">
              <a:off x="812015" y="3276868"/>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Sales</a:t>
              </a:r>
              <a:endParaRPr lang="et-EE" dirty="0">
                <a:solidFill>
                  <a:srgbClr val="FFFFFF"/>
                </a:solidFill>
                <a:latin typeface="Raleway SemiBold" charset="0"/>
                <a:sym typeface="Squada One"/>
              </a:endParaRPr>
            </a:p>
          </p:txBody>
        </p:sp>
        <p:sp>
          <p:nvSpPr>
            <p:cNvPr id="45"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570;p42"/>
          <p:cNvSpPr/>
          <p:nvPr/>
        </p:nvSpPr>
        <p:spPr>
          <a:xfrm>
            <a:off x="6507820" y="2787774"/>
            <a:ext cx="1808596"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0;p44"/>
          <p:cNvSpPr txBox="1">
            <a:spLocks/>
          </p:cNvSpPr>
          <p:nvPr/>
        </p:nvSpPr>
        <p:spPr>
          <a:xfrm flipH="1">
            <a:off x="6728489" y="2986122"/>
            <a:ext cx="1367258"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Marketing</a:t>
            </a:r>
            <a:endParaRPr lang="et-EE" dirty="0">
              <a:solidFill>
                <a:srgbClr val="FFFFFF"/>
              </a:solidFill>
              <a:latin typeface="Raleway SemiBold" charset="0"/>
              <a:sym typeface="Squada One"/>
            </a:endParaRPr>
          </a:p>
        </p:txBody>
      </p:sp>
      <p:grpSp>
        <p:nvGrpSpPr>
          <p:cNvPr id="48" name="Google Shape;9234;p93"/>
          <p:cNvGrpSpPr>
            <a:grpSpLocks noChangeAspect="1"/>
          </p:cNvGrpSpPr>
          <p:nvPr/>
        </p:nvGrpSpPr>
        <p:grpSpPr>
          <a:xfrm>
            <a:off x="3779912" y="2967413"/>
            <a:ext cx="315518" cy="252409"/>
            <a:chOff x="7500054" y="2934735"/>
            <a:chExt cx="350576" cy="280454"/>
          </a:xfrm>
          <a:solidFill>
            <a:schemeClr val="bg1"/>
          </a:solidFill>
        </p:grpSpPr>
        <p:sp>
          <p:nvSpPr>
            <p:cNvPr id="49" name="Google Shape;9235;p93"/>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9236;p93"/>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9237;p93"/>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9238;p93"/>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9239;p93"/>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9240;p93"/>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9241;p93"/>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9242;p93"/>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6662;p57"/>
          <p:cNvGrpSpPr/>
          <p:nvPr/>
        </p:nvGrpSpPr>
        <p:grpSpPr>
          <a:xfrm>
            <a:off x="3707904" y="3637309"/>
            <a:ext cx="337069" cy="302593"/>
            <a:chOff x="3441065" y="4302505"/>
            <a:chExt cx="337069" cy="302593"/>
          </a:xfrm>
          <a:solidFill>
            <a:schemeClr val="bg1"/>
          </a:solidFill>
        </p:grpSpPr>
        <p:sp>
          <p:nvSpPr>
            <p:cNvPr id="58" name="Google Shape;6663;p57"/>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64;p57"/>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65;p57"/>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6;p57"/>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67;p57"/>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68;p57"/>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69;p57"/>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670;p57"/>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671;p57"/>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672;p57"/>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673;p57"/>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674;p57"/>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675;p57"/>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073;p89"/>
          <p:cNvGrpSpPr>
            <a:grpSpLocks noChangeAspect="1"/>
          </p:cNvGrpSpPr>
          <p:nvPr/>
        </p:nvGrpSpPr>
        <p:grpSpPr>
          <a:xfrm>
            <a:off x="3707904" y="4418187"/>
            <a:ext cx="357773" cy="313803"/>
            <a:chOff x="2179081" y="4285511"/>
            <a:chExt cx="397525" cy="348670"/>
          </a:xfrm>
          <a:solidFill>
            <a:schemeClr val="bg1"/>
          </a:solidFill>
        </p:grpSpPr>
        <p:sp>
          <p:nvSpPr>
            <p:cNvPr id="78" name="Google Shape;7074;p89"/>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075;p89"/>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86743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1224983" y="1491630"/>
            <a:ext cx="665567" cy="307777"/>
          </a:xfrm>
          <a:prstGeom prst="rect">
            <a:avLst/>
          </a:prstGeom>
          <a:ln w="6350">
            <a:noFill/>
          </a:ln>
        </p:spPr>
        <p:txBody>
          <a:bodyPr wrap="none">
            <a:spAutoFit/>
          </a:bodyPr>
          <a:lstStyle/>
          <a:p>
            <a:r>
              <a:rPr lang="et-EE" b="1" dirty="0" smtClean="0">
                <a:solidFill>
                  <a:schemeClr val="bg1"/>
                </a:solidFill>
                <a:latin typeface="Raleway SemiBold" charset="0"/>
              </a:rPr>
              <a:t>DATA</a:t>
            </a:r>
            <a:endParaRPr lang="en-US" b="1" dirty="0"/>
          </a:p>
        </p:txBody>
      </p:sp>
      <p:sp>
        <p:nvSpPr>
          <p:cNvPr id="23" name="Rectangle 22"/>
          <p:cNvSpPr/>
          <p:nvPr/>
        </p:nvSpPr>
        <p:spPr>
          <a:xfrm>
            <a:off x="4058042" y="1507926"/>
            <a:ext cx="1027845" cy="307777"/>
          </a:xfrm>
          <a:prstGeom prst="rect">
            <a:avLst/>
          </a:prstGeom>
          <a:ln w="6350">
            <a:noFill/>
          </a:ln>
        </p:spPr>
        <p:txBody>
          <a:bodyPr wrap="none">
            <a:spAutoFit/>
          </a:bodyPr>
          <a:lstStyle/>
          <a:p>
            <a:r>
              <a:rPr lang="en-US" b="1" dirty="0" smtClean="0">
                <a:solidFill>
                  <a:schemeClr val="bg1"/>
                </a:solidFill>
                <a:latin typeface="Raleway SemiBold" charset="0"/>
              </a:rPr>
              <a:t>SERVICES</a:t>
            </a:r>
            <a:endParaRPr lang="en-US" b="1" dirty="0"/>
          </a:p>
        </p:txBody>
      </p:sp>
      <p:sp>
        <p:nvSpPr>
          <p:cNvPr id="49" name="Text Placeholder 1"/>
          <p:cNvSpPr txBox="1">
            <a:spLocks/>
          </p:cNvSpPr>
          <p:nvPr/>
        </p:nvSpPr>
        <p:spPr>
          <a:xfrm>
            <a:off x="6407212" y="2635823"/>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value will those services provide to final users?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monitor and audit processes,  buy products, book services, find supplier?</a:t>
            </a:r>
          </a:p>
          <a:p>
            <a:endParaRPr lang="et-EE" dirty="0" smtClean="0"/>
          </a:p>
          <a:p>
            <a:endParaRPr lang="et-EE" dirty="0" smtClean="0"/>
          </a:p>
          <a:p>
            <a:endParaRPr lang="en-US" dirty="0"/>
          </a:p>
        </p:txBody>
      </p:sp>
      <p:sp>
        <p:nvSpPr>
          <p:cNvPr id="33" name="Google Shape;1014;p22"/>
          <p:cNvSpPr txBox="1">
            <a:spLocks/>
          </p:cNvSpPr>
          <p:nvPr/>
        </p:nvSpPr>
        <p:spPr>
          <a:xfrm>
            <a:off x="179512" y="40956"/>
            <a:ext cx="4384622"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n-US" sz="3000" dirty="0" smtClean="0">
                <a:solidFill>
                  <a:schemeClr val="lt1"/>
                </a:solidFill>
                <a:highlight>
                  <a:schemeClr val="accent1"/>
                </a:highlight>
              </a:rPr>
              <a:t>Project</a:t>
            </a:r>
            <a:endParaRPr lang="en-US" sz="3000" dirty="0" smtClean="0">
              <a:solidFill>
                <a:schemeClr val="lt1"/>
              </a:solidFill>
              <a:highlight>
                <a:schemeClr val="accent1"/>
              </a:highlight>
            </a:endParaRPr>
          </a:p>
          <a:p>
            <a:pPr>
              <a:lnSpc>
                <a:spcPct val="115000"/>
              </a:lnSpc>
            </a:pPr>
            <a:r>
              <a:rPr lang="en-US" sz="2000" dirty="0" smtClean="0">
                <a:solidFill>
                  <a:schemeClr val="lt1"/>
                </a:solidFill>
                <a:highlight>
                  <a:schemeClr val="accent2"/>
                </a:highlight>
              </a:rPr>
              <a:t>How to identify values in product</a:t>
            </a:r>
            <a:endParaRPr lang="en-US" sz="2000" dirty="0">
              <a:solidFill>
                <a:schemeClr val="lt1"/>
              </a:solidFill>
              <a:highlight>
                <a:schemeClr val="accent2"/>
              </a:highlight>
            </a:endParaRPr>
          </a:p>
        </p:txBody>
      </p:sp>
      <p:sp>
        <p:nvSpPr>
          <p:cNvPr id="34" name="Google Shape;247;p23"/>
          <p:cNvSpPr/>
          <p:nvPr/>
        </p:nvSpPr>
        <p:spPr>
          <a:xfrm>
            <a:off x="539167" y="1256370"/>
            <a:ext cx="208823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7020272" y="1491630"/>
            <a:ext cx="764953" cy="307777"/>
          </a:xfrm>
          <a:prstGeom prst="rect">
            <a:avLst/>
          </a:prstGeom>
          <a:ln w="6350">
            <a:noFill/>
          </a:ln>
        </p:spPr>
        <p:txBody>
          <a:bodyPr wrap="none">
            <a:spAutoFit/>
          </a:bodyPr>
          <a:lstStyle/>
          <a:p>
            <a:r>
              <a:rPr lang="en-US" b="1" dirty="0" smtClean="0">
                <a:solidFill>
                  <a:schemeClr val="bg1"/>
                </a:solidFill>
                <a:latin typeface="Raleway SemiBold" charset="0"/>
              </a:rPr>
              <a:t>USERS</a:t>
            </a:r>
            <a:endParaRPr lang="en-US" b="1" dirty="0"/>
          </a:p>
        </p:txBody>
      </p:sp>
      <p:sp>
        <p:nvSpPr>
          <p:cNvPr id="44" name="Text Placeholder 1"/>
          <p:cNvSpPr txBox="1">
            <a:spLocks/>
          </p:cNvSpPr>
          <p:nvPr/>
        </p:nvSpPr>
        <p:spPr>
          <a:xfrm>
            <a:off x="3403768" y="2624553"/>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are the services that product will provide on top of those data?</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payment on line, reservation, analytics, sales, search </a:t>
            </a:r>
            <a:endParaRPr lang="et-EE" dirty="0" smtClean="0"/>
          </a:p>
          <a:p>
            <a:endParaRPr lang="et-EE" dirty="0" smtClean="0"/>
          </a:p>
          <a:p>
            <a:endParaRPr lang="en-US" dirty="0"/>
          </a:p>
        </p:txBody>
      </p:sp>
      <p:sp>
        <p:nvSpPr>
          <p:cNvPr id="45" name="Text Placeholder 1"/>
          <p:cNvSpPr txBox="1">
            <a:spLocks/>
          </p:cNvSpPr>
          <p:nvPr/>
        </p:nvSpPr>
        <p:spPr>
          <a:xfrm>
            <a:off x="525053" y="2635823"/>
            <a:ext cx="2030654"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Where product data will come from?</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External systems, user entries, AI agents, IOT devices</a:t>
            </a:r>
          </a:p>
          <a:p>
            <a:pPr marL="114300" indent="0" algn="ctr">
              <a:buClr>
                <a:schemeClr val="bg1"/>
              </a:buClr>
              <a:buNone/>
            </a:pPr>
            <a:endParaRPr lang="et-EE" dirty="0" smtClean="0">
              <a:latin typeface="Raleway SemiBold" panose="020B0604020202020204" charset="0"/>
            </a:endParaRPr>
          </a:p>
        </p:txBody>
      </p:sp>
      <p:sp>
        <p:nvSpPr>
          <p:cNvPr id="15" name="Google Shape;247;p23"/>
          <p:cNvSpPr/>
          <p:nvPr/>
        </p:nvSpPr>
        <p:spPr>
          <a:xfrm>
            <a:off x="3347795" y="1256370"/>
            <a:ext cx="2448341"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 name="Google Shape;247;p23"/>
          <p:cNvSpPr/>
          <p:nvPr/>
        </p:nvSpPr>
        <p:spPr>
          <a:xfrm>
            <a:off x="6300192" y="1256370"/>
            <a:ext cx="2304256"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85167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lh3.googleusercontent.com/jww4zlSaj8TaOs6ObRVmOSqyUSaFmeye2nYnsiJXEz7uS3KGRPIpBHs1Yh6DsWBaRwtS8C8NcfsHY7PIocIRC4NpVbrecao53hJ_7DF43_qyWYmilTzCYR_--MNAos2xushLfBL01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51670"/>
            <a:ext cx="426720" cy="42672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7247;p59"/>
          <p:cNvSpPr>
            <a:spLocks noChangeAspect="1"/>
          </p:cNvSpPr>
          <p:nvPr/>
        </p:nvSpPr>
        <p:spPr>
          <a:xfrm>
            <a:off x="7164288" y="1851670"/>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868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607843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Domain Experience</a:t>
            </a:r>
            <a:endParaRPr dirty="0"/>
          </a:p>
        </p:txBody>
      </p:sp>
      <p:sp>
        <p:nvSpPr>
          <p:cNvPr id="406" name="Google Shape;406;p15"/>
          <p:cNvSpPr txBox="1">
            <a:spLocks noGrp="1"/>
          </p:cNvSpPr>
          <p:nvPr>
            <p:ph type="subTitle" idx="1"/>
          </p:nvPr>
        </p:nvSpPr>
        <p:spPr>
          <a:xfrm>
            <a:off x="1085850" y="3147814"/>
            <a:ext cx="564639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Where is possible to find the relevant know how</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1309830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n-US" sz="3000" dirty="0" smtClean="0">
                <a:solidFill>
                  <a:schemeClr val="lt1"/>
                </a:solidFill>
                <a:highlight>
                  <a:schemeClr val="accent1"/>
                </a:highlight>
              </a:rPr>
              <a:t>Project</a:t>
            </a:r>
            <a:endParaRPr lang="en-US" sz="3000" dirty="0" smtClean="0">
              <a:solidFill>
                <a:schemeClr val="lt1"/>
              </a:solidFill>
              <a:highlight>
                <a:schemeClr val="accent1"/>
              </a:highlight>
            </a:endParaRP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4" name="Rectangle 13"/>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516838"/>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546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n-US" sz="3000" dirty="0" smtClean="0">
                <a:solidFill>
                  <a:schemeClr val="lt1"/>
                </a:solidFill>
                <a:highlight>
                  <a:schemeClr val="accent1"/>
                </a:highlight>
              </a:rPr>
              <a:t>Project</a:t>
            </a:r>
            <a:endParaRPr lang="en-US" sz="3000" dirty="0" smtClean="0">
              <a:solidFill>
                <a:schemeClr val="lt1"/>
              </a:solidFill>
              <a:highlight>
                <a:schemeClr val="accent1"/>
              </a:highlight>
            </a:endParaRP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Personal</a:t>
            </a:r>
            <a:endParaRPr lang="et-EE" dirty="0">
              <a:solidFill>
                <a:schemeClr val="accent5"/>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16838"/>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lh4.googleusercontent.com/irSUD1PuLMB7h9OusBEzdj-cMTKOy2IMdFhI6EcgBrBvbbb9mjBld3sLK6CmUqmPiiNq6CkBd44mZV6ZNFEsdIadxMUpXumjFeVJWRwEsycsP3TKBvVSKZAkMJqL3YeQ9XVjYjvv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200" y="254974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2447217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4049558" cy="1013100"/>
          </a:xfrm>
          <a:prstGeom prst="rect">
            <a:avLst/>
          </a:prstGeom>
        </p:spPr>
        <p:txBody>
          <a:bodyPr spcFirstLastPara="1" wrap="square" lIns="0" tIns="0" rIns="0" bIns="0" anchor="t" anchorCtr="0">
            <a:noAutofit/>
          </a:bodyPr>
          <a:lstStyle/>
          <a:p>
            <a:pPr lvl="0">
              <a:lnSpc>
                <a:spcPct val="115000"/>
              </a:lnSpc>
            </a:pPr>
            <a:r>
              <a:rPr lang="en-US" sz="3000" dirty="0" err="1">
                <a:solidFill>
                  <a:schemeClr val="lt1"/>
                </a:solidFill>
                <a:highlight>
                  <a:schemeClr val="accent1"/>
                </a:highlight>
              </a:rPr>
              <a:t>Younicorn</a:t>
            </a:r>
            <a:r>
              <a:rPr lang="en-US" sz="3000" dirty="0">
                <a:solidFill>
                  <a:schemeClr val="lt1"/>
                </a:solidFill>
                <a:highlight>
                  <a:schemeClr val="accent1"/>
                </a:highlight>
              </a:rPr>
              <a:t> </a:t>
            </a:r>
            <a:r>
              <a:rPr lang="et-EE" sz="3000" b="0" dirty="0" smtClean="0">
                <a:solidFill>
                  <a:schemeClr val="lt1"/>
                </a:solidFill>
                <a:highlight>
                  <a:schemeClr val="accent1"/>
                </a:highlight>
              </a:rPr>
              <a:t>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customer experience</a:t>
            </a:r>
            <a:endParaRPr sz="2000" dirty="0">
              <a:solidFill>
                <a:schemeClr val="lt1"/>
              </a:solidFill>
              <a:highlight>
                <a:schemeClr val="accent2"/>
              </a:highlight>
            </a:endParaRPr>
          </a:p>
        </p:txBody>
      </p:sp>
      <p:sp>
        <p:nvSpPr>
          <p:cNvPr id="40" name="Google Shape;1997;p32"/>
          <p:cNvSpPr txBox="1">
            <a:spLocks/>
          </p:cNvSpPr>
          <p:nvPr/>
        </p:nvSpPr>
        <p:spPr>
          <a:xfrm>
            <a:off x="395536" y="1707654"/>
            <a:ext cx="7488832" cy="42050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rgbClr val="01AFE2"/>
                </a:solidFill>
                <a:latin typeface="Raleway SemiBold"/>
                <a:ea typeface="Raleway SemiBold"/>
                <a:cs typeface="Raleway SemiBold"/>
                <a:sym typeface="Raleway SemiBold"/>
              </a:rPr>
              <a:t>Experience as </a:t>
            </a:r>
            <a:r>
              <a:rPr lang="en-US" sz="1800" dirty="0" smtClean="0">
                <a:solidFill>
                  <a:srgbClr val="01AFE2"/>
                </a:solidFill>
                <a:latin typeface="Raleway SemiBold"/>
                <a:ea typeface="Raleway SemiBold"/>
                <a:cs typeface="Raleway SemiBold"/>
                <a:sym typeface="Raleway SemiBold"/>
              </a:rPr>
              <a:t>passenger </a:t>
            </a:r>
            <a:r>
              <a:rPr lang="en-US" sz="1800" b="1" dirty="0" smtClean="0">
                <a:solidFill>
                  <a:srgbClr val="01AFE2"/>
                </a:solidFill>
                <a:latin typeface="Raleway SemiBold"/>
                <a:ea typeface="Raleway SemiBold"/>
                <a:cs typeface="Raleway SemiBold"/>
                <a:sym typeface="Raleway SemiBold"/>
              </a:rPr>
              <a:t>in transportation.</a:t>
            </a:r>
            <a:r>
              <a:rPr lang="en-US" sz="1800"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395536" y="2139702"/>
            <a:ext cx="7742643" cy="43204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as customer </a:t>
            </a:r>
            <a:r>
              <a:rPr lang="en-US" sz="1800" b="1" dirty="0" smtClean="0">
                <a:solidFill>
                  <a:srgbClr val="01AFE2"/>
                </a:solidFill>
                <a:latin typeface="Raleway SemiBold"/>
                <a:ea typeface="Raleway SemiBold"/>
                <a:cs typeface="Raleway SemiBold"/>
                <a:sym typeface="Raleway SemiBold"/>
              </a:rPr>
              <a:t>in restaurant. </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395536" y="3507854"/>
            <a:ext cx="7742643"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rgbClr val="01AFE2"/>
                </a:solidFill>
                <a:latin typeface="Raleway SemiBold"/>
                <a:ea typeface="Raleway SemiBold"/>
                <a:cs typeface="Raleway SemiBold"/>
                <a:sym typeface="Raleway SemiBold"/>
              </a:rPr>
              <a:t>What </a:t>
            </a:r>
            <a:r>
              <a:rPr lang="en-US" sz="1800" dirty="0">
                <a:solidFill>
                  <a:srgbClr val="01AFE2"/>
                </a:solidFill>
                <a:latin typeface="Raleway SemiBold"/>
                <a:ea typeface="Raleway SemiBold"/>
                <a:cs typeface="Raleway SemiBold"/>
                <a:sym typeface="Raleway SemiBold"/>
              </a:rPr>
              <a:t>are </a:t>
            </a:r>
            <a:r>
              <a:rPr lang="en-US" sz="1800" dirty="0" smtClean="0">
                <a:solidFill>
                  <a:srgbClr val="01AFE2"/>
                </a:solidFill>
                <a:latin typeface="Raleway SemiBold"/>
                <a:ea typeface="Raleway SemiBold"/>
                <a:cs typeface="Raleway SemiBold"/>
                <a:sym typeface="Raleway SemiBold"/>
              </a:rPr>
              <a:t>processes </a:t>
            </a:r>
            <a:r>
              <a:rPr lang="en-US" sz="1800" dirty="0">
                <a:solidFill>
                  <a:srgbClr val="01AFE2"/>
                </a:solidFill>
                <a:latin typeface="Raleway SemiBold"/>
                <a:ea typeface="Raleway SemiBold"/>
                <a:cs typeface="Raleway SemiBold"/>
                <a:sym typeface="Raleway SemiBold"/>
              </a:rPr>
              <a:t>I can guess?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What </a:t>
            </a:r>
            <a:r>
              <a:rPr lang="en-US" sz="1800" dirty="0">
                <a:solidFill>
                  <a:srgbClr val="01AFE2"/>
                </a:solidFill>
                <a:latin typeface="Raleway SemiBold"/>
                <a:ea typeface="Raleway SemiBold"/>
                <a:cs typeface="Raleway SemiBold"/>
                <a:sym typeface="Raleway SemiBold"/>
              </a:rPr>
              <a:t>could be a software designed to help </a:t>
            </a:r>
            <a:r>
              <a:rPr lang="en-US" sz="1800" dirty="0" smtClean="0">
                <a:solidFill>
                  <a:srgbClr val="01AFE2"/>
                </a:solidFill>
                <a:latin typeface="Raleway SemiBold"/>
                <a:ea typeface="Raleway SemiBold"/>
                <a:cs typeface="Raleway SemiBold"/>
                <a:sym typeface="Raleway SemiBold"/>
              </a:rPr>
              <a:t>this kind of business</a:t>
            </a:r>
            <a:r>
              <a:rPr lang="en-US" sz="1800" dirty="0">
                <a:solidFill>
                  <a:srgbClr val="01AFE2"/>
                </a:solidFill>
                <a:latin typeface="Raleway SemiBold"/>
                <a:ea typeface="Raleway SemiBold"/>
                <a:cs typeface="Raleway SemiBold"/>
                <a:sym typeface="Raleway SemiBold"/>
              </a:rPr>
              <a:t>?</a:t>
            </a:r>
            <a:endParaRPr lang="en-US" sz="2800" b="1" dirty="0">
              <a:solidFill>
                <a:srgbClr val="01AFE2"/>
              </a:solidFill>
              <a:latin typeface="Raleway SemiBold"/>
              <a:ea typeface="Raleway SemiBold"/>
              <a:cs typeface="Raleway SemiBold"/>
              <a:sym typeface="Raleway SemiBold"/>
            </a:endParaRPr>
          </a:p>
          <a:p>
            <a:pPr marL="0" indent="0">
              <a:buFont typeface="Barlow Light"/>
              <a:buNone/>
            </a:pPr>
            <a:r>
              <a:rPr lang="en-US" sz="1800"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0" name="Google Shape;1997;p32"/>
          <p:cNvSpPr txBox="1">
            <a:spLocks/>
          </p:cNvSpPr>
          <p:nvPr/>
        </p:nvSpPr>
        <p:spPr>
          <a:xfrm>
            <a:off x="395536" y="2571750"/>
            <a:ext cx="7742643" cy="43204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as customer </a:t>
            </a:r>
            <a:r>
              <a:rPr lang="en-US" sz="1800" b="1" dirty="0" smtClean="0">
                <a:solidFill>
                  <a:srgbClr val="01AFE2"/>
                </a:solidFill>
                <a:latin typeface="Raleway SemiBold"/>
                <a:ea typeface="Raleway SemiBold"/>
                <a:cs typeface="Raleway SemiBold"/>
                <a:sym typeface="Raleway SemiBold"/>
              </a:rPr>
              <a:t>in supermarket. </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189751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4111</TotalTime>
  <Words>892</Words>
  <Application>Microsoft Office PowerPoint</Application>
  <PresentationFormat>On-screen Show (16:9)</PresentationFormat>
  <Paragraphs>260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Courier New</vt:lpstr>
      <vt:lpstr>Raleway SemiBold</vt:lpstr>
      <vt:lpstr>Barlow Light</vt:lpstr>
      <vt:lpstr>Squada One</vt:lpstr>
      <vt:lpstr>Barlow</vt:lpstr>
      <vt:lpstr>Calibri</vt:lpstr>
      <vt:lpstr>Gaoler template</vt:lpstr>
      <vt:lpstr>PowerPoint Presentation</vt:lpstr>
      <vt:lpstr>Introduction</vt:lpstr>
      <vt:lpstr>PowerPoint Presentation</vt:lpstr>
      <vt:lpstr>PowerPoint Presentation</vt:lpstr>
      <vt:lpstr>PowerPoint Presentation</vt:lpstr>
      <vt:lpstr>Domain Experience</vt:lpstr>
      <vt:lpstr>PowerPoint Presentation</vt:lpstr>
      <vt:lpstr>PowerPoint Presentation</vt:lpstr>
      <vt:lpstr>Younicorn Project Personal customer experience</vt:lpstr>
      <vt:lpstr>Younicorn Project Personal working experience</vt:lpstr>
      <vt:lpstr>Younicorn Project Personal daily routines</vt:lpstr>
      <vt:lpstr>PowerPoint Presentation</vt:lpstr>
      <vt:lpstr>Younicorn Project Emulator’s customer experience</vt:lpstr>
      <vt:lpstr>Younicorn Project Emulator’s Analyst steps</vt:lpstr>
      <vt:lpstr>Younicorn Project Emulator’s Analyst steps</vt:lpstr>
      <vt:lpstr>Younicorn Project Emulator’s Analyst steps</vt:lpstr>
      <vt:lpstr>Younicorn Project Emulator’s Analyst steps</vt:lpstr>
      <vt:lpstr>Younicorn Project Emulator’s Analyst steps</vt:lpstr>
      <vt:lpstr>Younicorn Project Simulators - Game</vt:lpstr>
      <vt:lpstr>PowerPoint Presentation</vt:lpstr>
      <vt:lpstr>Younicorn Project Innovation Research – Topics of our main interest </vt:lpstr>
      <vt:lpstr>Younicorn Project Innovation and Open data</vt:lpstr>
      <vt:lpstr>Younicorn Project Some Additional resources</vt:lpstr>
      <vt:lpstr>Younicorn Project Some Additional resources</vt:lpstr>
      <vt:lpstr>Time to choose..</vt:lpstr>
      <vt:lpstr>Younicorn Project Role and time investment</vt:lpstr>
      <vt:lpstr>Younicorn Project How to choose next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ADMIN</cp:lastModifiedBy>
  <cp:revision>275</cp:revision>
  <dcterms:modified xsi:type="dcterms:W3CDTF">2020-08-24T15:30:59Z</dcterms:modified>
</cp:coreProperties>
</file>