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7" r:id="rId2"/>
    <p:sldId id="350" r:id="rId3"/>
    <p:sldId id="358" r:id="rId4"/>
    <p:sldId id="359" r:id="rId5"/>
    <p:sldId id="360" r:id="rId6"/>
    <p:sldId id="357" r:id="rId7"/>
    <p:sldId id="351" r:id="rId8"/>
    <p:sldId id="352" r:id="rId9"/>
    <p:sldId id="353" r:id="rId10"/>
    <p:sldId id="354" r:id="rId11"/>
    <p:sldId id="355" r:id="rId12"/>
    <p:sldId id="356" r:id="rId13"/>
    <p:sldId id="324" r:id="rId14"/>
    <p:sldId id="348" r:id="rId15"/>
    <p:sldId id="332" r:id="rId16"/>
    <p:sldId id="362" r:id="rId17"/>
    <p:sldId id="335" r:id="rId18"/>
    <p:sldId id="363" r:id="rId19"/>
    <p:sldId id="339" r:id="rId20"/>
    <p:sldId id="338" r:id="rId21"/>
    <p:sldId id="340" r:id="rId22"/>
    <p:sldId id="343" r:id="rId23"/>
    <p:sldId id="344" r:id="rId24"/>
    <p:sldId id="345" r:id="rId25"/>
    <p:sldId id="346" r:id="rId26"/>
  </p:sldIdLst>
  <p:sldSz cx="9144000" cy="5143500" type="screen16x9"/>
  <p:notesSz cx="6858000" cy="9144000"/>
  <p:embeddedFontLst>
    <p:embeddedFont>
      <p:font typeface="Pontano Sans" charset="0"/>
      <p:regular r:id="rId28"/>
    </p:embeddedFont>
    <p:embeddedFont>
      <p:font typeface="Fira Sans Extra Condensed Medium" charset="0"/>
      <p:regular r:id="rId29"/>
      <p:bold r:id="rId30"/>
      <p:italic r:id="rId31"/>
      <p:boldItalic r:id="rId32"/>
    </p:embeddedFont>
    <p:embeddedFont>
      <p:font typeface="Poppins Light" charset="0"/>
      <p:regular r:id="rId33"/>
      <p:bold r:id="rId34"/>
      <p:italic r:id="rId35"/>
      <p:boldItalic r:id="rId36"/>
    </p:embeddedFont>
    <p:embeddedFont>
      <p:font typeface="Poppins SemiBold" charset="0"/>
      <p:regular r:id="rId37"/>
      <p:bold r:id="rId38"/>
      <p:italic r:id="rId39"/>
      <p:boldItalic r:id="rId40"/>
    </p:embeddedFont>
    <p:embeddedFont>
      <p:font typeface="맑은 고딕" pitchFamily="34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BC"/>
    <a:srgbClr val="5C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151BFD9-B673-4575-9619-315F247D540B}">
  <a:tblStyle styleId="{5151BFD9-B673-4575-9619-315F247D54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64" d="100"/>
          <a:sy n="164" d="100"/>
        </p:scale>
        <p:origin x="-1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370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e0371d4f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2e0371d4f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c779a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3c779a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52e0371d4f_2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52e0371d4f_2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055300" y="1015425"/>
            <a:ext cx="5033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496850" y="2749200"/>
            <a:ext cx="4150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3" y="80952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908038" y="256588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080688" y="298093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2358638" y="997200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ctrTitle" idx="3"/>
          </p:nvPr>
        </p:nvSpPr>
        <p:spPr>
          <a:xfrm>
            <a:off x="3444738" y="343673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4"/>
          </p:nvPr>
        </p:nvSpPr>
        <p:spPr>
          <a:xfrm>
            <a:off x="3582288" y="3849890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5"/>
          </p:nvPr>
        </p:nvSpPr>
        <p:spPr>
          <a:xfrm>
            <a:off x="3895338" y="1868046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 idx="6"/>
          </p:nvPr>
        </p:nvSpPr>
        <p:spPr>
          <a:xfrm>
            <a:off x="4983037" y="256591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7"/>
          </p:nvPr>
        </p:nvSpPr>
        <p:spPr>
          <a:xfrm>
            <a:off x="5155687" y="297906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8"/>
          </p:nvPr>
        </p:nvSpPr>
        <p:spPr>
          <a:xfrm>
            <a:off x="5433637" y="99721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ctrTitle" idx="9"/>
          </p:nvPr>
        </p:nvSpPr>
        <p:spPr>
          <a:xfrm>
            <a:off x="6501311" y="344031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3"/>
          </p:nvPr>
        </p:nvSpPr>
        <p:spPr>
          <a:xfrm>
            <a:off x="6673961" y="385536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14"/>
          </p:nvPr>
        </p:nvSpPr>
        <p:spPr>
          <a:xfrm>
            <a:off x="6951911" y="1871631"/>
            <a:ext cx="13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ctrTitle" idx="15"/>
          </p:nvPr>
        </p:nvSpPr>
        <p:spPr>
          <a:xfrm>
            <a:off x="622796" y="38883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point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2380500" y="1982400"/>
            <a:ext cx="43830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13367" y="390106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70" y="5765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615264" y="391698"/>
            <a:ext cx="167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282175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ctrTitle" idx="2"/>
          </p:nvPr>
        </p:nvSpPr>
        <p:spPr>
          <a:xfrm>
            <a:off x="1881575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3"/>
          </p:nvPr>
        </p:nvSpPr>
        <p:spPr>
          <a:xfrm>
            <a:off x="5074550" y="1409625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ctrTitle" idx="4"/>
          </p:nvPr>
        </p:nvSpPr>
        <p:spPr>
          <a:xfrm>
            <a:off x="4673950" y="1101025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5"/>
          </p:nvPr>
        </p:nvSpPr>
        <p:spPr>
          <a:xfrm>
            <a:off x="2282175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ctrTitle" idx="6"/>
          </p:nvPr>
        </p:nvSpPr>
        <p:spPr>
          <a:xfrm>
            <a:off x="1881575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7"/>
          </p:nvPr>
        </p:nvSpPr>
        <p:spPr>
          <a:xfrm>
            <a:off x="5074550" y="359230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ctrTitle" idx="8"/>
          </p:nvPr>
        </p:nvSpPr>
        <p:spPr>
          <a:xfrm>
            <a:off x="4673950" y="32837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45" y="51836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8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 descr="kn_both_pos_ank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1136400" y="1679559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4799700" y="1689650"/>
            <a:ext cx="29355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4" name="Picture 35" descr="kn_both_pos_ank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94" y="27897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9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rgbClr val="66666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●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ntano Sans"/>
              <a:buChar char="○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ontano Sans"/>
              <a:buChar char="■"/>
              <a:defRPr sz="12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4" r:id="rId3"/>
    <p:sldLayoutId id="2147483668" r:id="rId4"/>
    <p:sldLayoutId id="2147483677" r:id="rId5"/>
    <p:sldLayoutId id="2147483678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195736" y="3003798"/>
            <a:ext cx="5184576" cy="43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7"/>
          <p:cNvSpPr txBox="1">
            <a:spLocks noGrp="1"/>
          </p:cNvSpPr>
          <p:nvPr>
            <p:ph type="subTitle" idx="1"/>
          </p:nvPr>
        </p:nvSpPr>
        <p:spPr>
          <a:xfrm>
            <a:off x="2339752" y="3003798"/>
            <a:ext cx="5040560" cy="42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 smtClean="0"/>
              <a:t>Internship programs </a:t>
            </a:r>
            <a:endParaRPr sz="1400" dirty="0"/>
          </a:p>
        </p:txBody>
      </p:sp>
      <p:sp>
        <p:nvSpPr>
          <p:cNvPr id="171" name="Google Shape;171;p37"/>
          <p:cNvSpPr txBox="1">
            <a:spLocks noGrp="1"/>
          </p:cNvSpPr>
          <p:nvPr>
            <p:ph type="ctrTitle"/>
          </p:nvPr>
        </p:nvSpPr>
        <p:spPr>
          <a:xfrm>
            <a:off x="2055300" y="465936"/>
            <a:ext cx="5033400" cy="233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KNITS</a:t>
            </a:r>
            <a:br>
              <a:rPr lang="en-US" dirty="0" smtClean="0"/>
            </a:br>
            <a:r>
              <a:rPr lang="en-US" dirty="0" smtClean="0"/>
              <a:t>Internship</a:t>
            </a:r>
            <a:br>
              <a:rPr lang="en-US" dirty="0" smtClean="0"/>
            </a:br>
            <a:r>
              <a:rPr lang="en-US" dirty="0" smtClean="0"/>
              <a:t>Programs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2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Logistics </a:t>
            </a:r>
            <a:br>
              <a:rPr lang="et-EE" sz="1100" dirty="0" smtClean="0"/>
            </a:br>
            <a:r>
              <a:rPr lang="et-EE" sz="1100" dirty="0" smtClean="0"/>
              <a:t>processes</a:t>
            </a:r>
            <a:endParaRPr sz="1100" dirty="0"/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Open </a:t>
            </a:r>
            <a:br>
              <a:rPr lang="et-EE" sz="1100" dirty="0" smtClean="0"/>
            </a:br>
            <a:r>
              <a:rPr lang="et-EE" sz="1100" dirty="0" smtClean="0"/>
              <a:t>source</a:t>
            </a:r>
            <a:endParaRPr sz="1100" dirty="0"/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bg1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bg1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Zero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Budget</a:t>
            </a:r>
            <a:endParaRPr sz="1100" dirty="0">
              <a:solidFill>
                <a:schemeClr val="accent4"/>
              </a:solidFill>
            </a:endParaRPr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audience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5428681" y="1789207"/>
            <a:ext cx="991209" cy="45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Logistics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processes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3" name="Google Shape;2175;p69"/>
          <p:cNvSpPr/>
          <p:nvPr/>
        </p:nvSpPr>
        <p:spPr>
          <a:xfrm>
            <a:off x="5557604" y="2205026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836593" y="1759110"/>
            <a:ext cx="668654" cy="48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Open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source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68" name="Google Shape;2175;p69"/>
          <p:cNvSpPr/>
          <p:nvPr/>
        </p:nvSpPr>
        <p:spPr>
          <a:xfrm>
            <a:off x="6861623" y="220600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7604;p59"/>
          <p:cNvGrpSpPr>
            <a:grpSpLocks noChangeAspect="1"/>
          </p:cNvGrpSpPr>
          <p:nvPr/>
        </p:nvGrpSpPr>
        <p:grpSpPr>
          <a:xfrm>
            <a:off x="7038060" y="2301738"/>
            <a:ext cx="307325" cy="301567"/>
            <a:chOff x="1329585" y="1989925"/>
            <a:chExt cx="341472" cy="335074"/>
          </a:xfrm>
          <a:solidFill>
            <a:schemeClr val="accent4"/>
          </a:solidFill>
        </p:grpSpPr>
        <p:sp>
          <p:nvSpPr>
            <p:cNvPr id="70" name="Google Shape;7605;p59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7606;p59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Google Shape;7607;p59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oogle Shape;7558;p59"/>
          <p:cNvGrpSpPr>
            <a:grpSpLocks noChangeAspect="1"/>
          </p:cNvGrpSpPr>
          <p:nvPr/>
        </p:nvGrpSpPr>
        <p:grpSpPr>
          <a:xfrm>
            <a:off x="5720603" y="2304443"/>
            <a:ext cx="318268" cy="318956"/>
            <a:chOff x="2280029" y="1970604"/>
            <a:chExt cx="353631" cy="354395"/>
          </a:xfrm>
          <a:solidFill>
            <a:schemeClr val="accent4"/>
          </a:solidFill>
        </p:grpSpPr>
        <p:sp>
          <p:nvSpPr>
            <p:cNvPr id="80" name="Google Shape;7559;p59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60;p59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61;p59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62;p59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accent4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>
                <a:solidFill>
                  <a:schemeClr val="accent4"/>
                </a:solidFill>
              </a:rPr>
              <a:t>Extended </a:t>
            </a:r>
            <a:br>
              <a:rPr lang="et-EE" sz="1100" dirty="0" smtClean="0">
                <a:solidFill>
                  <a:schemeClr val="accent4"/>
                </a:solidFill>
              </a:rPr>
            </a:br>
            <a:r>
              <a:rPr lang="et-EE" sz="1100" dirty="0" smtClean="0">
                <a:solidFill>
                  <a:schemeClr val="accent4"/>
                </a:solidFill>
              </a:rPr>
              <a:t>time</a:t>
            </a: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accent4"/>
          </a:solidFill>
        </p:grpSpPr>
        <p:sp>
          <p:nvSpPr>
            <p:cNvPr id="3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BUSINESS</a:t>
            </a:r>
            <a:endParaRPr lang="et-EE" sz="1100" dirty="0"/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91987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DEV OPS</a:t>
            </a:r>
            <a:endParaRPr lang="et-EE" sz="1100" dirty="0"/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19049" y="190538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/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5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TARGET AND TIMELINE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24884" y="1911299"/>
            <a:ext cx="1129376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BACKEND DEV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524178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778336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167;p69"/>
          <p:cNvSpPr txBox="1">
            <a:spLocks/>
          </p:cNvSpPr>
          <p:nvPr/>
        </p:nvSpPr>
        <p:spPr>
          <a:xfrm>
            <a:off x="2151748" y="1911300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/>
              <a:t>FULL STACK DEV</a:t>
            </a:r>
            <a:endParaRPr lang="et-EE" sz="1100" dirty="0"/>
          </a:p>
        </p:txBody>
      </p:sp>
      <p:sp>
        <p:nvSpPr>
          <p:cNvPr id="58" name="Google Shape;2175;p69"/>
          <p:cNvSpPr/>
          <p:nvPr/>
        </p:nvSpPr>
        <p:spPr>
          <a:xfrm>
            <a:off x="2316848" y="2193579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67;p69"/>
          <p:cNvSpPr txBox="1">
            <a:spLocks/>
          </p:cNvSpPr>
          <p:nvPr/>
        </p:nvSpPr>
        <p:spPr>
          <a:xfrm>
            <a:off x="3780569" y="1911299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BUSINESS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67" name="Google Shape;2175;p69"/>
          <p:cNvSpPr/>
          <p:nvPr/>
        </p:nvSpPr>
        <p:spPr>
          <a:xfrm>
            <a:off x="3878656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67;p69"/>
          <p:cNvSpPr txBox="1">
            <a:spLocks/>
          </p:cNvSpPr>
          <p:nvPr/>
        </p:nvSpPr>
        <p:spPr>
          <a:xfrm>
            <a:off x="6973232" y="1868691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 smtClean="0">
                <a:solidFill>
                  <a:schemeClr val="accent4"/>
                </a:solidFill>
              </a:rPr>
              <a:t>DEV</a:t>
            </a:r>
            <a:r>
              <a:rPr lang="et-EE" sz="1100" dirty="0" smtClean="0"/>
              <a:t> </a:t>
            </a:r>
            <a:r>
              <a:rPr lang="et-EE" sz="1100" dirty="0" smtClean="0">
                <a:solidFill>
                  <a:schemeClr val="accent4"/>
                </a:solidFill>
              </a:rPr>
              <a:t>OPS</a:t>
            </a:r>
            <a:endParaRPr lang="et-EE" sz="1100" dirty="0">
              <a:solidFill>
                <a:schemeClr val="accent4"/>
              </a:solidFill>
            </a:endParaRPr>
          </a:p>
        </p:txBody>
      </p:sp>
      <p:sp>
        <p:nvSpPr>
          <p:cNvPr id="73" name="Google Shape;2175;p69"/>
          <p:cNvSpPr/>
          <p:nvPr/>
        </p:nvSpPr>
        <p:spPr>
          <a:xfrm>
            <a:off x="7042199" y="2201562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7;p69"/>
          <p:cNvSpPr txBox="1">
            <a:spLocks/>
          </p:cNvSpPr>
          <p:nvPr/>
        </p:nvSpPr>
        <p:spPr>
          <a:xfrm>
            <a:off x="5559817" y="1870436"/>
            <a:ext cx="1237932" cy="2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 SemiBold"/>
              <a:buNone/>
              <a:defRPr sz="1600" b="0" i="0" u="none" strike="noStrike" cap="non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t-EE" sz="1100" dirty="0">
                <a:solidFill>
                  <a:schemeClr val="accent4"/>
                </a:solidFill>
              </a:rPr>
              <a:t>QA</a:t>
            </a:r>
          </a:p>
        </p:txBody>
      </p:sp>
      <p:sp>
        <p:nvSpPr>
          <p:cNvPr id="78" name="Google Shape;2175;p69"/>
          <p:cNvSpPr/>
          <p:nvPr/>
        </p:nvSpPr>
        <p:spPr>
          <a:xfrm>
            <a:off x="5454064" y="2203307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7059;p89"/>
          <p:cNvGrpSpPr>
            <a:grpSpLocks noChangeAspect="1"/>
          </p:cNvGrpSpPr>
          <p:nvPr/>
        </p:nvGrpSpPr>
        <p:grpSpPr>
          <a:xfrm>
            <a:off x="4055337" y="2323117"/>
            <a:ext cx="306038" cy="262778"/>
            <a:chOff x="848978" y="4297637"/>
            <a:chExt cx="377824" cy="324418"/>
          </a:xfrm>
          <a:solidFill>
            <a:schemeClr val="accent4"/>
          </a:solidFill>
        </p:grpSpPr>
        <p:sp>
          <p:nvSpPr>
            <p:cNvPr id="114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9234;p93"/>
          <p:cNvGrpSpPr>
            <a:grpSpLocks noChangeAspect="1"/>
          </p:cNvGrpSpPr>
          <p:nvPr/>
        </p:nvGrpSpPr>
        <p:grpSpPr>
          <a:xfrm>
            <a:off x="962553" y="2333615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17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7073;p89"/>
          <p:cNvGrpSpPr>
            <a:grpSpLocks noChangeAspect="1"/>
          </p:cNvGrpSpPr>
          <p:nvPr/>
        </p:nvGrpSpPr>
        <p:grpSpPr>
          <a:xfrm>
            <a:off x="7182009" y="2312129"/>
            <a:ext cx="357773" cy="313803"/>
            <a:chOff x="2179081" y="4285511"/>
            <a:chExt cx="397525" cy="348670"/>
          </a:xfrm>
          <a:solidFill>
            <a:schemeClr val="accent4"/>
          </a:solidFill>
        </p:grpSpPr>
        <p:sp>
          <p:nvSpPr>
            <p:cNvPr id="12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9150;p93"/>
          <p:cNvGrpSpPr>
            <a:grpSpLocks noChangeAspect="1"/>
          </p:cNvGrpSpPr>
          <p:nvPr/>
        </p:nvGrpSpPr>
        <p:grpSpPr>
          <a:xfrm>
            <a:off x="2474596" y="2326476"/>
            <a:ext cx="359207" cy="263825"/>
            <a:chOff x="2278533" y="2937377"/>
            <a:chExt cx="346788" cy="254704"/>
          </a:xfrm>
          <a:solidFill>
            <a:schemeClr val="bg1"/>
          </a:solidFill>
        </p:grpSpPr>
        <p:sp>
          <p:nvSpPr>
            <p:cNvPr id="129" name="Google Shape;9151;p93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9152;p93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6662;p57"/>
          <p:cNvGrpSpPr/>
          <p:nvPr/>
        </p:nvGrpSpPr>
        <p:grpSpPr>
          <a:xfrm>
            <a:off x="5615229" y="2303209"/>
            <a:ext cx="337069" cy="302593"/>
            <a:chOff x="3441065" y="4302505"/>
            <a:chExt cx="337069" cy="302593"/>
          </a:xfrm>
          <a:solidFill>
            <a:schemeClr val="accent4"/>
          </a:solidFill>
        </p:grpSpPr>
        <p:sp>
          <p:nvSpPr>
            <p:cNvPr id="132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36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Talent Pool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26;p37"/>
          <p:cNvSpPr/>
          <p:nvPr/>
        </p:nvSpPr>
        <p:spPr>
          <a:xfrm rot="5400000">
            <a:off x="1165410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INTERNSHIP MODELS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25;p37"/>
          <p:cNvSpPr/>
          <p:nvPr/>
        </p:nvSpPr>
        <p:spPr>
          <a:xfrm>
            <a:off x="832852" y="1728776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1059814" y="2463842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accent4"/>
                </a:solidFill>
              </a:rPr>
              <a:t>Talent Pool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69" name="Google Shape;426;p37"/>
          <p:cNvSpPr/>
          <p:nvPr/>
        </p:nvSpPr>
        <p:spPr>
          <a:xfrm rot="5400000">
            <a:off x="3496421" y="1646742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25;p37"/>
          <p:cNvSpPr/>
          <p:nvPr/>
        </p:nvSpPr>
        <p:spPr>
          <a:xfrm>
            <a:off x="3163863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3373353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 Team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5" name="Google Shape;426;p37"/>
          <p:cNvSpPr/>
          <p:nvPr/>
        </p:nvSpPr>
        <p:spPr>
          <a:xfrm rot="5400000">
            <a:off x="5885317" y="1646784"/>
            <a:ext cx="377684" cy="104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25;p37"/>
          <p:cNvSpPr/>
          <p:nvPr/>
        </p:nvSpPr>
        <p:spPr>
          <a:xfrm>
            <a:off x="5552759" y="1728734"/>
            <a:ext cx="2085600" cy="140958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36;p37"/>
          <p:cNvSpPr txBox="1">
            <a:spLocks noGrp="1"/>
          </p:cNvSpPr>
          <p:nvPr>
            <p:ph type="ctrTitle" idx="4294967295"/>
          </p:nvPr>
        </p:nvSpPr>
        <p:spPr>
          <a:xfrm>
            <a:off x="5773905" y="2463800"/>
            <a:ext cx="1759804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</a:rPr>
              <a:t>KNITS CV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1162475" y="664276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1460625" y="290480"/>
            <a:ext cx="2343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Talent Pool</a:t>
            </a:r>
            <a:r>
              <a:rPr lang="en"/>
              <a:t> </a:t>
            </a:r>
            <a:endParaRPr sz="28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3708600" y="1142630"/>
            <a:ext cx="9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32"/>
          <p:cNvCxnSpPr/>
          <p:nvPr/>
        </p:nvCxnSpPr>
        <p:spPr>
          <a:xfrm>
            <a:off x="4011150" y="1142630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32"/>
          <p:cNvCxnSpPr/>
          <p:nvPr/>
        </p:nvCxnSpPr>
        <p:spPr>
          <a:xfrm>
            <a:off x="4011150" y="2214128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4087347" y="114263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4" name="Google Shape;344;p32"/>
          <p:cNvCxnSpPr/>
          <p:nvPr/>
        </p:nvCxnSpPr>
        <p:spPr>
          <a:xfrm>
            <a:off x="4011150" y="17952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4011150" y="33462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46" name="Google Shape;346;p32"/>
          <p:cNvSpPr txBox="1">
            <a:spLocks noGrp="1"/>
          </p:cNvSpPr>
          <p:nvPr>
            <p:ph type="subTitle" idx="1"/>
          </p:nvPr>
        </p:nvSpPr>
        <p:spPr>
          <a:xfrm>
            <a:off x="5498825" y="860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Portfolio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One trainee.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From design to deploy.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Trainee owns code. </a:t>
            </a:r>
            <a:br>
              <a:rPr lang="en"/>
            </a:br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450" y="870775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32"/>
          <p:cNvCxnSpPr/>
          <p:nvPr/>
        </p:nvCxnSpPr>
        <p:spPr>
          <a:xfrm>
            <a:off x="4011150" y="3014432"/>
            <a:ext cx="0" cy="1407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4011150" y="4413050"/>
            <a:ext cx="59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 txBox="1">
            <a:spLocks noGrp="1"/>
          </p:cNvSpPr>
          <p:nvPr>
            <p:ph type="subTitle" idx="1"/>
          </p:nvPr>
        </p:nvSpPr>
        <p:spPr>
          <a:xfrm>
            <a:off x="5479475" y="196620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Educational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Logistic process simulator.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648" y="3057650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5507900" y="2974525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Knits Lab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Open source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Technology focused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public. </a:t>
            </a:r>
            <a:br>
              <a:rPr lang="en"/>
            </a:br>
            <a:endParaRPr/>
          </a:p>
        </p:txBody>
      </p:sp>
      <p:pic>
        <p:nvPicPr>
          <p:cNvPr id="353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038" y="1959350"/>
            <a:ext cx="509550" cy="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4088" y="4104725"/>
            <a:ext cx="458325" cy="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 txBox="1">
            <a:spLocks noGrp="1"/>
          </p:cNvSpPr>
          <p:nvPr>
            <p:ph type="subTitle" idx="1"/>
          </p:nvPr>
        </p:nvSpPr>
        <p:spPr>
          <a:xfrm>
            <a:off x="5488550" y="4026650"/>
            <a:ext cx="2005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b="1"/>
              <a:t>Back Office Tools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KN project.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is in KN git. </a:t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8658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2896946" y="858678"/>
            <a:ext cx="2521200" cy="1036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>
            <a:spLocks noGrp="1"/>
          </p:cNvSpPr>
          <p:nvPr>
            <p:ph type="ctrTitle"/>
          </p:nvPr>
        </p:nvSpPr>
        <p:spPr>
          <a:xfrm>
            <a:off x="3100794" y="1165154"/>
            <a:ext cx="2250508" cy="740771"/>
          </a:xfrm>
        </p:spPr>
        <p:txBody>
          <a:bodyPr/>
          <a:lstStyle/>
          <a:p>
            <a:pPr lvl="0"/>
            <a:r>
              <a:rPr lang="en-US" sz="1800" dirty="0" smtClean="0"/>
              <a:t>KNITS Educational</a:t>
            </a:r>
            <a:endParaRPr lang="en-US" sz="1800" dirty="0"/>
          </a:p>
        </p:txBody>
      </p:sp>
      <p:pic>
        <p:nvPicPr>
          <p:cNvPr id="353" name="Google Shape;353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99" y="954072"/>
            <a:ext cx="356685" cy="356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9936;p64"/>
          <p:cNvGrpSpPr/>
          <p:nvPr/>
        </p:nvGrpSpPr>
        <p:grpSpPr>
          <a:xfrm rot="10800000">
            <a:off x="2090889" y="2071950"/>
            <a:ext cx="4047825" cy="2469579"/>
            <a:chOff x="5012048" y="1161256"/>
            <a:chExt cx="3760857" cy="2615496"/>
          </a:xfrm>
        </p:grpSpPr>
        <p:sp>
          <p:nvSpPr>
            <p:cNvPr id="21" name="Google Shape;9937;p64"/>
            <p:cNvSpPr/>
            <p:nvPr/>
          </p:nvSpPr>
          <p:spPr>
            <a:xfrm>
              <a:off x="5012048" y="1161256"/>
              <a:ext cx="3760857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38;p64"/>
            <p:cNvSpPr/>
            <p:nvPr/>
          </p:nvSpPr>
          <p:spPr>
            <a:xfrm>
              <a:off x="5506713" y="1830662"/>
              <a:ext cx="2746856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39;p64"/>
            <p:cNvSpPr>
              <a:spLocks noChangeAspect="1"/>
            </p:cNvSpPr>
            <p:nvPr/>
          </p:nvSpPr>
          <p:spPr>
            <a:xfrm>
              <a:off x="5986083" y="2505733"/>
              <a:ext cx="1789224" cy="613605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40;p64"/>
            <p:cNvSpPr/>
            <p:nvPr/>
          </p:nvSpPr>
          <p:spPr>
            <a:xfrm>
              <a:off x="6402753" y="3144327"/>
              <a:ext cx="960628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2166;p69"/>
          <p:cNvSpPr txBox="1">
            <a:spLocks/>
          </p:cNvSpPr>
          <p:nvPr/>
        </p:nvSpPr>
        <p:spPr>
          <a:xfrm>
            <a:off x="2902092" y="3933747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200" b="1" dirty="0" smtClean="0"/>
              <a:t>Technical Development</a:t>
            </a:r>
            <a:br>
              <a:rPr lang="en-US" sz="1200" b="1" dirty="0" smtClean="0"/>
            </a:br>
            <a:r>
              <a:rPr lang="en-US" sz="900" b="1" dirty="0" smtClean="0"/>
              <a:t>Full Stack  software development, QA, </a:t>
            </a:r>
            <a:r>
              <a:rPr lang="en-US" sz="900" b="1" dirty="0" err="1" smtClean="0"/>
              <a:t>DevOps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7" name="Google Shape;2166;p69"/>
          <p:cNvSpPr txBox="1">
            <a:spLocks/>
          </p:cNvSpPr>
          <p:nvPr/>
        </p:nvSpPr>
        <p:spPr>
          <a:xfrm>
            <a:off x="2905704" y="3353156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200" b="1" dirty="0" smtClean="0"/>
              <a:t>Logistics Application</a:t>
            </a:r>
            <a:br>
              <a:rPr lang="en-US" sz="1200" b="1" dirty="0" smtClean="0"/>
            </a:br>
            <a:r>
              <a:rPr lang="en-US" sz="900" b="1" dirty="0" smtClean="0"/>
              <a:t>Domain  </a:t>
            </a:r>
            <a:r>
              <a:rPr lang="en-US" sz="900" b="1" dirty="0"/>
              <a:t>P</a:t>
            </a:r>
            <a:r>
              <a:rPr lang="en-US" sz="900" b="1" dirty="0" smtClean="0"/>
              <a:t>rocesses Workflow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8" name="Google Shape;2166;p69"/>
          <p:cNvSpPr txBox="1">
            <a:spLocks/>
          </p:cNvSpPr>
          <p:nvPr/>
        </p:nvSpPr>
        <p:spPr>
          <a:xfrm>
            <a:off x="2923890" y="2743665"/>
            <a:ext cx="242072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050" b="1" dirty="0" smtClean="0"/>
              <a:t>Business  Analyst</a:t>
            </a:r>
          </a:p>
          <a:p>
            <a:pPr marL="0" indent="0"/>
            <a:r>
              <a:rPr lang="en-US" sz="900" b="1" dirty="0" smtClean="0"/>
              <a:t>Supply Chain Management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49" name="Google Shape;2166;p69"/>
          <p:cNvSpPr txBox="1">
            <a:spLocks/>
          </p:cNvSpPr>
          <p:nvPr/>
        </p:nvSpPr>
        <p:spPr>
          <a:xfrm>
            <a:off x="2947186" y="2258269"/>
            <a:ext cx="2352841" cy="4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/>
            <a:r>
              <a:rPr lang="en-US" sz="1050" b="1" dirty="0" smtClean="0"/>
              <a:t>Recruited</a:t>
            </a:r>
          </a:p>
          <a:p>
            <a:pPr marL="0" indent="0"/>
            <a:r>
              <a:rPr lang="en-US" sz="900" b="1" dirty="0" smtClean="0"/>
              <a:t>Join KN teams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9636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4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65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6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27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8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00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01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4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5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Internship </a:t>
            </a:r>
            <a:r>
              <a:rPr lang="et-EE" dirty="0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5"/>
            <a:ext cx="876370" cy="40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solidFill>
            <a:srgbClr val="0070C0"/>
          </a:solidFill>
          <a:extLst/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28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29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96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393694" y="143207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Internship </a:t>
            </a:r>
            <a:r>
              <a:rPr lang="et-EE" smtClean="0"/>
              <a:t>calendar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419819" y="504745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2465039" y="1025279"/>
            <a:ext cx="2946559" cy="291730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44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>
            <a:off x="5204604" y="1374198"/>
            <a:ext cx="70866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5196591" y="3313858"/>
            <a:ext cx="844801" cy="24284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V="1">
            <a:off x="4158482" y="3942581"/>
            <a:ext cx="288331" cy="356168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>
            <a:off x="1969272" y="1366697"/>
            <a:ext cx="737430" cy="26289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1701787" y="2970376"/>
            <a:ext cx="760299" cy="254811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2175;p69"/>
          <p:cNvSpPr/>
          <p:nvPr/>
        </p:nvSpPr>
        <p:spPr>
          <a:xfrm>
            <a:off x="5955601" y="1194747"/>
            <a:ext cx="1043150" cy="32699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66;p69"/>
          <p:cNvSpPr txBox="1">
            <a:spLocks/>
          </p:cNvSpPr>
          <p:nvPr/>
        </p:nvSpPr>
        <p:spPr>
          <a:xfrm>
            <a:off x="5938129" y="1125002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Feb-May: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9" name="Google Shape;2166;p69"/>
          <p:cNvSpPr txBox="1">
            <a:spLocks/>
          </p:cNvSpPr>
          <p:nvPr/>
        </p:nvSpPr>
        <p:spPr>
          <a:xfrm>
            <a:off x="1461199" y="1600466"/>
            <a:ext cx="876370" cy="4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Elite Team</a:t>
            </a:r>
          </a:p>
          <a:p>
            <a:pPr marL="0" indent="0" algn="l"/>
            <a:r>
              <a:rPr lang="et-EE" dirty="0" smtClean="0"/>
              <a:t>Internship</a:t>
            </a:r>
            <a:r>
              <a:rPr lang="et-EE" b="1" dirty="0" smtClean="0"/>
              <a:t/>
            </a:r>
            <a:br>
              <a:rPr lang="et-EE" b="1" dirty="0" smtClean="0"/>
            </a:b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61" name="Freeform 98">
            <a:extLst>
              <a:ext uri="{FF2B5EF4-FFF2-40B4-BE49-F238E27FC236}">
                <a16:creationId xmlns:a16="http://schemas.microsoft.com/office/drawing/2014/main" xmlns="" id="{E19CB9B2-0EEA-4FC8-9843-2F67E89819A7}"/>
              </a:ext>
            </a:extLst>
          </p:cNvPr>
          <p:cNvSpPr/>
          <p:nvPr/>
        </p:nvSpPr>
        <p:spPr>
          <a:xfrm flipH="1" flipV="1">
            <a:off x="2618216" y="3916520"/>
            <a:ext cx="672458" cy="452604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tx2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166;p69"/>
          <p:cNvSpPr txBox="1">
            <a:spLocks/>
          </p:cNvSpPr>
          <p:nvPr/>
        </p:nvSpPr>
        <p:spPr>
          <a:xfrm>
            <a:off x="6129688" y="3408055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June: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3" name="Google Shape;2175;p69"/>
          <p:cNvSpPr/>
          <p:nvPr/>
        </p:nvSpPr>
        <p:spPr>
          <a:xfrm>
            <a:off x="6093950" y="3433160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342;p32"/>
          <p:cNvCxnSpPr/>
          <p:nvPr/>
        </p:nvCxnSpPr>
        <p:spPr>
          <a:xfrm flipV="1">
            <a:off x="3988112" y="687256"/>
            <a:ext cx="0" cy="30920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31" name="Google Shape;370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251" y="1654211"/>
            <a:ext cx="278670" cy="278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4" name="Google Shape;2166;p69"/>
          <p:cNvSpPr txBox="1">
            <a:spLocks/>
          </p:cNvSpPr>
          <p:nvPr/>
        </p:nvSpPr>
        <p:spPr>
          <a:xfrm>
            <a:off x="7277151" y="366341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Selection days</a:t>
            </a:r>
            <a:br>
              <a:rPr lang="et-EE" dirty="0" smtClean="0"/>
            </a:br>
            <a:r>
              <a:rPr lang="et-EE" dirty="0" smtClean="0"/>
              <a:t>Interviews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519109" y="3690492"/>
            <a:ext cx="388892" cy="285413"/>
            <a:chOff x="4010205" y="1802096"/>
            <a:chExt cx="620038" cy="1407900"/>
          </a:xfrm>
        </p:grpSpPr>
        <p:cxnSp>
          <p:nvCxnSpPr>
            <p:cNvPr id="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41" name="Group 40"/>
          <p:cNvGrpSpPr/>
          <p:nvPr/>
        </p:nvGrpSpPr>
        <p:grpSpPr>
          <a:xfrm>
            <a:off x="6517073" y="3968936"/>
            <a:ext cx="388892" cy="462557"/>
            <a:chOff x="4010205" y="1802096"/>
            <a:chExt cx="620038" cy="1407900"/>
          </a:xfrm>
        </p:grpSpPr>
        <p:cxnSp>
          <p:nvCxnSpPr>
            <p:cNvPr id="4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49" name="Google Shape;2166;p69"/>
          <p:cNvSpPr txBox="1">
            <a:spLocks/>
          </p:cNvSpPr>
          <p:nvPr/>
        </p:nvSpPr>
        <p:spPr>
          <a:xfrm>
            <a:off x="4474392" y="4087326"/>
            <a:ext cx="971673" cy="20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July:</a:t>
            </a:r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52" name="Google Shape;2175;p69"/>
          <p:cNvSpPr/>
          <p:nvPr/>
        </p:nvSpPr>
        <p:spPr>
          <a:xfrm>
            <a:off x="4502718" y="416508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175;p69"/>
          <p:cNvSpPr/>
          <p:nvPr/>
        </p:nvSpPr>
        <p:spPr>
          <a:xfrm>
            <a:off x="855747" y="1237049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6;p69"/>
          <p:cNvSpPr txBox="1">
            <a:spLocks/>
          </p:cNvSpPr>
          <p:nvPr/>
        </p:nvSpPr>
        <p:spPr>
          <a:xfrm>
            <a:off x="825058" y="1182788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Oct-Nov: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13000" y="1494382"/>
            <a:ext cx="194446" cy="285413"/>
            <a:chOff x="4010205" y="1802096"/>
            <a:chExt cx="620038" cy="1407900"/>
          </a:xfrm>
        </p:grpSpPr>
        <p:cxnSp>
          <p:nvCxnSpPr>
            <p:cNvPr id="6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67" name="Google Shape;2175;p69"/>
          <p:cNvSpPr/>
          <p:nvPr/>
        </p:nvSpPr>
        <p:spPr>
          <a:xfrm>
            <a:off x="591775" y="3097782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6;p69"/>
          <p:cNvSpPr txBox="1">
            <a:spLocks/>
          </p:cNvSpPr>
          <p:nvPr/>
        </p:nvSpPr>
        <p:spPr>
          <a:xfrm>
            <a:off x="574234" y="3016781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September:</a:t>
            </a:r>
            <a:endParaRPr lang="en-US" dirty="0"/>
          </a:p>
        </p:txBody>
      </p:sp>
      <p:sp>
        <p:nvSpPr>
          <p:cNvPr id="72" name="Google Shape;2175;p69"/>
          <p:cNvSpPr/>
          <p:nvPr/>
        </p:nvSpPr>
        <p:spPr>
          <a:xfrm>
            <a:off x="1515073" y="4240266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66;p69"/>
          <p:cNvSpPr txBox="1">
            <a:spLocks/>
          </p:cNvSpPr>
          <p:nvPr/>
        </p:nvSpPr>
        <p:spPr>
          <a:xfrm>
            <a:off x="1480060" y="4165089"/>
            <a:ext cx="1087761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August:</a:t>
            </a:r>
            <a:endParaRPr lang="en-US" dirty="0"/>
          </a:p>
        </p:txBody>
      </p:sp>
      <p:sp>
        <p:nvSpPr>
          <p:cNvPr id="76" name="Google Shape;2166;p69"/>
          <p:cNvSpPr txBox="1">
            <a:spLocks/>
          </p:cNvSpPr>
          <p:nvPr/>
        </p:nvSpPr>
        <p:spPr>
          <a:xfrm>
            <a:off x="3448333" y="309286"/>
            <a:ext cx="1017404" cy="3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b="1" dirty="0" smtClean="0"/>
              <a:t>Dec-Jan</a:t>
            </a:r>
            <a:br>
              <a:rPr lang="et-EE" sz="900" b="1" dirty="0" smtClean="0"/>
            </a:br>
            <a:endParaRPr lang="et-EE" sz="900" b="1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8" name="Google Shape;2175;p69"/>
          <p:cNvSpPr/>
          <p:nvPr/>
        </p:nvSpPr>
        <p:spPr>
          <a:xfrm>
            <a:off x="3480827" y="376078"/>
            <a:ext cx="1043150" cy="257333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33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80" name="Google Shape;3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986" y="3813478"/>
            <a:ext cx="304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grpSp>
        <p:nvGrpSpPr>
          <p:cNvPr id="88" name="Group 87"/>
          <p:cNvGrpSpPr/>
          <p:nvPr/>
        </p:nvGrpSpPr>
        <p:grpSpPr>
          <a:xfrm flipV="1">
            <a:off x="763960" y="2812282"/>
            <a:ext cx="194446" cy="285413"/>
            <a:chOff x="4010205" y="1802096"/>
            <a:chExt cx="620038" cy="1407900"/>
          </a:xfrm>
        </p:grpSpPr>
        <p:cxnSp>
          <p:nvCxnSpPr>
            <p:cNvPr id="8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91" name="Group 90"/>
          <p:cNvGrpSpPr/>
          <p:nvPr/>
        </p:nvGrpSpPr>
        <p:grpSpPr>
          <a:xfrm rot="16200000" flipV="1">
            <a:off x="1268343" y="4154731"/>
            <a:ext cx="194446" cy="285413"/>
            <a:chOff x="4010205" y="1802096"/>
            <a:chExt cx="620038" cy="1407900"/>
          </a:xfrm>
        </p:grpSpPr>
        <p:cxnSp>
          <p:nvCxnSpPr>
            <p:cNvPr id="92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94" name="Google Shape;2166;p69"/>
          <p:cNvSpPr txBox="1">
            <a:spLocks/>
          </p:cNvSpPr>
          <p:nvPr/>
        </p:nvSpPr>
        <p:spPr>
          <a:xfrm>
            <a:off x="1497040" y="3851022"/>
            <a:ext cx="1246164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95" name="Google Shape;367;p33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751" y="3759702"/>
            <a:ext cx="329184" cy="329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345;p32"/>
          <p:cNvCxnSpPr>
            <a:stCxn id="78" idx="3"/>
          </p:cNvCxnSpPr>
          <p:nvPr/>
        </p:nvCxnSpPr>
        <p:spPr>
          <a:xfrm>
            <a:off x="4523977" y="504745"/>
            <a:ext cx="514364" cy="66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102" name="Group 101"/>
          <p:cNvGrpSpPr/>
          <p:nvPr/>
        </p:nvGrpSpPr>
        <p:grpSpPr>
          <a:xfrm>
            <a:off x="4929890" y="4432841"/>
            <a:ext cx="194446" cy="249819"/>
            <a:chOff x="4010205" y="1802096"/>
            <a:chExt cx="620038" cy="1407900"/>
          </a:xfrm>
        </p:grpSpPr>
        <p:cxnSp>
          <p:nvCxnSpPr>
            <p:cNvPr id="10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05" name="Google Shape;2166;p69"/>
          <p:cNvSpPr txBox="1">
            <a:spLocks/>
          </p:cNvSpPr>
          <p:nvPr/>
        </p:nvSpPr>
        <p:spPr>
          <a:xfrm>
            <a:off x="1300611" y="2548842"/>
            <a:ext cx="1246164" cy="36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Summer School</a:t>
            </a:r>
          </a:p>
          <a:p>
            <a:pPr marL="0" indent="0" algn="l"/>
            <a:r>
              <a:rPr lang="et-EE" dirty="0" smtClean="0"/>
              <a:t>Project review </a:t>
            </a:r>
            <a:endParaRPr lang="et-EE" b="1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6235252" y="1517894"/>
            <a:ext cx="388892" cy="285413"/>
            <a:chOff x="4010205" y="1802096"/>
            <a:chExt cx="620038" cy="1407900"/>
          </a:xfrm>
        </p:grpSpPr>
        <p:cxnSp>
          <p:nvCxnSpPr>
            <p:cNvPr id="113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5" name="Group 114"/>
          <p:cNvGrpSpPr/>
          <p:nvPr/>
        </p:nvGrpSpPr>
        <p:grpSpPr>
          <a:xfrm>
            <a:off x="6237851" y="2100170"/>
            <a:ext cx="388892" cy="462557"/>
            <a:chOff x="4010205" y="1802096"/>
            <a:chExt cx="620038" cy="1407900"/>
          </a:xfrm>
        </p:grpSpPr>
        <p:cxnSp>
          <p:nvCxnSpPr>
            <p:cNvPr id="116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8" name="Group 117"/>
          <p:cNvGrpSpPr/>
          <p:nvPr/>
        </p:nvGrpSpPr>
        <p:grpSpPr>
          <a:xfrm>
            <a:off x="6237005" y="1724645"/>
            <a:ext cx="388892" cy="462557"/>
            <a:chOff x="4010205" y="1802096"/>
            <a:chExt cx="620038" cy="1407900"/>
          </a:xfrm>
        </p:grpSpPr>
        <p:cxnSp>
          <p:nvCxnSpPr>
            <p:cNvPr id="119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pic>
        <p:nvPicPr>
          <p:cNvPr id="63" name="Google Shape;347;p32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047" y="1653764"/>
            <a:ext cx="292608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5" name="Google Shape;351;p32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9429" y="2452112"/>
            <a:ext cx="219996" cy="219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69" name="Google Shape;353;p32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9133" y="2055378"/>
            <a:ext cx="244584" cy="24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026" name="Picture 2" descr="https://lh4.googleusercontent.com/NwwiaWYoiWmPgGr9hwkG3BMsfwPEDcKkKgE1ye0ZZ7wRCNfSa671N1mT--A1V--O5dPsdz9HHk3gJSvdn129XKiKWj-hCLkVtcLZQe326qb3wqDJmUh0sxZ10tlYlu_ViHlXsR_JM1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96" y="26211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3tf4-wGaRqnYmumxvD2FiTD9lISpaaAeIbw__vpV1FFBWY__lwD3ClX676vrgPf0xW2vdWDrbid8yKdoxaH5AxsLaFkUuy4F2YtSNyyuavWmdNaF0trR7OsMcF7Ax2dMQPWW1XsuHE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86" y="26182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Google Shape;2166;p69"/>
          <p:cNvSpPr txBox="1">
            <a:spLocks/>
          </p:cNvSpPr>
          <p:nvPr/>
        </p:nvSpPr>
        <p:spPr>
          <a:xfrm>
            <a:off x="5393622" y="226508"/>
            <a:ext cx="971673" cy="40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Research and planning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1" name="Google Shape;2166;p69"/>
          <p:cNvSpPr txBox="1">
            <a:spLocks/>
          </p:cNvSpPr>
          <p:nvPr/>
        </p:nvSpPr>
        <p:spPr>
          <a:xfrm>
            <a:off x="6962647" y="1618674"/>
            <a:ext cx="97167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Portfolio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4" name="Google Shape;2166;p69"/>
          <p:cNvSpPr txBox="1">
            <a:spLocks/>
          </p:cNvSpPr>
          <p:nvPr/>
        </p:nvSpPr>
        <p:spPr>
          <a:xfrm>
            <a:off x="6934011" y="2008786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Educational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sp>
        <p:nvSpPr>
          <p:cNvPr id="77" name="Google Shape;2166;p69"/>
          <p:cNvSpPr txBox="1">
            <a:spLocks/>
          </p:cNvSpPr>
          <p:nvPr/>
        </p:nvSpPr>
        <p:spPr>
          <a:xfrm>
            <a:off x="6945662" y="2399114"/>
            <a:ext cx="1103393" cy="2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Knits Labs</a:t>
            </a:r>
            <a:r>
              <a:rPr lang="et-EE" sz="900" dirty="0" smtClean="0"/>
              <a:t/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0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35" y="42527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2166;p69"/>
          <p:cNvSpPr txBox="1">
            <a:spLocks/>
          </p:cNvSpPr>
          <p:nvPr/>
        </p:nvSpPr>
        <p:spPr>
          <a:xfrm>
            <a:off x="7283948" y="4242658"/>
            <a:ext cx="971673" cy="2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sz="900" dirty="0" smtClean="0"/>
              <a:t>Candidates DB</a:t>
            </a:r>
            <a:br>
              <a:rPr lang="et-EE" sz="900" dirty="0" smtClean="0"/>
            </a:br>
            <a:endParaRPr lang="et-EE" sz="900" dirty="0" smtClean="0"/>
          </a:p>
          <a:p>
            <a:pPr marL="0" indent="0" algn="l"/>
            <a:endParaRPr lang="et-EE" sz="900" dirty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t-EE" sz="900" dirty="0" smtClean="0"/>
          </a:p>
          <a:p>
            <a:pPr marL="0" indent="0" algn="l"/>
            <a:endParaRPr lang="en-US" sz="900" dirty="0" smtClean="0"/>
          </a:p>
          <a:p>
            <a:pPr marL="0" indent="0"/>
            <a:endParaRPr lang="en-US" dirty="0"/>
          </a:p>
        </p:txBody>
      </p:sp>
      <p:pic>
        <p:nvPicPr>
          <p:cNvPr id="1032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41" y="4537633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166;p69"/>
          <p:cNvSpPr txBox="1">
            <a:spLocks/>
          </p:cNvSpPr>
          <p:nvPr/>
        </p:nvSpPr>
        <p:spPr>
          <a:xfrm>
            <a:off x="5428920" y="4493242"/>
            <a:ext cx="971673" cy="20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ntano Sans"/>
              <a:buNone/>
              <a:defRPr sz="10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 algn="l"/>
            <a:r>
              <a:rPr lang="et-EE" dirty="0" smtClean="0"/>
              <a:t>Project setup</a:t>
            </a:r>
            <a:endParaRPr lang="en-US" dirty="0"/>
          </a:p>
        </p:txBody>
      </p:sp>
      <p:grpSp>
        <p:nvGrpSpPr>
          <p:cNvPr id="149" name="Google Shape;3408;p52"/>
          <p:cNvGrpSpPr>
            <a:grpSpLocks noChangeAspect="1"/>
          </p:cNvGrpSpPr>
          <p:nvPr/>
        </p:nvGrpSpPr>
        <p:grpSpPr>
          <a:xfrm rot="1340909">
            <a:off x="2616585" y="1171098"/>
            <a:ext cx="2680900" cy="2590235"/>
            <a:chOff x="3729467" y="2889422"/>
            <a:chExt cx="419153" cy="404977"/>
          </a:xfrm>
        </p:grpSpPr>
        <p:sp>
          <p:nvSpPr>
            <p:cNvPr id="150" name="Google Shape;3409;p5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10;p5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11;p5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12;p5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13;p5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14;p5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15;p5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0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KNITS Customers</a:t>
            </a:r>
            <a:endParaRPr dirty="0"/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54;p46"/>
          <p:cNvSpPr/>
          <p:nvPr/>
        </p:nvSpPr>
        <p:spPr>
          <a:xfrm>
            <a:off x="6028237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" name="Google Shape;655;p46"/>
          <p:cNvSpPr/>
          <p:nvPr/>
        </p:nvSpPr>
        <p:spPr>
          <a:xfrm>
            <a:off x="379605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656;p46"/>
          <p:cNvSpPr/>
          <p:nvPr/>
        </p:nvSpPr>
        <p:spPr>
          <a:xfrm>
            <a:off x="1473778" y="2755262"/>
            <a:ext cx="784500" cy="25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0;p46"/>
          <p:cNvSpPr txBox="1">
            <a:spLocks noGrp="1"/>
          </p:cNvSpPr>
          <p:nvPr>
            <p:ph type="ctrTitle"/>
          </p:nvPr>
        </p:nvSpPr>
        <p:spPr>
          <a:xfrm>
            <a:off x="576585" y="2347026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Students</a:t>
            </a:r>
            <a:endParaRPr dirty="0"/>
          </a:p>
        </p:txBody>
      </p:sp>
      <p:sp>
        <p:nvSpPr>
          <p:cNvPr id="21" name="Google Shape;664;p46"/>
          <p:cNvSpPr txBox="1">
            <a:spLocks noGrp="1"/>
          </p:cNvSpPr>
          <p:nvPr>
            <p:ph type="ctrTitle"/>
          </p:nvPr>
        </p:nvSpPr>
        <p:spPr>
          <a:xfrm>
            <a:off x="579979" y="2691759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665;p46"/>
          <p:cNvSpPr txBox="1">
            <a:spLocks noGrp="1"/>
          </p:cNvSpPr>
          <p:nvPr>
            <p:ph type="ctrTitle" idx="3"/>
          </p:nvPr>
        </p:nvSpPr>
        <p:spPr>
          <a:xfrm>
            <a:off x="2894816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200" dirty="0">
                <a:latin typeface="Poppins Light"/>
                <a:ea typeface="Poppins Light"/>
                <a:cs typeface="Poppins Light"/>
                <a:sym typeface="Poppins Light"/>
              </a:rPr>
              <a:t>GOALS</a:t>
            </a:r>
            <a:endParaRPr sz="12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666;p46"/>
          <p:cNvSpPr txBox="1">
            <a:spLocks noGrp="1"/>
          </p:cNvSpPr>
          <p:nvPr>
            <p:ph type="ctrTitle" idx="5"/>
          </p:nvPr>
        </p:nvSpPr>
        <p:spPr>
          <a:xfrm>
            <a:off x="5128317" y="268011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t-EE" sz="1100" dirty="0" smtClean="0">
                <a:latin typeface="Poppins Light"/>
                <a:ea typeface="Poppins Light"/>
                <a:cs typeface="Poppins Light"/>
                <a:sym typeface="Poppins Light"/>
              </a:rPr>
              <a:t>ISSUES</a:t>
            </a:r>
            <a:endParaRPr sz="11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667;p46"/>
          <p:cNvSpPr/>
          <p:nvPr/>
        </p:nvSpPr>
        <p:spPr>
          <a:xfrm>
            <a:off x="1547724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68;p46"/>
          <p:cNvSpPr/>
          <p:nvPr/>
        </p:nvSpPr>
        <p:spPr>
          <a:xfrm>
            <a:off x="3902221" y="1467888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69;p46"/>
          <p:cNvSpPr/>
          <p:nvPr/>
        </p:nvSpPr>
        <p:spPr>
          <a:xfrm>
            <a:off x="6052863" y="1485360"/>
            <a:ext cx="723600" cy="657300"/>
          </a:xfrm>
          <a:prstGeom prst="roundRect">
            <a:avLst>
              <a:gd name="adj" fmla="val 277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0;p46"/>
          <p:cNvSpPr txBox="1">
            <a:spLocks noGrp="1"/>
          </p:cNvSpPr>
          <p:nvPr>
            <p:ph type="ctrTitle"/>
          </p:nvPr>
        </p:nvSpPr>
        <p:spPr>
          <a:xfrm>
            <a:off x="2925852" y="2341242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Job Seekers</a:t>
            </a:r>
            <a:endParaRPr dirty="0"/>
          </a:p>
        </p:txBody>
      </p:sp>
      <p:sp>
        <p:nvSpPr>
          <p:cNvPr id="47" name="Google Shape;660;p46"/>
          <p:cNvSpPr txBox="1">
            <a:spLocks noGrp="1"/>
          </p:cNvSpPr>
          <p:nvPr>
            <p:ph type="ctrTitle"/>
          </p:nvPr>
        </p:nvSpPr>
        <p:spPr>
          <a:xfrm>
            <a:off x="5115592" y="2325671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KN Teams</a:t>
            </a:r>
            <a:endParaRPr dirty="0"/>
          </a:p>
        </p:txBody>
      </p:sp>
      <p:grpSp>
        <p:nvGrpSpPr>
          <p:cNvPr id="52" name="Google Shape;7722;p59"/>
          <p:cNvGrpSpPr>
            <a:grpSpLocks noChangeAspect="1"/>
          </p:cNvGrpSpPr>
          <p:nvPr/>
        </p:nvGrpSpPr>
        <p:grpSpPr>
          <a:xfrm>
            <a:off x="4084180" y="1625026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53" name="Google Shape;7723;p5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24;p5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25;p5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26;p5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27;p5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463;p54"/>
          <p:cNvSpPr/>
          <p:nvPr/>
        </p:nvSpPr>
        <p:spPr>
          <a:xfrm>
            <a:off x="1719302" y="1658384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7685;p59"/>
          <p:cNvGrpSpPr/>
          <p:nvPr/>
        </p:nvGrpSpPr>
        <p:grpSpPr>
          <a:xfrm>
            <a:off x="6231252" y="1617205"/>
            <a:ext cx="355943" cy="415442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60" name="Google Shape;7686;p59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87;p59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88;p59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9;p59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94347" y="3981396"/>
            <a:ext cx="388892" cy="462557"/>
            <a:chOff x="4010205" y="1802096"/>
            <a:chExt cx="620038" cy="1407900"/>
          </a:xfrm>
        </p:grpSpPr>
        <p:cxnSp>
          <p:nvCxnSpPr>
            <p:cNvPr id="6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1593501" y="3605871"/>
            <a:ext cx="388892" cy="462557"/>
            <a:chOff x="4010205" y="1802096"/>
            <a:chExt cx="620038" cy="1407900"/>
          </a:xfrm>
        </p:grpSpPr>
        <p:cxnSp>
          <p:nvCxnSpPr>
            <p:cNvPr id="6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1593377" y="3244554"/>
            <a:ext cx="388892" cy="462557"/>
            <a:chOff x="4010205" y="1802096"/>
            <a:chExt cx="620038" cy="1407900"/>
          </a:xfrm>
        </p:grpSpPr>
        <p:cxnSp>
          <p:nvCxnSpPr>
            <p:cNvPr id="7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80" name="Google Shape;344;p32"/>
          <p:cNvCxnSpPr/>
          <p:nvPr/>
        </p:nvCxnSpPr>
        <p:spPr>
          <a:xfrm>
            <a:off x="1593074" y="3013862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345;p32"/>
          <p:cNvCxnSpPr/>
          <p:nvPr/>
        </p:nvCxnSpPr>
        <p:spPr>
          <a:xfrm>
            <a:off x="1593377" y="3338016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62932" y="3215434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Real Project</a:t>
            </a:r>
            <a:endParaRPr sz="1100" dirty="0"/>
          </a:p>
        </p:txBody>
      </p:sp>
      <p:sp>
        <p:nvSpPr>
          <p:cNvPr id="8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848317" y="3576979"/>
            <a:ext cx="118836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Complexity</a:t>
            </a:r>
            <a:endParaRPr sz="1100" dirty="0"/>
          </a:p>
        </p:txBody>
      </p:sp>
      <p:sp>
        <p:nvSpPr>
          <p:cNvPr id="8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27840" y="3949944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sp>
        <p:nvSpPr>
          <p:cNvPr id="8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06184" y="4311566"/>
            <a:ext cx="114570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Connections</a:t>
            </a:r>
            <a:endParaRPr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953975" y="3976311"/>
            <a:ext cx="388892" cy="462557"/>
            <a:chOff x="4010205" y="1802096"/>
            <a:chExt cx="620038" cy="1407900"/>
          </a:xfrm>
        </p:grpSpPr>
        <p:cxnSp>
          <p:nvCxnSpPr>
            <p:cNvPr id="10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07" name="Group 106"/>
          <p:cNvGrpSpPr/>
          <p:nvPr/>
        </p:nvGrpSpPr>
        <p:grpSpPr>
          <a:xfrm>
            <a:off x="3953129" y="3600786"/>
            <a:ext cx="388892" cy="462557"/>
            <a:chOff x="4010205" y="1802096"/>
            <a:chExt cx="620038" cy="1407900"/>
          </a:xfrm>
        </p:grpSpPr>
        <p:cxnSp>
          <p:nvCxnSpPr>
            <p:cNvPr id="10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10" name="Group 109"/>
          <p:cNvGrpSpPr/>
          <p:nvPr/>
        </p:nvGrpSpPr>
        <p:grpSpPr>
          <a:xfrm>
            <a:off x="3953005" y="3239469"/>
            <a:ext cx="388892" cy="462557"/>
            <a:chOff x="4010205" y="1802096"/>
            <a:chExt cx="620038" cy="1407900"/>
          </a:xfrm>
        </p:grpSpPr>
        <p:cxnSp>
          <p:nvCxnSpPr>
            <p:cNvPr id="111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13" name="Google Shape;344;p32"/>
          <p:cNvCxnSpPr/>
          <p:nvPr/>
        </p:nvCxnSpPr>
        <p:spPr>
          <a:xfrm>
            <a:off x="3952702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345;p32"/>
          <p:cNvCxnSpPr/>
          <p:nvPr/>
        </p:nvCxnSpPr>
        <p:spPr>
          <a:xfrm>
            <a:off x="3953005" y="3332931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1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35217" y="3210349"/>
            <a:ext cx="1007572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Career</a:t>
            </a:r>
            <a:endParaRPr sz="1100" dirty="0"/>
          </a:p>
        </p:txBody>
      </p:sp>
      <p:sp>
        <p:nvSpPr>
          <p:cNvPr id="116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63343" y="3566070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1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7468" y="3939035"/>
            <a:ext cx="43908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CV</a:t>
            </a:r>
            <a:endParaRPr sz="11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204658" y="3580849"/>
            <a:ext cx="388892" cy="462557"/>
            <a:chOff x="4010205" y="1802096"/>
            <a:chExt cx="620038" cy="1407900"/>
          </a:xfrm>
        </p:grpSpPr>
        <p:cxnSp>
          <p:nvCxnSpPr>
            <p:cNvPr id="135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37" name="Group 136"/>
          <p:cNvGrpSpPr/>
          <p:nvPr/>
        </p:nvGrpSpPr>
        <p:grpSpPr>
          <a:xfrm>
            <a:off x="6204534" y="3219532"/>
            <a:ext cx="388892" cy="462557"/>
            <a:chOff x="4010205" y="1802096"/>
            <a:chExt cx="620038" cy="1407900"/>
          </a:xfrm>
        </p:grpSpPr>
        <p:cxnSp>
          <p:nvCxnSpPr>
            <p:cNvPr id="138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cxnSp>
        <p:nvCxnSpPr>
          <p:cNvPr id="140" name="Google Shape;345;p32"/>
          <p:cNvCxnSpPr/>
          <p:nvPr/>
        </p:nvCxnSpPr>
        <p:spPr>
          <a:xfrm>
            <a:off x="6204534" y="3312994"/>
            <a:ext cx="38889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41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67289" y="3112870"/>
            <a:ext cx="1341995" cy="47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t-EE" sz="1100" dirty="0" smtClean="0"/>
              <a:t>Increase system vulnerability</a:t>
            </a:r>
            <a:endParaRPr sz="1100" dirty="0"/>
          </a:p>
        </p:txBody>
      </p:sp>
      <p:sp>
        <p:nvSpPr>
          <p:cNvPr id="142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509048" y="3557781"/>
            <a:ext cx="908576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Time ROI</a:t>
            </a:r>
            <a:endParaRPr sz="1100" dirty="0"/>
          </a:p>
        </p:txBody>
      </p:sp>
      <p:sp>
        <p:nvSpPr>
          <p:cNvPr id="143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6482365" y="3919098"/>
            <a:ext cx="1281313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Commitment</a:t>
            </a:r>
            <a:endParaRPr sz="1100" dirty="0"/>
          </a:p>
        </p:txBody>
      </p:sp>
      <p:cxnSp>
        <p:nvCxnSpPr>
          <p:cNvPr id="144" name="Google Shape;344;p32"/>
          <p:cNvCxnSpPr/>
          <p:nvPr/>
        </p:nvCxnSpPr>
        <p:spPr>
          <a:xfrm>
            <a:off x="6204534" y="3008777"/>
            <a:ext cx="0" cy="4625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280787" y="4315664"/>
            <a:ext cx="1310458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/>
              <a:t>Compensation</a:t>
            </a:r>
            <a:endParaRPr sz="11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93074" y="4309261"/>
            <a:ext cx="388892" cy="462557"/>
            <a:chOff x="4010205" y="1802096"/>
            <a:chExt cx="620038" cy="1407900"/>
          </a:xfrm>
        </p:grpSpPr>
        <p:cxnSp>
          <p:nvCxnSpPr>
            <p:cNvPr id="147" name="Google Shape;344;p32"/>
            <p:cNvCxnSpPr/>
            <p:nvPr/>
          </p:nvCxnSpPr>
          <p:spPr>
            <a:xfrm>
              <a:off x="4011150" y="1802096"/>
              <a:ext cx="0" cy="1407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345;p32"/>
            <p:cNvCxnSpPr/>
            <p:nvPr/>
          </p:nvCxnSpPr>
          <p:spPr>
            <a:xfrm>
              <a:off x="4010205" y="3203132"/>
              <a:ext cx="62003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49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915348" y="4650277"/>
            <a:ext cx="1276320" cy="295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t-EE" sz="1100" dirty="0" smtClean="0"/>
              <a:t>Compensation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3139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5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18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9"/>
          <p:cNvSpPr txBox="1">
            <a:spLocks noGrp="1"/>
          </p:cNvSpPr>
          <p:nvPr>
            <p:ph type="ctrTitle"/>
          </p:nvPr>
        </p:nvSpPr>
        <p:spPr>
          <a:xfrm>
            <a:off x="615263" y="391698"/>
            <a:ext cx="3042337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t-EE" dirty="0" smtClean="0"/>
              <a:t>GOALS</a:t>
            </a:r>
            <a:endParaRPr dirty="0"/>
          </a:p>
        </p:txBody>
      </p:sp>
      <p:sp>
        <p:nvSpPr>
          <p:cNvPr id="2167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99879" y="1817152"/>
            <a:ext cx="731002" cy="4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Zero </a:t>
            </a:r>
            <a:br>
              <a:rPr lang="et-EE" sz="1100" dirty="0" smtClean="0"/>
            </a:br>
            <a:r>
              <a:rPr lang="et-EE" sz="1100" dirty="0" smtClean="0"/>
              <a:t>Budget</a:t>
            </a:r>
            <a:endParaRPr sz="1100" dirty="0"/>
          </a:p>
        </p:txBody>
      </p:sp>
      <p:cxnSp>
        <p:nvCxnSpPr>
          <p:cNvPr id="2174" name="Google Shape;2174;p69"/>
          <p:cNvCxnSpPr/>
          <p:nvPr/>
        </p:nvCxnSpPr>
        <p:spPr>
          <a:xfrm>
            <a:off x="331986" y="2668475"/>
            <a:ext cx="719467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5" name="Google Shape;2175;p69"/>
          <p:cNvSpPr/>
          <p:nvPr/>
        </p:nvSpPr>
        <p:spPr>
          <a:xfrm>
            <a:off x="329888" y="2210075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69"/>
          <p:cNvSpPr/>
          <p:nvPr/>
        </p:nvSpPr>
        <p:spPr>
          <a:xfrm>
            <a:off x="693599" y="791034"/>
            <a:ext cx="2364107" cy="457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1553601" y="1811534"/>
            <a:ext cx="916264" cy="4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audience</a:t>
            </a:r>
            <a:endParaRPr sz="1100" dirty="0"/>
          </a:p>
        </p:txBody>
      </p:sp>
      <p:sp>
        <p:nvSpPr>
          <p:cNvPr id="59" name="Google Shape;2175;p69"/>
          <p:cNvSpPr/>
          <p:nvPr/>
        </p:nvSpPr>
        <p:spPr>
          <a:xfrm>
            <a:off x="1628081" y="22110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4145856" y="1790743"/>
            <a:ext cx="863214" cy="47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Employer </a:t>
            </a:r>
            <a:br>
              <a:rPr lang="et-EE" sz="1100" dirty="0" smtClean="0"/>
            </a:br>
            <a:r>
              <a:rPr lang="et-EE" sz="1100" dirty="0" smtClean="0"/>
              <a:t>branding</a:t>
            </a:r>
            <a:endParaRPr sz="1100" dirty="0"/>
          </a:p>
        </p:txBody>
      </p:sp>
      <p:sp>
        <p:nvSpPr>
          <p:cNvPr id="61" name="Google Shape;2175;p69"/>
          <p:cNvSpPr/>
          <p:nvPr/>
        </p:nvSpPr>
        <p:spPr>
          <a:xfrm>
            <a:off x="4247763" y="2217851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7248;p59"/>
          <p:cNvGrpSpPr>
            <a:grpSpLocks noChangeAspect="1"/>
          </p:cNvGrpSpPr>
          <p:nvPr/>
        </p:nvGrpSpPr>
        <p:grpSpPr>
          <a:xfrm>
            <a:off x="4445158" y="2333044"/>
            <a:ext cx="297099" cy="278017"/>
            <a:chOff x="2766264" y="3394042"/>
            <a:chExt cx="294873" cy="275934"/>
          </a:xfrm>
          <a:solidFill>
            <a:schemeClr val="bg1"/>
          </a:solidFill>
        </p:grpSpPr>
        <p:sp>
          <p:nvSpPr>
            <p:cNvPr id="85" name="Google Shape;7249;p59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6" name="Google Shape;7250;p59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7251;p59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Google Shape;7252;p59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9" name="Google Shape;7247;p59"/>
          <p:cNvSpPr>
            <a:spLocks noChangeAspect="1"/>
          </p:cNvSpPr>
          <p:nvPr/>
        </p:nvSpPr>
        <p:spPr>
          <a:xfrm>
            <a:off x="1822089" y="2347511"/>
            <a:ext cx="297750" cy="24740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5241;p55"/>
          <p:cNvGrpSpPr>
            <a:grpSpLocks noChangeAspect="1"/>
          </p:cNvGrpSpPr>
          <p:nvPr/>
        </p:nvGrpSpPr>
        <p:grpSpPr>
          <a:xfrm>
            <a:off x="520453" y="2334042"/>
            <a:ext cx="302861" cy="301543"/>
            <a:chOff x="3996113" y="4291176"/>
            <a:chExt cx="336512" cy="335048"/>
          </a:xfrm>
          <a:solidFill>
            <a:schemeClr val="bg1"/>
          </a:solidFill>
        </p:grpSpPr>
        <p:sp>
          <p:nvSpPr>
            <p:cNvPr id="91" name="Google Shape;5242;p55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43;p55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44;p55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167;p69"/>
          <p:cNvSpPr txBox="1">
            <a:spLocks noGrp="1"/>
          </p:cNvSpPr>
          <p:nvPr>
            <p:ph type="ctrTitle" idx="2"/>
          </p:nvPr>
        </p:nvSpPr>
        <p:spPr>
          <a:xfrm>
            <a:off x="2789568" y="1807858"/>
            <a:ext cx="916264" cy="47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t-EE" sz="1100" dirty="0" smtClean="0"/>
              <a:t>Extended </a:t>
            </a:r>
            <a:br>
              <a:rPr lang="et-EE" sz="1100" dirty="0" smtClean="0"/>
            </a:br>
            <a:r>
              <a:rPr lang="et-EE" sz="1100" dirty="0" smtClean="0"/>
              <a:t>time</a:t>
            </a:r>
            <a:endParaRPr sz="1100" dirty="0"/>
          </a:p>
        </p:txBody>
      </p:sp>
      <p:sp>
        <p:nvSpPr>
          <p:cNvPr id="35" name="Google Shape;2175;p69"/>
          <p:cNvSpPr/>
          <p:nvPr/>
        </p:nvSpPr>
        <p:spPr>
          <a:xfrm>
            <a:off x="2926274" y="2206203"/>
            <a:ext cx="659400" cy="916800"/>
          </a:xfrm>
          <a:prstGeom prst="roundRect">
            <a:avLst>
              <a:gd name="adj" fmla="val 2652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5426;p55"/>
          <p:cNvGrpSpPr>
            <a:grpSpLocks noChangeAspect="1"/>
          </p:cNvGrpSpPr>
          <p:nvPr/>
        </p:nvGrpSpPr>
        <p:grpSpPr>
          <a:xfrm>
            <a:off x="3100447" y="2294645"/>
            <a:ext cx="311054" cy="315752"/>
            <a:chOff x="4874902" y="3808799"/>
            <a:chExt cx="345615" cy="350835"/>
          </a:xfrm>
          <a:solidFill>
            <a:schemeClr val="tx2"/>
          </a:solidFill>
        </p:grpSpPr>
        <p:sp>
          <p:nvSpPr>
            <p:cNvPr id="25" name="Google Shape;5427;p5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28;p5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429;p5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430;p5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1;p5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2;p5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3;p5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34;p5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35;p5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36;p5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7;p5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8;p5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9;p5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0;p5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41;p5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42;p5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43;p5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Business Meeting by Slidesgo">
  <a:themeElements>
    <a:clrScheme name="Simple Light">
      <a:dk1>
        <a:srgbClr val="434343"/>
      </a:dk1>
      <a:lt1>
        <a:srgbClr val="F3F3F3"/>
      </a:lt1>
      <a:dk2>
        <a:srgbClr val="595959"/>
      </a:dk2>
      <a:lt2>
        <a:srgbClr val="EEEEEE"/>
      </a:lt2>
      <a:accent1>
        <a:srgbClr val="2E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411</Words>
  <Application>Microsoft Office PowerPoint</Application>
  <PresentationFormat>On-screen Show (16:9)</PresentationFormat>
  <Paragraphs>461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Pontano Sans</vt:lpstr>
      <vt:lpstr>Fira Sans Extra Condensed Medium</vt:lpstr>
      <vt:lpstr>Poppins Light</vt:lpstr>
      <vt:lpstr>Poppins SemiBold</vt:lpstr>
      <vt:lpstr>맑은 고딕</vt:lpstr>
      <vt:lpstr>Abstract Business Meeting by Slidesgo</vt:lpstr>
      <vt:lpstr>KNITS Internship Programs</vt:lpstr>
      <vt:lpstr>KNITS Customers</vt:lpstr>
      <vt:lpstr>KNITS Customers</vt:lpstr>
      <vt:lpstr>KNITS Customers</vt:lpstr>
      <vt:lpstr>KNITS Customers</vt:lpstr>
      <vt:lpstr>GOALS</vt:lpstr>
      <vt:lpstr>GOALS</vt:lpstr>
      <vt:lpstr>GOALS</vt:lpstr>
      <vt:lpstr>GOALS</vt:lpstr>
      <vt:lpstr>GOALS</vt:lpstr>
      <vt:lpstr>GOALS</vt:lpstr>
      <vt:lpstr>GOALS</vt:lpstr>
      <vt:lpstr>TARGET AND TIMELINE</vt:lpstr>
      <vt:lpstr>TARGET AND TIMELINE</vt:lpstr>
      <vt:lpstr>INTERNSHIP MODELS</vt:lpstr>
      <vt:lpstr>INTERNSHIP MODELS</vt:lpstr>
      <vt:lpstr>Talent Pool </vt:lpstr>
      <vt:lpstr>KNITS Educational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  <vt:lpstr>Internship calendar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ECOSYSTEM SIMULATORS</dc:title>
  <dc:creator>ADMIN</dc:creator>
  <cp:lastModifiedBy>ADMIN</cp:lastModifiedBy>
  <cp:revision>90</cp:revision>
  <dcterms:modified xsi:type="dcterms:W3CDTF">2020-04-28T10:43:37Z</dcterms:modified>
</cp:coreProperties>
</file>