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54" r:id="rId2"/>
    <p:sldId id="733" r:id="rId3"/>
    <p:sldId id="730" r:id="rId4"/>
    <p:sldId id="692" r:id="rId5"/>
    <p:sldId id="598" r:id="rId6"/>
    <p:sldId id="729" r:id="rId7"/>
    <p:sldId id="678" r:id="rId8"/>
    <p:sldId id="627" r:id="rId9"/>
    <p:sldId id="657" r:id="rId10"/>
    <p:sldId id="706" r:id="rId11"/>
    <p:sldId id="734" r:id="rId12"/>
    <p:sldId id="661" r:id="rId13"/>
    <p:sldId id="662" r:id="rId14"/>
    <p:sldId id="665" r:id="rId15"/>
    <p:sldId id="670" r:id="rId16"/>
    <p:sldId id="669" r:id="rId17"/>
    <p:sldId id="671" r:id="rId18"/>
    <p:sldId id="672" r:id="rId19"/>
    <p:sldId id="676" r:id="rId20"/>
    <p:sldId id="675" r:id="rId21"/>
    <p:sldId id="707" r:id="rId22"/>
    <p:sldId id="708" r:id="rId23"/>
    <p:sldId id="709" r:id="rId24"/>
    <p:sldId id="710" r:id="rId25"/>
    <p:sldId id="712" r:id="rId26"/>
    <p:sldId id="677" r:id="rId27"/>
    <p:sldId id="731" r:id="rId28"/>
    <p:sldId id="715" r:id="rId29"/>
    <p:sldId id="716" r:id="rId30"/>
    <p:sldId id="720" r:id="rId31"/>
    <p:sldId id="719" r:id="rId32"/>
    <p:sldId id="721" r:id="rId33"/>
    <p:sldId id="722" r:id="rId34"/>
    <p:sldId id="723" r:id="rId35"/>
    <p:sldId id="724" r:id="rId36"/>
    <p:sldId id="732" r:id="rId37"/>
    <p:sldId id="703" r:id="rId38"/>
    <p:sldId id="725" r:id="rId39"/>
    <p:sldId id="726" r:id="rId40"/>
    <p:sldId id="727" r:id="rId41"/>
    <p:sldId id="728" r:id="rId42"/>
    <p:sldId id="735" r:id="rId4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55"/>
    <a:srgbClr val="3EB1D5"/>
    <a:srgbClr val="3EB1DD"/>
    <a:srgbClr val="61C2DD"/>
    <a:srgbClr val="3366A6"/>
    <a:srgbClr val="38A4E1"/>
    <a:srgbClr val="993300"/>
    <a:srgbClr val="339966"/>
    <a:srgbClr val="FF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ijl, licht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017" autoAdjust="0"/>
    <p:restoredTop sz="99643" autoAdjust="0"/>
  </p:normalViewPr>
  <p:slideViewPr>
    <p:cSldViewPr>
      <p:cViewPr>
        <p:scale>
          <a:sx n="125" d="100"/>
          <a:sy n="125" d="100"/>
        </p:scale>
        <p:origin x="-1404" y="228"/>
      </p:cViewPr>
      <p:guideLst>
        <p:guide orient="horz" pos="3748"/>
        <p:guide orient="horz" pos="618"/>
        <p:guide orient="horz" pos="96"/>
        <p:guide orient="horz" pos="1253"/>
        <p:guide orient="horz" pos="3929"/>
        <p:guide orient="horz" pos="2387"/>
        <p:guide orient="horz" pos="1434"/>
        <p:guide orient="horz" pos="2115"/>
        <p:guide pos="2880"/>
        <p:guide pos="1519"/>
        <p:guide pos="5556"/>
        <p:guide pos="249"/>
        <p:guide pos="2245"/>
      </p:guideLst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CC790554-2323-4905-B8F5-6855B14C84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5739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8E000947-2671-4040-A7D4-0A56B2EDDA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2154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fld id="{98A81476-0DB4-4C7F-A185-4CD62953E3CE}" type="slidenum">
              <a:rPr lang="en-GB" altLang="en-US" sz="1200" b="0" smtClean="0">
                <a:solidFill>
                  <a:schemeClr val="tx1"/>
                </a:solidFill>
                <a:latin typeface="Times" pitchFamily="18" charset="0"/>
              </a:rPr>
              <a:pPr/>
              <a:t>1</a:t>
            </a:fld>
            <a:endParaRPr lang="en-GB" altLang="en-US" sz="1200" b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04" tIns="46351" rIns="92704" bIns="46351" anchor="b"/>
          <a:lstStyle>
            <a:lvl1pPr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F53A01F-DD07-44AE-9D07-EA9AF8FFDF2C}" type="slidenum">
              <a:rPr lang="de-CH" altLang="en-US" sz="1200" b="0">
                <a:solidFill>
                  <a:schemeClr val="tx1"/>
                </a:solidFill>
              </a:rPr>
              <a:pPr algn="r" eaLnBrk="1" hangingPunct="1"/>
              <a:t>1</a:t>
            </a:fld>
            <a:endParaRPr lang="de-CH" altLang="en-US" sz="1200" b="0">
              <a:solidFill>
                <a:schemeClr val="tx1"/>
              </a:solidFill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0937" cy="3721100"/>
          </a:xfrm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4875"/>
            <a:ext cx="543560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04" tIns="46351" rIns="92704" bIns="46351"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9" name="Google Shape;9139;g6ad1349293_0_4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0" name="Google Shape;9140;g6ad1349293_0_4333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195022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40768"/>
            <a:ext cx="8367713" cy="5040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156325" y="6584950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10/04/2019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" y="6584950"/>
            <a:ext cx="3254375" cy="15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Kuehne + Nagel Information Technology School KNITS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1013" y="658495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p. </a:t>
            </a:r>
            <a:fld id="{8BF059E5-0B5C-4F7B-BF52-2191126EA8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152177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708033"/>
            <a:ext cx="46767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4383635"/>
            <a:ext cx="46767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539425" y="3024157"/>
            <a:ext cx="18884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6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9" name="Google Shape;5059;p14"/>
          <p:cNvSpPr txBox="1">
            <a:spLocks noGrp="1"/>
          </p:cNvSpPr>
          <p:nvPr>
            <p:ph type="title" hasCustomPrompt="1"/>
          </p:nvPr>
        </p:nvSpPr>
        <p:spPr>
          <a:xfrm>
            <a:off x="158725" y="1080369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0" name="Google Shape;5060;p14"/>
          <p:cNvSpPr txBox="1">
            <a:spLocks noGrp="1"/>
          </p:cNvSpPr>
          <p:nvPr>
            <p:ph type="title" idx="2"/>
          </p:nvPr>
        </p:nvSpPr>
        <p:spPr>
          <a:xfrm>
            <a:off x="1642650" y="847740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1" name="Google Shape;5061;p14"/>
          <p:cNvSpPr txBox="1">
            <a:spLocks noGrp="1"/>
          </p:cNvSpPr>
          <p:nvPr>
            <p:ph type="subTitle" idx="1"/>
          </p:nvPr>
        </p:nvSpPr>
        <p:spPr>
          <a:xfrm>
            <a:off x="1642650" y="1292360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2" name="Google Shape;5062;p14"/>
          <p:cNvSpPr txBox="1">
            <a:spLocks noGrp="1"/>
          </p:cNvSpPr>
          <p:nvPr>
            <p:ph type="title" idx="3" hasCustomPrompt="1"/>
          </p:nvPr>
        </p:nvSpPr>
        <p:spPr>
          <a:xfrm>
            <a:off x="158725" y="2551803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3" name="Google Shape;5063;p14"/>
          <p:cNvSpPr txBox="1">
            <a:spLocks noGrp="1"/>
          </p:cNvSpPr>
          <p:nvPr>
            <p:ph type="title" idx="4"/>
          </p:nvPr>
        </p:nvSpPr>
        <p:spPr>
          <a:xfrm>
            <a:off x="1642650" y="2319172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4" name="Google Shape;5064;p14"/>
          <p:cNvSpPr txBox="1">
            <a:spLocks noGrp="1"/>
          </p:cNvSpPr>
          <p:nvPr>
            <p:ph type="subTitle" idx="5"/>
          </p:nvPr>
        </p:nvSpPr>
        <p:spPr>
          <a:xfrm>
            <a:off x="1642650" y="2763793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5" name="Google Shape;5065;p14"/>
          <p:cNvSpPr txBox="1">
            <a:spLocks noGrp="1"/>
          </p:cNvSpPr>
          <p:nvPr>
            <p:ph type="title" idx="6" hasCustomPrompt="1"/>
          </p:nvPr>
        </p:nvSpPr>
        <p:spPr>
          <a:xfrm>
            <a:off x="158725" y="4023236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6" name="Google Shape;5066;p14"/>
          <p:cNvSpPr txBox="1">
            <a:spLocks noGrp="1"/>
          </p:cNvSpPr>
          <p:nvPr>
            <p:ph type="title" idx="7"/>
          </p:nvPr>
        </p:nvSpPr>
        <p:spPr>
          <a:xfrm>
            <a:off x="1642650" y="3790607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7" name="Google Shape;5067;p14"/>
          <p:cNvSpPr txBox="1">
            <a:spLocks noGrp="1"/>
          </p:cNvSpPr>
          <p:nvPr>
            <p:ph type="subTitle" idx="8"/>
          </p:nvPr>
        </p:nvSpPr>
        <p:spPr>
          <a:xfrm>
            <a:off x="1642650" y="4235227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8" name="Google Shape;5068;p14"/>
          <p:cNvSpPr txBox="1">
            <a:spLocks noGrp="1"/>
          </p:cNvSpPr>
          <p:nvPr>
            <p:ph type="title" idx="9" hasCustomPrompt="1"/>
          </p:nvPr>
        </p:nvSpPr>
        <p:spPr>
          <a:xfrm>
            <a:off x="4614421" y="2101524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9" name="Google Shape;5069;p14"/>
          <p:cNvSpPr txBox="1">
            <a:spLocks noGrp="1"/>
          </p:cNvSpPr>
          <p:nvPr>
            <p:ph type="title" idx="13"/>
          </p:nvPr>
        </p:nvSpPr>
        <p:spPr>
          <a:xfrm>
            <a:off x="6098346" y="1868893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0" name="Google Shape;5070;p14"/>
          <p:cNvSpPr txBox="1">
            <a:spLocks noGrp="1"/>
          </p:cNvSpPr>
          <p:nvPr>
            <p:ph type="subTitle" idx="14"/>
          </p:nvPr>
        </p:nvSpPr>
        <p:spPr>
          <a:xfrm>
            <a:off x="6098346" y="2313515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1" name="Google Shape;5071;p14"/>
          <p:cNvSpPr txBox="1">
            <a:spLocks noGrp="1"/>
          </p:cNvSpPr>
          <p:nvPr>
            <p:ph type="title" idx="15" hasCustomPrompt="1"/>
          </p:nvPr>
        </p:nvSpPr>
        <p:spPr>
          <a:xfrm>
            <a:off x="4614421" y="3572957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72" name="Google Shape;5072;p14"/>
          <p:cNvSpPr txBox="1">
            <a:spLocks noGrp="1"/>
          </p:cNvSpPr>
          <p:nvPr>
            <p:ph type="title" idx="16"/>
          </p:nvPr>
        </p:nvSpPr>
        <p:spPr>
          <a:xfrm>
            <a:off x="6098346" y="3340327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3" name="Google Shape;5073;p14"/>
          <p:cNvSpPr txBox="1">
            <a:spLocks noGrp="1"/>
          </p:cNvSpPr>
          <p:nvPr>
            <p:ph type="subTitle" idx="17"/>
          </p:nvPr>
        </p:nvSpPr>
        <p:spPr>
          <a:xfrm>
            <a:off x="6098346" y="3784948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4" name="Google Shape;5074;p14"/>
          <p:cNvSpPr txBox="1">
            <a:spLocks noGrp="1"/>
          </p:cNvSpPr>
          <p:nvPr>
            <p:ph type="title" idx="18" hasCustomPrompt="1"/>
          </p:nvPr>
        </p:nvSpPr>
        <p:spPr>
          <a:xfrm>
            <a:off x="4614421" y="5044391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75" name="Google Shape;5075;p14"/>
          <p:cNvSpPr txBox="1">
            <a:spLocks noGrp="1"/>
          </p:cNvSpPr>
          <p:nvPr>
            <p:ph type="title" idx="19"/>
          </p:nvPr>
        </p:nvSpPr>
        <p:spPr>
          <a:xfrm>
            <a:off x="6098346" y="4811760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6" name="Google Shape;5076;p14"/>
          <p:cNvSpPr txBox="1">
            <a:spLocks noGrp="1"/>
          </p:cNvSpPr>
          <p:nvPr>
            <p:ph type="subTitle" idx="20"/>
          </p:nvPr>
        </p:nvSpPr>
        <p:spPr>
          <a:xfrm>
            <a:off x="6098346" y="5256381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9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6233133"/>
            <a:ext cx="4686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6182333"/>
            <a:ext cx="4569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43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677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Mastertextformat bearbeiten</a:t>
            </a:r>
          </a:p>
          <a:p>
            <a:pPr lvl="1"/>
            <a:r>
              <a:rPr lang="en-GB" altLang="en-US" smtClean="0"/>
              <a:t>Zweite Ebene</a:t>
            </a:r>
          </a:p>
          <a:p>
            <a:pPr lvl="2"/>
            <a:r>
              <a:rPr lang="en-GB" altLang="en-US" smtClean="0"/>
              <a:t>Dritte Ebene</a:t>
            </a:r>
          </a:p>
          <a:p>
            <a:pPr lvl="3"/>
            <a:r>
              <a:rPr lang="en-GB" altLang="en-US" smtClean="0"/>
              <a:t>Vierte Ebene</a:t>
            </a:r>
          </a:p>
          <a:p>
            <a:pPr lvl="4"/>
            <a:r>
              <a:rPr lang="en-GB" altLang="en-US" smtClean="0"/>
              <a:t>Fünfte Ebene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38188"/>
            <a:ext cx="83677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Mastertitelformat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72225" y="658495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0">
                <a:solidFill>
                  <a:srgbClr val="002B55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10/04/2019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438" y="6584950"/>
            <a:ext cx="27511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>
                <a:solidFill>
                  <a:srgbClr val="002B55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Kuehne + Nagel Information Technology School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9450" y="658495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p. </a:t>
            </a:r>
            <a:fld id="{22A7682E-6E73-42E1-91B1-2CFBB4284F5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30"/>
          <p:cNvSpPr>
            <a:spLocks noChangeArrowheads="1"/>
          </p:cNvSpPr>
          <p:nvPr userDrawn="1"/>
        </p:nvSpPr>
        <p:spPr bwMode="auto">
          <a:xfrm flipV="1">
            <a:off x="12700" y="682625"/>
            <a:ext cx="9144000" cy="460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32" name="Rectangle 31"/>
          <p:cNvSpPr>
            <a:spLocks noChangeArrowheads="1"/>
          </p:cNvSpPr>
          <p:nvPr userDrawn="1"/>
        </p:nvSpPr>
        <p:spPr bwMode="auto">
          <a:xfrm flipV="1">
            <a:off x="0" y="6477000"/>
            <a:ext cx="9144000" cy="365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1034" name="Picture 35" descr="kn_both_pos_anker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9842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4" r:id="rId4"/>
    <p:sldLayoutId id="2147484525" r:id="rId5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rgbClr val="56B7E9"/>
        </a:buClr>
        <a:buSzPct val="115000"/>
        <a:defRPr>
          <a:solidFill>
            <a:srgbClr val="002B55"/>
          </a:solidFill>
          <a:latin typeface="+mn-lt"/>
          <a:ea typeface="+mn-ea"/>
          <a:cs typeface="+mn-cs"/>
        </a:defRPr>
      </a:lvl1pPr>
      <a:lvl2pPr marL="377825" indent="-187325" algn="l" rtl="0" eaLnBrk="0" fontAlgn="base" hangingPunct="0">
        <a:spcBef>
          <a:spcPct val="0"/>
        </a:spcBef>
        <a:spcAft>
          <a:spcPct val="20000"/>
        </a:spcAft>
        <a:buClr>
          <a:srgbClr val="38A4E1"/>
        </a:buClr>
        <a:buFont typeface="Wingdings 2" pitchFamily="18" charset="2"/>
        <a:buChar char=""/>
        <a:defRPr sz="2000">
          <a:solidFill>
            <a:srgbClr val="002B55"/>
          </a:solidFill>
          <a:latin typeface="+mn-lt"/>
        </a:defRPr>
      </a:lvl2pPr>
      <a:lvl3pPr marL="749300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Font typeface="Wingdings 2" pitchFamily="18" charset="2"/>
        <a:buChar char=""/>
        <a:defRPr>
          <a:solidFill>
            <a:srgbClr val="002B55"/>
          </a:solidFill>
          <a:latin typeface="+mn-lt"/>
        </a:defRPr>
      </a:lvl3pPr>
      <a:lvl4pPr marL="1144588" indent="-192088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4pPr>
      <a:lvl5pPr marL="1519238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5pPr>
      <a:lvl6pPr marL="19764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6pPr>
      <a:lvl7pPr marL="24336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7pPr>
      <a:lvl8pPr marL="28908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8pPr>
      <a:lvl9pPr marL="33480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LLS Key Vis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7563"/>
            <a:ext cx="91440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4"/>
          <p:cNvSpPr>
            <a:spLocks noGrp="1"/>
          </p:cNvSpPr>
          <p:nvPr>
            <p:ph type="ctrTitle" idx="4294967295"/>
          </p:nvPr>
        </p:nvSpPr>
        <p:spPr>
          <a:xfrm>
            <a:off x="381000" y="4495800"/>
            <a:ext cx="7848600" cy="877888"/>
          </a:xfrm>
        </p:spPr>
        <p:txBody>
          <a:bodyPr/>
          <a:lstStyle/>
          <a:p>
            <a:pPr algn="ctr"/>
            <a:r>
              <a:rPr lang="en-GB" altLang="en-US" b="1" smtClean="0">
                <a:latin typeface="Segoe UI" pitchFamily="34" charset="0"/>
                <a:cs typeface="Segoe UI" pitchFamily="34" charset="0"/>
              </a:rPr>
              <a:t>Kuehne + Nagel </a:t>
            </a:r>
            <a:r>
              <a:rPr lang="et-EE" altLang="en-US" b="1" smtClean="0">
                <a:latin typeface="Segoe UI" pitchFamily="34" charset="0"/>
                <a:cs typeface="Segoe UI" pitchFamily="34" charset="0"/>
              </a:rPr>
              <a:t>Information Technology School</a:t>
            </a:r>
            <a:r>
              <a:rPr lang="en-GB" altLang="en-US" b="1" smtClean="0">
                <a:latin typeface="Segoe UI" pitchFamily="34" charset="0"/>
                <a:cs typeface="Segoe UI" pitchFamily="34" charset="0"/>
              </a:rPr>
              <a:t/>
            </a:r>
            <a:br>
              <a:rPr lang="en-GB" altLang="en-US" b="1" smtClean="0">
                <a:latin typeface="Segoe UI" pitchFamily="34" charset="0"/>
                <a:cs typeface="Segoe UI" pitchFamily="34" charset="0"/>
              </a:rPr>
            </a:br>
            <a:r>
              <a:rPr lang="et-EE" altLang="en-US" b="1" smtClean="0">
                <a:solidFill>
                  <a:schemeClr val="accent1"/>
                </a:solidFill>
                <a:latin typeface="Segoe UI" pitchFamily="34" charset="0"/>
                <a:cs typeface="Segoe UI" pitchFamily="34" charset="0"/>
              </a:rPr>
              <a:t>KNITS</a:t>
            </a:r>
            <a:r>
              <a:rPr lang="en-GB" altLang="en-US" smtClean="0">
                <a:solidFill>
                  <a:schemeClr val="accent1"/>
                </a:solidFill>
              </a:rPr>
              <a:t/>
            </a:r>
            <a:br>
              <a:rPr lang="en-GB" altLang="en-US" smtClean="0">
                <a:solidFill>
                  <a:schemeClr val="accent1"/>
                </a:solidFill>
              </a:rPr>
            </a:br>
            <a:endParaRPr lang="en-US" altLang="en-US" sz="1800" i="1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1766E34C-4344-49AF-A095-4644EAAAD76F}" type="slidenum">
              <a:rPr lang="en-GB" altLang="en-US" sz="1000" b="0" smtClean="0">
                <a:solidFill>
                  <a:srgbClr val="002B55"/>
                </a:solidFill>
              </a:rPr>
              <a:pPr/>
              <a:t>10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92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518795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9230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022350"/>
            <a:ext cx="514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9232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9235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642938" y="847725"/>
            <a:ext cx="190341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642938" y="2564904"/>
            <a:ext cx="774692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20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middle we have our internship programs</a:t>
            </a: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altLang="en-US" sz="20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723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1766E34C-4344-49AF-A095-4644EAAAD76F}" type="slidenum">
              <a:rPr lang="en-GB" altLang="en-US" sz="1000" b="0" smtClean="0">
                <a:solidFill>
                  <a:srgbClr val="002B55"/>
                </a:solidFill>
              </a:rPr>
              <a:pPr/>
              <a:t>11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92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518795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9230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022350"/>
            <a:ext cx="514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9232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9235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642938" y="847725"/>
            <a:ext cx="190341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642938" y="2564904"/>
            <a:ext cx="774692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20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middle we have our internship programs</a:t>
            </a: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altLang="en-US" sz="20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140968"/>
            <a:ext cx="30067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7" y="314096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Content Placeholder 1"/>
          <p:cNvSpPr txBox="1">
            <a:spLocks/>
          </p:cNvSpPr>
          <p:nvPr/>
        </p:nvSpPr>
        <p:spPr bwMode="auto">
          <a:xfrm>
            <a:off x="4392454" y="3203550"/>
            <a:ext cx="3467224" cy="72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0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those symbols we highlight KNITS services</a:t>
            </a: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t-EE" altLang="en-US" sz="24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altLang="en-US" sz="20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191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0253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0255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0258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9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0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3" name="Picture 7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4" name="Picture 8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6" name="Picture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7" name="Picture 6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8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9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0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1277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1279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1282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287" name="Picture 7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8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90" name="Picture 6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1" name="Picture 6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3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4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6821488" y="3074988"/>
            <a:ext cx="14668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Trainee is joining existing KN team and work on real project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2300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2302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2305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7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31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1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313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4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5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6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7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2319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0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1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4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5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6" name="Picture 4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335213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7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8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518953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3324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3326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3329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334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37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8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9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0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1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3343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4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5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7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0" name="Picture 4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335213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Content Placeholder 1"/>
          <p:cNvSpPr txBox="1">
            <a:spLocks/>
          </p:cNvSpPr>
          <p:nvPr/>
        </p:nvSpPr>
        <p:spPr bwMode="auto">
          <a:xfrm>
            <a:off x="2379663" y="2420938"/>
            <a:ext cx="23050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Trainees are grouped in teams and work on </a:t>
            </a:r>
            <a:r>
              <a:rPr lang="en-US" altLang="en-US" sz="1200" kern="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</a:t>
            </a:r>
            <a:b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ideas from </a:t>
            </a:r>
            <a:r>
              <a:rPr lang="en-US" altLang="en-US" sz="1200" kern="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hackatons</a:t>
            </a:r>
            <a:r>
              <a:rPr lang="en-US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352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3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518953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434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4350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4353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35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9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61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2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3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4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36738"/>
            <a:ext cx="5697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5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300288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4367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8" name="Picture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1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4" name="Picture 4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335213"/>
            <a:ext cx="301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5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6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7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8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Content Placeholder 1"/>
          <p:cNvSpPr txBox="1">
            <a:spLocks/>
          </p:cNvSpPr>
          <p:nvPr/>
        </p:nvSpPr>
        <p:spPr bwMode="auto">
          <a:xfrm>
            <a:off x="896938" y="3887788"/>
            <a:ext cx="2300287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trainees join KN team later according to emerging KN team’s demand</a:t>
            </a:r>
          </a:p>
        </p:txBody>
      </p:sp>
      <p:sp>
        <p:nvSpPr>
          <p:cNvPr id="51" name="Content Placeholder 1"/>
          <p:cNvSpPr txBox="1">
            <a:spLocks/>
          </p:cNvSpPr>
          <p:nvPr/>
        </p:nvSpPr>
        <p:spPr bwMode="auto">
          <a:xfrm>
            <a:off x="2379663" y="2420938"/>
            <a:ext cx="23050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Trainees are grouped in team and work on </a:t>
            </a:r>
            <a:r>
              <a:rPr lang="en-US" altLang="en-US" sz="1200" kern="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exercise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</a:t>
            </a:r>
            <a:b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t-EE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ideas from </a:t>
            </a:r>
            <a:r>
              <a:rPr lang="en-US" altLang="en-US" sz="1200" kern="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hackatons</a:t>
            </a:r>
            <a:r>
              <a:rPr lang="en-US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1774825"/>
            <a:ext cx="2814637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5373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5375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5378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8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506099" y="18864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8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539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Content Placeholder 1"/>
          <p:cNvSpPr txBox="1">
            <a:spLocks/>
          </p:cNvSpPr>
          <p:nvPr/>
        </p:nvSpPr>
        <p:spPr bwMode="auto">
          <a:xfrm>
            <a:off x="6361113" y="1981200"/>
            <a:ext cx="24590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b="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 branding and develop new partnership for internship program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6396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6398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6401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2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40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134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</a:t>
            </a: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409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0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1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6413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5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7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0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1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2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3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4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5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6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7" name="Picture 4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17725"/>
            <a:ext cx="30067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Content Placeholder 1"/>
          <p:cNvSpPr txBox="1">
            <a:spLocks/>
          </p:cNvSpPr>
          <p:nvPr/>
        </p:nvSpPr>
        <p:spPr bwMode="auto">
          <a:xfrm>
            <a:off x="1976438" y="2276475"/>
            <a:ext cx="24590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b="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existing internship models with mentoring and customized trainings on demand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7420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7422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7425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43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134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</a:t>
            </a: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33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4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5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7437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8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1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4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5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6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7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8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9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0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1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92288"/>
            <a:ext cx="6249988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2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036763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1476375" y="2133600"/>
            <a:ext cx="36131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b="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recruiting and training services</a:t>
            </a:r>
          </a:p>
        </p:txBody>
      </p:sp>
      <p:pic>
        <p:nvPicPr>
          <p:cNvPr id="17454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780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5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709863"/>
            <a:ext cx="2651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2" name="Google Shape;9142;p32"/>
          <p:cNvSpPr/>
          <p:nvPr/>
        </p:nvSpPr>
        <p:spPr>
          <a:xfrm>
            <a:off x="588050" y="0"/>
            <a:ext cx="513600" cy="48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3" name="Google Shape;9143;p32"/>
          <p:cNvSpPr txBox="1">
            <a:spLocks noGrp="1"/>
          </p:cNvSpPr>
          <p:nvPr>
            <p:ph type="title"/>
          </p:nvPr>
        </p:nvSpPr>
        <p:spPr>
          <a:xfrm>
            <a:off x="158725" y="1080369"/>
            <a:ext cx="1320300" cy="722000"/>
          </a:xfrm>
          <a:prstGeom prst="rect">
            <a:avLst/>
          </a:prstGeom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9144" name="Google Shape;9144;p32"/>
          <p:cNvSpPr txBox="1">
            <a:spLocks noGrp="1"/>
          </p:cNvSpPr>
          <p:nvPr>
            <p:ph type="title" idx="2"/>
          </p:nvPr>
        </p:nvSpPr>
        <p:spPr>
          <a:xfrm>
            <a:off x="1619672" y="1006392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KNITS </a:t>
            </a:r>
            <a:endParaRPr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45" name="Google Shape;9145;p32"/>
          <p:cNvSpPr txBox="1">
            <a:spLocks noGrp="1"/>
          </p:cNvSpPr>
          <p:nvPr>
            <p:ph type="subTitle" idx="1"/>
          </p:nvPr>
        </p:nvSpPr>
        <p:spPr>
          <a:xfrm>
            <a:off x="1603144" y="1387256"/>
            <a:ext cx="2464800" cy="385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</a:t>
            </a: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oals and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strategies</a:t>
            </a:r>
            <a:endParaRPr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46" name="Google Shape;9146;p32"/>
          <p:cNvSpPr txBox="1">
            <a:spLocks noGrp="1"/>
          </p:cNvSpPr>
          <p:nvPr>
            <p:ph type="title" idx="3"/>
          </p:nvPr>
        </p:nvSpPr>
        <p:spPr>
          <a:xfrm>
            <a:off x="158725" y="2551803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9147" name="Google Shape;9147;p32"/>
          <p:cNvSpPr txBox="1">
            <a:spLocks noGrp="1"/>
          </p:cNvSpPr>
          <p:nvPr>
            <p:ph type="title" idx="4"/>
          </p:nvPr>
        </p:nvSpPr>
        <p:spPr>
          <a:xfrm>
            <a:off x="1642650" y="2319172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Internship </a:t>
            </a:r>
            <a:endParaRPr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48" name="Google Shape;9148;p32"/>
          <p:cNvSpPr txBox="1">
            <a:spLocks noGrp="1"/>
          </p:cNvSpPr>
          <p:nvPr>
            <p:ph type="subTitle" idx="5"/>
          </p:nvPr>
        </p:nvSpPr>
        <p:spPr>
          <a:xfrm>
            <a:off x="1619672" y="2852936"/>
            <a:ext cx="2952328" cy="4320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/>
                </a:solidFill>
                <a:latin typeface="Segoe UI" pitchFamily="34" charset="0"/>
                <a:cs typeface="Segoe UI" pitchFamily="34" charset="0"/>
              </a:rPr>
              <a:t>KNITS services to enhance I</a:t>
            </a:r>
            <a:r>
              <a:rPr lang="et-EE" dirty="0" smtClean="0">
                <a:solidFill>
                  <a:schemeClr val="bg2"/>
                </a:solidFill>
                <a:latin typeface="Segoe UI" pitchFamily="34" charset="0"/>
                <a:cs typeface="Segoe UI" pitchFamily="34" charset="0"/>
              </a:rPr>
              <a:t>nternship </a:t>
            </a:r>
            <a:r>
              <a:rPr lang="et-EE" dirty="0" smtClean="0">
                <a:solidFill>
                  <a:schemeClr val="bg2"/>
                </a:solidFill>
                <a:latin typeface="Segoe UI" pitchFamily="34" charset="0"/>
                <a:cs typeface="Segoe UI" pitchFamily="34" charset="0"/>
              </a:rPr>
              <a:t>models</a:t>
            </a:r>
            <a:endParaRPr dirty="0">
              <a:solidFill>
                <a:schemeClr val="bg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49" name="Google Shape;9149;p32"/>
          <p:cNvSpPr/>
          <p:nvPr/>
        </p:nvSpPr>
        <p:spPr>
          <a:xfrm>
            <a:off x="5017700" y="2040148"/>
            <a:ext cx="513600" cy="49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0" name="Google Shape;9150;p32"/>
          <p:cNvSpPr txBox="1">
            <a:spLocks noGrp="1"/>
          </p:cNvSpPr>
          <p:nvPr>
            <p:ph type="title" idx="6"/>
          </p:nvPr>
        </p:nvSpPr>
        <p:spPr>
          <a:xfrm>
            <a:off x="158725" y="4023236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9151" name="Google Shape;9151;p32"/>
          <p:cNvSpPr txBox="1">
            <a:spLocks noGrp="1"/>
          </p:cNvSpPr>
          <p:nvPr>
            <p:ph type="title" idx="7"/>
          </p:nvPr>
        </p:nvSpPr>
        <p:spPr>
          <a:xfrm>
            <a:off x="1642650" y="3790607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Training</a:t>
            </a:r>
            <a:endParaRPr dirty="0"/>
          </a:p>
        </p:txBody>
      </p:sp>
      <p:sp>
        <p:nvSpPr>
          <p:cNvPr id="9152" name="Google Shape;9152;p32"/>
          <p:cNvSpPr txBox="1">
            <a:spLocks noGrp="1"/>
          </p:cNvSpPr>
          <p:nvPr>
            <p:ph type="subTitle" idx="8"/>
          </p:nvPr>
        </p:nvSpPr>
        <p:spPr>
          <a:xfrm>
            <a:off x="1668236" y="4293096"/>
            <a:ext cx="2713326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Overview of learning services offered to KN employees </a:t>
            </a:r>
            <a:endParaRPr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53" name="Google Shape;9153;p32"/>
          <p:cNvSpPr txBox="1">
            <a:spLocks noGrp="1"/>
          </p:cNvSpPr>
          <p:nvPr>
            <p:ph type="title" idx="9"/>
          </p:nvPr>
        </p:nvSpPr>
        <p:spPr>
          <a:xfrm>
            <a:off x="4614421" y="2101524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9154" name="Google Shape;9154;p32"/>
          <p:cNvSpPr txBox="1">
            <a:spLocks noGrp="1"/>
          </p:cNvSpPr>
          <p:nvPr>
            <p:ph type="title" idx="13"/>
          </p:nvPr>
        </p:nvSpPr>
        <p:spPr>
          <a:xfrm>
            <a:off x="6098346" y="1868893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Research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55" name="Google Shape;9155;p32"/>
          <p:cNvSpPr txBox="1">
            <a:spLocks noGrp="1"/>
          </p:cNvSpPr>
          <p:nvPr>
            <p:ph type="subTitle" idx="14"/>
          </p:nvPr>
        </p:nvSpPr>
        <p:spPr>
          <a:xfrm>
            <a:off x="6098346" y="2313515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Plan for technical innovation research</a:t>
            </a:r>
            <a:endParaRPr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156" name="Google Shape;9156;p32"/>
          <p:cNvSpPr txBox="1">
            <a:spLocks noGrp="1"/>
          </p:cNvSpPr>
          <p:nvPr>
            <p:ph type="title" idx="15"/>
          </p:nvPr>
        </p:nvSpPr>
        <p:spPr>
          <a:xfrm>
            <a:off x="4614421" y="3572957"/>
            <a:ext cx="13203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9157" name="Google Shape;9157;p32"/>
          <p:cNvSpPr txBox="1">
            <a:spLocks noGrp="1"/>
          </p:cNvSpPr>
          <p:nvPr>
            <p:ph type="title" idx="16"/>
          </p:nvPr>
        </p:nvSpPr>
        <p:spPr>
          <a:xfrm>
            <a:off x="6098346" y="3340327"/>
            <a:ext cx="2808000" cy="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 for questions</a:t>
            </a:r>
            <a:endParaRPr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58" name="Google Shape;9158;p32"/>
          <p:cNvSpPr txBox="1">
            <a:spLocks noGrp="1"/>
          </p:cNvSpPr>
          <p:nvPr>
            <p:ph type="subTitle" idx="17"/>
          </p:nvPr>
        </p:nvSpPr>
        <p:spPr>
          <a:xfrm>
            <a:off x="6098346" y="3784948"/>
            <a:ext cx="24648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t-EE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Session of questions and answers</a:t>
            </a:r>
            <a:endParaRPr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62" name="Google Shape;9162;p32"/>
          <p:cNvGrpSpPr/>
          <p:nvPr/>
        </p:nvGrpSpPr>
        <p:grpSpPr>
          <a:xfrm rot="5400000">
            <a:off x="1381021" y="5113484"/>
            <a:ext cx="466624" cy="2052568"/>
            <a:chOff x="1037125" y="2236325"/>
            <a:chExt cx="149100" cy="874475"/>
          </a:xfrm>
        </p:grpSpPr>
        <p:sp>
          <p:nvSpPr>
            <p:cNvPr id="9163" name="Google Shape;9163;p3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9164;p3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3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3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3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3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9169;p3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9170;p3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3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3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3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3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3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3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3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3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3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3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3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3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3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3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3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3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3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3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3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3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3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9192;p3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3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9194;p3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3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3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3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3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559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4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92288"/>
            <a:ext cx="6249988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5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036763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6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780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7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709863"/>
            <a:ext cx="2651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3" name="Picture 6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2349500"/>
            <a:ext cx="1801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Content Placeholder 1"/>
          <p:cNvSpPr txBox="1">
            <a:spLocks/>
          </p:cNvSpPr>
          <p:nvPr/>
        </p:nvSpPr>
        <p:spPr bwMode="auto">
          <a:xfrm>
            <a:off x="7112000" y="2468563"/>
            <a:ext cx="14605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additional</a:t>
            </a:r>
          </a:p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internship model</a:t>
            </a:r>
          </a:p>
        </p:txBody>
      </p:sp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6948264" y="2151063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816820"/>
            <a:ext cx="40321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845248" y="2204863"/>
            <a:ext cx="3759200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Trainees are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selected on the request of a KN team.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0333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816820"/>
            <a:ext cx="40321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845248" y="2060848"/>
            <a:ext cx="3759200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follow a dedicated training program on the specific technology stack of the target KN team.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0785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816820"/>
            <a:ext cx="40321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788024" y="2060848"/>
            <a:ext cx="3759200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follow development cycles to get familiar with product . They join ‘ghost sprints’.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863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816820"/>
            <a:ext cx="40321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845248" y="1988840"/>
            <a:ext cx="3759200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contribute to product code with a plan of increasing responsibilities:</a:t>
            </a:r>
            <a:r>
              <a:rPr lang="et-EE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t-EE" altLang="en-US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 test &gt; code by design &gt;  full task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0879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94" y="1816820"/>
            <a:ext cx="4385343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8444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844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8449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5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4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56" name="Picture 6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6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846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6" name="Picture 7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7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8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0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2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3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9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0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2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30565" y="2852936"/>
            <a:ext cx="1645891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486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Content Placeholder 1"/>
          <p:cNvSpPr txBox="1">
            <a:spLocks/>
          </p:cNvSpPr>
          <p:nvPr/>
        </p:nvSpPr>
        <p:spPr bwMode="auto">
          <a:xfrm>
            <a:off x="4493986" y="2132855"/>
            <a:ext cx="4027488" cy="50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whole on boarding process is mentored by KNITS according to feedbacks from KN team members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7" name="Picture 8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263" y="2527498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375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1946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19470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19473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477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8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5306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 FOR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r>
              <a:rPr lang="et-EE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80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1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19484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6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7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1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2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3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4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5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6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7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8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92288"/>
            <a:ext cx="6249988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9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036763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0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780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1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709863"/>
            <a:ext cx="2651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2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3" name="Picture 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4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5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7" name="Picture 6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2349500"/>
            <a:ext cx="1801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092280" y="2568575"/>
            <a:ext cx="142986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 TALENT PRO</a:t>
            </a:r>
            <a:endParaRPr lang="en-US" altLang="en-US" sz="1200" kern="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509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10" name="Picture 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itle 3"/>
          <p:cNvSpPr>
            <a:spLocks noGrp="1"/>
          </p:cNvSpPr>
          <p:nvPr>
            <p:ph type="title"/>
          </p:nvPr>
        </p:nvSpPr>
        <p:spPr>
          <a:xfrm>
            <a:off x="2403475" y="2166938"/>
            <a:ext cx="1403350" cy="230187"/>
          </a:xfrm>
        </p:spPr>
        <p:txBody>
          <a:bodyPr/>
          <a:lstStyle/>
          <a:p>
            <a:pPr algn="ctr">
              <a:defRPr/>
            </a:pPr>
            <a:r>
              <a:rPr lang="en-US" altLang="en-US" sz="1200" b="1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KNITS SERVICES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708033"/>
            <a:ext cx="6078438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Training Program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174983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142802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111249" y="2443206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1086770" y="3487298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109191" y="4825404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" name="Title 2"/>
          <p:cNvSpPr>
            <a:spLocks noGrp="1"/>
          </p:cNvSpPr>
          <p:nvPr>
            <p:ph type="title"/>
          </p:nvPr>
        </p:nvSpPr>
        <p:spPr>
          <a:xfrm>
            <a:off x="3581723" y="2780928"/>
            <a:ext cx="1873250" cy="906813"/>
          </a:xfrm>
        </p:spPr>
        <p:txBody>
          <a:bodyPr/>
          <a:lstStyle/>
          <a:p>
            <a:pPr algn="ctr">
              <a:defRPr/>
            </a:pPr>
            <a:r>
              <a:rPr lang="et-EE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Segoe UI" pitchFamily="34" charset="0"/>
                <a:cs typeface="Segoe UI" pitchFamily="34" charset="0"/>
              </a:rPr>
              <a:t>KNITS</a:t>
            </a:r>
            <a:r>
              <a:rPr lang="et-EE" sz="20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/>
            </a:r>
            <a:b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</a:br>
            <a: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K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NOW HOW </a:t>
            </a:r>
            <a: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</a:t>
            </a:r>
            <a:b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</a:br>
            <a:r>
              <a:rPr lang="et-EE" sz="1600" b="1" dirty="0" smtClean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HUB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0" name="Google Shape;9434;p63"/>
          <p:cNvSpPr/>
          <p:nvPr/>
        </p:nvSpPr>
        <p:spPr>
          <a:xfrm>
            <a:off x="2915816" y="1725902"/>
            <a:ext cx="3205236" cy="1529268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rgbClr val="3EB1D5"/>
          </a:solidFill>
          <a:ln>
            <a:solidFill>
              <a:srgbClr val="3366A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9450;p63"/>
          <p:cNvGrpSpPr/>
          <p:nvPr/>
        </p:nvGrpSpPr>
        <p:grpSpPr>
          <a:xfrm>
            <a:off x="3302621" y="2086632"/>
            <a:ext cx="2431455" cy="1160274"/>
            <a:chOff x="2633353" y="3965763"/>
            <a:chExt cx="933975" cy="445687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298" name="Google Shape;9451;p63"/>
            <p:cNvSpPr/>
            <p:nvPr/>
          </p:nvSpPr>
          <p:spPr>
            <a:xfrm>
              <a:off x="2633353" y="3965763"/>
              <a:ext cx="933975" cy="445687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9452;p63"/>
            <p:cNvSpPr/>
            <p:nvPr/>
          </p:nvSpPr>
          <p:spPr>
            <a:xfrm>
              <a:off x="2702006" y="4030399"/>
              <a:ext cx="798496" cy="381051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9434;p63"/>
          <p:cNvSpPr/>
          <p:nvPr/>
        </p:nvSpPr>
        <p:spPr>
          <a:xfrm flipV="1">
            <a:off x="2915816" y="3363023"/>
            <a:ext cx="3205236" cy="1529268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solidFill>
              <a:srgbClr val="3366A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9450;p63"/>
          <p:cNvGrpSpPr/>
          <p:nvPr/>
        </p:nvGrpSpPr>
        <p:grpSpPr>
          <a:xfrm flipV="1">
            <a:off x="3304998" y="3284984"/>
            <a:ext cx="2431455" cy="1160274"/>
            <a:chOff x="2633353" y="3965763"/>
            <a:chExt cx="933975" cy="445687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332" name="Google Shape;9451;p63"/>
            <p:cNvSpPr/>
            <p:nvPr/>
          </p:nvSpPr>
          <p:spPr>
            <a:xfrm>
              <a:off x="2633353" y="3965763"/>
              <a:ext cx="933975" cy="445687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9452;p63"/>
            <p:cNvSpPr/>
            <p:nvPr/>
          </p:nvSpPr>
          <p:spPr>
            <a:xfrm>
              <a:off x="2702006" y="4030399"/>
              <a:ext cx="798496" cy="381051"/>
            </a:xfrm>
            <a:custGeom>
              <a:avLst/>
              <a:gdLst/>
              <a:ahLst/>
              <a:cxnLst/>
              <a:rect l="l" t="t" r="r" b="b"/>
              <a:pathLst>
                <a:path w="66087" h="33020" extrusionOk="0">
                  <a:moveTo>
                    <a:pt x="33019" y="0"/>
                  </a:moveTo>
                  <a:cubicBezTo>
                    <a:pt x="14818" y="0"/>
                    <a:pt x="0" y="14808"/>
                    <a:pt x="0" y="33019"/>
                  </a:cubicBezTo>
                  <a:lnTo>
                    <a:pt x="1659" y="33019"/>
                  </a:lnTo>
                  <a:cubicBezTo>
                    <a:pt x="1659" y="15718"/>
                    <a:pt x="15718" y="1659"/>
                    <a:pt x="33019" y="1659"/>
                  </a:cubicBezTo>
                  <a:cubicBezTo>
                    <a:pt x="50321" y="1659"/>
                    <a:pt x="64427" y="15718"/>
                    <a:pt x="64427" y="33019"/>
                  </a:cubicBezTo>
                  <a:lnTo>
                    <a:pt x="66086" y="33019"/>
                  </a:lnTo>
                  <a:cubicBezTo>
                    <a:pt x="66086" y="14808"/>
                    <a:pt x="51269" y="0"/>
                    <a:pt x="330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8649;p61"/>
          <p:cNvSpPr/>
          <p:nvPr/>
        </p:nvSpPr>
        <p:spPr>
          <a:xfrm>
            <a:off x="5211410" y="4801263"/>
            <a:ext cx="539161" cy="153240"/>
          </a:xfrm>
          <a:custGeom>
            <a:avLst/>
            <a:gdLst/>
            <a:ahLst/>
            <a:cxnLst/>
            <a:rect l="l" t="t" r="r" b="b"/>
            <a:pathLst>
              <a:path w="128485" h="36518" extrusionOk="0">
                <a:moveTo>
                  <a:pt x="2706" y="1"/>
                </a:moveTo>
                <a:lnTo>
                  <a:pt x="1" y="326"/>
                </a:lnTo>
                <a:cubicBezTo>
                  <a:pt x="1461" y="10577"/>
                  <a:pt x="6547" y="19612"/>
                  <a:pt x="13850" y="26130"/>
                </a:cubicBezTo>
                <a:cubicBezTo>
                  <a:pt x="21288" y="32568"/>
                  <a:pt x="30999" y="36517"/>
                  <a:pt x="41575" y="36517"/>
                </a:cubicBezTo>
                <a:lnTo>
                  <a:pt x="128484" y="36517"/>
                </a:lnTo>
                <a:lnTo>
                  <a:pt x="128484" y="33812"/>
                </a:lnTo>
                <a:lnTo>
                  <a:pt x="41575" y="33812"/>
                </a:lnTo>
                <a:cubicBezTo>
                  <a:pt x="31675" y="33812"/>
                  <a:pt x="22641" y="30188"/>
                  <a:pt x="15662" y="24102"/>
                </a:cubicBezTo>
                <a:cubicBezTo>
                  <a:pt x="8792" y="18016"/>
                  <a:pt x="4058" y="9468"/>
                  <a:pt x="2706" y="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8652;p61"/>
          <p:cNvSpPr/>
          <p:nvPr/>
        </p:nvSpPr>
        <p:spPr>
          <a:xfrm>
            <a:off x="2794115" y="1484645"/>
            <a:ext cx="265717" cy="144155"/>
          </a:xfrm>
          <a:custGeom>
            <a:avLst/>
            <a:gdLst/>
            <a:ahLst/>
            <a:cxnLst/>
            <a:rect l="l" t="t" r="r" b="b"/>
            <a:pathLst>
              <a:path w="86774" h="34353" extrusionOk="0">
                <a:moveTo>
                  <a:pt x="0" y="0"/>
                </a:moveTo>
                <a:lnTo>
                  <a:pt x="0" y="2705"/>
                </a:lnTo>
                <a:lnTo>
                  <a:pt x="45524" y="2705"/>
                </a:lnTo>
                <a:cubicBezTo>
                  <a:pt x="54991" y="2705"/>
                  <a:pt x="63674" y="6195"/>
                  <a:pt x="70545" y="11821"/>
                </a:cubicBezTo>
                <a:cubicBezTo>
                  <a:pt x="77415" y="17582"/>
                  <a:pt x="82284" y="25454"/>
                  <a:pt x="84177" y="34353"/>
                </a:cubicBezTo>
                <a:lnTo>
                  <a:pt x="86774" y="33920"/>
                </a:lnTo>
                <a:cubicBezTo>
                  <a:pt x="84854" y="24345"/>
                  <a:pt x="79579" y="15878"/>
                  <a:pt x="72249" y="9792"/>
                </a:cubicBezTo>
                <a:cubicBezTo>
                  <a:pt x="65027" y="3706"/>
                  <a:pt x="55668" y="0"/>
                  <a:pt x="45524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8653;p61"/>
          <p:cNvSpPr/>
          <p:nvPr/>
        </p:nvSpPr>
        <p:spPr>
          <a:xfrm>
            <a:off x="2339752" y="1484784"/>
            <a:ext cx="390785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8654;p61"/>
          <p:cNvSpPr/>
          <p:nvPr/>
        </p:nvSpPr>
        <p:spPr>
          <a:xfrm rot="5400000">
            <a:off x="2934414" y="1799333"/>
            <a:ext cx="262186" cy="11351"/>
          </a:xfrm>
          <a:custGeom>
            <a:avLst/>
            <a:gdLst/>
            <a:ahLst/>
            <a:cxnLst/>
            <a:rect l="l" t="t" r="r" b="b"/>
            <a:pathLst>
              <a:path w="106520" h="2706" extrusionOk="0">
                <a:moveTo>
                  <a:pt x="0" y="0"/>
                </a:moveTo>
                <a:lnTo>
                  <a:pt x="0" y="2705"/>
                </a:lnTo>
                <a:lnTo>
                  <a:pt x="106520" y="2705"/>
                </a:lnTo>
                <a:lnTo>
                  <a:pt x="10652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8650;p61"/>
          <p:cNvSpPr/>
          <p:nvPr/>
        </p:nvSpPr>
        <p:spPr>
          <a:xfrm rot="15932359">
            <a:off x="3036141" y="2012171"/>
            <a:ext cx="212370" cy="148922"/>
          </a:xfrm>
          <a:custGeom>
            <a:avLst/>
            <a:gdLst/>
            <a:ahLst/>
            <a:cxnLst/>
            <a:rect l="l" t="t" r="r" b="b"/>
            <a:pathLst>
              <a:path w="50609" h="35489" extrusionOk="0">
                <a:moveTo>
                  <a:pt x="41358" y="0"/>
                </a:moveTo>
                <a:cubicBezTo>
                  <a:pt x="30998" y="0"/>
                  <a:pt x="21423" y="3814"/>
                  <a:pt x="14093" y="10144"/>
                </a:cubicBezTo>
                <a:cubicBezTo>
                  <a:pt x="6762" y="16338"/>
                  <a:pt x="1596" y="25129"/>
                  <a:pt x="0" y="35029"/>
                </a:cubicBezTo>
                <a:lnTo>
                  <a:pt x="2597" y="35489"/>
                </a:lnTo>
                <a:cubicBezTo>
                  <a:pt x="4166" y="26238"/>
                  <a:pt x="9034" y="18015"/>
                  <a:pt x="15905" y="12173"/>
                </a:cubicBezTo>
                <a:cubicBezTo>
                  <a:pt x="22775" y="6303"/>
                  <a:pt x="31675" y="2705"/>
                  <a:pt x="41358" y="2705"/>
                </a:cubicBezTo>
                <a:lnTo>
                  <a:pt x="50609" y="2705"/>
                </a:lnTo>
                <a:lnTo>
                  <a:pt x="50609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8653;p61"/>
          <p:cNvSpPr/>
          <p:nvPr/>
        </p:nvSpPr>
        <p:spPr>
          <a:xfrm>
            <a:off x="2339866" y="2692443"/>
            <a:ext cx="625256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8653;p61"/>
          <p:cNvSpPr/>
          <p:nvPr/>
        </p:nvSpPr>
        <p:spPr>
          <a:xfrm>
            <a:off x="2327397" y="3803981"/>
            <a:ext cx="594384" cy="136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8653;p61"/>
          <p:cNvSpPr/>
          <p:nvPr/>
        </p:nvSpPr>
        <p:spPr>
          <a:xfrm>
            <a:off x="2290903" y="4943148"/>
            <a:ext cx="879267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8649;p61"/>
          <p:cNvSpPr/>
          <p:nvPr/>
        </p:nvSpPr>
        <p:spPr>
          <a:xfrm flipH="1">
            <a:off x="3241216" y="4801263"/>
            <a:ext cx="539161" cy="153240"/>
          </a:xfrm>
          <a:custGeom>
            <a:avLst/>
            <a:gdLst/>
            <a:ahLst/>
            <a:cxnLst/>
            <a:rect l="l" t="t" r="r" b="b"/>
            <a:pathLst>
              <a:path w="128485" h="36518" extrusionOk="0">
                <a:moveTo>
                  <a:pt x="2706" y="1"/>
                </a:moveTo>
                <a:lnTo>
                  <a:pt x="1" y="326"/>
                </a:lnTo>
                <a:cubicBezTo>
                  <a:pt x="1461" y="10577"/>
                  <a:pt x="6547" y="19612"/>
                  <a:pt x="13850" y="26130"/>
                </a:cubicBezTo>
                <a:cubicBezTo>
                  <a:pt x="21288" y="32568"/>
                  <a:pt x="30999" y="36517"/>
                  <a:pt x="41575" y="36517"/>
                </a:cubicBezTo>
                <a:lnTo>
                  <a:pt x="128484" y="36517"/>
                </a:lnTo>
                <a:lnTo>
                  <a:pt x="128484" y="33812"/>
                </a:lnTo>
                <a:lnTo>
                  <a:pt x="41575" y="33812"/>
                </a:lnTo>
                <a:cubicBezTo>
                  <a:pt x="31675" y="33812"/>
                  <a:pt x="22641" y="30188"/>
                  <a:pt x="15662" y="24102"/>
                </a:cubicBezTo>
                <a:cubicBezTo>
                  <a:pt x="8792" y="18016"/>
                  <a:pt x="4058" y="9468"/>
                  <a:pt x="2706" y="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8653;p61"/>
          <p:cNvSpPr/>
          <p:nvPr/>
        </p:nvSpPr>
        <p:spPr>
          <a:xfrm>
            <a:off x="5786357" y="4943148"/>
            <a:ext cx="820649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8650;p61"/>
          <p:cNvSpPr/>
          <p:nvPr/>
        </p:nvSpPr>
        <p:spPr>
          <a:xfrm rot="5667641" flipH="1">
            <a:off x="5758870" y="2052916"/>
            <a:ext cx="212370" cy="148922"/>
          </a:xfrm>
          <a:custGeom>
            <a:avLst/>
            <a:gdLst/>
            <a:ahLst/>
            <a:cxnLst/>
            <a:rect l="l" t="t" r="r" b="b"/>
            <a:pathLst>
              <a:path w="50609" h="35489" extrusionOk="0">
                <a:moveTo>
                  <a:pt x="41358" y="0"/>
                </a:moveTo>
                <a:cubicBezTo>
                  <a:pt x="30998" y="0"/>
                  <a:pt x="21423" y="3814"/>
                  <a:pt x="14093" y="10144"/>
                </a:cubicBezTo>
                <a:cubicBezTo>
                  <a:pt x="6762" y="16338"/>
                  <a:pt x="1596" y="25129"/>
                  <a:pt x="0" y="35029"/>
                </a:cubicBezTo>
                <a:lnTo>
                  <a:pt x="2597" y="35489"/>
                </a:lnTo>
                <a:cubicBezTo>
                  <a:pt x="4166" y="26238"/>
                  <a:pt x="9034" y="18015"/>
                  <a:pt x="15905" y="12173"/>
                </a:cubicBezTo>
                <a:cubicBezTo>
                  <a:pt x="22775" y="6303"/>
                  <a:pt x="31675" y="2705"/>
                  <a:pt x="41358" y="2705"/>
                </a:cubicBezTo>
                <a:lnTo>
                  <a:pt x="50609" y="2705"/>
                </a:lnTo>
                <a:lnTo>
                  <a:pt x="50609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8653;p61"/>
          <p:cNvSpPr/>
          <p:nvPr/>
        </p:nvSpPr>
        <p:spPr>
          <a:xfrm>
            <a:off x="6147671" y="1353187"/>
            <a:ext cx="422048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8653;p61"/>
          <p:cNvSpPr/>
          <p:nvPr/>
        </p:nvSpPr>
        <p:spPr>
          <a:xfrm rot="16200000">
            <a:off x="5746479" y="1776120"/>
            <a:ext cx="390785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8653;p61"/>
          <p:cNvSpPr/>
          <p:nvPr/>
        </p:nvSpPr>
        <p:spPr>
          <a:xfrm>
            <a:off x="5981750" y="2567824"/>
            <a:ext cx="625256" cy="11355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8653;p61"/>
          <p:cNvSpPr/>
          <p:nvPr/>
        </p:nvSpPr>
        <p:spPr>
          <a:xfrm>
            <a:off x="6112717" y="3775414"/>
            <a:ext cx="475507" cy="136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650;p61"/>
          <p:cNvSpPr/>
          <p:nvPr/>
        </p:nvSpPr>
        <p:spPr>
          <a:xfrm rot="16527523" flipH="1">
            <a:off x="5918192" y="1376146"/>
            <a:ext cx="212370" cy="148922"/>
          </a:xfrm>
          <a:custGeom>
            <a:avLst/>
            <a:gdLst/>
            <a:ahLst/>
            <a:cxnLst/>
            <a:rect l="l" t="t" r="r" b="b"/>
            <a:pathLst>
              <a:path w="50609" h="35489" extrusionOk="0">
                <a:moveTo>
                  <a:pt x="41358" y="0"/>
                </a:moveTo>
                <a:cubicBezTo>
                  <a:pt x="30998" y="0"/>
                  <a:pt x="21423" y="3814"/>
                  <a:pt x="14093" y="10144"/>
                </a:cubicBezTo>
                <a:cubicBezTo>
                  <a:pt x="6762" y="16338"/>
                  <a:pt x="1596" y="25129"/>
                  <a:pt x="0" y="35029"/>
                </a:cubicBezTo>
                <a:lnTo>
                  <a:pt x="2597" y="35489"/>
                </a:lnTo>
                <a:cubicBezTo>
                  <a:pt x="4166" y="26238"/>
                  <a:pt x="9034" y="18015"/>
                  <a:pt x="15905" y="12173"/>
                </a:cubicBezTo>
                <a:cubicBezTo>
                  <a:pt x="22775" y="6303"/>
                  <a:pt x="31675" y="2705"/>
                  <a:pt x="41358" y="2705"/>
                </a:cubicBezTo>
                <a:lnTo>
                  <a:pt x="50609" y="2705"/>
                </a:lnTo>
                <a:lnTo>
                  <a:pt x="50609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mpd="dbl">
            <a:noFill/>
            <a:prstDash val="soli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Title 2"/>
          <p:cNvSpPr txBox="1">
            <a:spLocks/>
          </p:cNvSpPr>
          <p:nvPr/>
        </p:nvSpPr>
        <p:spPr bwMode="auto">
          <a:xfrm>
            <a:off x="7363967" y="1220651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Learning events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8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6" y="1183458"/>
            <a:ext cx="572514" cy="54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itle 2"/>
          <p:cNvSpPr txBox="1">
            <a:spLocks/>
          </p:cNvSpPr>
          <p:nvPr/>
        </p:nvSpPr>
        <p:spPr bwMode="auto">
          <a:xfrm>
            <a:off x="7330330" y="2493590"/>
            <a:ext cx="9477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ELearning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0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7" y="2390035"/>
            <a:ext cx="525098" cy="4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itle 2"/>
          <p:cNvSpPr txBox="1">
            <a:spLocks/>
          </p:cNvSpPr>
          <p:nvPr/>
        </p:nvSpPr>
        <p:spPr bwMode="auto">
          <a:xfrm>
            <a:off x="7330330" y="4643791"/>
            <a:ext cx="1165225" cy="51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</a:p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Incubator 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2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66" y="4668423"/>
            <a:ext cx="448322" cy="41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50" y="3541208"/>
            <a:ext cx="449983" cy="40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itle 2"/>
          <p:cNvSpPr txBox="1">
            <a:spLocks/>
          </p:cNvSpPr>
          <p:nvPr/>
        </p:nvSpPr>
        <p:spPr bwMode="auto">
          <a:xfrm>
            <a:off x="7368678" y="3536751"/>
            <a:ext cx="94773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  <a:p>
            <a:pPr>
              <a:defRPr/>
            </a:pPr>
            <a:r>
              <a:rPr lang="et-EE" sz="14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xpertise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757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213295" y="1778454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have a variety of valuable know how in our teams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199103" y="2718019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</a:t>
            </a:r>
            <a:r>
              <a:rPr lang="et-EE" altLang="en-US" sz="1200" kern="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</a:t>
            </a: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ontent Placeholder 1"/>
          <p:cNvSpPr txBox="1">
            <a:spLocks/>
          </p:cNvSpPr>
          <p:nvPr/>
        </p:nvSpPr>
        <p:spPr bwMode="auto">
          <a:xfrm>
            <a:off x="3275856" y="3563264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goals in technical development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Content Placeholder 1"/>
          <p:cNvSpPr txBox="1">
            <a:spLocks/>
          </p:cNvSpPr>
          <p:nvPr/>
        </p:nvSpPr>
        <p:spPr bwMode="auto">
          <a:xfrm>
            <a:off x="3275856" y="4576252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heterogeneous access to learning resources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662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157858" y="2602680"/>
            <a:ext cx="6078438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>
                <a:latin typeface="Segoe UI" pitchFamily="34" charset="0"/>
                <a:cs typeface="Segoe UI" pitchFamily="34" charset="0"/>
              </a:rPr>
              <a:t>Overview</a:t>
            </a:r>
            <a:endParaRPr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116493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6" name="Title 2"/>
          <p:cNvSpPr txBox="1">
            <a:spLocks/>
          </p:cNvSpPr>
          <p:nvPr/>
        </p:nvSpPr>
        <p:spPr bwMode="auto">
          <a:xfrm>
            <a:off x="1043608" y="1362852"/>
            <a:ext cx="1079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6327"/>
            <a:ext cx="5572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itle 2"/>
          <p:cNvSpPr txBox="1">
            <a:spLocks/>
          </p:cNvSpPr>
          <p:nvPr/>
        </p:nvSpPr>
        <p:spPr bwMode="auto">
          <a:xfrm>
            <a:off x="1043608" y="2531691"/>
            <a:ext cx="10795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IT Support</a:t>
            </a:r>
            <a:endParaRPr lang="en-US" sz="16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379"/>
            <a:ext cx="427062" cy="39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itle 2"/>
          <p:cNvSpPr txBox="1">
            <a:spLocks/>
          </p:cNvSpPr>
          <p:nvPr/>
        </p:nvSpPr>
        <p:spPr bwMode="auto">
          <a:xfrm>
            <a:off x="971600" y="3536751"/>
            <a:ext cx="10795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Quality Assurance</a:t>
            </a:r>
            <a:endParaRPr lang="en-US" sz="1400" b="0" kern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3518192"/>
            <a:ext cx="432048" cy="50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itle 2"/>
          <p:cNvSpPr txBox="1">
            <a:spLocks/>
          </p:cNvSpPr>
          <p:nvPr/>
        </p:nvSpPr>
        <p:spPr bwMode="auto">
          <a:xfrm>
            <a:off x="1043608" y="4864521"/>
            <a:ext cx="7985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600" b="0" kern="0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0" kern="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9" y="4702448"/>
            <a:ext cx="401689" cy="45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3322837" y="1371583"/>
            <a:ext cx="280522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0441" y="3066547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ontent Placeholder 1"/>
          <p:cNvSpPr txBox="1">
            <a:spLocks/>
          </p:cNvSpPr>
          <p:nvPr/>
        </p:nvSpPr>
        <p:spPr bwMode="auto">
          <a:xfrm>
            <a:off x="3203848" y="1412776"/>
            <a:ext cx="2315571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site learning events: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Seminars</a:t>
            </a:r>
            <a:b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  <a:p>
            <a:pPr algn="ctr">
              <a:defRPr/>
            </a:pP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3264541" y="2420888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 of elearning resources and mentoring with reviews and practical assessments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ontent Placeholder 1"/>
          <p:cNvSpPr txBox="1">
            <a:spLocks/>
          </p:cNvSpPr>
          <p:nvPr/>
        </p:nvSpPr>
        <p:spPr bwMode="auto">
          <a:xfrm>
            <a:off x="3275856" y="3573016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Sometimes best know how is already in our </a:t>
            </a: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teams:</a:t>
            </a:r>
            <a: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sharing events.</a:t>
            </a: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63864" y="3169998"/>
            <a:ext cx="3528393" cy="3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3770219" y="836712"/>
            <a:ext cx="1161821" cy="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4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SERVICES</a:t>
            </a:r>
            <a:endParaRPr lang="en-US" altLang="en-US" sz="1400" kern="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363967" y="1220651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Learning events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6" y="1183458"/>
            <a:ext cx="572514" cy="54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itle 2"/>
          <p:cNvSpPr txBox="1">
            <a:spLocks/>
          </p:cNvSpPr>
          <p:nvPr/>
        </p:nvSpPr>
        <p:spPr bwMode="auto">
          <a:xfrm>
            <a:off x="7330330" y="2493590"/>
            <a:ext cx="9477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ELearning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57" y="2390035"/>
            <a:ext cx="525098" cy="4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2"/>
          <p:cNvSpPr txBox="1">
            <a:spLocks/>
          </p:cNvSpPr>
          <p:nvPr/>
        </p:nvSpPr>
        <p:spPr bwMode="auto">
          <a:xfrm>
            <a:off x="7330330" y="4643791"/>
            <a:ext cx="1165225" cy="51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</a:p>
          <a:p>
            <a:pPr>
              <a:defRPr/>
            </a:pPr>
            <a:r>
              <a:rPr lang="et-EE" sz="16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Incubator </a:t>
            </a:r>
            <a:endParaRPr lang="en-US" sz="16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66" y="4668423"/>
            <a:ext cx="448322" cy="41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Google Shape;247;p23"/>
          <p:cNvSpPr/>
          <p:nvPr/>
        </p:nvSpPr>
        <p:spPr>
          <a:xfrm rot="16200000">
            <a:off x="1986562" y="2076091"/>
            <a:ext cx="4832928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550" y="3541208"/>
            <a:ext cx="449983" cy="40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itle 2"/>
          <p:cNvSpPr txBox="1">
            <a:spLocks/>
          </p:cNvSpPr>
          <p:nvPr/>
        </p:nvSpPr>
        <p:spPr bwMode="auto">
          <a:xfrm>
            <a:off x="7368678" y="3536751"/>
            <a:ext cx="94773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  <a:p>
            <a:pPr>
              <a:defRPr/>
            </a:pPr>
            <a:r>
              <a:rPr lang="et-EE" sz="14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t-EE" sz="1400" b="0" kern="0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xpertise</a:t>
            </a:r>
            <a:endParaRPr lang="en-US" sz="1400" b="0" kern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Content Placeholder 1"/>
          <p:cNvSpPr txBox="1">
            <a:spLocks/>
          </p:cNvSpPr>
          <p:nvPr/>
        </p:nvSpPr>
        <p:spPr bwMode="auto">
          <a:xfrm>
            <a:off x="3290437" y="4729383"/>
            <a:ext cx="2315571" cy="50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12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way to learn is to develop something from scratch</a:t>
            </a:r>
            <a:endParaRPr lang="en-US" altLang="en-US" sz="12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015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85" name="Content Placeholder 1"/>
          <p:cNvSpPr txBox="1">
            <a:spLocks/>
          </p:cNvSpPr>
          <p:nvPr/>
        </p:nvSpPr>
        <p:spPr bwMode="auto">
          <a:xfrm>
            <a:off x="611560" y="1916832"/>
            <a:ext cx="756346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t-EE" altLang="en-US" sz="2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 learning road map is designed</a:t>
            </a:r>
          </a:p>
          <a:p>
            <a:pPr algn="ctr">
              <a:defRPr/>
            </a:pPr>
            <a:r>
              <a:rPr lang="et-EE" altLang="en-US" sz="2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different layers </a:t>
            </a:r>
          </a:p>
          <a:p>
            <a:pPr algn="ctr">
              <a:defRPr/>
            </a:pPr>
            <a:r>
              <a:rPr lang="et-EE" altLang="en-US" sz="2400" kern="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t-EE" altLang="en-US" sz="2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match every audience’s </a:t>
            </a:r>
          </a:p>
          <a:p>
            <a:pPr algn="ctr">
              <a:defRPr/>
            </a:pPr>
            <a:r>
              <a:rPr lang="et-EE" altLang="en-US" sz="2400" kern="0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background</a:t>
            </a:r>
            <a:endParaRPr lang="en-US" altLang="en-US" sz="2400" kern="0" dirty="0" smtClean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612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80533" y="1124744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Entry Level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 bwMode="auto">
          <a:xfrm>
            <a:off x="3923928" y="1158900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7308304" y="1196752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Google Shape;247;p23"/>
          <p:cNvSpPr/>
          <p:nvPr/>
        </p:nvSpPr>
        <p:spPr>
          <a:xfrm rot="16200000">
            <a:off x="-1753658" y="2647960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7;p23"/>
          <p:cNvSpPr/>
          <p:nvPr/>
        </p:nvSpPr>
        <p:spPr>
          <a:xfrm rot="16200000">
            <a:off x="1414694" y="2647959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47;p23"/>
          <p:cNvSpPr/>
          <p:nvPr/>
        </p:nvSpPr>
        <p:spPr>
          <a:xfrm rot="16200000">
            <a:off x="4560954" y="2647958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1644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80533" y="1124744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Entry Level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 bwMode="auto">
          <a:xfrm>
            <a:off x="3923928" y="1158900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7308304" y="1196752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Google Shape;247;p23"/>
          <p:cNvSpPr/>
          <p:nvPr/>
        </p:nvSpPr>
        <p:spPr>
          <a:xfrm rot="16200000">
            <a:off x="-1753658" y="2647960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7;p23"/>
          <p:cNvSpPr/>
          <p:nvPr/>
        </p:nvSpPr>
        <p:spPr>
          <a:xfrm rot="16200000">
            <a:off x="1414694" y="2647959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47;p23"/>
          <p:cNvSpPr/>
          <p:nvPr/>
        </p:nvSpPr>
        <p:spPr>
          <a:xfrm rot="16200000">
            <a:off x="4560954" y="2647958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36460" y="3544237"/>
            <a:ext cx="1703292" cy="580841"/>
            <a:chOff x="325607" y="3678099"/>
            <a:chExt cx="1703292" cy="580841"/>
          </a:xfrm>
        </p:grpSpPr>
        <p:sp>
          <p:nvSpPr>
            <p:cNvPr id="81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6460" y="5094257"/>
            <a:ext cx="1703292" cy="542989"/>
            <a:chOff x="6156176" y="5732011"/>
            <a:chExt cx="1703292" cy="542989"/>
          </a:xfrm>
        </p:grpSpPr>
        <p:sp>
          <p:nvSpPr>
            <p:cNvPr id="77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6460" y="4302169"/>
            <a:ext cx="1703292" cy="542989"/>
            <a:chOff x="416105" y="5289576"/>
            <a:chExt cx="1703292" cy="542989"/>
          </a:xfrm>
        </p:grpSpPr>
        <p:grpSp>
          <p:nvGrpSpPr>
            <p:cNvPr id="7" name="Group 6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73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84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636460" y="5872495"/>
            <a:ext cx="1703292" cy="580841"/>
            <a:chOff x="-4409150" y="193207"/>
            <a:chExt cx="1703292" cy="580841"/>
          </a:xfrm>
        </p:grpSpPr>
        <p:sp>
          <p:nvSpPr>
            <p:cNvPr id="72" name="Google Shape;2011;p63"/>
            <p:cNvSpPr/>
            <p:nvPr/>
          </p:nvSpPr>
          <p:spPr bwMode="auto">
            <a:xfrm>
              <a:off x="-4409150" y="193207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02912" y="313015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itle 2"/>
            <p:cNvSpPr txBox="1">
              <a:spLocks/>
            </p:cNvSpPr>
            <p:nvPr/>
          </p:nvSpPr>
          <p:spPr bwMode="auto">
            <a:xfrm>
              <a:off x="-3629618" y="304148"/>
              <a:ext cx="5597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Course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7561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80533" y="1124744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Entry Level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 bwMode="auto">
          <a:xfrm>
            <a:off x="3923928" y="1158900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7308304" y="1196752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Google Shape;247;p23"/>
          <p:cNvSpPr/>
          <p:nvPr/>
        </p:nvSpPr>
        <p:spPr>
          <a:xfrm rot="16200000">
            <a:off x="-1753658" y="2647960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7;p23"/>
          <p:cNvSpPr/>
          <p:nvPr/>
        </p:nvSpPr>
        <p:spPr>
          <a:xfrm rot="16200000">
            <a:off x="1414694" y="2647959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47;p23"/>
          <p:cNvSpPr/>
          <p:nvPr/>
        </p:nvSpPr>
        <p:spPr>
          <a:xfrm rot="16200000">
            <a:off x="4560954" y="2647958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36460" y="3544237"/>
            <a:ext cx="1703292" cy="580841"/>
            <a:chOff x="325607" y="3678099"/>
            <a:chExt cx="1703292" cy="580841"/>
          </a:xfrm>
        </p:grpSpPr>
        <p:sp>
          <p:nvSpPr>
            <p:cNvPr id="81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6460" y="5094257"/>
            <a:ext cx="1703292" cy="542989"/>
            <a:chOff x="6156176" y="5732011"/>
            <a:chExt cx="1703292" cy="542989"/>
          </a:xfrm>
        </p:grpSpPr>
        <p:sp>
          <p:nvSpPr>
            <p:cNvPr id="77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6460" y="4302169"/>
            <a:ext cx="1703292" cy="542989"/>
            <a:chOff x="416105" y="5289576"/>
            <a:chExt cx="1703292" cy="542989"/>
          </a:xfrm>
        </p:grpSpPr>
        <p:grpSp>
          <p:nvGrpSpPr>
            <p:cNvPr id="7" name="Group 6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73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84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636460" y="5872495"/>
            <a:ext cx="1703292" cy="580841"/>
            <a:chOff x="-4409150" y="193207"/>
            <a:chExt cx="1703292" cy="580841"/>
          </a:xfrm>
        </p:grpSpPr>
        <p:sp>
          <p:nvSpPr>
            <p:cNvPr id="72" name="Google Shape;2011;p63"/>
            <p:cNvSpPr/>
            <p:nvPr/>
          </p:nvSpPr>
          <p:spPr bwMode="auto">
            <a:xfrm>
              <a:off x="-4409150" y="193207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02912" y="313015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itle 2"/>
            <p:cNvSpPr txBox="1">
              <a:spLocks/>
            </p:cNvSpPr>
            <p:nvPr/>
          </p:nvSpPr>
          <p:spPr bwMode="auto">
            <a:xfrm>
              <a:off x="-3629618" y="304148"/>
              <a:ext cx="5597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Course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732804" y="3544237"/>
            <a:ext cx="1703292" cy="580841"/>
            <a:chOff x="325607" y="3678099"/>
            <a:chExt cx="1703292" cy="580841"/>
          </a:xfrm>
        </p:grpSpPr>
        <p:sp>
          <p:nvSpPr>
            <p:cNvPr id="148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9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732804" y="5094257"/>
            <a:ext cx="1703292" cy="542989"/>
            <a:chOff x="6156176" y="5732011"/>
            <a:chExt cx="1703292" cy="542989"/>
          </a:xfrm>
        </p:grpSpPr>
        <p:sp>
          <p:nvSpPr>
            <p:cNvPr id="152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3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732804" y="4302169"/>
            <a:ext cx="1703292" cy="542989"/>
            <a:chOff x="416105" y="5289576"/>
            <a:chExt cx="1703292" cy="542989"/>
          </a:xfrm>
        </p:grpSpPr>
        <p:grpSp>
          <p:nvGrpSpPr>
            <p:cNvPr id="156" name="Group 155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158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5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0" name="Group 159"/>
          <p:cNvGrpSpPr/>
          <p:nvPr/>
        </p:nvGrpSpPr>
        <p:grpSpPr>
          <a:xfrm>
            <a:off x="3732804" y="2737699"/>
            <a:ext cx="1703292" cy="542989"/>
            <a:chOff x="904084" y="3322007"/>
            <a:chExt cx="1703292" cy="542989"/>
          </a:xfrm>
        </p:grpSpPr>
        <p:grpSp>
          <p:nvGrpSpPr>
            <p:cNvPr id="161" name="Group 160"/>
            <p:cNvGrpSpPr/>
            <p:nvPr/>
          </p:nvGrpSpPr>
          <p:grpSpPr>
            <a:xfrm>
              <a:off x="904084" y="3322007"/>
              <a:ext cx="1703292" cy="542989"/>
              <a:chOff x="325607" y="3678099"/>
              <a:chExt cx="1703292" cy="542989"/>
            </a:xfrm>
          </p:grpSpPr>
          <p:sp>
            <p:nvSpPr>
              <p:cNvPr id="163" name="Google Shape;2011;p63"/>
              <p:cNvSpPr/>
              <p:nvPr/>
            </p:nvSpPr>
            <p:spPr bwMode="auto">
              <a:xfrm>
                <a:off x="325607" y="3678099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Title 2"/>
              <p:cNvSpPr txBox="1">
                <a:spLocks/>
              </p:cNvSpPr>
              <p:nvPr/>
            </p:nvSpPr>
            <p:spPr bwMode="auto">
              <a:xfrm>
                <a:off x="1020787" y="3721328"/>
                <a:ext cx="744155" cy="41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Project</a:t>
                </a:r>
              </a:p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Incubator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62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370858"/>
              <a:ext cx="457770" cy="41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0726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57500" y="190500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t-EE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1" name="Title 2"/>
          <p:cNvSpPr txBox="1">
            <a:spLocks/>
          </p:cNvSpPr>
          <p:nvPr/>
        </p:nvSpPr>
        <p:spPr bwMode="auto">
          <a:xfrm>
            <a:off x="780533" y="1124744"/>
            <a:ext cx="1008112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Entry Level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 bwMode="auto">
          <a:xfrm>
            <a:off x="3923928" y="1158900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 bwMode="auto">
          <a:xfrm>
            <a:off x="7308304" y="1196752"/>
            <a:ext cx="110774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t-EE" sz="1400" kern="0" dirty="0" smtClean="0">
                <a:solidFill>
                  <a:schemeClr val="accent5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Programs</a:t>
            </a:r>
            <a:endParaRPr lang="en-US" sz="1400" kern="0" dirty="0">
              <a:solidFill>
                <a:schemeClr val="accent5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Google Shape;247;p23"/>
          <p:cNvSpPr/>
          <p:nvPr/>
        </p:nvSpPr>
        <p:spPr>
          <a:xfrm rot="16200000">
            <a:off x="-1753658" y="2647960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47;p23"/>
          <p:cNvSpPr/>
          <p:nvPr/>
        </p:nvSpPr>
        <p:spPr>
          <a:xfrm rot="16200000">
            <a:off x="1414694" y="2647959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47;p23"/>
          <p:cNvSpPr/>
          <p:nvPr/>
        </p:nvSpPr>
        <p:spPr>
          <a:xfrm rot="16200000">
            <a:off x="4560954" y="2647958"/>
            <a:ext cx="6408712" cy="2930234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36460" y="3544237"/>
            <a:ext cx="1703292" cy="580841"/>
            <a:chOff x="325607" y="3678099"/>
            <a:chExt cx="1703292" cy="580841"/>
          </a:xfrm>
        </p:grpSpPr>
        <p:sp>
          <p:nvSpPr>
            <p:cNvPr id="81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876256" y="1916003"/>
            <a:ext cx="1826957" cy="542989"/>
            <a:chOff x="904084" y="3322007"/>
            <a:chExt cx="1826957" cy="542989"/>
          </a:xfrm>
        </p:grpSpPr>
        <p:grpSp>
          <p:nvGrpSpPr>
            <p:cNvPr id="99" name="Group 98"/>
            <p:cNvGrpSpPr/>
            <p:nvPr/>
          </p:nvGrpSpPr>
          <p:grpSpPr>
            <a:xfrm>
              <a:off x="904084" y="3322007"/>
              <a:ext cx="1826957" cy="542989"/>
              <a:chOff x="325607" y="3678099"/>
              <a:chExt cx="1826957" cy="542989"/>
            </a:xfrm>
          </p:grpSpPr>
          <p:sp>
            <p:nvSpPr>
              <p:cNvPr id="101" name="Google Shape;2011;p63"/>
              <p:cNvSpPr/>
              <p:nvPr/>
            </p:nvSpPr>
            <p:spPr bwMode="auto">
              <a:xfrm>
                <a:off x="325607" y="3678099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Title 2"/>
              <p:cNvSpPr txBox="1">
                <a:spLocks/>
              </p:cNvSpPr>
              <p:nvPr/>
            </p:nvSpPr>
            <p:spPr bwMode="auto">
              <a:xfrm>
                <a:off x="1020787" y="3750936"/>
                <a:ext cx="1131777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Guild </a:t>
                </a:r>
              </a:p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projects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00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200" y="3384096"/>
              <a:ext cx="457770" cy="41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636460" y="5094257"/>
            <a:ext cx="1703292" cy="542989"/>
            <a:chOff x="6156176" y="5732011"/>
            <a:chExt cx="1703292" cy="542989"/>
          </a:xfrm>
        </p:grpSpPr>
        <p:sp>
          <p:nvSpPr>
            <p:cNvPr id="77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6460" y="4302169"/>
            <a:ext cx="1703292" cy="542989"/>
            <a:chOff x="416105" y="5289576"/>
            <a:chExt cx="1703292" cy="542989"/>
          </a:xfrm>
        </p:grpSpPr>
        <p:grpSp>
          <p:nvGrpSpPr>
            <p:cNvPr id="7" name="Group 6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73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84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636460" y="5872495"/>
            <a:ext cx="1703292" cy="580841"/>
            <a:chOff x="-4409150" y="193207"/>
            <a:chExt cx="1703292" cy="580841"/>
          </a:xfrm>
        </p:grpSpPr>
        <p:sp>
          <p:nvSpPr>
            <p:cNvPr id="72" name="Google Shape;2011;p63"/>
            <p:cNvSpPr/>
            <p:nvPr/>
          </p:nvSpPr>
          <p:spPr bwMode="auto">
            <a:xfrm>
              <a:off x="-4409150" y="193207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02912" y="313015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itle 2"/>
            <p:cNvSpPr txBox="1">
              <a:spLocks/>
            </p:cNvSpPr>
            <p:nvPr/>
          </p:nvSpPr>
          <p:spPr bwMode="auto">
            <a:xfrm>
              <a:off x="-3629618" y="304148"/>
              <a:ext cx="55977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Course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732804" y="3544237"/>
            <a:ext cx="1703292" cy="580841"/>
            <a:chOff x="325607" y="3678099"/>
            <a:chExt cx="1703292" cy="580841"/>
          </a:xfrm>
        </p:grpSpPr>
        <p:sp>
          <p:nvSpPr>
            <p:cNvPr id="148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9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732804" y="5094257"/>
            <a:ext cx="1703292" cy="542989"/>
            <a:chOff x="6156176" y="5732011"/>
            <a:chExt cx="1703292" cy="542989"/>
          </a:xfrm>
        </p:grpSpPr>
        <p:sp>
          <p:nvSpPr>
            <p:cNvPr id="152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3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732804" y="4302169"/>
            <a:ext cx="1703292" cy="542989"/>
            <a:chOff x="416105" y="5289576"/>
            <a:chExt cx="1703292" cy="542989"/>
          </a:xfrm>
        </p:grpSpPr>
        <p:grpSp>
          <p:nvGrpSpPr>
            <p:cNvPr id="156" name="Group 155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158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5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0" name="Group 159"/>
          <p:cNvGrpSpPr/>
          <p:nvPr/>
        </p:nvGrpSpPr>
        <p:grpSpPr>
          <a:xfrm>
            <a:off x="3732804" y="2737699"/>
            <a:ext cx="1703292" cy="542989"/>
            <a:chOff x="904084" y="3322007"/>
            <a:chExt cx="1703292" cy="542989"/>
          </a:xfrm>
        </p:grpSpPr>
        <p:grpSp>
          <p:nvGrpSpPr>
            <p:cNvPr id="161" name="Group 160"/>
            <p:cNvGrpSpPr/>
            <p:nvPr/>
          </p:nvGrpSpPr>
          <p:grpSpPr>
            <a:xfrm>
              <a:off x="904084" y="3322007"/>
              <a:ext cx="1703292" cy="542989"/>
              <a:chOff x="325607" y="3678099"/>
              <a:chExt cx="1703292" cy="542989"/>
            </a:xfrm>
          </p:grpSpPr>
          <p:sp>
            <p:nvSpPr>
              <p:cNvPr id="163" name="Google Shape;2011;p63"/>
              <p:cNvSpPr/>
              <p:nvPr/>
            </p:nvSpPr>
            <p:spPr bwMode="auto">
              <a:xfrm>
                <a:off x="325607" y="3678099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Title 2"/>
              <p:cNvSpPr txBox="1">
                <a:spLocks/>
              </p:cNvSpPr>
              <p:nvPr/>
            </p:nvSpPr>
            <p:spPr bwMode="auto">
              <a:xfrm>
                <a:off x="1020787" y="3721328"/>
                <a:ext cx="744155" cy="41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Project</a:t>
                </a:r>
              </a:p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Incubator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62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370858"/>
              <a:ext cx="457770" cy="41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7" name="Group 166"/>
          <p:cNvGrpSpPr/>
          <p:nvPr/>
        </p:nvGrpSpPr>
        <p:grpSpPr>
          <a:xfrm>
            <a:off x="6876256" y="3544237"/>
            <a:ext cx="1703292" cy="580841"/>
            <a:chOff x="325607" y="3678099"/>
            <a:chExt cx="1703292" cy="580841"/>
          </a:xfrm>
        </p:grpSpPr>
        <p:sp>
          <p:nvSpPr>
            <p:cNvPr id="168" name="Google Shape;2011;p63"/>
            <p:cNvSpPr/>
            <p:nvPr/>
          </p:nvSpPr>
          <p:spPr bwMode="auto">
            <a:xfrm>
              <a:off x="325607" y="3678099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26" y="3789040"/>
              <a:ext cx="477682" cy="394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" name="Title 2"/>
            <p:cNvSpPr txBox="1">
              <a:spLocks/>
            </p:cNvSpPr>
            <p:nvPr/>
          </p:nvSpPr>
          <p:spPr bwMode="auto">
            <a:xfrm>
              <a:off x="1068508" y="3789040"/>
              <a:ext cx="720137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E Learning Catalog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6876256" y="5094257"/>
            <a:ext cx="1703292" cy="542989"/>
            <a:chOff x="6156176" y="5732011"/>
            <a:chExt cx="1703292" cy="542989"/>
          </a:xfrm>
        </p:grpSpPr>
        <p:sp>
          <p:nvSpPr>
            <p:cNvPr id="172" name="Google Shape;2011;p63"/>
            <p:cNvSpPr/>
            <p:nvPr/>
          </p:nvSpPr>
          <p:spPr bwMode="auto">
            <a:xfrm>
              <a:off x="6156176" y="5732011"/>
              <a:ext cx="1703292" cy="542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32" y="5831508"/>
              <a:ext cx="415216" cy="39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Title 2"/>
            <p:cNvSpPr txBox="1">
              <a:spLocks/>
            </p:cNvSpPr>
            <p:nvPr/>
          </p:nvSpPr>
          <p:spPr bwMode="auto">
            <a:xfrm>
              <a:off x="6877841" y="5908941"/>
              <a:ext cx="844545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200" b="0" kern="0" dirty="0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Workshops</a:t>
              </a:r>
              <a:endParaRPr lang="en-US" sz="1200" b="0" kern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876256" y="4302169"/>
            <a:ext cx="1703292" cy="542989"/>
            <a:chOff x="416105" y="5289576"/>
            <a:chExt cx="1703292" cy="542989"/>
          </a:xfrm>
        </p:grpSpPr>
        <p:grpSp>
          <p:nvGrpSpPr>
            <p:cNvPr id="176" name="Group 175"/>
            <p:cNvGrpSpPr/>
            <p:nvPr/>
          </p:nvGrpSpPr>
          <p:grpSpPr>
            <a:xfrm>
              <a:off x="416105" y="5289576"/>
              <a:ext cx="1703292" cy="542989"/>
              <a:chOff x="638263" y="2792355"/>
              <a:chExt cx="1703292" cy="542989"/>
            </a:xfrm>
          </p:grpSpPr>
          <p:sp>
            <p:nvSpPr>
              <p:cNvPr id="178" name="Google Shape;2011;p63"/>
              <p:cNvSpPr/>
              <p:nvPr/>
            </p:nvSpPr>
            <p:spPr bwMode="auto">
              <a:xfrm>
                <a:off x="638263" y="2792355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Title 2"/>
              <p:cNvSpPr txBox="1">
                <a:spLocks/>
              </p:cNvSpPr>
              <p:nvPr/>
            </p:nvSpPr>
            <p:spPr bwMode="auto">
              <a:xfrm>
                <a:off x="1392602" y="2969287"/>
                <a:ext cx="659118" cy="234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Seminars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7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62" y="5382531"/>
              <a:ext cx="393893" cy="35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6876256" y="2708920"/>
            <a:ext cx="1703292" cy="542989"/>
            <a:chOff x="904084" y="3322007"/>
            <a:chExt cx="1703292" cy="542989"/>
          </a:xfrm>
        </p:grpSpPr>
        <p:grpSp>
          <p:nvGrpSpPr>
            <p:cNvPr id="181" name="Group 180"/>
            <p:cNvGrpSpPr/>
            <p:nvPr/>
          </p:nvGrpSpPr>
          <p:grpSpPr>
            <a:xfrm>
              <a:off x="904084" y="3322007"/>
              <a:ext cx="1703292" cy="542989"/>
              <a:chOff x="325607" y="3678099"/>
              <a:chExt cx="1703292" cy="542989"/>
            </a:xfrm>
          </p:grpSpPr>
          <p:sp>
            <p:nvSpPr>
              <p:cNvPr id="183" name="Google Shape;2011;p63"/>
              <p:cNvSpPr/>
              <p:nvPr/>
            </p:nvSpPr>
            <p:spPr bwMode="auto">
              <a:xfrm>
                <a:off x="325607" y="3678099"/>
                <a:ext cx="1703292" cy="542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8575" cap="flat" cmpd="sng">
                <a:solidFill>
                  <a:schemeClr val="tx1">
                    <a:lumMod val="90000"/>
                    <a:lumOff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lIns="91425" tIns="91425" rIns="91425" bIns="91425" anchor="ctr"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/>
                </a:pPr>
                <a:endPara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Title 2"/>
              <p:cNvSpPr txBox="1">
                <a:spLocks/>
              </p:cNvSpPr>
              <p:nvPr/>
            </p:nvSpPr>
            <p:spPr bwMode="auto">
              <a:xfrm>
                <a:off x="1020787" y="3721328"/>
                <a:ext cx="744155" cy="41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Calibri Light" panose="020F0302020204030204" pitchFamily="34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2B55"/>
                    </a:solidFill>
                    <a:latin typeface="Arial" pitchFamily="34" charset="0"/>
                  </a:defRPr>
                </a:lvl9pPr>
              </a:lstStyle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Project</a:t>
                </a:r>
              </a:p>
              <a:p>
                <a:pPr>
                  <a:defRPr/>
                </a:pPr>
                <a:r>
                  <a:rPr lang="et-EE" sz="1200" b="0" kern="0" dirty="0" smtClean="0">
                    <a:solidFill>
                      <a:schemeClr val="accent5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Incubator</a:t>
                </a:r>
                <a:endParaRPr lang="en-US" sz="1200" b="0" kern="0" dirty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82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370858"/>
              <a:ext cx="457770" cy="418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0726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708033"/>
            <a:ext cx="6078438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Research Program</a:t>
            </a:r>
            <a:br>
              <a:rPr lang="et-EE" dirty="0" smtClean="0"/>
            </a:br>
            <a:r>
              <a:rPr lang="et-EE" dirty="0" smtClean="0"/>
              <a:t>KNIT LABS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174983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37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921210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17500" y="3573016"/>
            <a:ext cx="7454900" cy="981075"/>
            <a:chOff x="646113" y="3981450"/>
            <a:chExt cx="7454900" cy="981075"/>
          </a:xfrm>
        </p:grpSpPr>
        <p:pic>
          <p:nvPicPr>
            <p:cNvPr id="28674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3" y="3981450"/>
              <a:ext cx="74549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3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4195763"/>
              <a:ext cx="595313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4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063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5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75" y="4235450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6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613" y="4219575"/>
              <a:ext cx="534987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7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5613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5341938" y="4164013"/>
              <a:ext cx="1981200" cy="5842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16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KNITS Know how</a:t>
              </a:r>
            </a:p>
            <a:p>
              <a:pPr algn="ctr">
                <a:defRPr/>
              </a:pPr>
              <a:r>
                <a:rPr lang="en-US" altLang="en-US" sz="16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monitoring</a:t>
              </a:r>
              <a:endParaRPr lang="en-US" altLang="en-US" sz="20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2400" y="4797152"/>
            <a:ext cx="8856663" cy="1017588"/>
            <a:chOff x="152400" y="5035550"/>
            <a:chExt cx="8856663" cy="1017588"/>
          </a:xfrm>
        </p:grpSpPr>
        <p:pic>
          <p:nvPicPr>
            <p:cNvPr id="28688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5035550"/>
              <a:ext cx="8856663" cy="101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9" name="Picture 6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338" y="5197475"/>
              <a:ext cx="2687637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0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63" y="5287963"/>
              <a:ext cx="59372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1" name="Picture 9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100" y="5197475"/>
              <a:ext cx="2498725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2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338" y="5283200"/>
              <a:ext cx="6016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3" name="Picture 9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363" y="5178425"/>
              <a:ext cx="2843212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88" y="5264150"/>
              <a:ext cx="6016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5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375" y="5340350"/>
              <a:ext cx="4508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688" y="5326063"/>
              <a:ext cx="4508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3375" y="5324475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itle 2"/>
            <p:cNvSpPr txBox="1">
              <a:spLocks/>
            </p:cNvSpPr>
            <p:nvPr/>
          </p:nvSpPr>
          <p:spPr bwMode="auto">
            <a:xfrm>
              <a:off x="1757363" y="5329238"/>
              <a:ext cx="7874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4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KNITS</a:t>
              </a:r>
              <a:endParaRPr lang="en-US" sz="1600" b="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services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itle 2"/>
            <p:cNvSpPr txBox="1">
              <a:spLocks/>
            </p:cNvSpPr>
            <p:nvPr/>
          </p:nvSpPr>
          <p:spPr bwMode="auto">
            <a:xfrm>
              <a:off x="4564063" y="5327650"/>
              <a:ext cx="7874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4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KNITS</a:t>
              </a:r>
              <a:endParaRPr lang="en-US" sz="1600" b="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services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Title 2"/>
            <p:cNvSpPr txBox="1">
              <a:spLocks/>
            </p:cNvSpPr>
            <p:nvPr/>
          </p:nvSpPr>
          <p:spPr bwMode="auto">
            <a:xfrm>
              <a:off x="7370763" y="5299075"/>
              <a:ext cx="7874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4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KNITS</a:t>
              </a:r>
              <a:endParaRPr lang="en-US" sz="1600" b="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services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38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4160838"/>
            <a:ext cx="2619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4221163"/>
            <a:ext cx="431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3033713" y="4392613"/>
            <a:ext cx="2400300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innovation happens teams are unaware of each other</a:t>
            </a:r>
            <a:endParaRPr lang="en-US" altLang="en-US" sz="2000" b="0" kern="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043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39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921210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4160838"/>
            <a:ext cx="2619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4221163"/>
            <a:ext cx="431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3033713" y="4500563"/>
            <a:ext cx="24003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600" b="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struggle to solve same problems </a:t>
            </a:r>
            <a:endParaRPr lang="en-US" altLang="en-US" sz="2000" b="0" kern="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94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CDB6B161-53BF-4398-B06E-9911FC6C2E0F}" type="slidenum">
              <a:rPr lang="en-GB" altLang="en-US" sz="1000" b="0" smtClean="0">
                <a:solidFill>
                  <a:srgbClr val="002B55"/>
                </a:solidFill>
              </a:rPr>
              <a:pPr/>
              <a:t>4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512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239963"/>
            <a:ext cx="43180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 txBox="1">
            <a:spLocks/>
          </p:cNvSpPr>
          <p:nvPr/>
        </p:nvSpPr>
        <p:spPr bwMode="auto">
          <a:xfrm>
            <a:off x="2952750" y="260350"/>
            <a:ext cx="26733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02B55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KNITS GOALS</a:t>
            </a:r>
            <a:endParaRPr lang="et-EE" altLang="en-US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71775" y="3706813"/>
            <a:ext cx="158432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t-EE" alt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Employer</a:t>
            </a: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Branding</a:t>
            </a:r>
            <a:endParaRPr lang="et-EE" altLang="en-US" sz="1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2176463"/>
            <a:ext cx="4730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2154238"/>
            <a:ext cx="5842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2138363"/>
            <a:ext cx="5064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Group 3"/>
          <p:cNvGrpSpPr>
            <a:grpSpLocks/>
          </p:cNvGrpSpPr>
          <p:nvPr/>
        </p:nvGrpSpPr>
        <p:grpSpPr bwMode="auto">
          <a:xfrm>
            <a:off x="957263" y="1844675"/>
            <a:ext cx="1125537" cy="1152525"/>
            <a:chOff x="1115616" y="1484784"/>
            <a:chExt cx="1124984" cy="1152127"/>
          </a:xfrm>
        </p:grpSpPr>
        <p:sp>
          <p:nvSpPr>
            <p:cNvPr id="5146" name="Freeform 7"/>
            <p:cNvSpPr>
              <a:spLocks noChangeAspect="1"/>
            </p:cNvSpPr>
            <p:nvPr/>
          </p:nvSpPr>
          <p:spPr bwMode="auto">
            <a:xfrm>
              <a:off x="1115616" y="1484784"/>
              <a:ext cx="1124984" cy="528353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7"/>
            <p:cNvSpPr>
              <a:spLocks noChangeAspect="1"/>
            </p:cNvSpPr>
            <p:nvPr/>
          </p:nvSpPr>
          <p:spPr bwMode="auto">
            <a:xfrm flipV="1">
              <a:off x="1115616" y="2051229"/>
              <a:ext cx="1124984" cy="585682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4"/>
          <p:cNvGrpSpPr>
            <a:grpSpLocks/>
          </p:cNvGrpSpPr>
          <p:nvPr/>
        </p:nvGrpSpPr>
        <p:grpSpPr bwMode="auto">
          <a:xfrm>
            <a:off x="2962275" y="1844675"/>
            <a:ext cx="1125538" cy="1152525"/>
            <a:chOff x="2947470" y="1494751"/>
            <a:chExt cx="1124984" cy="1152127"/>
          </a:xfrm>
        </p:grpSpPr>
        <p:sp>
          <p:nvSpPr>
            <p:cNvPr id="5144" name="Freeform 7"/>
            <p:cNvSpPr>
              <a:spLocks noChangeAspect="1"/>
            </p:cNvSpPr>
            <p:nvPr/>
          </p:nvSpPr>
          <p:spPr bwMode="auto">
            <a:xfrm>
              <a:off x="2947470" y="1494751"/>
              <a:ext cx="1124984" cy="528353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7"/>
            <p:cNvSpPr>
              <a:spLocks noChangeAspect="1"/>
            </p:cNvSpPr>
            <p:nvPr/>
          </p:nvSpPr>
          <p:spPr bwMode="auto">
            <a:xfrm flipV="1">
              <a:off x="2947470" y="2061196"/>
              <a:ext cx="1124984" cy="585682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5"/>
          <p:cNvGrpSpPr>
            <a:grpSpLocks/>
          </p:cNvGrpSpPr>
          <p:nvPr/>
        </p:nvGrpSpPr>
        <p:grpSpPr bwMode="auto">
          <a:xfrm>
            <a:off x="4968875" y="1844675"/>
            <a:ext cx="1123950" cy="1152525"/>
            <a:chOff x="4932040" y="1481342"/>
            <a:chExt cx="1124984" cy="1152127"/>
          </a:xfrm>
        </p:grpSpPr>
        <p:sp>
          <p:nvSpPr>
            <p:cNvPr id="5142" name="Freeform 7"/>
            <p:cNvSpPr>
              <a:spLocks noChangeAspect="1"/>
            </p:cNvSpPr>
            <p:nvPr/>
          </p:nvSpPr>
          <p:spPr bwMode="auto">
            <a:xfrm>
              <a:off x="4932040" y="1481342"/>
              <a:ext cx="1124984" cy="528353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7"/>
            <p:cNvSpPr>
              <a:spLocks noChangeAspect="1"/>
            </p:cNvSpPr>
            <p:nvPr/>
          </p:nvSpPr>
          <p:spPr bwMode="auto">
            <a:xfrm flipV="1">
              <a:off x="4932040" y="2047787"/>
              <a:ext cx="1124984" cy="585682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6"/>
          <p:cNvGrpSpPr>
            <a:grpSpLocks/>
          </p:cNvGrpSpPr>
          <p:nvPr/>
        </p:nvGrpSpPr>
        <p:grpSpPr bwMode="auto">
          <a:xfrm>
            <a:off x="6973888" y="1844675"/>
            <a:ext cx="1125537" cy="1152525"/>
            <a:chOff x="7105133" y="1594679"/>
            <a:chExt cx="1124984" cy="1152127"/>
          </a:xfrm>
        </p:grpSpPr>
        <p:sp>
          <p:nvSpPr>
            <p:cNvPr id="5140" name="Freeform 7"/>
            <p:cNvSpPr>
              <a:spLocks noChangeAspect="1"/>
            </p:cNvSpPr>
            <p:nvPr/>
          </p:nvSpPr>
          <p:spPr bwMode="auto">
            <a:xfrm>
              <a:off x="7105133" y="1594679"/>
              <a:ext cx="1124984" cy="528353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7"/>
            <p:cNvSpPr>
              <a:spLocks noChangeAspect="1"/>
            </p:cNvSpPr>
            <p:nvPr/>
          </p:nvSpPr>
          <p:spPr bwMode="auto">
            <a:xfrm flipV="1">
              <a:off x="7105133" y="2161124"/>
              <a:ext cx="1124984" cy="585682"/>
            </a:xfrm>
            <a:custGeom>
              <a:avLst/>
              <a:gdLst>
                <a:gd name="T0" fmla="*/ 2147483647 w 421"/>
                <a:gd name="T1" fmla="*/ 2147483647 h 210"/>
                <a:gd name="T2" fmla="*/ 2147483647 w 421"/>
                <a:gd name="T3" fmla="*/ 2147483647 h 210"/>
                <a:gd name="T4" fmla="*/ 2147483647 w 421"/>
                <a:gd name="T5" fmla="*/ 2147483647 h 210"/>
                <a:gd name="T6" fmla="*/ 2147483647 w 421"/>
                <a:gd name="T7" fmla="*/ 0 h 210"/>
                <a:gd name="T8" fmla="*/ 0 w 421"/>
                <a:gd name="T9" fmla="*/ 2147483647 h 210"/>
                <a:gd name="T10" fmla="*/ 2147483647 w 421"/>
                <a:gd name="T11" fmla="*/ 2147483647 h 210"/>
                <a:gd name="T12" fmla="*/ 2147483647 w 421"/>
                <a:gd name="T13" fmla="*/ 2147483647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3" name="Rounded Rectangle 7"/>
          <p:cNvSpPr>
            <a:spLocks noChangeArrowheads="1"/>
          </p:cNvSpPr>
          <p:nvPr/>
        </p:nvSpPr>
        <p:spPr bwMode="auto">
          <a:xfrm>
            <a:off x="2876550" y="3429000"/>
            <a:ext cx="1374775" cy="10795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7075" y="3698800"/>
            <a:ext cx="15843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seasonal workforce</a:t>
            </a:r>
            <a:endParaRPr lang="et-EE" altLang="en-US" sz="1400"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35" name="Rounded Rectangle 33"/>
          <p:cNvSpPr>
            <a:spLocks noChangeArrowheads="1"/>
          </p:cNvSpPr>
          <p:nvPr/>
        </p:nvSpPr>
        <p:spPr bwMode="auto">
          <a:xfrm>
            <a:off x="827088" y="3429000"/>
            <a:ext cx="1374775" cy="10795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87900" y="3698800"/>
            <a:ext cx="15843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Employee</a:t>
            </a:r>
            <a:r>
              <a:rPr lang="et-EE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’s </a:t>
            </a:r>
            <a:r>
              <a:rPr lang="en-US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development</a:t>
            </a:r>
            <a:endParaRPr lang="et-EE" altLang="en-US" sz="1400" dirty="0">
              <a:solidFill>
                <a:schemeClr val="bg2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37" name="Rounded Rectangle 35"/>
          <p:cNvSpPr>
            <a:spLocks noChangeArrowheads="1"/>
          </p:cNvSpPr>
          <p:nvPr/>
        </p:nvSpPr>
        <p:spPr bwMode="auto">
          <a:xfrm>
            <a:off x="4932363" y="3429000"/>
            <a:ext cx="1373187" cy="10795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04025" y="3606800"/>
            <a:ext cx="1584325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t-EE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Research</a:t>
            </a:r>
          </a:p>
          <a:p>
            <a:pPr algn="ctr">
              <a:defRPr/>
            </a:pPr>
            <a:r>
              <a:rPr lang="et-EE" altLang="en-US" sz="14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Technical innovation</a:t>
            </a:r>
          </a:p>
        </p:txBody>
      </p:sp>
      <p:sp>
        <p:nvSpPr>
          <p:cNvPr id="5139" name="Rounded Rectangle 37"/>
          <p:cNvSpPr>
            <a:spLocks noChangeArrowheads="1"/>
          </p:cNvSpPr>
          <p:nvPr/>
        </p:nvSpPr>
        <p:spPr bwMode="auto">
          <a:xfrm>
            <a:off x="6873875" y="3429000"/>
            <a:ext cx="1373188" cy="10795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40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921210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17500" y="3573016"/>
            <a:ext cx="7454900" cy="981075"/>
            <a:chOff x="646113" y="3981450"/>
            <a:chExt cx="7454900" cy="981075"/>
          </a:xfrm>
        </p:grpSpPr>
        <p:pic>
          <p:nvPicPr>
            <p:cNvPr id="28674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3" y="3981450"/>
              <a:ext cx="74549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3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4195763"/>
              <a:ext cx="595313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4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063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5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75" y="4235450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6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613" y="4219575"/>
              <a:ext cx="534987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7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5613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5341938" y="4164013"/>
              <a:ext cx="1981200" cy="5842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en-US" sz="16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KNITS Know how</a:t>
              </a:r>
            </a:p>
            <a:p>
              <a:pPr algn="ctr">
                <a:defRPr/>
              </a:pPr>
              <a:r>
                <a:rPr lang="en-US" altLang="en-US" sz="16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monitoring</a:t>
              </a:r>
              <a:endParaRPr lang="en-US" altLang="en-US" sz="20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986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7D081552-56CE-4E77-A71F-DEA3108E3B4C}" type="slidenum">
              <a:rPr lang="en-GB" altLang="en-US" sz="1000" b="0" smtClean="0">
                <a:solidFill>
                  <a:srgbClr val="002B55"/>
                </a:solidFill>
              </a:rPr>
              <a:pPr/>
              <a:t>41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500" y="190500"/>
            <a:ext cx="30384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933922"/>
            <a:ext cx="277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2265596"/>
            <a:ext cx="2794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921210"/>
            <a:ext cx="2762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oogle Shape;8764;p61"/>
          <p:cNvGrpSpPr/>
          <p:nvPr/>
        </p:nvGrpSpPr>
        <p:grpSpPr>
          <a:xfrm>
            <a:off x="372415" y="1600447"/>
            <a:ext cx="2975449" cy="1622400"/>
            <a:chOff x="803162" y="2667727"/>
            <a:chExt cx="1411906" cy="633611"/>
          </a:xfrm>
        </p:grpSpPr>
        <p:cxnSp>
          <p:nvCxnSpPr>
            <p:cNvPr id="35" name="Google Shape;8765;p61"/>
            <p:cNvCxnSpPr>
              <a:stCxn id="49" idx="2"/>
              <a:endCxn id="47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8768;p61"/>
            <p:cNvCxnSpPr>
              <a:stCxn id="48" idx="0"/>
              <a:endCxn id="4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770;p61"/>
            <p:cNvCxnSpPr>
              <a:stCxn id="48" idx="2"/>
              <a:endCxn id="44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8772;p61"/>
            <p:cNvCxnSpPr>
              <a:stCxn id="43" idx="0"/>
              <a:endCxn id="48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8774;p61"/>
            <p:cNvCxnSpPr>
              <a:stCxn id="47" idx="2"/>
              <a:endCxn id="46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8776;p61"/>
            <p:cNvCxnSpPr>
              <a:stCxn id="45" idx="0"/>
              <a:endCxn id="47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Google Shape;8764;p61"/>
          <p:cNvGrpSpPr/>
          <p:nvPr/>
        </p:nvGrpSpPr>
        <p:grpSpPr>
          <a:xfrm>
            <a:off x="3684783" y="1600447"/>
            <a:ext cx="2975449" cy="1622400"/>
            <a:chOff x="803162" y="2667727"/>
            <a:chExt cx="1411906" cy="633611"/>
          </a:xfrm>
        </p:grpSpPr>
        <p:cxnSp>
          <p:nvCxnSpPr>
            <p:cNvPr id="65" name="Google Shape;8765;p61"/>
            <p:cNvCxnSpPr>
              <a:stCxn id="77" idx="2"/>
              <a:endCxn id="75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8768;p61"/>
            <p:cNvCxnSpPr>
              <a:stCxn id="76" idx="0"/>
              <a:endCxn id="77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8770;p61"/>
            <p:cNvCxnSpPr>
              <a:stCxn id="76" idx="2"/>
              <a:endCxn id="72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8772;p61"/>
            <p:cNvCxnSpPr>
              <a:stCxn id="71" idx="0"/>
              <a:endCxn id="7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8774;p61"/>
            <p:cNvCxnSpPr>
              <a:stCxn id="75" idx="2"/>
              <a:endCxn id="74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8776;p61"/>
            <p:cNvCxnSpPr>
              <a:stCxn id="73" idx="0"/>
              <a:endCxn id="75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8773;p61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8771;p61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Google Shape;8777;p61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8775;p61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Google Shape;8767;p61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8769;p61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" name="Google Shape;8766;p61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79701" y="1556792"/>
            <a:ext cx="1524747" cy="1666055"/>
            <a:chOff x="6985216" y="1122764"/>
            <a:chExt cx="1524747" cy="1666055"/>
          </a:xfrm>
        </p:grpSpPr>
        <p:cxnSp>
          <p:nvCxnSpPr>
            <p:cNvPr id="80" name="Google Shape;8768;p61"/>
            <p:cNvCxnSpPr>
              <a:stCxn id="90" idx="0"/>
              <a:endCxn id="91" idx="2"/>
            </p:cNvCxnSpPr>
            <p:nvPr/>
          </p:nvCxnSpPr>
          <p:spPr>
            <a:xfrm rot="5400000" flipH="1" flipV="1">
              <a:off x="7593305" y="1612256"/>
              <a:ext cx="338952" cy="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770;p61"/>
            <p:cNvCxnSpPr>
              <a:stCxn id="90" idx="2"/>
              <a:endCxn id="86" idx="0"/>
            </p:cNvCxnSpPr>
            <p:nvPr/>
          </p:nvCxnSpPr>
          <p:spPr>
            <a:xfrm rot="16200000" flipH="1">
              <a:off x="7789756" y="2075082"/>
              <a:ext cx="355000" cy="40957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772;p61"/>
            <p:cNvCxnSpPr>
              <a:stCxn id="85" idx="0"/>
              <a:endCxn id="90" idx="2"/>
            </p:cNvCxnSpPr>
            <p:nvPr/>
          </p:nvCxnSpPr>
          <p:spPr>
            <a:xfrm rot="5400000" flipH="1" flipV="1">
              <a:off x="7359742" y="2065765"/>
              <a:ext cx="366125" cy="439333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773;p61"/>
            <p:cNvSpPr/>
            <p:nvPr/>
          </p:nvSpPr>
          <p:spPr>
            <a:xfrm>
              <a:off x="6985216" y="2468493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771;p61"/>
            <p:cNvSpPr/>
            <p:nvPr/>
          </p:nvSpPr>
          <p:spPr>
            <a:xfrm>
              <a:off x="7834120" y="2457368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8769;p61"/>
            <p:cNvSpPr/>
            <p:nvPr/>
          </p:nvSpPr>
          <p:spPr>
            <a:xfrm>
              <a:off x="7424549" y="1782042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8766;p61"/>
            <p:cNvSpPr/>
            <p:nvPr/>
          </p:nvSpPr>
          <p:spPr>
            <a:xfrm>
              <a:off x="7425170" y="1122764"/>
              <a:ext cx="675843" cy="32032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6758" y="1356393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7310" y="1375081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5160" y="1381198"/>
            <a:ext cx="4667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53"/>
          <p:cNvGrpSpPr/>
          <p:nvPr/>
        </p:nvGrpSpPr>
        <p:grpSpPr>
          <a:xfrm>
            <a:off x="152400" y="3501008"/>
            <a:ext cx="8856663" cy="2071688"/>
            <a:chOff x="152400" y="3981450"/>
            <a:chExt cx="8856663" cy="2071688"/>
          </a:xfrm>
        </p:grpSpPr>
        <p:pic>
          <p:nvPicPr>
            <p:cNvPr id="55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3" y="3981450"/>
              <a:ext cx="745490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4195763"/>
              <a:ext cx="595313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75" y="4235450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4219575"/>
              <a:ext cx="534987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4208463"/>
              <a:ext cx="534987" cy="5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5035550"/>
              <a:ext cx="8856663" cy="101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6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338" y="5197475"/>
              <a:ext cx="2687637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63" y="5287963"/>
              <a:ext cx="59372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itle 2"/>
            <p:cNvSpPr txBox="1">
              <a:spLocks/>
            </p:cNvSpPr>
            <p:nvPr/>
          </p:nvSpPr>
          <p:spPr bwMode="auto">
            <a:xfrm>
              <a:off x="1692275" y="5303838"/>
              <a:ext cx="116522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Architecture</a:t>
              </a: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prototype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9" name="Picture 9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100" y="5197475"/>
              <a:ext cx="2498725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338" y="5283200"/>
              <a:ext cx="6016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9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363" y="5178425"/>
              <a:ext cx="2843212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88" y="5264150"/>
              <a:ext cx="601662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itle 2"/>
            <p:cNvSpPr txBox="1">
              <a:spLocks/>
            </p:cNvSpPr>
            <p:nvPr/>
          </p:nvSpPr>
          <p:spPr bwMode="auto">
            <a:xfrm>
              <a:off x="4499992" y="5301208"/>
              <a:ext cx="91184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t-EE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Project Incubator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Title 2"/>
            <p:cNvSpPr txBox="1">
              <a:spLocks/>
            </p:cNvSpPr>
            <p:nvPr/>
          </p:nvSpPr>
          <p:spPr bwMode="auto">
            <a:xfrm>
              <a:off x="7346950" y="5314950"/>
              <a:ext cx="1385888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Calibri Light" panose="020F0302020204030204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2B55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Coding test</a:t>
              </a:r>
            </a:p>
            <a:p>
              <a:pPr>
                <a:defRPr/>
              </a:pPr>
              <a:r>
                <a:rPr lang="en-US" sz="1600" b="0" kern="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sandbox</a:t>
              </a:r>
              <a:endParaRPr lang="en-US" sz="1600" b="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2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375" y="5340350"/>
              <a:ext cx="4508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688" y="5326063"/>
              <a:ext cx="4508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3375" y="5324475"/>
              <a:ext cx="45243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Rectangle 94"/>
            <p:cNvSpPr/>
            <p:nvPr/>
          </p:nvSpPr>
          <p:spPr>
            <a:xfrm>
              <a:off x="4788024" y="4157663"/>
              <a:ext cx="320516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en-US" sz="1600" b="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KNITS </a:t>
              </a:r>
              <a:r>
                <a:rPr lang="et-EE" altLang="en-US" sz="1600" b="0" kern="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promote tools and events  </a:t>
              </a:r>
              <a:br>
                <a:rPr lang="et-EE" altLang="en-US" sz="1600" b="0" kern="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altLang="en-US" sz="1600" b="0" kern="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</a:t>
              </a:r>
              <a:r>
                <a:rPr lang="et-EE" altLang="en-US" sz="1600" b="0" kern="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accelerate knowledge sharing </a:t>
              </a:r>
              <a:endParaRPr lang="en-US" altLang="en-US" sz="2000" b="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6256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6182333"/>
            <a:ext cx="4569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959320"/>
            <a:ext cx="3356124" cy="5105395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603251"/>
            <a:ext cx="4343700" cy="11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Arial" pitchFamily="34" charset="0"/>
                <a:cs typeface="Arial" pitchFamily="34" charset="0"/>
              </a:rPr>
              <a:t>THANKS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694745"/>
            <a:ext cx="4343700" cy="25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Segoe UI" pitchFamily="34" charset="0"/>
                <a:ea typeface="Barlow"/>
                <a:cs typeface="Segoe UI" pitchFamily="34" charset="0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Segoe UI" pitchFamily="34" charset="0"/>
              <a:ea typeface="Barlow"/>
              <a:cs typeface="Segoe UI" pitchFamily="34" charset="0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Segoe UI" pitchFamily="34" charset="0"/>
                <a:cs typeface="Segoe UI" pitchFamily="34" charset="0"/>
              </a:rPr>
              <a:t>You can find me at: </a:t>
            </a:r>
            <a:endParaRPr dirty="0">
              <a:latin typeface="Segoe UI" pitchFamily="34" charset="0"/>
              <a:cs typeface="Segoe UI" pitchFamily="34" charset="0"/>
            </a:endParaRPr>
          </a:p>
          <a:p>
            <a:pPr marL="457200">
              <a:spcBef>
                <a:spcPts val="600"/>
              </a:spcBef>
              <a:spcAft>
                <a:spcPts val="0"/>
              </a:spcAft>
              <a:buSzPts val="1800"/>
              <a:buFontTx/>
              <a:buChar char="▸"/>
            </a:pPr>
            <a:r>
              <a:rPr lang="et-EE" dirty="0" smtClean="0">
                <a:latin typeface="Segoe UI" pitchFamily="34" charset="0"/>
                <a:cs typeface="Segoe UI" pitchFamily="34" charset="0"/>
              </a:rPr>
              <a:t>knits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@</a:t>
            </a:r>
            <a:r>
              <a:rPr lang="et-EE" dirty="0" smtClean="0">
                <a:latin typeface="Segoe UI" pitchFamily="34" charset="0"/>
                <a:cs typeface="Segoe UI" pitchFamily="34" charset="0"/>
              </a:rPr>
              <a:t>kuehne.nagel.com</a:t>
            </a:r>
            <a:endParaRPr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934075" y="1989138"/>
            <a:ext cx="1563688" cy="3044825"/>
            <a:chOff x="7380312" y="2636913"/>
            <a:chExt cx="1564267" cy="3045906"/>
          </a:xfrm>
        </p:grpSpPr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7650287" y="2919588"/>
              <a:ext cx="1024317" cy="102430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Google Shape;2011;p63"/>
            <p:cNvSpPr/>
            <p:nvPr/>
          </p:nvSpPr>
          <p:spPr>
            <a:xfrm rot="5400000">
              <a:off x="6639492" y="3377733"/>
              <a:ext cx="3045906" cy="1564267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7" name="Group 22"/>
          <p:cNvGrpSpPr>
            <a:grpSpLocks/>
          </p:cNvGrpSpPr>
          <p:nvPr/>
        </p:nvGrpSpPr>
        <p:grpSpPr bwMode="auto">
          <a:xfrm>
            <a:off x="3624263" y="1989138"/>
            <a:ext cx="1563687" cy="3044825"/>
            <a:chOff x="7380312" y="2636913"/>
            <a:chExt cx="1564267" cy="3045906"/>
          </a:xfrm>
        </p:grpSpPr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7650287" y="2919588"/>
              <a:ext cx="1024317" cy="102430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Google Shape;2011;p63"/>
            <p:cNvSpPr/>
            <p:nvPr/>
          </p:nvSpPr>
          <p:spPr>
            <a:xfrm rot="5400000">
              <a:off x="6639493" y="3377732"/>
              <a:ext cx="3045906" cy="1564267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tx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2952750" y="260350"/>
            <a:ext cx="2673350" cy="361950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KNITS STRATEGIES</a:t>
            </a:r>
            <a:endParaRPr lang="et-EE" altLang="en-U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25192014-CF01-46A5-A275-C874CC1576FD}" type="slidenum">
              <a:rPr lang="en-GB" altLang="en-US" sz="1000" b="0" smtClean="0">
                <a:solidFill>
                  <a:srgbClr val="002B55"/>
                </a:solidFill>
              </a:rPr>
              <a:pPr/>
              <a:t>5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6375" y="3571875"/>
            <a:ext cx="12731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t-EE" altLang="en-US" sz="1400" b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</a:t>
            </a:r>
            <a:endParaRPr lang="et-EE" altLang="en-US" sz="2000" b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89375" y="3597275"/>
            <a:ext cx="10429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 b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t-EE" altLang="en-US" sz="2000" b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27750" y="3595688"/>
            <a:ext cx="11842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 b="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endParaRPr lang="et-EE" altLang="en-US" sz="2000" b="0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2471738"/>
            <a:ext cx="600075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/>
          <p:cNvSpPr>
            <a:spLocks noChangeAspect="1"/>
          </p:cNvSpPr>
          <p:nvPr/>
        </p:nvSpPr>
        <p:spPr>
          <a:xfrm>
            <a:off x="1582738" y="2270125"/>
            <a:ext cx="1025525" cy="102552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5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2471738"/>
            <a:ext cx="6318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503488"/>
            <a:ext cx="6254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oogle Shape;2011;p63"/>
          <p:cNvSpPr/>
          <p:nvPr/>
        </p:nvSpPr>
        <p:spPr>
          <a:xfrm rot="5400000">
            <a:off x="573088" y="2728913"/>
            <a:ext cx="3044825" cy="156527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tx1">
                <a:lumMod val="90000"/>
                <a:lumOff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91425" tIns="91425" rIns="91425" bIns="91425" anchor="ctr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602680"/>
            <a:ext cx="6078438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Internship Program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42217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3009900"/>
            <a:ext cx="4386262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8" y="2978150"/>
            <a:ext cx="1895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514667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7180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93763"/>
            <a:ext cx="666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7182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7185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3941763"/>
            <a:ext cx="652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975225" y="2879725"/>
            <a:ext cx="811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 TEAM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8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9909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73075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857500" y="190500"/>
            <a:ext cx="3151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</a:t>
            </a:r>
            <a:r>
              <a:rPr lang="en-US" altLang="en-US" sz="2000" kern="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92" name="Picture 6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3213100"/>
            <a:ext cx="7207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3" name="Picture 6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09950"/>
            <a:ext cx="3333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510063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1"/>
          <p:cNvSpPr txBox="1">
            <a:spLocks/>
          </p:cNvSpPr>
          <p:nvPr/>
        </p:nvSpPr>
        <p:spPr bwMode="auto">
          <a:xfrm>
            <a:off x="596900" y="2836863"/>
            <a:ext cx="1055688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POOL</a:t>
            </a:r>
          </a:p>
        </p:txBody>
      </p:sp>
      <p:pic>
        <p:nvPicPr>
          <p:cNvPr id="7196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903663"/>
            <a:ext cx="60483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7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3087688"/>
            <a:ext cx="854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3208338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9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241675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0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3255963"/>
            <a:ext cx="5635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1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3263900"/>
            <a:ext cx="563562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2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263900"/>
            <a:ext cx="5635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3" name="Pictur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4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5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708525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6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7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866775"/>
            <a:ext cx="6016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8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922713"/>
            <a:ext cx="6016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9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3588"/>
            <a:ext cx="6016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0" name="Picture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92288"/>
            <a:ext cx="6249988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1" name="Pictur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036763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2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17800"/>
            <a:ext cx="2651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3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709863"/>
            <a:ext cx="2651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4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028950"/>
            <a:ext cx="19526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5" name="Picture 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284538"/>
            <a:ext cx="6016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6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4086225"/>
            <a:ext cx="552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7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644900"/>
            <a:ext cx="768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8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4103688"/>
            <a:ext cx="425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9" name="Picture 6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2349500"/>
            <a:ext cx="1801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Content Placeholder 1"/>
          <p:cNvSpPr txBox="1">
            <a:spLocks/>
          </p:cNvSpPr>
          <p:nvPr/>
        </p:nvSpPr>
        <p:spPr bwMode="auto">
          <a:xfrm>
            <a:off x="7554913" y="2568575"/>
            <a:ext cx="579437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KNITS</a:t>
            </a:r>
            <a:endParaRPr lang="en-US" altLang="en-US" sz="1200" kern="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21" name="Picture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4730750"/>
            <a:ext cx="26511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22" name="Picture 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5094288"/>
            <a:ext cx="9334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itle 3"/>
          <p:cNvSpPr>
            <a:spLocks noGrp="1"/>
          </p:cNvSpPr>
          <p:nvPr>
            <p:ph type="title"/>
          </p:nvPr>
        </p:nvSpPr>
        <p:spPr>
          <a:xfrm>
            <a:off x="2403475" y="2166938"/>
            <a:ext cx="1403350" cy="230187"/>
          </a:xfrm>
        </p:spPr>
        <p:txBody>
          <a:bodyPr/>
          <a:lstStyle/>
          <a:p>
            <a:pPr algn="ctr">
              <a:defRPr/>
            </a:pPr>
            <a:r>
              <a:rPr lang="en-US" altLang="en-US" sz="1200" b="1" dirty="0" smtClean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KNITS SERVICES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D4BD2444-D772-4966-8EC7-EB60A5BA152A}" type="slidenum">
              <a:rPr lang="en-GB" altLang="en-US" sz="1000" b="0" smtClean="0">
                <a:solidFill>
                  <a:srgbClr val="002B55"/>
                </a:solidFill>
              </a:rPr>
              <a:pPr/>
              <a:t>8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819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518795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713506" y="3564446"/>
            <a:ext cx="774692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one side of this picture we have our KN teams ...</a:t>
            </a:r>
            <a:endParaRPr lang="en-US" altLang="en-US" sz="24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768350"/>
            <a:ext cx="82645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1000" b="0" smtClean="0">
                <a:solidFill>
                  <a:srgbClr val="002B55"/>
                </a:solidFill>
              </a:rPr>
              <a:t>p. </a:t>
            </a:r>
            <a:fld id="{1766E34C-4344-49AF-A095-4644EAAAD76F}" type="slidenum">
              <a:rPr lang="en-GB" altLang="en-US" sz="1000" b="0" smtClean="0">
                <a:solidFill>
                  <a:srgbClr val="002B55"/>
                </a:solidFill>
              </a:rPr>
              <a:pPr/>
              <a:t>9</a:t>
            </a:fld>
            <a:endParaRPr lang="en-GB" altLang="en-US" sz="1000" b="0" smtClean="0">
              <a:solidFill>
                <a:srgbClr val="002B55"/>
              </a:solidFill>
            </a:endParaRPr>
          </a:p>
        </p:txBody>
      </p:sp>
      <p:pic>
        <p:nvPicPr>
          <p:cNvPr id="92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83188"/>
            <a:ext cx="811212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5184775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16890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5183188"/>
            <a:ext cx="8096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75" y="5187950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5191125"/>
            <a:ext cx="8112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191125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7" name="Content Placeholder 1"/>
          <p:cNvSpPr>
            <a:spLocks noGrp="1"/>
          </p:cNvSpPr>
          <p:nvPr>
            <p:ph idx="1"/>
          </p:nvPr>
        </p:nvSpPr>
        <p:spPr>
          <a:xfrm>
            <a:off x="1022350" y="1465263"/>
            <a:ext cx="1903413" cy="234950"/>
          </a:xfrm>
        </p:spPr>
        <p:txBody>
          <a:bodyPr/>
          <a:lstStyle/>
          <a:p>
            <a:pPr marL="0" indent="0">
              <a:defRPr/>
            </a:pPr>
            <a:r>
              <a:rPr lang="en-US" altLang="en-US" sz="1200" b="1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EDUCATION INSTITUTION</a:t>
            </a:r>
          </a:p>
        </p:txBody>
      </p:sp>
      <p:pic>
        <p:nvPicPr>
          <p:cNvPr id="9230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022350"/>
            <a:ext cx="514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3230563" y="1484313"/>
            <a:ext cx="1258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ADVERTISEMENT</a:t>
            </a:r>
          </a:p>
        </p:txBody>
      </p:sp>
      <p:pic>
        <p:nvPicPr>
          <p:cNvPr id="9232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889000"/>
            <a:ext cx="6397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871538"/>
            <a:ext cx="6048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4949825" y="1500188"/>
            <a:ext cx="149701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 IT PROGRAM</a:t>
            </a:r>
          </a:p>
        </p:txBody>
      </p:sp>
      <p:pic>
        <p:nvPicPr>
          <p:cNvPr id="9235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5189538"/>
            <a:ext cx="81121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882650"/>
            <a:ext cx="5540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6583363" y="1466850"/>
            <a:ext cx="158591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</a:t>
            </a: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EFERRAL </a:t>
            </a:r>
          </a:p>
        </p:txBody>
      </p:sp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642938" y="847725"/>
            <a:ext cx="190341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TALENT </a:t>
            </a:r>
            <a:r>
              <a:rPr lang="en-US" altLang="en-US" sz="1200" kern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SOURCES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57500" y="190500"/>
            <a:ext cx="3151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kern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INTERNSHIP PROGRAM</a:t>
            </a:r>
            <a:endParaRPr lang="et-EE" altLang="en-US" sz="2000" kern="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642938" y="2564904"/>
            <a:ext cx="774692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56B7E9"/>
              </a:buClr>
              <a:buSzPct val="115000"/>
              <a:defRPr>
                <a:solidFill>
                  <a:srgbClr val="002B55"/>
                </a:solidFill>
                <a:latin typeface="+mn-lt"/>
                <a:ea typeface="+mn-ea"/>
                <a:cs typeface="+mn-cs"/>
              </a:defRPr>
            </a:lvl1pPr>
            <a:lvl2pPr marL="377825" indent="-187325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38A4E1"/>
              </a:buClr>
              <a:buFont typeface="Wingdings 2" panose="05020102010507070707" pitchFamily="18" charset="2"/>
              <a:buChar char=""/>
              <a:defRPr sz="2000">
                <a:solidFill>
                  <a:srgbClr val="002B55"/>
                </a:solidFill>
                <a:latin typeface="+mn-lt"/>
              </a:defRPr>
            </a:lvl2pPr>
            <a:lvl3pPr marL="749300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Font typeface="Wingdings 2" panose="05020102010507070707" pitchFamily="18" charset="2"/>
              <a:buChar char=""/>
              <a:defRPr>
                <a:solidFill>
                  <a:srgbClr val="002B55"/>
                </a:solidFill>
                <a:latin typeface="+mn-lt"/>
              </a:defRPr>
            </a:lvl3pPr>
            <a:lvl4pPr marL="1144588" indent="-192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4pPr>
            <a:lvl5pPr marL="1519238" indent="-1809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5pPr>
            <a:lvl6pPr marL="19764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6pPr>
            <a:lvl7pPr marL="24336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7pPr>
            <a:lvl8pPr marL="28908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8pPr>
            <a:lvl9pPr marL="3348038" indent="-180975" algn="l" rtl="0" fontAlgn="base">
              <a:spcBef>
                <a:spcPct val="0"/>
              </a:spcBef>
              <a:spcAft>
                <a:spcPct val="0"/>
              </a:spcAft>
              <a:buClr>
                <a:srgbClr val="56B7E9"/>
              </a:buClr>
              <a:buChar char="–"/>
              <a:defRPr>
                <a:solidFill>
                  <a:srgbClr val="002B5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t-EE" altLang="en-US" sz="2400" kern="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 On the other we have different talent sources...</a:t>
            </a:r>
            <a:endParaRPr lang="en-US" altLang="en-US" sz="2400" kern="0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4">
      <a:dk1>
        <a:srgbClr val="002B55"/>
      </a:dk1>
      <a:lt1>
        <a:srgbClr val="FFFFFF"/>
      </a:lt1>
      <a:dk2>
        <a:srgbClr val="002B55"/>
      </a:dk2>
      <a:lt2>
        <a:srgbClr val="808080"/>
      </a:lt2>
      <a:accent1>
        <a:srgbClr val="38A4E1"/>
      </a:accent1>
      <a:accent2>
        <a:srgbClr val="3366A6"/>
      </a:accent2>
      <a:accent3>
        <a:srgbClr val="FFFFFF"/>
      </a:accent3>
      <a:accent4>
        <a:srgbClr val="002347"/>
      </a:accent4>
      <a:accent5>
        <a:srgbClr val="AECFEE"/>
      </a:accent5>
      <a:accent6>
        <a:srgbClr val="2D5C96"/>
      </a:accent6>
      <a:hlink>
        <a:srgbClr val="80A6CC"/>
      </a:hlink>
      <a:folHlink>
        <a:srgbClr val="B3CCD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4C"/>
        </a:dk1>
        <a:lt1>
          <a:srgbClr val="FFFFFF"/>
        </a:lt1>
        <a:dk2>
          <a:srgbClr val="00004C"/>
        </a:dk2>
        <a:lt2>
          <a:srgbClr val="808080"/>
        </a:lt2>
        <a:accent1>
          <a:srgbClr val="00004C"/>
        </a:accent1>
        <a:accent2>
          <a:srgbClr val="3366A6"/>
        </a:accent2>
        <a:accent3>
          <a:srgbClr val="FFFFFF"/>
        </a:accent3>
        <a:accent4>
          <a:srgbClr val="000040"/>
        </a:accent4>
        <a:accent5>
          <a:srgbClr val="AAAAB2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2B55"/>
        </a:dk1>
        <a:lt1>
          <a:srgbClr val="FFFFFF"/>
        </a:lt1>
        <a:dk2>
          <a:srgbClr val="002B55"/>
        </a:dk2>
        <a:lt2>
          <a:srgbClr val="808080"/>
        </a:lt2>
        <a:accent1>
          <a:srgbClr val="38A4E1"/>
        </a:accent1>
        <a:accent2>
          <a:srgbClr val="3366A6"/>
        </a:accent2>
        <a:accent3>
          <a:srgbClr val="FFFFFF"/>
        </a:accent3>
        <a:accent4>
          <a:srgbClr val="002347"/>
        </a:accent4>
        <a:accent5>
          <a:srgbClr val="AECFEE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8606</TotalTime>
  <Words>913</Words>
  <Application>Microsoft Office PowerPoint</Application>
  <PresentationFormat>On-screen Show (4:3)</PresentationFormat>
  <Paragraphs>322</Paragraphs>
  <Slides>42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Blank</vt:lpstr>
      <vt:lpstr>Kuehne + Nagel Information Technology School KNITS </vt:lpstr>
      <vt:lpstr>01.</vt:lpstr>
      <vt:lpstr>Overview</vt:lpstr>
      <vt:lpstr>PowerPoint Presentation</vt:lpstr>
      <vt:lpstr>KNITS STRATEGIES</vt:lpstr>
      <vt:lpstr>Internship Program</vt:lpstr>
      <vt:lpstr>KNITS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KNITS SERVICES</vt:lpstr>
      <vt:lpstr>Training Program</vt:lpstr>
      <vt:lpstr>KNITS  KNOW HOW   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Program KNIT LABS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>Johannes Vetsch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Jurgen Schubert, Rtm MY-I</dc:creator>
  <cp:lastModifiedBy>ADMIN</cp:lastModifiedBy>
  <cp:revision>1504</cp:revision>
  <dcterms:modified xsi:type="dcterms:W3CDTF">2020-05-29T13:43:38Z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Open">
    <vt:lpwstr>1</vt:lpwstr>
  </property>
</Properties>
</file>