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9" r:id="rId3"/>
    <p:sldId id="260" r:id="rId4"/>
    <p:sldId id="344" r:id="rId5"/>
    <p:sldId id="328" r:id="rId6"/>
    <p:sldId id="358" r:id="rId7"/>
    <p:sldId id="345" r:id="rId8"/>
    <p:sldId id="354" r:id="rId9"/>
    <p:sldId id="355" r:id="rId10"/>
    <p:sldId id="359" r:id="rId11"/>
    <p:sldId id="360" r:id="rId12"/>
    <p:sldId id="361" r:id="rId13"/>
    <p:sldId id="362" r:id="rId14"/>
    <p:sldId id="357" r:id="rId15"/>
  </p:sldIdLst>
  <p:sldSz cx="9144000" cy="5143500" type="screen16x9"/>
  <p:notesSz cx="6858000" cy="9144000"/>
  <p:embeddedFontLst>
    <p:embeddedFont>
      <p:font typeface="Barlow Light" charset="0"/>
      <p:regular r:id="rId17"/>
      <p:bold r:id="rId18"/>
      <p:italic r:id="rId19"/>
      <p:boldItalic r:id="rId20"/>
    </p:embeddedFont>
    <p:embeddedFont>
      <p:font typeface="Barlow" charset="0"/>
      <p:regular r:id="rId21"/>
      <p:bold r:id="rId22"/>
      <p:italic r:id="rId23"/>
      <p:boldItalic r:id="rId24"/>
    </p:embeddedFont>
    <p:embeddedFont>
      <p:font typeface="Raleway SemiBold" charset="0"/>
      <p:regular r:id="rId25"/>
      <p:bold r:id="rId26"/>
      <p:italic r:id="rId27"/>
      <p:boldItalic r:id="rId28"/>
    </p:embeddedFon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Raleway" charset="0"/>
      <p:regular r:id="rId33"/>
      <p:bold r:id="rId34"/>
      <p:italic r:id="rId35"/>
      <p:boldItalic r:id="rId36"/>
    </p:embeddedFont>
    <p:embeddedFont>
      <p:font typeface="맑은 고딕" pitchFamily="34" charset="-12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A4FF"/>
    <a:srgbClr val="435A72"/>
    <a:srgbClr val="01AFE2"/>
    <a:srgbClr val="0E414A"/>
    <a:srgbClr val="C5C7C9"/>
    <a:srgbClr val="3EB1D5"/>
    <a:srgbClr val="01224B"/>
    <a:srgbClr val="61C2DD"/>
    <a:srgbClr val="87D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A79B213-A7B1-4D54-87E7-7F15D3F6DC19}">
  <a:tblStyle styleId="{CA79B213-A7B1-4D54-87E7-7F15D3F6DC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10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7516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" name="Picture 35" descr="kn_both_pos_anker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79712" y="1707654"/>
            <a:ext cx="5322640" cy="180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SCM </a:t>
            </a:r>
            <a:br>
              <a:rPr lang="en-US" dirty="0" smtClean="0"/>
            </a:br>
            <a:r>
              <a:rPr lang="en-US" dirty="0" smtClean="0"/>
              <a:t>mind maps</a:t>
            </a:r>
            <a:r>
              <a:rPr lang="et-EE" dirty="0" smtClean="0"/>
              <a:t/>
            </a:r>
            <a:br>
              <a:rPr lang="et-EE" dirty="0" smtClean="0"/>
            </a:br>
            <a:endParaRPr dirty="0"/>
          </a:p>
        </p:txBody>
      </p:sp>
      <p:pic>
        <p:nvPicPr>
          <p:cNvPr id="339" name="Picture 35" descr="kn_both_pos_an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89" y="267494"/>
            <a:ext cx="536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Supply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220256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243917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3742711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2229039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001952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2712779" y="2787774"/>
            <a:ext cx="2736292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Supplier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1569102" y="1166746"/>
            <a:ext cx="882158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Vendor Network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3242039" y="1275606"/>
            <a:ext cx="1257953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Procurement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4854964" y="1131590"/>
            <a:ext cx="1157196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Contract &amp; Negotiations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259632" y="404186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403648" y="4103493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Cost Management</a:t>
            </a:r>
            <a:endParaRPr lang="en-US" sz="1600" dirty="0"/>
          </a:p>
        </p:txBody>
      </p:sp>
      <p:sp>
        <p:nvSpPr>
          <p:cNvPr id="148" name="Google Shape;857;p19"/>
          <p:cNvSpPr txBox="1">
            <a:spLocks/>
          </p:cNvSpPr>
          <p:nvPr/>
        </p:nvSpPr>
        <p:spPr>
          <a:xfrm>
            <a:off x="3348915" y="4263563"/>
            <a:ext cx="884009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Inventory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4608485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220418" y="4103493"/>
            <a:ext cx="1063550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857;p19"/>
          <p:cNvSpPr txBox="1">
            <a:spLocks/>
          </p:cNvSpPr>
          <p:nvPr/>
        </p:nvSpPr>
        <p:spPr>
          <a:xfrm>
            <a:off x="4822508" y="4263563"/>
            <a:ext cx="1189652" cy="32441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Integrations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4498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Production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220256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531945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064264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2550592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323505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2623919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Production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1857130" y="1166746"/>
            <a:ext cx="882158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Bill of materials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3510553" y="1190405"/>
            <a:ext cx="1257953" cy="566546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Assets Management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142992" y="1131590"/>
            <a:ext cx="1157196" cy="684924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Task Management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581185" y="404186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725201" y="4103493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Order Management</a:t>
            </a:r>
            <a:endParaRPr lang="en-US" sz="1600" dirty="0"/>
          </a:p>
        </p:txBody>
      </p:sp>
      <p:sp>
        <p:nvSpPr>
          <p:cNvPr id="148" name="Google Shape;857;p19"/>
          <p:cNvSpPr txBox="1">
            <a:spLocks/>
          </p:cNvSpPr>
          <p:nvPr/>
        </p:nvSpPr>
        <p:spPr>
          <a:xfrm>
            <a:off x="3670468" y="4155926"/>
            <a:ext cx="884009" cy="684451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Quality Control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4930038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541971" y="4103493"/>
            <a:ext cx="1063550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080033" y="4131705"/>
            <a:ext cx="1199865" cy="628497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Facilities Management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3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Logistics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889237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2252025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641318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3127646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900559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3292900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Tansport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2627784" y="1293184"/>
            <a:ext cx="882158" cy="34246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Quote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4381186" y="1285124"/>
            <a:ext cx="766878" cy="37785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Booking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935084" y="1275606"/>
            <a:ext cx="1157196" cy="34246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Tracking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763688" y="405475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2003983" y="4243988"/>
            <a:ext cx="1199865" cy="37846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Routing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5507092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708455" y="4120916"/>
            <a:ext cx="1612964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748399" y="4120602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Risk management</a:t>
            </a:r>
            <a:endParaRPr lang="en-US" sz="1600" dirty="0"/>
          </a:p>
        </p:txBody>
      </p:sp>
      <p:grpSp>
        <p:nvGrpSpPr>
          <p:cNvPr id="57" name="Google Shape;9046;p61"/>
          <p:cNvGrpSpPr>
            <a:grpSpLocks noChangeAspect="1"/>
          </p:cNvGrpSpPr>
          <p:nvPr/>
        </p:nvGrpSpPr>
        <p:grpSpPr>
          <a:xfrm rot="16200000">
            <a:off x="6783704" y="2749543"/>
            <a:ext cx="71099" cy="454842"/>
            <a:chOff x="2788083" y="3100241"/>
            <a:chExt cx="15356" cy="98237"/>
          </a:xfrm>
        </p:grpSpPr>
        <p:sp>
          <p:nvSpPr>
            <p:cNvPr id="58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9026;p61"/>
          <p:cNvSpPr/>
          <p:nvPr/>
        </p:nvSpPr>
        <p:spPr>
          <a:xfrm>
            <a:off x="7113190" y="2606907"/>
            <a:ext cx="1347242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57;p19"/>
          <p:cNvSpPr txBox="1">
            <a:spLocks/>
          </p:cNvSpPr>
          <p:nvPr/>
        </p:nvSpPr>
        <p:spPr>
          <a:xfrm>
            <a:off x="7185197" y="2643758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Intermodal logistics</a:t>
            </a:r>
            <a:endParaRPr lang="en-US" sz="1600" dirty="0"/>
          </a:p>
        </p:txBody>
      </p:sp>
      <p:grpSp>
        <p:nvGrpSpPr>
          <p:cNvPr id="68" name="Google Shape;9046;p61"/>
          <p:cNvGrpSpPr>
            <a:grpSpLocks noChangeAspect="1"/>
          </p:cNvGrpSpPr>
          <p:nvPr/>
        </p:nvGrpSpPr>
        <p:grpSpPr>
          <a:xfrm rot="16200000">
            <a:off x="2552533" y="2740827"/>
            <a:ext cx="71099" cy="454842"/>
            <a:chOff x="2788083" y="3100241"/>
            <a:chExt cx="15356" cy="98237"/>
          </a:xfrm>
        </p:grpSpPr>
        <p:sp>
          <p:nvSpPr>
            <p:cNvPr id="69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9026;p61"/>
          <p:cNvSpPr/>
          <p:nvPr/>
        </p:nvSpPr>
        <p:spPr>
          <a:xfrm>
            <a:off x="920501" y="2571750"/>
            <a:ext cx="1347242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57;p19"/>
          <p:cNvSpPr txBox="1">
            <a:spLocks/>
          </p:cNvSpPr>
          <p:nvPr/>
        </p:nvSpPr>
        <p:spPr>
          <a:xfrm>
            <a:off x="992508" y="2608601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Global logistics</a:t>
            </a:r>
            <a:endParaRPr lang="en-US" sz="1600" dirty="0"/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846570" y="4283355"/>
            <a:ext cx="1445510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Communication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952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Distribution 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4" name="Google Shape;9015;p61"/>
          <p:cNvGrpSpPr/>
          <p:nvPr/>
        </p:nvGrpSpPr>
        <p:grpSpPr>
          <a:xfrm>
            <a:off x="2889237" y="2385988"/>
            <a:ext cx="3652853" cy="1181955"/>
            <a:chOff x="2492145" y="2881565"/>
            <a:chExt cx="607300" cy="229751"/>
          </a:xfrm>
        </p:grpSpPr>
        <p:sp>
          <p:nvSpPr>
            <p:cNvPr id="136" name="Google Shape;9016;p61"/>
            <p:cNvSpPr/>
            <p:nvPr/>
          </p:nvSpPr>
          <p:spPr>
            <a:xfrm>
              <a:off x="2530550" y="2913581"/>
              <a:ext cx="530589" cy="165697"/>
            </a:xfrm>
            <a:custGeom>
              <a:avLst/>
              <a:gdLst/>
              <a:ahLst/>
              <a:cxnLst/>
              <a:rect l="l" t="t" r="r" b="b"/>
              <a:pathLst>
                <a:path w="116549" h="36397" extrusionOk="0">
                  <a:moveTo>
                    <a:pt x="18199" y="1"/>
                  </a:moveTo>
                  <a:cubicBezTo>
                    <a:pt x="8148" y="1"/>
                    <a:pt x="1" y="8148"/>
                    <a:pt x="1" y="18198"/>
                  </a:cubicBezTo>
                  <a:cubicBezTo>
                    <a:pt x="1" y="28249"/>
                    <a:pt x="8148" y="36396"/>
                    <a:pt x="18199" y="36396"/>
                  </a:cubicBezTo>
                  <a:lnTo>
                    <a:pt x="98350" y="36396"/>
                  </a:lnTo>
                  <a:cubicBezTo>
                    <a:pt x="108401" y="36396"/>
                    <a:pt x="116548" y="28249"/>
                    <a:pt x="116548" y="18198"/>
                  </a:cubicBezTo>
                  <a:cubicBezTo>
                    <a:pt x="116548" y="8148"/>
                    <a:pt x="108401" y="1"/>
                    <a:pt x="983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017;p61"/>
            <p:cNvSpPr/>
            <p:nvPr/>
          </p:nvSpPr>
          <p:spPr>
            <a:xfrm>
              <a:off x="2886492" y="2881565"/>
              <a:ext cx="212952" cy="229751"/>
            </a:xfrm>
            <a:custGeom>
              <a:avLst/>
              <a:gdLst/>
              <a:ahLst/>
              <a:cxnLst/>
              <a:rect l="l" t="t" r="r" b="b"/>
              <a:pathLst>
                <a:path w="46777" h="50467" extrusionOk="0">
                  <a:moveTo>
                    <a:pt x="1" y="1"/>
                  </a:moveTo>
                  <a:lnTo>
                    <a:pt x="1" y="1458"/>
                  </a:lnTo>
                  <a:lnTo>
                    <a:pt x="21544" y="1458"/>
                  </a:lnTo>
                  <a:cubicBezTo>
                    <a:pt x="34653" y="1458"/>
                    <a:pt x="45320" y="12123"/>
                    <a:pt x="45320" y="25233"/>
                  </a:cubicBezTo>
                  <a:cubicBezTo>
                    <a:pt x="45320" y="38344"/>
                    <a:pt x="34653" y="49009"/>
                    <a:pt x="21544" y="49009"/>
                  </a:cubicBezTo>
                  <a:lnTo>
                    <a:pt x="1" y="49009"/>
                  </a:lnTo>
                  <a:lnTo>
                    <a:pt x="1" y="50466"/>
                  </a:lnTo>
                  <a:lnTo>
                    <a:pt x="21544" y="50466"/>
                  </a:lnTo>
                  <a:cubicBezTo>
                    <a:pt x="35457" y="50466"/>
                    <a:pt x="46776" y="39146"/>
                    <a:pt x="46776" y="25233"/>
                  </a:cubicBezTo>
                  <a:cubicBezTo>
                    <a:pt x="46776" y="11322"/>
                    <a:pt x="35457" y="1"/>
                    <a:pt x="21544" y="1"/>
                  </a:cubicBez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018;p61"/>
            <p:cNvSpPr/>
            <p:nvPr/>
          </p:nvSpPr>
          <p:spPr>
            <a:xfrm>
              <a:off x="2492145" y="2881565"/>
              <a:ext cx="212934" cy="229751"/>
            </a:xfrm>
            <a:custGeom>
              <a:avLst/>
              <a:gdLst/>
              <a:ahLst/>
              <a:cxnLst/>
              <a:rect l="l" t="t" r="r" b="b"/>
              <a:pathLst>
                <a:path w="46773" h="50467" extrusionOk="0">
                  <a:moveTo>
                    <a:pt x="25232" y="1"/>
                  </a:moveTo>
                  <a:cubicBezTo>
                    <a:pt x="11319" y="1"/>
                    <a:pt x="0" y="11322"/>
                    <a:pt x="0" y="25233"/>
                  </a:cubicBezTo>
                  <a:cubicBezTo>
                    <a:pt x="0" y="39146"/>
                    <a:pt x="11319" y="50466"/>
                    <a:pt x="25232" y="50466"/>
                  </a:cubicBezTo>
                  <a:lnTo>
                    <a:pt x="46773" y="50466"/>
                  </a:lnTo>
                  <a:lnTo>
                    <a:pt x="46773" y="49007"/>
                  </a:lnTo>
                  <a:lnTo>
                    <a:pt x="25232" y="49007"/>
                  </a:lnTo>
                  <a:cubicBezTo>
                    <a:pt x="12124" y="49007"/>
                    <a:pt x="1456" y="38344"/>
                    <a:pt x="1456" y="25233"/>
                  </a:cubicBezTo>
                  <a:cubicBezTo>
                    <a:pt x="1456" y="12123"/>
                    <a:pt x="12124" y="1457"/>
                    <a:pt x="25232" y="1457"/>
                  </a:cubicBezTo>
                  <a:lnTo>
                    <a:pt x="46773" y="1457"/>
                  </a:lnTo>
                  <a:lnTo>
                    <a:pt x="46773" y="1"/>
                  </a:lnTo>
                  <a:close/>
                </a:path>
              </a:pathLst>
            </a:custGeom>
            <a:solidFill>
              <a:srgbClr val="9697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019;p61"/>
          <p:cNvGrpSpPr/>
          <p:nvPr/>
        </p:nvGrpSpPr>
        <p:grpSpPr>
          <a:xfrm>
            <a:off x="1912898" y="1095213"/>
            <a:ext cx="4840255" cy="1347366"/>
            <a:chOff x="2302362" y="2630661"/>
            <a:chExt cx="940860" cy="261904"/>
          </a:xfrm>
        </p:grpSpPr>
        <p:grpSp>
          <p:nvGrpSpPr>
            <p:cNvPr id="90" name="Google Shape;9020;p61"/>
            <p:cNvGrpSpPr/>
            <p:nvPr/>
          </p:nvGrpSpPr>
          <p:grpSpPr>
            <a:xfrm>
              <a:off x="2302362" y="2630661"/>
              <a:ext cx="450675" cy="261904"/>
              <a:chOff x="2302362" y="2630661"/>
              <a:chExt cx="450675" cy="261904"/>
            </a:xfrm>
          </p:grpSpPr>
          <p:grpSp>
            <p:nvGrpSpPr>
              <p:cNvPr id="129" name="Google Shape;9021;p61"/>
              <p:cNvGrpSpPr/>
              <p:nvPr/>
            </p:nvGrpSpPr>
            <p:grpSpPr>
              <a:xfrm>
                <a:off x="2493852" y="2794333"/>
                <a:ext cx="259185" cy="98232"/>
                <a:chOff x="2493852" y="2794333"/>
                <a:chExt cx="259185" cy="98232"/>
              </a:xfrm>
            </p:grpSpPr>
            <p:sp>
              <p:nvSpPr>
                <p:cNvPr id="133" name="Google Shape;9022;p61"/>
                <p:cNvSpPr/>
                <p:nvPr/>
              </p:nvSpPr>
              <p:spPr>
                <a:xfrm>
                  <a:off x="2500419" y="2800896"/>
                  <a:ext cx="246135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6" h="18698" extrusionOk="0">
                      <a:moveTo>
                        <a:pt x="243" y="1"/>
                      </a:moveTo>
                      <a:cubicBezTo>
                        <a:pt x="108" y="1"/>
                        <a:pt x="1" y="108"/>
                        <a:pt x="1" y="243"/>
                      </a:cubicBezTo>
                      <a:cubicBezTo>
                        <a:pt x="1" y="4216"/>
                        <a:pt x="3233" y="7447"/>
                        <a:pt x="7204" y="7447"/>
                      </a:cubicBezTo>
                      <a:lnTo>
                        <a:pt x="47616" y="7447"/>
                      </a:lnTo>
                      <a:cubicBezTo>
                        <a:pt x="50905" y="7447"/>
                        <a:pt x="53581" y="10122"/>
                        <a:pt x="53581" y="13412"/>
                      </a:cubicBezTo>
                      <a:lnTo>
                        <a:pt x="53581" y="18455"/>
                      </a:lnTo>
                      <a:cubicBezTo>
                        <a:pt x="53581" y="18590"/>
                        <a:pt x="53688" y="18697"/>
                        <a:pt x="53823" y="18697"/>
                      </a:cubicBezTo>
                      <a:cubicBezTo>
                        <a:pt x="53957" y="18697"/>
                        <a:pt x="54065" y="18590"/>
                        <a:pt x="54062" y="18455"/>
                      </a:cubicBezTo>
                      <a:lnTo>
                        <a:pt x="54062" y="13412"/>
                      </a:lnTo>
                      <a:cubicBezTo>
                        <a:pt x="54062" y="9854"/>
                        <a:pt x="51169" y="6961"/>
                        <a:pt x="47611" y="6961"/>
                      </a:cubicBezTo>
                      <a:lnTo>
                        <a:pt x="7203" y="6961"/>
                      </a:lnTo>
                      <a:cubicBezTo>
                        <a:pt x="3498" y="6961"/>
                        <a:pt x="485" y="3946"/>
                        <a:pt x="485" y="243"/>
                      </a:cubicBezTo>
                      <a:cubicBezTo>
                        <a:pt x="485" y="108"/>
                        <a:pt x="377" y="1"/>
                        <a:pt x="243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9023;p61"/>
                <p:cNvSpPr/>
                <p:nvPr/>
              </p:nvSpPr>
              <p:spPr>
                <a:xfrm>
                  <a:off x="2493852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9" y="3370"/>
                        <a:pt x="3374" y="2617"/>
                        <a:pt x="3374" y="1687"/>
                      </a:cubicBezTo>
                      <a:cubicBezTo>
                        <a:pt x="3374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9024;p61"/>
                <p:cNvSpPr/>
                <p:nvPr/>
              </p:nvSpPr>
              <p:spPr>
                <a:xfrm>
                  <a:off x="2737686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9" y="3372"/>
                        <a:pt x="3372" y="2616"/>
                        <a:pt x="3372" y="1686"/>
                      </a:cubicBezTo>
                      <a:cubicBezTo>
                        <a:pt x="3372" y="754"/>
                        <a:pt x="2619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0" name="Google Shape;9025;p61"/>
              <p:cNvGrpSpPr/>
              <p:nvPr/>
            </p:nvGrpSpPr>
            <p:grpSpPr>
              <a:xfrm>
                <a:off x="2302362" y="2630661"/>
                <a:ext cx="308325" cy="147134"/>
                <a:chOff x="2302362" y="2630661"/>
                <a:chExt cx="308325" cy="147134"/>
              </a:xfrm>
            </p:grpSpPr>
            <p:sp>
              <p:nvSpPr>
                <p:cNvPr id="131" name="Google Shape;9026;p61"/>
                <p:cNvSpPr/>
                <p:nvPr/>
              </p:nvSpPr>
              <p:spPr>
                <a:xfrm>
                  <a:off x="2302362" y="2630661"/>
                  <a:ext cx="308325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7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7" y="39989"/>
                      </a:cubicBezTo>
                      <a:lnTo>
                        <a:pt x="41282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8" y="3580"/>
                        <a:pt x="45697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9027;p61"/>
                <p:cNvSpPr/>
                <p:nvPr/>
              </p:nvSpPr>
              <p:spPr>
                <a:xfrm>
                  <a:off x="2430284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1" name="Google Shape;9028;p61"/>
            <p:cNvGrpSpPr/>
            <p:nvPr/>
          </p:nvGrpSpPr>
          <p:grpSpPr>
            <a:xfrm>
              <a:off x="2669341" y="2630661"/>
              <a:ext cx="260762" cy="261904"/>
              <a:chOff x="2669341" y="2630661"/>
              <a:chExt cx="260762" cy="261904"/>
            </a:xfrm>
          </p:grpSpPr>
          <p:grpSp>
            <p:nvGrpSpPr>
              <p:cNvPr id="122" name="Google Shape;9029;p61"/>
              <p:cNvGrpSpPr/>
              <p:nvPr/>
            </p:nvGrpSpPr>
            <p:grpSpPr>
              <a:xfrm>
                <a:off x="2788083" y="2794333"/>
                <a:ext cx="15356" cy="98232"/>
                <a:chOff x="2788083" y="2794333"/>
                <a:chExt cx="15356" cy="98232"/>
              </a:xfrm>
            </p:grpSpPr>
            <p:sp>
              <p:nvSpPr>
                <p:cNvPr id="126" name="Google Shape;9030;p61"/>
                <p:cNvSpPr/>
                <p:nvPr/>
              </p:nvSpPr>
              <p:spPr>
                <a:xfrm>
                  <a:off x="2794655" y="2800905"/>
                  <a:ext cx="2213" cy="851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" h="18696" extrusionOk="0">
                      <a:moveTo>
                        <a:pt x="243" y="0"/>
                      </a:moveTo>
                      <a:cubicBezTo>
                        <a:pt x="108" y="0"/>
                        <a:pt x="1" y="109"/>
                        <a:pt x="1" y="243"/>
                      </a:cubicBezTo>
                      <a:lnTo>
                        <a:pt x="1" y="18453"/>
                      </a:lnTo>
                      <a:cubicBezTo>
                        <a:pt x="1" y="18588"/>
                        <a:pt x="108" y="18695"/>
                        <a:pt x="243" y="18695"/>
                      </a:cubicBezTo>
                      <a:cubicBezTo>
                        <a:pt x="377" y="18695"/>
                        <a:pt x="485" y="18588"/>
                        <a:pt x="485" y="18453"/>
                      </a:cubicBezTo>
                      <a:lnTo>
                        <a:pt x="485" y="243"/>
                      </a:lnTo>
                      <a:cubicBezTo>
                        <a:pt x="485" y="109"/>
                        <a:pt x="377" y="0"/>
                        <a:pt x="243" y="0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9031;p61"/>
                <p:cNvSpPr/>
                <p:nvPr/>
              </p:nvSpPr>
              <p:spPr>
                <a:xfrm>
                  <a:off x="2788083" y="2794333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0"/>
                      </a:moveTo>
                      <a:cubicBezTo>
                        <a:pt x="755" y="0"/>
                        <a:pt x="1" y="754"/>
                        <a:pt x="1" y="1687"/>
                      </a:cubicBezTo>
                      <a:cubicBezTo>
                        <a:pt x="1" y="2619"/>
                        <a:pt x="755" y="3373"/>
                        <a:pt x="1687" y="3373"/>
                      </a:cubicBezTo>
                      <a:cubicBezTo>
                        <a:pt x="2618" y="3373"/>
                        <a:pt x="3372" y="2617"/>
                        <a:pt x="3372" y="1687"/>
                      </a:cubicBezTo>
                      <a:cubicBezTo>
                        <a:pt x="3372" y="754"/>
                        <a:pt x="2618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9032;p61"/>
                <p:cNvSpPr/>
                <p:nvPr/>
              </p:nvSpPr>
              <p:spPr>
                <a:xfrm>
                  <a:off x="2788083" y="2877210"/>
                  <a:ext cx="15356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3" h="3373" extrusionOk="0">
                      <a:moveTo>
                        <a:pt x="1687" y="1"/>
                      </a:moveTo>
                      <a:cubicBezTo>
                        <a:pt x="755" y="1"/>
                        <a:pt x="1" y="754"/>
                        <a:pt x="1" y="1686"/>
                      </a:cubicBezTo>
                      <a:cubicBezTo>
                        <a:pt x="1" y="2618"/>
                        <a:pt x="755" y="3372"/>
                        <a:pt x="1687" y="3372"/>
                      </a:cubicBezTo>
                      <a:cubicBezTo>
                        <a:pt x="2618" y="3372"/>
                        <a:pt x="3372" y="2616"/>
                        <a:pt x="3372" y="1686"/>
                      </a:cubicBezTo>
                      <a:cubicBezTo>
                        <a:pt x="3372" y="754"/>
                        <a:pt x="2618" y="1"/>
                        <a:pt x="1687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3" name="Google Shape;9033;p61"/>
              <p:cNvGrpSpPr/>
              <p:nvPr/>
            </p:nvGrpSpPr>
            <p:grpSpPr>
              <a:xfrm>
                <a:off x="2669341" y="2630661"/>
                <a:ext cx="260762" cy="147134"/>
                <a:chOff x="2669341" y="2630661"/>
                <a:chExt cx="260762" cy="147134"/>
              </a:xfrm>
            </p:grpSpPr>
            <p:sp>
              <p:nvSpPr>
                <p:cNvPr id="124" name="Google Shape;9034;p61"/>
                <p:cNvSpPr/>
                <p:nvPr/>
              </p:nvSpPr>
              <p:spPr>
                <a:xfrm>
                  <a:off x="2669341" y="2630661"/>
                  <a:ext cx="260762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7" h="39990" extrusionOk="0">
                      <a:moveTo>
                        <a:pt x="7996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6" y="39989"/>
                      </a:cubicBezTo>
                      <a:lnTo>
                        <a:pt x="41280" y="39989"/>
                      </a:lnTo>
                      <a:cubicBezTo>
                        <a:pt x="45697" y="39989"/>
                        <a:pt x="49277" y="36409"/>
                        <a:pt x="49277" y="31993"/>
                      </a:cubicBezTo>
                      <a:lnTo>
                        <a:pt x="49277" y="7995"/>
                      </a:lnTo>
                      <a:cubicBezTo>
                        <a:pt x="49277" y="3580"/>
                        <a:pt x="45697" y="1"/>
                        <a:pt x="4128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9035;p61"/>
                <p:cNvSpPr/>
                <p:nvPr/>
              </p:nvSpPr>
              <p:spPr>
                <a:xfrm>
                  <a:off x="2724889" y="2686181"/>
                  <a:ext cx="140322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3" h="243" extrusionOk="0">
                      <a:moveTo>
                        <a:pt x="121" y="1"/>
                      </a:moveTo>
                      <a:cubicBezTo>
                        <a:pt x="55" y="1"/>
                        <a:pt x="0" y="55"/>
                        <a:pt x="0" y="121"/>
                      </a:cubicBezTo>
                      <a:cubicBezTo>
                        <a:pt x="0" y="187"/>
                        <a:pt x="55" y="243"/>
                        <a:pt x="121" y="243"/>
                      </a:cubicBezTo>
                      <a:lnTo>
                        <a:pt x="30701" y="243"/>
                      </a:lnTo>
                      <a:cubicBezTo>
                        <a:pt x="30769" y="243"/>
                        <a:pt x="30823" y="187"/>
                        <a:pt x="30823" y="121"/>
                      </a:cubicBezTo>
                      <a:cubicBezTo>
                        <a:pt x="30823" y="55"/>
                        <a:pt x="30767" y="1"/>
                        <a:pt x="30701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" name="Google Shape;9036;p61"/>
            <p:cNvGrpSpPr/>
            <p:nvPr/>
          </p:nvGrpSpPr>
          <p:grpSpPr>
            <a:xfrm>
              <a:off x="2838475" y="2630661"/>
              <a:ext cx="404747" cy="261904"/>
              <a:chOff x="2838475" y="2630661"/>
              <a:chExt cx="404747" cy="261904"/>
            </a:xfrm>
          </p:grpSpPr>
          <p:grpSp>
            <p:nvGrpSpPr>
              <p:cNvPr id="115" name="Google Shape;9037;p61"/>
              <p:cNvGrpSpPr/>
              <p:nvPr/>
            </p:nvGrpSpPr>
            <p:grpSpPr>
              <a:xfrm>
                <a:off x="2838475" y="2794333"/>
                <a:ext cx="259185" cy="98232"/>
                <a:chOff x="2838475" y="2794333"/>
                <a:chExt cx="259185" cy="98232"/>
              </a:xfrm>
            </p:grpSpPr>
            <p:sp>
              <p:nvSpPr>
                <p:cNvPr id="119" name="Google Shape;9038;p61"/>
                <p:cNvSpPr/>
                <p:nvPr/>
              </p:nvSpPr>
              <p:spPr>
                <a:xfrm>
                  <a:off x="2845042" y="2800896"/>
                  <a:ext cx="246122" cy="85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63" h="18698" extrusionOk="0">
                      <a:moveTo>
                        <a:pt x="53821" y="1"/>
                      </a:moveTo>
                      <a:cubicBezTo>
                        <a:pt x="53687" y="1"/>
                        <a:pt x="53579" y="108"/>
                        <a:pt x="53579" y="243"/>
                      </a:cubicBezTo>
                      <a:cubicBezTo>
                        <a:pt x="53579" y="3946"/>
                        <a:pt x="50564" y="6961"/>
                        <a:pt x="46861" y="6961"/>
                      </a:cubicBezTo>
                      <a:lnTo>
                        <a:pt x="6451" y="6961"/>
                      </a:lnTo>
                      <a:cubicBezTo>
                        <a:pt x="2895" y="6961"/>
                        <a:pt x="0" y="9857"/>
                        <a:pt x="0" y="13412"/>
                      </a:cubicBezTo>
                      <a:lnTo>
                        <a:pt x="0" y="18455"/>
                      </a:lnTo>
                      <a:cubicBezTo>
                        <a:pt x="0" y="18590"/>
                        <a:pt x="109" y="18697"/>
                        <a:pt x="242" y="18697"/>
                      </a:cubicBezTo>
                      <a:cubicBezTo>
                        <a:pt x="379" y="18697"/>
                        <a:pt x="487" y="18590"/>
                        <a:pt x="486" y="18455"/>
                      </a:cubicBezTo>
                      <a:lnTo>
                        <a:pt x="486" y="13412"/>
                      </a:lnTo>
                      <a:cubicBezTo>
                        <a:pt x="486" y="10122"/>
                        <a:pt x="3162" y="7447"/>
                        <a:pt x="6451" y="7447"/>
                      </a:cubicBezTo>
                      <a:lnTo>
                        <a:pt x="46858" y="7447"/>
                      </a:lnTo>
                      <a:cubicBezTo>
                        <a:pt x="50831" y="7447"/>
                        <a:pt x="54063" y="4215"/>
                        <a:pt x="54063" y="243"/>
                      </a:cubicBezTo>
                      <a:cubicBezTo>
                        <a:pt x="54063" y="108"/>
                        <a:pt x="53954" y="1"/>
                        <a:pt x="53821" y="1"/>
                      </a:cubicBezTo>
                      <a:close/>
                    </a:path>
                  </a:pathLst>
                </a:custGeom>
                <a:solidFill>
                  <a:srgbClr val="9FA0A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9039;p61"/>
                <p:cNvSpPr/>
                <p:nvPr/>
              </p:nvSpPr>
              <p:spPr>
                <a:xfrm>
                  <a:off x="3082301" y="2794333"/>
                  <a:ext cx="15360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4" h="3373" extrusionOk="0">
                      <a:moveTo>
                        <a:pt x="1687" y="0"/>
                      </a:moveTo>
                      <a:cubicBezTo>
                        <a:pt x="755" y="0"/>
                        <a:pt x="0" y="754"/>
                        <a:pt x="0" y="1687"/>
                      </a:cubicBezTo>
                      <a:cubicBezTo>
                        <a:pt x="0" y="2619"/>
                        <a:pt x="755" y="3373"/>
                        <a:pt x="1687" y="3373"/>
                      </a:cubicBezTo>
                      <a:cubicBezTo>
                        <a:pt x="2619" y="3370"/>
                        <a:pt x="3373" y="2617"/>
                        <a:pt x="3373" y="1687"/>
                      </a:cubicBezTo>
                      <a:cubicBezTo>
                        <a:pt x="3373" y="754"/>
                        <a:pt x="2619" y="0"/>
                        <a:pt x="1687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9040;p61"/>
                <p:cNvSpPr/>
                <p:nvPr/>
              </p:nvSpPr>
              <p:spPr>
                <a:xfrm>
                  <a:off x="2838475" y="2877210"/>
                  <a:ext cx="15351" cy="15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3" extrusionOk="0">
                      <a:moveTo>
                        <a:pt x="1685" y="1"/>
                      </a:moveTo>
                      <a:cubicBezTo>
                        <a:pt x="753" y="1"/>
                        <a:pt x="0" y="754"/>
                        <a:pt x="0" y="1686"/>
                      </a:cubicBezTo>
                      <a:cubicBezTo>
                        <a:pt x="0" y="2618"/>
                        <a:pt x="753" y="3372"/>
                        <a:pt x="1685" y="3372"/>
                      </a:cubicBezTo>
                      <a:cubicBezTo>
                        <a:pt x="2617" y="3372"/>
                        <a:pt x="3372" y="2616"/>
                        <a:pt x="3372" y="1686"/>
                      </a:cubicBezTo>
                      <a:cubicBezTo>
                        <a:pt x="3372" y="754"/>
                        <a:pt x="2617" y="1"/>
                        <a:pt x="1685" y="1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" name="Google Shape;9041;p61"/>
              <p:cNvGrpSpPr/>
              <p:nvPr/>
            </p:nvGrpSpPr>
            <p:grpSpPr>
              <a:xfrm>
                <a:off x="2977852" y="2630661"/>
                <a:ext cx="265370" cy="147134"/>
                <a:chOff x="2977852" y="2630661"/>
                <a:chExt cx="265370" cy="147134"/>
              </a:xfrm>
            </p:grpSpPr>
            <p:sp>
              <p:nvSpPr>
                <p:cNvPr id="117" name="Google Shape;9042;p61"/>
                <p:cNvSpPr/>
                <p:nvPr/>
              </p:nvSpPr>
              <p:spPr>
                <a:xfrm>
                  <a:off x="2977852" y="2630661"/>
                  <a:ext cx="265370" cy="147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9" h="39990" extrusionOk="0">
                      <a:moveTo>
                        <a:pt x="7995" y="1"/>
                      </a:moveTo>
                      <a:cubicBezTo>
                        <a:pt x="3580" y="1"/>
                        <a:pt x="0" y="3580"/>
                        <a:pt x="0" y="7995"/>
                      </a:cubicBezTo>
                      <a:lnTo>
                        <a:pt x="0" y="31993"/>
                      </a:lnTo>
                      <a:cubicBezTo>
                        <a:pt x="0" y="36409"/>
                        <a:pt x="3580" y="39989"/>
                        <a:pt x="7995" y="39989"/>
                      </a:cubicBezTo>
                      <a:lnTo>
                        <a:pt x="41282" y="39989"/>
                      </a:lnTo>
                      <a:cubicBezTo>
                        <a:pt x="45698" y="39989"/>
                        <a:pt x="49278" y="36409"/>
                        <a:pt x="49278" y="31993"/>
                      </a:cubicBezTo>
                      <a:lnTo>
                        <a:pt x="49278" y="7995"/>
                      </a:lnTo>
                      <a:cubicBezTo>
                        <a:pt x="49278" y="3580"/>
                        <a:pt x="45698" y="1"/>
                        <a:pt x="41282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rgbClr val="657E9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9043;p61"/>
                <p:cNvSpPr/>
                <p:nvPr/>
              </p:nvSpPr>
              <p:spPr>
                <a:xfrm>
                  <a:off x="3020572" y="2686181"/>
                  <a:ext cx="140326" cy="1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4" h="243" extrusionOk="0">
                      <a:moveTo>
                        <a:pt x="123" y="1"/>
                      </a:moveTo>
                      <a:cubicBezTo>
                        <a:pt x="57" y="1"/>
                        <a:pt x="1" y="55"/>
                        <a:pt x="1" y="121"/>
                      </a:cubicBezTo>
                      <a:cubicBezTo>
                        <a:pt x="1" y="187"/>
                        <a:pt x="57" y="243"/>
                        <a:pt x="123" y="243"/>
                      </a:cubicBezTo>
                      <a:lnTo>
                        <a:pt x="30703" y="243"/>
                      </a:lnTo>
                      <a:cubicBezTo>
                        <a:pt x="30769" y="243"/>
                        <a:pt x="30824" y="187"/>
                        <a:pt x="30824" y="121"/>
                      </a:cubicBezTo>
                      <a:cubicBezTo>
                        <a:pt x="30824" y="55"/>
                        <a:pt x="30769" y="1"/>
                        <a:pt x="30703" y="1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0" name="Google Shape;9046;p61"/>
          <p:cNvGrpSpPr/>
          <p:nvPr/>
        </p:nvGrpSpPr>
        <p:grpSpPr>
          <a:xfrm>
            <a:off x="4640328" y="3510968"/>
            <a:ext cx="78999" cy="505380"/>
            <a:chOff x="2788083" y="3100241"/>
            <a:chExt cx="15356" cy="98237"/>
          </a:xfrm>
        </p:grpSpPr>
        <p:sp>
          <p:nvSpPr>
            <p:cNvPr id="84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" name="Google Shape;9054;p61"/>
          <p:cNvGrpSpPr/>
          <p:nvPr/>
        </p:nvGrpSpPr>
        <p:grpSpPr>
          <a:xfrm>
            <a:off x="3126656" y="3510968"/>
            <a:ext cx="1333377" cy="505380"/>
            <a:chOff x="2493852" y="3100241"/>
            <a:chExt cx="259185" cy="98237"/>
          </a:xfrm>
        </p:grpSpPr>
        <p:sp>
          <p:nvSpPr>
            <p:cNvPr id="77" name="Google Shape;9055;p61"/>
            <p:cNvSpPr/>
            <p:nvPr/>
          </p:nvSpPr>
          <p:spPr>
            <a:xfrm>
              <a:off x="2500428" y="3106803"/>
              <a:ext cx="246126" cy="85123"/>
            </a:xfrm>
            <a:custGeom>
              <a:avLst/>
              <a:gdLst/>
              <a:ahLst/>
              <a:cxnLst/>
              <a:rect l="l" t="t" r="r" b="b"/>
              <a:pathLst>
                <a:path w="54064" h="18698" extrusionOk="0">
                  <a:moveTo>
                    <a:pt x="53821" y="0"/>
                  </a:moveTo>
                  <a:cubicBezTo>
                    <a:pt x="53686" y="0"/>
                    <a:pt x="53579" y="109"/>
                    <a:pt x="53579" y="242"/>
                  </a:cubicBezTo>
                  <a:lnTo>
                    <a:pt x="53579" y="5286"/>
                  </a:lnTo>
                  <a:cubicBezTo>
                    <a:pt x="53579" y="8576"/>
                    <a:pt x="50903" y="11250"/>
                    <a:pt x="47614" y="11250"/>
                  </a:cubicBezTo>
                  <a:lnTo>
                    <a:pt x="7205" y="11250"/>
                  </a:lnTo>
                  <a:cubicBezTo>
                    <a:pt x="3232" y="11250"/>
                    <a:pt x="0" y="14484"/>
                    <a:pt x="0" y="18456"/>
                  </a:cubicBezTo>
                  <a:cubicBezTo>
                    <a:pt x="0" y="18589"/>
                    <a:pt x="109" y="18698"/>
                    <a:pt x="242" y="18698"/>
                  </a:cubicBezTo>
                  <a:cubicBezTo>
                    <a:pt x="376" y="18698"/>
                    <a:pt x="485" y="18589"/>
                    <a:pt x="485" y="18456"/>
                  </a:cubicBezTo>
                  <a:cubicBezTo>
                    <a:pt x="485" y="14751"/>
                    <a:pt x="3499" y="11736"/>
                    <a:pt x="7202" y="11736"/>
                  </a:cubicBezTo>
                  <a:lnTo>
                    <a:pt x="47612" y="11736"/>
                  </a:lnTo>
                  <a:cubicBezTo>
                    <a:pt x="51169" y="11736"/>
                    <a:pt x="54063" y="8843"/>
                    <a:pt x="54063" y="5286"/>
                  </a:cubicBezTo>
                  <a:lnTo>
                    <a:pt x="54063" y="242"/>
                  </a:lnTo>
                  <a:cubicBezTo>
                    <a:pt x="54063" y="109"/>
                    <a:pt x="53955" y="0"/>
                    <a:pt x="53821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9056;p61"/>
            <p:cNvSpPr/>
            <p:nvPr/>
          </p:nvSpPr>
          <p:spPr>
            <a:xfrm>
              <a:off x="2493852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9" y="3373"/>
                    <a:pt x="3374" y="2619"/>
                    <a:pt x="3374" y="1687"/>
                  </a:cubicBezTo>
                  <a:cubicBezTo>
                    <a:pt x="3374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9057;p61"/>
            <p:cNvSpPr/>
            <p:nvPr/>
          </p:nvSpPr>
          <p:spPr>
            <a:xfrm>
              <a:off x="2737686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9" y="3372"/>
                    <a:pt x="3372" y="2618"/>
                    <a:pt x="3372" y="1686"/>
                  </a:cubicBezTo>
                  <a:cubicBezTo>
                    <a:pt x="3372" y="754"/>
                    <a:pt x="2619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9062;p61"/>
          <p:cNvGrpSpPr/>
          <p:nvPr/>
        </p:nvGrpSpPr>
        <p:grpSpPr>
          <a:xfrm>
            <a:off x="4899569" y="3510968"/>
            <a:ext cx="1333378" cy="505380"/>
            <a:chOff x="2838475" y="3100241"/>
            <a:chExt cx="259185" cy="98237"/>
          </a:xfrm>
        </p:grpSpPr>
        <p:sp>
          <p:nvSpPr>
            <p:cNvPr id="64" name="Google Shape;9063;p61"/>
            <p:cNvSpPr/>
            <p:nvPr/>
          </p:nvSpPr>
          <p:spPr>
            <a:xfrm>
              <a:off x="2845042" y="3106803"/>
              <a:ext cx="246131" cy="85123"/>
            </a:xfrm>
            <a:custGeom>
              <a:avLst/>
              <a:gdLst/>
              <a:ahLst/>
              <a:cxnLst/>
              <a:rect l="l" t="t" r="r" b="b"/>
              <a:pathLst>
                <a:path w="54065" h="18698" extrusionOk="0"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lnTo>
                    <a:pt x="0" y="5286"/>
                  </a:lnTo>
                  <a:cubicBezTo>
                    <a:pt x="0" y="8843"/>
                    <a:pt x="2895" y="11736"/>
                    <a:pt x="6451" y="11736"/>
                  </a:cubicBezTo>
                  <a:lnTo>
                    <a:pt x="46862" y="11736"/>
                  </a:lnTo>
                  <a:cubicBezTo>
                    <a:pt x="50567" y="11736"/>
                    <a:pt x="53580" y="14751"/>
                    <a:pt x="53580" y="18456"/>
                  </a:cubicBezTo>
                  <a:cubicBezTo>
                    <a:pt x="53580" y="18589"/>
                    <a:pt x="53689" y="18698"/>
                    <a:pt x="53822" y="18698"/>
                  </a:cubicBezTo>
                  <a:cubicBezTo>
                    <a:pt x="53957" y="18698"/>
                    <a:pt x="54064" y="18589"/>
                    <a:pt x="54063" y="18456"/>
                  </a:cubicBezTo>
                  <a:cubicBezTo>
                    <a:pt x="54063" y="14484"/>
                    <a:pt x="50831" y="11250"/>
                    <a:pt x="46858" y="11250"/>
                  </a:cubicBezTo>
                  <a:lnTo>
                    <a:pt x="6449" y="11250"/>
                  </a:lnTo>
                  <a:cubicBezTo>
                    <a:pt x="3160" y="11250"/>
                    <a:pt x="484" y="8576"/>
                    <a:pt x="484" y="5286"/>
                  </a:cubicBezTo>
                  <a:lnTo>
                    <a:pt x="484" y="242"/>
                  </a:ln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064;p61"/>
            <p:cNvSpPr/>
            <p:nvPr/>
          </p:nvSpPr>
          <p:spPr>
            <a:xfrm>
              <a:off x="3082301" y="3183117"/>
              <a:ext cx="15360" cy="15360"/>
            </a:xfrm>
            <a:custGeom>
              <a:avLst/>
              <a:gdLst/>
              <a:ahLst/>
              <a:cxnLst/>
              <a:rect l="l" t="t" r="r" b="b"/>
              <a:pathLst>
                <a:path w="3374" h="3374" extrusionOk="0">
                  <a:moveTo>
                    <a:pt x="1687" y="0"/>
                  </a:moveTo>
                  <a:cubicBezTo>
                    <a:pt x="755" y="0"/>
                    <a:pt x="0" y="755"/>
                    <a:pt x="0" y="1687"/>
                  </a:cubicBezTo>
                  <a:cubicBezTo>
                    <a:pt x="0" y="2619"/>
                    <a:pt x="755" y="3373"/>
                    <a:pt x="1687" y="3373"/>
                  </a:cubicBezTo>
                  <a:cubicBezTo>
                    <a:pt x="2619" y="3373"/>
                    <a:pt x="3373" y="2619"/>
                    <a:pt x="3373" y="1687"/>
                  </a:cubicBezTo>
                  <a:cubicBezTo>
                    <a:pt x="3373" y="755"/>
                    <a:pt x="2619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065;p61"/>
            <p:cNvSpPr/>
            <p:nvPr/>
          </p:nvSpPr>
          <p:spPr>
            <a:xfrm>
              <a:off x="2838475" y="3100241"/>
              <a:ext cx="15351" cy="15356"/>
            </a:xfrm>
            <a:custGeom>
              <a:avLst/>
              <a:gdLst/>
              <a:ahLst/>
              <a:cxnLst/>
              <a:rect l="l" t="t" r="r" b="b"/>
              <a:pathLst>
                <a:path w="3372" h="3373" extrusionOk="0">
                  <a:moveTo>
                    <a:pt x="1685" y="1"/>
                  </a:moveTo>
                  <a:cubicBezTo>
                    <a:pt x="753" y="1"/>
                    <a:pt x="0" y="754"/>
                    <a:pt x="0" y="1686"/>
                  </a:cubicBezTo>
                  <a:cubicBezTo>
                    <a:pt x="0" y="2618"/>
                    <a:pt x="753" y="3372"/>
                    <a:pt x="1685" y="3372"/>
                  </a:cubicBezTo>
                  <a:cubicBezTo>
                    <a:pt x="2617" y="3372"/>
                    <a:pt x="3372" y="2618"/>
                    <a:pt x="3372" y="1686"/>
                  </a:cubicBezTo>
                  <a:cubicBezTo>
                    <a:pt x="3372" y="754"/>
                    <a:pt x="2617" y="1"/>
                    <a:pt x="1685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857;p19"/>
          <p:cNvSpPr txBox="1">
            <a:spLocks/>
          </p:cNvSpPr>
          <p:nvPr/>
        </p:nvSpPr>
        <p:spPr>
          <a:xfrm>
            <a:off x="3292900" y="2771471"/>
            <a:ext cx="2947877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b="1" dirty="0" smtClean="0"/>
              <a:t>Tansport Management System</a:t>
            </a:r>
            <a:endParaRPr lang="en-US" sz="1600" b="1" dirty="0"/>
          </a:p>
        </p:txBody>
      </p:sp>
      <p:sp>
        <p:nvSpPr>
          <p:cNvPr id="140" name="Google Shape;857;p19"/>
          <p:cNvSpPr txBox="1">
            <a:spLocks/>
          </p:cNvSpPr>
          <p:nvPr/>
        </p:nvSpPr>
        <p:spPr>
          <a:xfrm>
            <a:off x="2238083" y="1293184"/>
            <a:ext cx="882158" cy="34246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Quote</a:t>
            </a:r>
            <a:endParaRPr lang="en-US" sz="1600" dirty="0"/>
          </a:p>
        </p:txBody>
      </p:sp>
      <p:sp>
        <p:nvSpPr>
          <p:cNvPr id="141" name="Google Shape;857;p19"/>
          <p:cNvSpPr txBox="1">
            <a:spLocks/>
          </p:cNvSpPr>
          <p:nvPr/>
        </p:nvSpPr>
        <p:spPr>
          <a:xfrm>
            <a:off x="4114063" y="1285124"/>
            <a:ext cx="766878" cy="37785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Booking</a:t>
            </a:r>
            <a:endParaRPr lang="en-US" sz="1600" dirty="0"/>
          </a:p>
        </p:txBody>
      </p:sp>
      <p:sp>
        <p:nvSpPr>
          <p:cNvPr id="142" name="Google Shape;857;p19"/>
          <p:cNvSpPr txBox="1">
            <a:spLocks/>
          </p:cNvSpPr>
          <p:nvPr/>
        </p:nvSpPr>
        <p:spPr>
          <a:xfrm>
            <a:off x="5523945" y="1275606"/>
            <a:ext cx="1157196" cy="34246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Tracking</a:t>
            </a:r>
            <a:endParaRPr lang="en-US" sz="1600" dirty="0"/>
          </a:p>
        </p:txBody>
      </p:sp>
      <p:sp>
        <p:nvSpPr>
          <p:cNvPr id="145" name="Google Shape;9026;p61"/>
          <p:cNvSpPr/>
          <p:nvPr/>
        </p:nvSpPr>
        <p:spPr>
          <a:xfrm>
            <a:off x="1762698" y="4054756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857;p19"/>
          <p:cNvSpPr txBox="1">
            <a:spLocks/>
          </p:cNvSpPr>
          <p:nvPr/>
        </p:nvSpPr>
        <p:spPr>
          <a:xfrm>
            <a:off x="1918008" y="4243988"/>
            <a:ext cx="1199865" cy="37846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Routing</a:t>
            </a:r>
            <a:endParaRPr lang="en-US" sz="1600" dirty="0"/>
          </a:p>
        </p:txBody>
      </p:sp>
      <p:sp>
        <p:nvSpPr>
          <p:cNvPr id="149" name="Google Shape;9026;p61"/>
          <p:cNvSpPr/>
          <p:nvPr/>
        </p:nvSpPr>
        <p:spPr>
          <a:xfrm>
            <a:off x="5506102" y="4067489"/>
            <a:ext cx="1586178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9026;p61"/>
          <p:cNvSpPr/>
          <p:nvPr/>
        </p:nvSpPr>
        <p:spPr>
          <a:xfrm>
            <a:off x="3707465" y="4120916"/>
            <a:ext cx="1612964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857;p19"/>
          <p:cNvSpPr txBox="1">
            <a:spLocks/>
          </p:cNvSpPr>
          <p:nvPr/>
        </p:nvSpPr>
        <p:spPr>
          <a:xfrm>
            <a:off x="5731246" y="4120602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Risk management</a:t>
            </a:r>
            <a:endParaRPr lang="en-US" sz="1600" dirty="0"/>
          </a:p>
        </p:txBody>
      </p:sp>
      <p:grpSp>
        <p:nvGrpSpPr>
          <p:cNvPr id="57" name="Google Shape;9046;p61"/>
          <p:cNvGrpSpPr>
            <a:grpSpLocks noChangeAspect="1"/>
          </p:cNvGrpSpPr>
          <p:nvPr/>
        </p:nvGrpSpPr>
        <p:grpSpPr>
          <a:xfrm rot="16200000">
            <a:off x="6783704" y="2749543"/>
            <a:ext cx="71099" cy="454842"/>
            <a:chOff x="2788083" y="3100241"/>
            <a:chExt cx="15356" cy="98237"/>
          </a:xfrm>
        </p:grpSpPr>
        <p:sp>
          <p:nvSpPr>
            <p:cNvPr id="58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9026;p61"/>
          <p:cNvSpPr/>
          <p:nvPr/>
        </p:nvSpPr>
        <p:spPr>
          <a:xfrm>
            <a:off x="7113190" y="2606907"/>
            <a:ext cx="1347242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857;p19"/>
          <p:cNvSpPr txBox="1">
            <a:spLocks/>
          </p:cNvSpPr>
          <p:nvPr/>
        </p:nvSpPr>
        <p:spPr>
          <a:xfrm>
            <a:off x="7185197" y="2643758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Intermodal logistics</a:t>
            </a:r>
            <a:endParaRPr lang="en-US" sz="1600" dirty="0"/>
          </a:p>
        </p:txBody>
      </p:sp>
      <p:grpSp>
        <p:nvGrpSpPr>
          <p:cNvPr id="68" name="Google Shape;9046;p61"/>
          <p:cNvGrpSpPr>
            <a:grpSpLocks noChangeAspect="1"/>
          </p:cNvGrpSpPr>
          <p:nvPr/>
        </p:nvGrpSpPr>
        <p:grpSpPr>
          <a:xfrm rot="16200000">
            <a:off x="2552533" y="2740827"/>
            <a:ext cx="71099" cy="454842"/>
            <a:chOff x="2788083" y="3100241"/>
            <a:chExt cx="15356" cy="98237"/>
          </a:xfrm>
        </p:grpSpPr>
        <p:sp>
          <p:nvSpPr>
            <p:cNvPr id="69" name="Google Shape;9047;p61"/>
            <p:cNvSpPr/>
            <p:nvPr/>
          </p:nvSpPr>
          <p:spPr>
            <a:xfrm>
              <a:off x="2794655" y="3106808"/>
              <a:ext cx="2213" cy="85118"/>
            </a:xfrm>
            <a:custGeom>
              <a:avLst/>
              <a:gdLst/>
              <a:ahLst/>
              <a:cxnLst/>
              <a:rect l="l" t="t" r="r" b="b"/>
              <a:pathLst>
                <a:path w="486" h="18697" extrusionOk="0">
                  <a:moveTo>
                    <a:pt x="243" y="1"/>
                  </a:moveTo>
                  <a:cubicBezTo>
                    <a:pt x="108" y="1"/>
                    <a:pt x="1" y="109"/>
                    <a:pt x="1" y="243"/>
                  </a:cubicBezTo>
                  <a:lnTo>
                    <a:pt x="1" y="18455"/>
                  </a:lnTo>
                  <a:cubicBezTo>
                    <a:pt x="1" y="18588"/>
                    <a:pt x="108" y="18697"/>
                    <a:pt x="243" y="18697"/>
                  </a:cubicBezTo>
                  <a:cubicBezTo>
                    <a:pt x="377" y="18697"/>
                    <a:pt x="485" y="18588"/>
                    <a:pt x="485" y="18455"/>
                  </a:cubicBezTo>
                  <a:lnTo>
                    <a:pt x="485" y="243"/>
                  </a:lnTo>
                  <a:cubicBezTo>
                    <a:pt x="485" y="109"/>
                    <a:pt x="377" y="1"/>
                    <a:pt x="243" y="1"/>
                  </a:cubicBezTo>
                  <a:close/>
                </a:path>
              </a:pathLst>
            </a:custGeom>
            <a:solidFill>
              <a:srgbClr val="9FA0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9048;p61"/>
            <p:cNvSpPr/>
            <p:nvPr/>
          </p:nvSpPr>
          <p:spPr>
            <a:xfrm>
              <a:off x="2788083" y="3183117"/>
              <a:ext cx="15356" cy="15360"/>
            </a:xfrm>
            <a:custGeom>
              <a:avLst/>
              <a:gdLst/>
              <a:ahLst/>
              <a:cxnLst/>
              <a:rect l="l" t="t" r="r" b="b"/>
              <a:pathLst>
                <a:path w="3373" h="3374" extrusionOk="0">
                  <a:moveTo>
                    <a:pt x="1687" y="0"/>
                  </a:moveTo>
                  <a:cubicBezTo>
                    <a:pt x="755" y="0"/>
                    <a:pt x="1" y="755"/>
                    <a:pt x="1" y="1687"/>
                  </a:cubicBezTo>
                  <a:cubicBezTo>
                    <a:pt x="1" y="2619"/>
                    <a:pt x="755" y="3373"/>
                    <a:pt x="1687" y="3373"/>
                  </a:cubicBezTo>
                  <a:cubicBezTo>
                    <a:pt x="2618" y="3373"/>
                    <a:pt x="3372" y="2619"/>
                    <a:pt x="3372" y="1687"/>
                  </a:cubicBezTo>
                  <a:cubicBezTo>
                    <a:pt x="3372" y="755"/>
                    <a:pt x="2618" y="0"/>
                    <a:pt x="1687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9049;p61"/>
            <p:cNvSpPr/>
            <p:nvPr/>
          </p:nvSpPr>
          <p:spPr>
            <a:xfrm>
              <a:off x="2788083" y="3100241"/>
              <a:ext cx="15356" cy="15356"/>
            </a:xfrm>
            <a:custGeom>
              <a:avLst/>
              <a:gdLst/>
              <a:ahLst/>
              <a:cxnLst/>
              <a:rect l="l" t="t" r="r" b="b"/>
              <a:pathLst>
                <a:path w="3373" h="3373" extrusionOk="0">
                  <a:moveTo>
                    <a:pt x="1687" y="1"/>
                  </a:moveTo>
                  <a:cubicBezTo>
                    <a:pt x="755" y="1"/>
                    <a:pt x="1" y="754"/>
                    <a:pt x="1" y="1686"/>
                  </a:cubicBezTo>
                  <a:cubicBezTo>
                    <a:pt x="1" y="2618"/>
                    <a:pt x="755" y="3372"/>
                    <a:pt x="1687" y="3372"/>
                  </a:cubicBezTo>
                  <a:cubicBezTo>
                    <a:pt x="2618" y="3372"/>
                    <a:pt x="3372" y="2618"/>
                    <a:pt x="3372" y="1686"/>
                  </a:cubicBezTo>
                  <a:cubicBezTo>
                    <a:pt x="3372" y="754"/>
                    <a:pt x="2618" y="1"/>
                    <a:pt x="1687" y="1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9026;p61"/>
          <p:cNvSpPr/>
          <p:nvPr/>
        </p:nvSpPr>
        <p:spPr>
          <a:xfrm>
            <a:off x="920501" y="2571750"/>
            <a:ext cx="1347242" cy="756931"/>
          </a:xfrm>
          <a:custGeom>
            <a:avLst/>
            <a:gdLst/>
            <a:ahLst/>
            <a:cxnLst/>
            <a:rect l="l" t="t" r="r" b="b"/>
            <a:pathLst>
              <a:path w="49279" h="39990" extrusionOk="0">
                <a:moveTo>
                  <a:pt x="7997" y="1"/>
                </a:moveTo>
                <a:cubicBezTo>
                  <a:pt x="3580" y="1"/>
                  <a:pt x="0" y="3580"/>
                  <a:pt x="0" y="7995"/>
                </a:cubicBezTo>
                <a:lnTo>
                  <a:pt x="0" y="31993"/>
                </a:lnTo>
                <a:cubicBezTo>
                  <a:pt x="0" y="36409"/>
                  <a:pt x="3580" y="39989"/>
                  <a:pt x="7997" y="39989"/>
                </a:cubicBezTo>
                <a:lnTo>
                  <a:pt x="41282" y="39989"/>
                </a:lnTo>
                <a:cubicBezTo>
                  <a:pt x="45697" y="39989"/>
                  <a:pt x="49277" y="36409"/>
                  <a:pt x="49277" y="31993"/>
                </a:cubicBezTo>
                <a:lnTo>
                  <a:pt x="49277" y="7995"/>
                </a:lnTo>
                <a:cubicBezTo>
                  <a:pt x="49278" y="3580"/>
                  <a:pt x="45697" y="1"/>
                  <a:pt x="41282" y="1"/>
                </a:cubicBezTo>
                <a:close/>
              </a:path>
            </a:pathLst>
          </a:custGeom>
          <a:noFill/>
          <a:ln w="9525" cap="flat" cmpd="sng">
            <a:solidFill>
              <a:srgbClr val="657E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857;p19"/>
          <p:cNvSpPr txBox="1">
            <a:spLocks/>
          </p:cNvSpPr>
          <p:nvPr/>
        </p:nvSpPr>
        <p:spPr>
          <a:xfrm>
            <a:off x="992508" y="2608601"/>
            <a:ext cx="1199865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Global logistics</a:t>
            </a:r>
            <a:endParaRPr lang="en-US" sz="1600" dirty="0"/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793583" y="4283355"/>
            <a:ext cx="1445510" cy="678195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None/>
            </a:pPr>
            <a:r>
              <a:rPr lang="et-EE" sz="1600" dirty="0" smtClean="0"/>
              <a:t>Communication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506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2407808" y="1084183"/>
            <a:ext cx="787489" cy="804524"/>
            <a:chOff x="6278438" y="855984"/>
            <a:chExt cx="1124984" cy="1149320"/>
          </a:xfrm>
        </p:grpSpPr>
        <p:sp>
          <p:nvSpPr>
            <p:cNvPr id="54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11960" y="332593"/>
            <a:ext cx="787489" cy="804524"/>
            <a:chOff x="6278438" y="855984"/>
            <a:chExt cx="1124984" cy="1149320"/>
          </a:xfrm>
        </p:grpSpPr>
        <p:sp>
          <p:nvSpPr>
            <p:cNvPr id="57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6103096" y="1116249"/>
            <a:ext cx="787489" cy="804524"/>
            <a:chOff x="6278438" y="855984"/>
            <a:chExt cx="1124984" cy="1149320"/>
          </a:xfrm>
        </p:grpSpPr>
        <p:sp>
          <p:nvSpPr>
            <p:cNvPr id="60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2" name="Google Shape;9590;p63"/>
          <p:cNvSpPr>
            <a:spLocks noChangeAspect="1"/>
          </p:cNvSpPr>
          <p:nvPr/>
        </p:nvSpPr>
        <p:spPr>
          <a:xfrm>
            <a:off x="2843808" y="1159348"/>
            <a:ext cx="3500634" cy="3500634"/>
          </a:xfrm>
          <a:prstGeom prst="ellipse">
            <a:avLst/>
          </a:prstGeom>
          <a:noFill/>
          <a:ln w="9525" cap="flat" cmpd="sng">
            <a:solidFill>
              <a:srgbClr val="213B5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roup 82"/>
          <p:cNvGrpSpPr/>
          <p:nvPr/>
        </p:nvGrpSpPr>
        <p:grpSpPr>
          <a:xfrm>
            <a:off x="6660232" y="2919354"/>
            <a:ext cx="787489" cy="804524"/>
            <a:chOff x="6278438" y="855984"/>
            <a:chExt cx="1124984" cy="1149320"/>
          </a:xfrm>
        </p:grpSpPr>
        <p:sp>
          <p:nvSpPr>
            <p:cNvPr id="84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508104" y="4287506"/>
            <a:ext cx="787489" cy="804524"/>
            <a:chOff x="6278438" y="855984"/>
            <a:chExt cx="1124984" cy="1149320"/>
          </a:xfrm>
        </p:grpSpPr>
        <p:sp>
          <p:nvSpPr>
            <p:cNvPr id="90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843808" y="4299942"/>
            <a:ext cx="787489" cy="804524"/>
            <a:chOff x="6278438" y="855984"/>
            <a:chExt cx="1124984" cy="1149320"/>
          </a:xfrm>
        </p:grpSpPr>
        <p:sp>
          <p:nvSpPr>
            <p:cNvPr id="115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1763688" y="2919354"/>
            <a:ext cx="787489" cy="804524"/>
            <a:chOff x="6278438" y="855984"/>
            <a:chExt cx="1124984" cy="1149320"/>
          </a:xfrm>
        </p:grpSpPr>
        <p:sp>
          <p:nvSpPr>
            <p:cNvPr id="118" name="Freeform 7"/>
            <p:cNvSpPr>
              <a:spLocks noChangeAspect="1"/>
            </p:cNvSpPr>
            <p:nvPr/>
          </p:nvSpPr>
          <p:spPr bwMode="auto">
            <a:xfrm>
              <a:off x="6278438" y="855984"/>
              <a:ext cx="1124984" cy="528353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1F465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9" name="Freeform 7"/>
            <p:cNvSpPr>
              <a:spLocks noChangeAspect="1"/>
            </p:cNvSpPr>
            <p:nvPr/>
          </p:nvSpPr>
          <p:spPr bwMode="auto">
            <a:xfrm flipV="1">
              <a:off x="6278438" y="1419622"/>
              <a:ext cx="1124984" cy="585682"/>
            </a:xfrm>
            <a:custGeom>
              <a:avLst/>
              <a:gdLst>
                <a:gd name="T0" fmla="*/ 210 w 421"/>
                <a:gd name="T1" fmla="*/ 57 h 210"/>
                <a:gd name="T2" fmla="*/ 364 w 421"/>
                <a:gd name="T3" fmla="*/ 210 h 210"/>
                <a:gd name="T4" fmla="*/ 421 w 421"/>
                <a:gd name="T5" fmla="*/ 210 h 210"/>
                <a:gd name="T6" fmla="*/ 210 w 421"/>
                <a:gd name="T7" fmla="*/ 0 h 210"/>
                <a:gd name="T8" fmla="*/ 0 w 421"/>
                <a:gd name="T9" fmla="*/ 210 h 210"/>
                <a:gd name="T10" fmla="*/ 57 w 421"/>
                <a:gd name="T11" fmla="*/ 210 h 210"/>
                <a:gd name="T12" fmla="*/ 210 w 421"/>
                <a:gd name="T13" fmla="*/ 57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1" h="210">
                  <a:moveTo>
                    <a:pt x="210" y="57"/>
                  </a:moveTo>
                  <a:cubicBezTo>
                    <a:pt x="295" y="57"/>
                    <a:pt x="364" y="126"/>
                    <a:pt x="364" y="210"/>
                  </a:cubicBezTo>
                  <a:cubicBezTo>
                    <a:pt x="421" y="210"/>
                    <a:pt x="421" y="210"/>
                    <a:pt x="421" y="210"/>
                  </a:cubicBezTo>
                  <a:cubicBezTo>
                    <a:pt x="421" y="93"/>
                    <a:pt x="327" y="0"/>
                    <a:pt x="210" y="0"/>
                  </a:cubicBezTo>
                  <a:cubicBezTo>
                    <a:pt x="93" y="0"/>
                    <a:pt x="0" y="93"/>
                    <a:pt x="0" y="210"/>
                  </a:cubicBezTo>
                  <a:cubicBezTo>
                    <a:pt x="57" y="210"/>
                    <a:pt x="57" y="210"/>
                    <a:pt x="57" y="210"/>
                  </a:cubicBezTo>
                  <a:cubicBezTo>
                    <a:pt x="57" y="126"/>
                    <a:pt x="126" y="57"/>
                    <a:pt x="210" y="57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20" name="Google Shape;9360;p63"/>
          <p:cNvGrpSpPr>
            <a:grpSpLocks noChangeAspect="1"/>
          </p:cNvGrpSpPr>
          <p:nvPr/>
        </p:nvGrpSpPr>
        <p:grpSpPr>
          <a:xfrm rot="4299866">
            <a:off x="6569267" y="2199129"/>
            <a:ext cx="1006012" cy="206242"/>
            <a:chOff x="4644280" y="1290523"/>
            <a:chExt cx="143716" cy="29463"/>
          </a:xfrm>
        </p:grpSpPr>
        <p:sp>
          <p:nvSpPr>
            <p:cNvPr id="12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9360;p63"/>
          <p:cNvGrpSpPr>
            <a:grpSpLocks noChangeAspect="1"/>
          </p:cNvGrpSpPr>
          <p:nvPr/>
        </p:nvGrpSpPr>
        <p:grpSpPr>
          <a:xfrm rot="7636094">
            <a:off x="6255853" y="4094119"/>
            <a:ext cx="1006012" cy="206242"/>
            <a:chOff x="4644280" y="1290523"/>
            <a:chExt cx="143716" cy="29463"/>
          </a:xfrm>
        </p:grpSpPr>
        <p:sp>
          <p:nvSpPr>
            <p:cNvPr id="13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9360;p63"/>
          <p:cNvGrpSpPr>
            <a:grpSpLocks noChangeAspect="1"/>
          </p:cNvGrpSpPr>
          <p:nvPr/>
        </p:nvGrpSpPr>
        <p:grpSpPr>
          <a:xfrm rot="13690838">
            <a:off x="1960962" y="4113235"/>
            <a:ext cx="1006012" cy="206242"/>
            <a:chOff x="4644280" y="1290523"/>
            <a:chExt cx="143716" cy="29463"/>
          </a:xfrm>
        </p:grpSpPr>
        <p:sp>
          <p:nvSpPr>
            <p:cNvPr id="136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9360;p63"/>
          <p:cNvGrpSpPr>
            <a:grpSpLocks noChangeAspect="1"/>
          </p:cNvGrpSpPr>
          <p:nvPr/>
        </p:nvGrpSpPr>
        <p:grpSpPr>
          <a:xfrm rot="20030899">
            <a:off x="3054646" y="763937"/>
            <a:ext cx="1006012" cy="206242"/>
            <a:chOff x="4644280" y="1290523"/>
            <a:chExt cx="143716" cy="29463"/>
          </a:xfrm>
        </p:grpSpPr>
        <p:sp>
          <p:nvSpPr>
            <p:cNvPr id="141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9360;p63"/>
          <p:cNvGrpSpPr>
            <a:grpSpLocks noChangeAspect="1"/>
          </p:cNvGrpSpPr>
          <p:nvPr/>
        </p:nvGrpSpPr>
        <p:grpSpPr>
          <a:xfrm rot="17050543">
            <a:off x="1665132" y="2206829"/>
            <a:ext cx="1006012" cy="206242"/>
            <a:chOff x="4644280" y="1290523"/>
            <a:chExt cx="143716" cy="29463"/>
          </a:xfrm>
        </p:grpSpPr>
        <p:sp>
          <p:nvSpPr>
            <p:cNvPr id="147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9360;p63"/>
          <p:cNvGrpSpPr>
            <a:grpSpLocks noChangeAspect="1"/>
          </p:cNvGrpSpPr>
          <p:nvPr/>
        </p:nvGrpSpPr>
        <p:grpSpPr>
          <a:xfrm rot="1363040">
            <a:off x="5221370" y="739094"/>
            <a:ext cx="1006012" cy="206242"/>
            <a:chOff x="4644280" y="1290523"/>
            <a:chExt cx="143716" cy="29463"/>
          </a:xfrm>
        </p:grpSpPr>
        <p:sp>
          <p:nvSpPr>
            <p:cNvPr id="152" name="Google Shape;9361;p63"/>
            <p:cNvSpPr/>
            <p:nvPr/>
          </p:nvSpPr>
          <p:spPr>
            <a:xfrm>
              <a:off x="4736292" y="1294223"/>
              <a:ext cx="51704" cy="25762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9361;p63"/>
          <p:cNvSpPr/>
          <p:nvPr/>
        </p:nvSpPr>
        <p:spPr>
          <a:xfrm rot="10414516">
            <a:off x="3661687" y="4839316"/>
            <a:ext cx="361928" cy="180335"/>
          </a:xfrm>
          <a:custGeom>
            <a:avLst/>
            <a:gdLst/>
            <a:ahLst/>
            <a:cxnLst/>
            <a:rect l="l" t="t" r="r" b="b"/>
            <a:pathLst>
              <a:path w="4052" h="2019" extrusionOk="0">
                <a:moveTo>
                  <a:pt x="273" y="0"/>
                </a:moveTo>
                <a:cubicBezTo>
                  <a:pt x="158" y="0"/>
                  <a:pt x="53" y="81"/>
                  <a:pt x="29" y="199"/>
                </a:cubicBezTo>
                <a:cubicBezTo>
                  <a:pt x="0" y="339"/>
                  <a:pt x="87" y="475"/>
                  <a:pt x="225" y="507"/>
                </a:cubicBezTo>
                <a:cubicBezTo>
                  <a:pt x="1077" y="720"/>
                  <a:pt x="1895" y="1048"/>
                  <a:pt x="2655" y="1487"/>
                </a:cubicBezTo>
                <a:lnTo>
                  <a:pt x="2505" y="1740"/>
                </a:lnTo>
                <a:cubicBezTo>
                  <a:pt x="2459" y="1818"/>
                  <a:pt x="2511" y="1919"/>
                  <a:pt x="2603" y="1925"/>
                </a:cubicBezTo>
                <a:lnTo>
                  <a:pt x="3885" y="2018"/>
                </a:lnTo>
                <a:cubicBezTo>
                  <a:pt x="3889" y="2019"/>
                  <a:pt x="3892" y="2019"/>
                  <a:pt x="3896" y="2019"/>
                </a:cubicBezTo>
                <a:cubicBezTo>
                  <a:pt x="3991" y="2019"/>
                  <a:pt x="4052" y="1911"/>
                  <a:pt x="3999" y="1829"/>
                </a:cubicBezTo>
                <a:lnTo>
                  <a:pt x="3302" y="747"/>
                </a:lnTo>
                <a:cubicBezTo>
                  <a:pt x="3278" y="709"/>
                  <a:pt x="3238" y="690"/>
                  <a:pt x="3198" y="690"/>
                </a:cubicBezTo>
                <a:cubicBezTo>
                  <a:pt x="3157" y="690"/>
                  <a:pt x="3116" y="710"/>
                  <a:pt x="3093" y="750"/>
                </a:cubicBezTo>
                <a:lnTo>
                  <a:pt x="2917" y="1048"/>
                </a:lnTo>
                <a:cubicBezTo>
                  <a:pt x="2108" y="582"/>
                  <a:pt x="1237" y="231"/>
                  <a:pt x="330" y="7"/>
                </a:cubicBezTo>
                <a:cubicBezTo>
                  <a:pt x="311" y="3"/>
                  <a:pt x="292" y="0"/>
                  <a:pt x="273" y="0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9362;p63"/>
          <p:cNvSpPr/>
          <p:nvPr/>
        </p:nvSpPr>
        <p:spPr>
          <a:xfrm rot="10800000">
            <a:off x="4083115" y="4983357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9362;p63"/>
          <p:cNvSpPr/>
          <p:nvPr/>
        </p:nvSpPr>
        <p:spPr>
          <a:xfrm rot="10800000">
            <a:off x="4368683" y="4992063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9360;p63"/>
          <p:cNvGrpSpPr>
            <a:grpSpLocks noChangeAspect="1"/>
          </p:cNvGrpSpPr>
          <p:nvPr/>
        </p:nvGrpSpPr>
        <p:grpSpPr>
          <a:xfrm rot="10347000">
            <a:off x="4922127" y="4873388"/>
            <a:ext cx="615944" cy="163808"/>
            <a:chOff x="4644280" y="1290523"/>
            <a:chExt cx="87992" cy="23401"/>
          </a:xfrm>
        </p:grpSpPr>
        <p:sp>
          <p:nvSpPr>
            <p:cNvPr id="175" name="Google Shape;9362;p63"/>
            <p:cNvSpPr/>
            <p:nvPr/>
          </p:nvSpPr>
          <p:spPr>
            <a:xfrm>
              <a:off x="4700066" y="1290523"/>
              <a:ext cx="32206" cy="7988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9363;p63"/>
            <p:cNvSpPr/>
            <p:nvPr/>
          </p:nvSpPr>
          <p:spPr>
            <a:xfrm>
              <a:off x="4644280" y="1300641"/>
              <a:ext cx="20225" cy="13283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9364;p63"/>
            <p:cNvSpPr/>
            <p:nvPr/>
          </p:nvSpPr>
          <p:spPr>
            <a:xfrm>
              <a:off x="4667822" y="1291888"/>
              <a:ext cx="27779" cy="11433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9362;p63"/>
          <p:cNvSpPr/>
          <p:nvPr/>
        </p:nvSpPr>
        <p:spPr>
          <a:xfrm rot="10800000">
            <a:off x="4634590" y="5002754"/>
            <a:ext cx="225442" cy="55917"/>
          </a:xfrm>
          <a:custGeom>
            <a:avLst/>
            <a:gdLst/>
            <a:ahLst/>
            <a:cxnLst/>
            <a:rect l="l" t="t" r="r" b="b"/>
            <a:pathLst>
              <a:path w="2524" h="626" extrusionOk="0">
                <a:moveTo>
                  <a:pt x="787" y="1"/>
                </a:moveTo>
                <a:cubicBezTo>
                  <a:pt x="606" y="1"/>
                  <a:pt x="423" y="7"/>
                  <a:pt x="242" y="18"/>
                </a:cubicBezTo>
                <a:cubicBezTo>
                  <a:pt x="104" y="31"/>
                  <a:pt x="0" y="151"/>
                  <a:pt x="10" y="291"/>
                </a:cubicBezTo>
                <a:cubicBezTo>
                  <a:pt x="21" y="425"/>
                  <a:pt x="131" y="526"/>
                  <a:pt x="264" y="526"/>
                </a:cubicBezTo>
                <a:cubicBezTo>
                  <a:pt x="269" y="526"/>
                  <a:pt x="274" y="526"/>
                  <a:pt x="279" y="526"/>
                </a:cubicBezTo>
                <a:cubicBezTo>
                  <a:pt x="447" y="516"/>
                  <a:pt x="617" y="510"/>
                  <a:pt x="787" y="510"/>
                </a:cubicBezTo>
                <a:cubicBezTo>
                  <a:pt x="1261" y="512"/>
                  <a:pt x="1735" y="548"/>
                  <a:pt x="2204" y="622"/>
                </a:cubicBezTo>
                <a:cubicBezTo>
                  <a:pt x="2218" y="624"/>
                  <a:pt x="2232" y="626"/>
                  <a:pt x="2246" y="626"/>
                </a:cubicBezTo>
                <a:cubicBezTo>
                  <a:pt x="2364" y="626"/>
                  <a:pt x="2469" y="542"/>
                  <a:pt x="2495" y="422"/>
                </a:cubicBezTo>
                <a:cubicBezTo>
                  <a:pt x="2524" y="281"/>
                  <a:pt x="2430" y="145"/>
                  <a:pt x="2289" y="121"/>
                </a:cubicBezTo>
                <a:cubicBezTo>
                  <a:pt x="1792" y="41"/>
                  <a:pt x="1289" y="1"/>
                  <a:pt x="787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016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1085850" y="1995686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t-EE" dirty="0" smtClean="0"/>
              <a:t>Supply chain</a:t>
            </a:r>
            <a:endParaRPr dirty="0"/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85850" y="3147814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827584" y="339502"/>
            <a:ext cx="7632848" cy="28803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supply chain is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a </a:t>
            </a:r>
            <a:r>
              <a:rPr lang="en-US" sz="2000" dirty="0"/>
              <a:t>network of facilities and distribution </a:t>
            </a:r>
            <a:r>
              <a:rPr lang="en-US" sz="2000" dirty="0" smtClean="0"/>
              <a:t>options </a:t>
            </a:r>
          </a:p>
          <a:p>
            <a:pPr marL="0" lvl="0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that performs </a:t>
            </a:r>
            <a:r>
              <a:rPr lang="en-US" sz="2000" dirty="0"/>
              <a:t>the functions of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procurement </a:t>
            </a:r>
            <a:r>
              <a:rPr lang="en-US" sz="2000" dirty="0"/>
              <a:t>of materials</a:t>
            </a:r>
            <a:r>
              <a:rPr lang="en-US" sz="2000" dirty="0" smtClean="0"/>
              <a:t>, </a:t>
            </a:r>
          </a:p>
          <a:p>
            <a:pPr marL="0" lvl="0" indent="0">
              <a:buNone/>
            </a:pPr>
            <a:r>
              <a:rPr lang="en-US" sz="2000" dirty="0" smtClean="0"/>
              <a:t>  transformation </a:t>
            </a:r>
            <a:r>
              <a:rPr lang="en-US" sz="2000" dirty="0"/>
              <a:t>of these materials into </a:t>
            </a:r>
            <a:r>
              <a:rPr lang="en-US" sz="2000" dirty="0" smtClean="0"/>
              <a:t>products</a:t>
            </a:r>
            <a:r>
              <a:rPr lang="en-US" sz="2000" dirty="0"/>
              <a:t>, </a:t>
            </a:r>
            <a:endParaRPr lang="en-US" sz="2000" dirty="0" smtClean="0"/>
          </a:p>
          <a:p>
            <a:pPr marL="0" lvl="0" indent="0">
              <a:buNone/>
            </a:pPr>
            <a:r>
              <a:rPr lang="en-US" sz="2000" dirty="0" smtClean="0"/>
              <a:t>  and </a:t>
            </a:r>
            <a:r>
              <a:rPr lang="en-US" sz="2000" dirty="0"/>
              <a:t>the distribution of these finished products to customers.”</a:t>
            </a:r>
            <a:br>
              <a:rPr lang="en-US" sz="2000" dirty="0"/>
            </a:br>
            <a:endParaRPr lang="en-US" sz="2000" dirty="0" smtClean="0"/>
          </a:p>
          <a:p>
            <a:pPr marL="0" lvl="0" indent="0">
              <a:buNone/>
            </a:pPr>
            <a:r>
              <a:rPr lang="en-US" sz="1600" dirty="0"/>
              <a:t>f</a:t>
            </a:r>
            <a:r>
              <a:rPr lang="en-US" sz="1600" dirty="0" smtClean="0"/>
              <a:t>rom </a:t>
            </a:r>
            <a:r>
              <a:rPr lang="en-US" sz="1600" dirty="0" err="1"/>
              <a:t>Ganeshan</a:t>
            </a:r>
            <a:r>
              <a:rPr lang="en-US" sz="1600" dirty="0"/>
              <a:t> </a:t>
            </a:r>
            <a:r>
              <a:rPr lang="en-US" sz="1600" dirty="0" smtClean="0"/>
              <a:t>and Harrison, 1995, “An Introduction to Supply Chain Management,”</a:t>
            </a:r>
            <a:endParaRPr sz="1600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5143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" name="Google Shape;1997;p32"/>
          <p:cNvSpPr txBox="1">
            <a:spLocks/>
          </p:cNvSpPr>
          <p:nvPr/>
        </p:nvSpPr>
        <p:spPr>
          <a:xfrm>
            <a:off x="755576" y="19548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Efficiency</a:t>
            </a:r>
            <a:endParaRPr lang="en-US" sz="3000" dirty="0" smtClean="0">
              <a:solidFill>
                <a:schemeClr val="l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6" name="Google Shape;1997;p32"/>
          <p:cNvSpPr txBox="1">
            <a:spLocks/>
          </p:cNvSpPr>
          <p:nvPr/>
        </p:nvSpPr>
        <p:spPr>
          <a:xfrm>
            <a:off x="4932040" y="231416"/>
            <a:ext cx="3024336" cy="396118"/>
          </a:xfrm>
          <a:prstGeom prst="rect">
            <a:avLst/>
          </a:prstGeom>
          <a:noFill/>
          <a:ln w="9525"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 algn="ctr">
              <a:buFont typeface="Barlow Light"/>
              <a:buNone/>
            </a:pPr>
            <a:r>
              <a:rPr lang="et-EE" sz="3000" dirty="0">
                <a:solidFill>
                  <a:schemeClr val="l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 </a:t>
            </a:r>
            <a:r>
              <a:rPr lang="et-EE" sz="3000" dirty="0" smtClean="0">
                <a:solidFill>
                  <a:srgbClr val="01AFE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Responsiveness</a:t>
            </a:r>
            <a:endParaRPr lang="en-US" sz="3000" dirty="0" smtClean="0">
              <a:solidFill>
                <a:srgbClr val="01AFE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49" name="Google Shape;9301;p63"/>
          <p:cNvSpPr/>
          <p:nvPr/>
        </p:nvSpPr>
        <p:spPr>
          <a:xfrm>
            <a:off x="1115616" y="987574"/>
            <a:ext cx="2952328" cy="388843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2857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Rectangle 50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78776" y="1991931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Plants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81083" y="1243568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materials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41212" y="3547824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1441212" y="2755736"/>
            <a:ext cx="2301136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1131590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Raw material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2035656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Manifacture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09134" y="3043768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Transportation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="" xmlns:a16="http://schemas.microsoft.com/office/drawing/2014/main" id="{C820B1CE-1074-44C3-81AF-B93E081EDCAB}"/>
              </a:ext>
            </a:extLst>
          </p:cNvPr>
          <p:cNvSpPr/>
          <p:nvPr/>
        </p:nvSpPr>
        <p:spPr>
          <a:xfrm>
            <a:off x="5223570" y="3979872"/>
            <a:ext cx="3004007" cy="536094"/>
          </a:xfrm>
          <a:prstGeom prst="rect">
            <a:avLst/>
          </a:prstGeom>
          <a:solidFill>
            <a:schemeClr val="bg1"/>
          </a:solidFill>
          <a:ln w="6350">
            <a:solidFill>
              <a:srgbClr val="0E4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t-EE" altLang="ko-KR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charset="0"/>
              </a:rPr>
              <a:t>Distribution Company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Raleway SemiBold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1752157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2692016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lc="http://schemas.openxmlformats.org/drawingml/2006/lockedCanvas" xmlns:a16="http://schemas.microsoft.com/office/drawing/2014/main" xmlns="" id="{8EFAA25A-D8D6-420E-B8D9-6181A6D61CA3}"/>
              </a:ext>
            </a:extLst>
          </p:cNvPr>
          <p:cNvCxnSpPr>
            <a:cxnSpLocks/>
          </p:cNvCxnSpPr>
          <p:nvPr/>
        </p:nvCxnSpPr>
        <p:spPr>
          <a:xfrm>
            <a:off x="6660232" y="3628120"/>
            <a:ext cx="0" cy="239774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74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505009" y="4671398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/>
          </a:p>
        </p:txBody>
      </p:sp>
      <p:sp>
        <p:nvSpPr>
          <p:cNvPr id="136" name="Google Shape;997;p20"/>
          <p:cNvSpPr txBox="1">
            <a:spLocks/>
          </p:cNvSpPr>
          <p:nvPr/>
        </p:nvSpPr>
        <p:spPr>
          <a:xfrm>
            <a:off x="429150" y="338138"/>
            <a:ext cx="7671242" cy="43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pPr lvl="0"/>
            <a:r>
              <a:rPr lang="en-US" sz="2800" b="1" dirty="0" smtClean="0"/>
              <a:t>S</a:t>
            </a:r>
            <a:r>
              <a:rPr lang="en-US" sz="2800" dirty="0" smtClean="0"/>
              <a:t>upply </a:t>
            </a:r>
            <a:r>
              <a:rPr lang="en-US" sz="2800" b="1" dirty="0" smtClean="0"/>
              <a:t>C</a:t>
            </a:r>
            <a:r>
              <a:rPr lang="en-US" sz="2800" dirty="0" smtClean="0"/>
              <a:t>hain </a:t>
            </a:r>
            <a:r>
              <a:rPr lang="en-US" sz="2800" b="1" dirty="0" smtClean="0"/>
              <a:t>O</a:t>
            </a:r>
            <a:r>
              <a:rPr lang="en-US" sz="2800" dirty="0" smtClean="0"/>
              <a:t>peration </a:t>
            </a:r>
            <a:r>
              <a:rPr lang="en-US" sz="2800" b="1" dirty="0" smtClean="0"/>
              <a:t>R</a:t>
            </a:r>
            <a:r>
              <a:rPr lang="en-US" sz="2800" dirty="0" smtClean="0"/>
              <a:t>eference  model</a:t>
            </a:r>
          </a:p>
        </p:txBody>
      </p:sp>
      <p:sp>
        <p:nvSpPr>
          <p:cNvPr id="31" name="Google Shape;247;p23"/>
          <p:cNvSpPr/>
          <p:nvPr/>
        </p:nvSpPr>
        <p:spPr>
          <a:xfrm>
            <a:off x="251520" y="2842450"/>
            <a:ext cx="1440160" cy="2465605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02274" y="3196613"/>
            <a:ext cx="1338652" cy="1823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Assess </a:t>
            </a:r>
            <a:r>
              <a:rPr lang="en-US" sz="1200" dirty="0"/>
              <a:t>supply resources,</a:t>
            </a:r>
          </a:p>
          <a:p>
            <a:pPr marL="171450" indent="-171450"/>
            <a:r>
              <a:rPr lang="et-EE" sz="1200" dirty="0" smtClean="0"/>
              <a:t>Demand Forecasting</a:t>
            </a:r>
            <a:r>
              <a:rPr lang="en-US" sz="1200" dirty="0" smtClean="0"/>
              <a:t>;</a:t>
            </a:r>
            <a:endParaRPr lang="en-US" sz="1200" dirty="0"/>
          </a:p>
          <a:p>
            <a:pPr marL="171450" indent="-171450"/>
            <a:r>
              <a:rPr lang="et-EE" sz="1200" dirty="0" smtClean="0"/>
              <a:t>I</a:t>
            </a:r>
            <a:r>
              <a:rPr lang="en-US" sz="1200" dirty="0" err="1" smtClean="0"/>
              <a:t>nventory</a:t>
            </a:r>
            <a:r>
              <a:rPr lang="en-US" sz="1200" dirty="0" smtClean="0"/>
              <a:t> management</a:t>
            </a:r>
            <a:endParaRPr lang="et-EE" sz="1200" dirty="0" smtClean="0"/>
          </a:p>
          <a:p>
            <a:pPr marL="171450" indent="-171450"/>
            <a:r>
              <a:rPr lang="et-EE" sz="1200" dirty="0" smtClean="0"/>
              <a:t>Product Pricing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68" name="Google Shape;247;p23"/>
          <p:cNvSpPr/>
          <p:nvPr/>
        </p:nvSpPr>
        <p:spPr>
          <a:xfrm>
            <a:off x="1835696" y="2842451"/>
            <a:ext cx="1440160" cy="2465604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857;p19"/>
          <p:cNvSpPr txBox="1">
            <a:spLocks/>
          </p:cNvSpPr>
          <p:nvPr/>
        </p:nvSpPr>
        <p:spPr>
          <a:xfrm>
            <a:off x="1990160" y="3291830"/>
            <a:ext cx="1296144" cy="1851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/>
              <a:t>Purchasing</a:t>
            </a:r>
            <a:endParaRPr lang="en-US" sz="1200" dirty="0"/>
          </a:p>
          <a:p>
            <a:pPr marL="171450" indent="-171450"/>
            <a:r>
              <a:rPr lang="et-EE" sz="1200" dirty="0" smtClean="0"/>
              <a:t>Materials management</a:t>
            </a:r>
          </a:p>
          <a:p>
            <a:pPr marL="171450" indent="-171450"/>
            <a:r>
              <a:rPr lang="et-EE" sz="1200" dirty="0" smtClean="0"/>
              <a:t>Vendor </a:t>
            </a:r>
            <a:r>
              <a:rPr lang="et-EE" sz="1200" dirty="0"/>
              <a:t>selection</a:t>
            </a:r>
          </a:p>
          <a:p>
            <a:pPr marL="171450" indent="-171450"/>
            <a:r>
              <a:rPr lang="et-EE" sz="1200" dirty="0" smtClean="0"/>
              <a:t>Contract </a:t>
            </a:r>
            <a:r>
              <a:rPr lang="et-EE" sz="1200" dirty="0"/>
              <a:t>management</a:t>
            </a:r>
            <a:endParaRPr lang="en-US" dirty="0"/>
          </a:p>
        </p:txBody>
      </p:sp>
      <p:sp>
        <p:nvSpPr>
          <p:cNvPr id="73" name="Google Shape;247;p23"/>
          <p:cNvSpPr/>
          <p:nvPr/>
        </p:nvSpPr>
        <p:spPr>
          <a:xfrm>
            <a:off x="3491880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857;p19"/>
          <p:cNvSpPr txBox="1">
            <a:spLocks/>
          </p:cNvSpPr>
          <p:nvPr/>
        </p:nvSpPr>
        <p:spPr>
          <a:xfrm>
            <a:off x="3559330" y="3291829"/>
            <a:ext cx="1305260" cy="172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Product Management</a:t>
            </a:r>
          </a:p>
          <a:p>
            <a:pPr marL="171450" indent="-171450"/>
            <a:r>
              <a:rPr lang="et-EE" sz="1200" dirty="0" smtClean="0"/>
              <a:t>Facility Management</a:t>
            </a:r>
          </a:p>
          <a:p>
            <a:pPr marL="171450" indent="-171450"/>
            <a:r>
              <a:rPr lang="et-EE" sz="1200" dirty="0" smtClean="0"/>
              <a:t>Production Scheduling</a:t>
            </a:r>
          </a:p>
          <a:p>
            <a:pPr marL="171450" indent="-171450"/>
            <a:r>
              <a:rPr lang="et-EE" sz="1200" dirty="0" smtClean="0"/>
              <a:t>Quality Control</a:t>
            </a:r>
          </a:p>
          <a:p>
            <a:pPr marL="171450" indent="-171450"/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78" name="Google Shape;247;p23"/>
          <p:cNvSpPr/>
          <p:nvPr/>
        </p:nvSpPr>
        <p:spPr>
          <a:xfrm>
            <a:off x="5148064" y="2842450"/>
            <a:ext cx="1440160" cy="2537613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857;p19"/>
          <p:cNvSpPr txBox="1">
            <a:spLocks/>
          </p:cNvSpPr>
          <p:nvPr/>
        </p:nvSpPr>
        <p:spPr>
          <a:xfrm>
            <a:off x="5292080" y="3380967"/>
            <a:ext cx="1205468" cy="163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t-EE" sz="1200" dirty="0" smtClean="0"/>
              <a:t>Sales and promotion</a:t>
            </a:r>
            <a:endParaRPr lang="en-US" sz="1200" dirty="0"/>
          </a:p>
          <a:p>
            <a:pPr marL="171450" indent="-171450"/>
            <a:r>
              <a:rPr lang="et-EE" sz="1200" dirty="0" smtClean="0"/>
              <a:t>Distribution channels</a:t>
            </a:r>
            <a:endParaRPr lang="en-US" sz="1200" dirty="0"/>
          </a:p>
          <a:p>
            <a:pPr marL="171450" indent="-171450"/>
            <a:r>
              <a:rPr lang="et-EE" sz="1200" dirty="0" smtClean="0"/>
              <a:t>Import/Export</a:t>
            </a:r>
            <a:endParaRPr lang="en-US" sz="1200" dirty="0" smtClean="0"/>
          </a:p>
          <a:p>
            <a:pPr marL="0" indent="0" algn="ctr">
              <a:buFont typeface="Barlow Light"/>
              <a:buNone/>
            </a:pPr>
            <a:endParaRPr lang="en-US" dirty="0"/>
          </a:p>
        </p:txBody>
      </p:sp>
      <p:sp>
        <p:nvSpPr>
          <p:cNvPr id="83" name="Google Shape;247;p23"/>
          <p:cNvSpPr/>
          <p:nvPr/>
        </p:nvSpPr>
        <p:spPr>
          <a:xfrm>
            <a:off x="6876256" y="2842451"/>
            <a:ext cx="1440160" cy="2537612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57;p19"/>
          <p:cNvSpPr txBox="1">
            <a:spLocks/>
          </p:cNvSpPr>
          <p:nvPr/>
        </p:nvSpPr>
        <p:spPr>
          <a:xfrm>
            <a:off x="6982962" y="3390869"/>
            <a:ext cx="1261446" cy="1341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200" dirty="0" smtClean="0"/>
              <a:t>Defective</a:t>
            </a:r>
            <a:endParaRPr lang="en-US" sz="1200" dirty="0"/>
          </a:p>
          <a:p>
            <a:pPr marL="171450" indent="-171450"/>
            <a:r>
              <a:rPr lang="en-US" sz="1200" dirty="0"/>
              <a:t>Warranty</a:t>
            </a:r>
          </a:p>
          <a:p>
            <a:pPr marL="171450" indent="-171450"/>
            <a:r>
              <a:rPr lang="en-US" sz="1200" dirty="0" smtClean="0"/>
              <a:t>E</a:t>
            </a:r>
            <a:r>
              <a:rPr lang="et-EE" sz="1200" dirty="0" smtClean="0"/>
              <a:t>OL</a:t>
            </a:r>
          </a:p>
          <a:p>
            <a:pPr marL="171450" indent="-171450"/>
            <a:r>
              <a:rPr lang="et-EE" sz="1200" dirty="0" smtClean="0"/>
              <a:t>Replacement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99016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SOURCE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36508" y="2898737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PLAN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35896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MAKE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92080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DELIVER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7020272" y="293179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1224B"/>
                </a:solidFill>
                <a:latin typeface="Barlow Light" charset="0"/>
              </a:rPr>
              <a:t>RETURN</a:t>
            </a:r>
            <a:endParaRPr lang="en-US" b="1" dirty="0">
              <a:solidFill>
                <a:srgbClr val="01224B"/>
              </a:solidFill>
              <a:latin typeface="Barlow Light" charset="0"/>
            </a:endParaRPr>
          </a:p>
        </p:txBody>
      </p:sp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40164"/>
            <a:ext cx="1440160" cy="1747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519" y="1024934"/>
            <a:ext cx="1441409" cy="17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034793"/>
            <a:ext cx="1499045" cy="1752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57" y="1061506"/>
            <a:ext cx="1458087" cy="17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49" y="1054224"/>
            <a:ext cx="147637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50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ln w="6350">
            <a:prstDash val="sysDot"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/>
          </a:p>
        </p:txBody>
      </p:sp>
      <p:sp>
        <p:nvSpPr>
          <p:cNvPr id="11" name="Google Shape;247;p23"/>
          <p:cNvSpPr/>
          <p:nvPr/>
        </p:nvSpPr>
        <p:spPr>
          <a:xfrm>
            <a:off x="-180528" y="-135372"/>
            <a:ext cx="1835696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23"/>
          <p:cNvSpPr/>
          <p:nvPr/>
        </p:nvSpPr>
        <p:spPr>
          <a:xfrm>
            <a:off x="4860032" y="-142992"/>
            <a:ext cx="2267744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7;p23"/>
          <p:cNvSpPr/>
          <p:nvPr/>
        </p:nvSpPr>
        <p:spPr>
          <a:xfrm>
            <a:off x="7164288" y="-144882"/>
            <a:ext cx="2504700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7;p23"/>
          <p:cNvSpPr/>
          <p:nvPr/>
        </p:nvSpPr>
        <p:spPr>
          <a:xfrm>
            <a:off x="2411760" y="-116424"/>
            <a:ext cx="2232248" cy="5637868"/>
          </a:xfrm>
          <a:prstGeom prst="rect">
            <a:avLst/>
          </a:prstGeom>
          <a:noFill/>
          <a:ln w="6350" cap="flat" cmpd="sng">
            <a:solidFill>
              <a:srgbClr val="01AFE2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586;p53"/>
          <p:cNvSpPr txBox="1">
            <a:spLocks/>
          </p:cNvSpPr>
          <p:nvPr/>
        </p:nvSpPr>
        <p:spPr>
          <a:xfrm>
            <a:off x="13016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Source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0" name="Google Shape;1586;p53"/>
          <p:cNvSpPr txBox="1">
            <a:spLocks/>
          </p:cNvSpPr>
          <p:nvPr/>
        </p:nvSpPr>
        <p:spPr>
          <a:xfrm>
            <a:off x="1828770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n-US" b="1" dirty="0" smtClean="0">
                <a:solidFill>
                  <a:srgbClr val="01224B"/>
                </a:solidFill>
                <a:latin typeface="Raleway SemiBold" charset="0"/>
              </a:rPr>
              <a:t>S</a:t>
            </a: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uppliers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2" name="Google Shape;1586;p53"/>
          <p:cNvSpPr txBox="1">
            <a:spLocks/>
          </p:cNvSpPr>
          <p:nvPr/>
        </p:nvSpPr>
        <p:spPr>
          <a:xfrm>
            <a:off x="55081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Customers</a:t>
            </a: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  <p:sp>
        <p:nvSpPr>
          <p:cNvPr id="23" name="Google Shape;1586;p53"/>
          <p:cNvSpPr txBox="1">
            <a:spLocks/>
          </p:cNvSpPr>
          <p:nvPr/>
        </p:nvSpPr>
        <p:spPr>
          <a:xfrm>
            <a:off x="7308304" y="987574"/>
            <a:ext cx="1417500" cy="648072"/>
          </a:xfrm>
          <a:prstGeom prst="rect">
            <a:avLst/>
          </a:prstGeom>
          <a:ln w="3175"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800"/>
              </a:spcBef>
              <a:buSzPts val="1100"/>
            </a:pPr>
            <a:r>
              <a:rPr lang="et-EE" b="1" dirty="0" smtClean="0">
                <a:solidFill>
                  <a:srgbClr val="01224B"/>
                </a:solidFill>
                <a:latin typeface="Raleway SemiBold" charset="0"/>
              </a:rPr>
              <a:t>Customer’s</a:t>
            </a:r>
            <a:br>
              <a:rPr lang="et-EE" b="1" dirty="0" smtClean="0">
                <a:solidFill>
                  <a:srgbClr val="01224B"/>
                </a:solidFill>
                <a:latin typeface="Raleway SemiBold" charset="0"/>
              </a:rPr>
            </a:br>
            <a:r>
              <a:rPr lang="et-EE" sz="1200" b="1" dirty="0" smtClean="0">
                <a:solidFill>
                  <a:srgbClr val="01224B"/>
                </a:solidFill>
                <a:latin typeface="Raleway SemiBold" charset="0"/>
              </a:rPr>
              <a:t>customers..</a:t>
            </a:r>
            <a:endParaRPr lang="et-EE" b="1" dirty="0" smtClean="0">
              <a:solidFill>
                <a:srgbClr val="01224B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dirty="0" smtClean="0">
              <a:solidFill>
                <a:schemeClr val="bg1"/>
              </a:solidFill>
              <a:latin typeface="Raleway SemiBold" charset="0"/>
            </a:endParaRPr>
          </a:p>
          <a:p>
            <a:pPr algn="ctr">
              <a:spcBef>
                <a:spcPts val="800"/>
              </a:spcBef>
              <a:buSzPts val="1100"/>
            </a:pPr>
            <a:endParaRPr lang="en-US" sz="1000" dirty="0" smtClean="0"/>
          </a:p>
          <a:p>
            <a:pPr algn="ctr">
              <a:spcBef>
                <a:spcPts val="800"/>
              </a:spcBef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44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4400" dirty="0" smtClean="0"/>
              <a:t>Services</a:t>
            </a:r>
            <a:endParaRPr lang="et-EE" sz="4400" dirty="0"/>
          </a:p>
        </p:txBody>
      </p:sp>
      <p:sp>
        <p:nvSpPr>
          <p:cNvPr id="15" name="Google Shape;247;p23"/>
          <p:cNvSpPr/>
          <p:nvPr/>
        </p:nvSpPr>
        <p:spPr>
          <a:xfrm>
            <a:off x="354360" y="1969882"/>
            <a:ext cx="2016224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857;p19"/>
          <p:cNvSpPr txBox="1">
            <a:spLocks/>
          </p:cNvSpPr>
          <p:nvPr/>
        </p:nvSpPr>
        <p:spPr>
          <a:xfrm>
            <a:off x="354360" y="2007706"/>
            <a:ext cx="2149792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Bill Of materials</a:t>
            </a:r>
            <a:endParaRPr lang="en-US" sz="1600" dirty="0"/>
          </a:p>
        </p:txBody>
      </p:sp>
      <p:sp>
        <p:nvSpPr>
          <p:cNvPr id="23" name="Google Shape;247;p23"/>
          <p:cNvSpPr/>
          <p:nvPr/>
        </p:nvSpPr>
        <p:spPr>
          <a:xfrm>
            <a:off x="354360" y="2527082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857;p19"/>
          <p:cNvSpPr txBox="1">
            <a:spLocks/>
          </p:cNvSpPr>
          <p:nvPr/>
        </p:nvSpPr>
        <p:spPr>
          <a:xfrm>
            <a:off x="354360" y="2564906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Order Fulfillment</a:t>
            </a:r>
            <a:endParaRPr lang="en-US" sz="1600" dirty="0"/>
          </a:p>
        </p:txBody>
      </p:sp>
      <p:sp>
        <p:nvSpPr>
          <p:cNvPr id="25" name="Google Shape;247;p23"/>
          <p:cNvSpPr/>
          <p:nvPr/>
        </p:nvSpPr>
        <p:spPr>
          <a:xfrm>
            <a:off x="354360" y="3104533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857;p19"/>
          <p:cNvSpPr txBox="1">
            <a:spLocks/>
          </p:cNvSpPr>
          <p:nvPr/>
        </p:nvSpPr>
        <p:spPr>
          <a:xfrm>
            <a:off x="354360" y="314235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Inventory Management</a:t>
            </a:r>
            <a:endParaRPr lang="en-US" sz="1600" dirty="0"/>
          </a:p>
        </p:txBody>
      </p:sp>
      <p:sp>
        <p:nvSpPr>
          <p:cNvPr id="27" name="Google Shape;247;p23"/>
          <p:cNvSpPr/>
          <p:nvPr/>
        </p:nvSpPr>
        <p:spPr>
          <a:xfrm>
            <a:off x="357461" y="3651870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857;p19"/>
          <p:cNvSpPr txBox="1">
            <a:spLocks/>
          </p:cNvSpPr>
          <p:nvPr/>
        </p:nvSpPr>
        <p:spPr>
          <a:xfrm>
            <a:off x="357461" y="3689694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Transport Management</a:t>
            </a:r>
            <a:endParaRPr lang="en-US" sz="1600" dirty="0"/>
          </a:p>
        </p:txBody>
      </p:sp>
      <p:sp>
        <p:nvSpPr>
          <p:cNvPr id="29" name="Google Shape;247;p23"/>
          <p:cNvSpPr/>
          <p:nvPr/>
        </p:nvSpPr>
        <p:spPr>
          <a:xfrm>
            <a:off x="357460" y="1388573"/>
            <a:ext cx="2455515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857;p19"/>
          <p:cNvSpPr txBox="1">
            <a:spLocks/>
          </p:cNvSpPr>
          <p:nvPr/>
        </p:nvSpPr>
        <p:spPr>
          <a:xfrm>
            <a:off x="357461" y="142639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Warehouse Management</a:t>
            </a:r>
            <a:endParaRPr lang="en-US" sz="1600" dirty="0"/>
          </a:p>
        </p:txBody>
      </p:sp>
      <p:sp>
        <p:nvSpPr>
          <p:cNvPr id="31" name="Google Shape;247;p23"/>
          <p:cNvSpPr/>
          <p:nvPr/>
        </p:nvSpPr>
        <p:spPr>
          <a:xfrm>
            <a:off x="3409528" y="1388573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857;p19"/>
          <p:cNvSpPr txBox="1">
            <a:spLocks/>
          </p:cNvSpPr>
          <p:nvPr/>
        </p:nvSpPr>
        <p:spPr>
          <a:xfrm>
            <a:off x="3409528" y="1426397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Demand Forecast </a:t>
            </a:r>
            <a:endParaRPr lang="en-US" sz="1600" dirty="0"/>
          </a:p>
        </p:txBody>
      </p:sp>
      <p:sp>
        <p:nvSpPr>
          <p:cNvPr id="33" name="Google Shape;247;p23"/>
          <p:cNvSpPr/>
          <p:nvPr/>
        </p:nvSpPr>
        <p:spPr>
          <a:xfrm>
            <a:off x="3419872" y="2007707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857;p19"/>
          <p:cNvSpPr txBox="1">
            <a:spLocks/>
          </p:cNvSpPr>
          <p:nvPr/>
        </p:nvSpPr>
        <p:spPr>
          <a:xfrm>
            <a:off x="3419872" y="2045531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Procurement </a:t>
            </a:r>
            <a:endParaRPr lang="en-US" sz="1600" dirty="0"/>
          </a:p>
        </p:txBody>
      </p:sp>
      <p:sp>
        <p:nvSpPr>
          <p:cNvPr id="35" name="Google Shape;247;p23"/>
          <p:cNvSpPr/>
          <p:nvPr/>
        </p:nvSpPr>
        <p:spPr>
          <a:xfrm>
            <a:off x="3481536" y="2729436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57;p19"/>
          <p:cNvSpPr txBox="1">
            <a:spLocks/>
          </p:cNvSpPr>
          <p:nvPr/>
        </p:nvSpPr>
        <p:spPr>
          <a:xfrm>
            <a:off x="3481536" y="2767260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Contract Management</a:t>
            </a:r>
            <a:endParaRPr lang="en-US" sz="1600" dirty="0"/>
          </a:p>
        </p:txBody>
      </p:sp>
      <p:sp>
        <p:nvSpPr>
          <p:cNvPr id="37" name="Google Shape;247;p23"/>
          <p:cNvSpPr/>
          <p:nvPr/>
        </p:nvSpPr>
        <p:spPr>
          <a:xfrm>
            <a:off x="3416052" y="3704505"/>
            <a:ext cx="2314600" cy="404708"/>
          </a:xfrm>
          <a:prstGeom prst="rect">
            <a:avLst/>
          </a:prstGeom>
          <a:noFill/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857;p19"/>
          <p:cNvSpPr txBox="1">
            <a:spLocks/>
          </p:cNvSpPr>
          <p:nvPr/>
        </p:nvSpPr>
        <p:spPr>
          <a:xfrm>
            <a:off x="3416052" y="3742329"/>
            <a:ext cx="2458616" cy="32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71450" indent="-171450"/>
            <a:r>
              <a:rPr lang="en-US" sz="1600" dirty="0" smtClean="0"/>
              <a:t>Assets Monitoring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7990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n-US" sz="4400" dirty="0" smtClean="0"/>
              <a:t>Planning</a:t>
            </a:r>
          </a:p>
          <a:p>
            <a:endParaRPr lang="et-EE" sz="4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570594" y="1605110"/>
            <a:ext cx="1124984" cy="1542704"/>
            <a:chOff x="683568" y="1605110"/>
            <a:chExt cx="1124984" cy="1542704"/>
          </a:xfrm>
        </p:grpSpPr>
        <p:grpSp>
          <p:nvGrpSpPr>
            <p:cNvPr id="9" name="Group 8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68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6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895541" y="1987472"/>
            <a:ext cx="1124984" cy="1520381"/>
            <a:chOff x="2008515" y="1987472"/>
            <a:chExt cx="1124984" cy="1520381"/>
          </a:xfrm>
        </p:grpSpPr>
        <p:grpSp>
          <p:nvGrpSpPr>
            <p:cNvPr id="71" name="Group 70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72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3220488" y="1605110"/>
            <a:ext cx="1124984" cy="1542704"/>
            <a:chOff x="683568" y="1605110"/>
            <a:chExt cx="1124984" cy="1542704"/>
          </a:xfrm>
        </p:grpSpPr>
        <p:grpSp>
          <p:nvGrpSpPr>
            <p:cNvPr id="92" name="Group 91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3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870382" y="1605110"/>
            <a:ext cx="1124984" cy="1542704"/>
            <a:chOff x="683568" y="1605110"/>
            <a:chExt cx="1124984" cy="1542704"/>
          </a:xfrm>
        </p:grpSpPr>
        <p:grpSp>
          <p:nvGrpSpPr>
            <p:cNvPr id="97" name="Group 9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545435" y="2003740"/>
            <a:ext cx="1124984" cy="1520381"/>
            <a:chOff x="2008515" y="1987472"/>
            <a:chExt cx="1124984" cy="1520381"/>
          </a:xfrm>
        </p:grpSpPr>
        <p:grpSp>
          <p:nvGrpSpPr>
            <p:cNvPr id="102" name="Group 101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3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195330" y="1998494"/>
            <a:ext cx="1124984" cy="1520381"/>
            <a:chOff x="2008515" y="1987472"/>
            <a:chExt cx="1124984" cy="1520381"/>
          </a:xfrm>
        </p:grpSpPr>
        <p:grpSp>
          <p:nvGrpSpPr>
            <p:cNvPr id="107" name="Group 106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8678;p61"/>
          <p:cNvSpPr/>
          <p:nvPr/>
        </p:nvSpPr>
        <p:spPr>
          <a:xfrm>
            <a:off x="300031" y="1002894"/>
            <a:ext cx="1693252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57;p19"/>
          <p:cNvSpPr txBox="1">
            <a:spLocks/>
          </p:cNvSpPr>
          <p:nvPr/>
        </p:nvSpPr>
        <p:spPr>
          <a:xfrm>
            <a:off x="455816" y="1059582"/>
            <a:ext cx="1410922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Data </a:t>
            </a:r>
            <a:r>
              <a:rPr lang="et-EE" sz="1600" dirty="0" smtClean="0"/>
              <a:t>Analytics</a:t>
            </a:r>
            <a:endParaRPr lang="en-US" sz="1600" dirty="0"/>
          </a:p>
        </p:txBody>
      </p:sp>
      <p:sp>
        <p:nvSpPr>
          <p:cNvPr id="36" name="Google Shape;8678;p61"/>
          <p:cNvSpPr/>
          <p:nvPr/>
        </p:nvSpPr>
        <p:spPr>
          <a:xfrm>
            <a:off x="3306898" y="1027395"/>
            <a:ext cx="1008112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57;p19"/>
          <p:cNvSpPr txBox="1">
            <a:spLocks/>
          </p:cNvSpPr>
          <p:nvPr/>
        </p:nvSpPr>
        <p:spPr>
          <a:xfrm>
            <a:off x="3378906" y="1090563"/>
            <a:ext cx="825850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Inventory</a:t>
            </a:r>
            <a:endParaRPr lang="en-US" sz="1600" dirty="0"/>
          </a:p>
        </p:txBody>
      </p:sp>
      <p:sp>
        <p:nvSpPr>
          <p:cNvPr id="38" name="Google Shape;8678;p61"/>
          <p:cNvSpPr/>
          <p:nvPr/>
        </p:nvSpPr>
        <p:spPr>
          <a:xfrm>
            <a:off x="5815843" y="1027395"/>
            <a:ext cx="1163463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857;p19"/>
          <p:cNvSpPr txBox="1">
            <a:spLocks/>
          </p:cNvSpPr>
          <p:nvPr/>
        </p:nvSpPr>
        <p:spPr>
          <a:xfrm>
            <a:off x="5927991" y="1084083"/>
            <a:ext cx="979307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Production</a:t>
            </a:r>
            <a:endParaRPr lang="en-US" sz="1600" dirty="0"/>
          </a:p>
        </p:txBody>
      </p:sp>
      <p:sp>
        <p:nvSpPr>
          <p:cNvPr id="40" name="Google Shape;8678;p61"/>
          <p:cNvSpPr/>
          <p:nvPr/>
        </p:nvSpPr>
        <p:spPr>
          <a:xfrm>
            <a:off x="1434690" y="3570272"/>
            <a:ext cx="2160240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57;p19"/>
          <p:cNvSpPr txBox="1">
            <a:spLocks/>
          </p:cNvSpPr>
          <p:nvPr/>
        </p:nvSpPr>
        <p:spPr>
          <a:xfrm>
            <a:off x="1578706" y="3651870"/>
            <a:ext cx="2125592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Demand forecasting</a:t>
            </a:r>
            <a:endParaRPr lang="en-US" sz="1600" dirty="0"/>
          </a:p>
        </p:txBody>
      </p:sp>
      <p:sp>
        <p:nvSpPr>
          <p:cNvPr id="42" name="Google Shape;8678;p61"/>
          <p:cNvSpPr/>
          <p:nvPr/>
        </p:nvSpPr>
        <p:spPr>
          <a:xfrm>
            <a:off x="4552742" y="3570272"/>
            <a:ext cx="1202861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678;p61"/>
          <p:cNvSpPr/>
          <p:nvPr/>
        </p:nvSpPr>
        <p:spPr>
          <a:xfrm>
            <a:off x="6911196" y="3570272"/>
            <a:ext cx="1693252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57;p19"/>
          <p:cNvSpPr txBox="1">
            <a:spLocks/>
          </p:cNvSpPr>
          <p:nvPr/>
        </p:nvSpPr>
        <p:spPr>
          <a:xfrm>
            <a:off x="4843370" y="3610843"/>
            <a:ext cx="69577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Supply</a:t>
            </a:r>
            <a:endParaRPr lang="en-US" sz="1600" dirty="0"/>
          </a:p>
        </p:txBody>
      </p:sp>
      <p:sp>
        <p:nvSpPr>
          <p:cNvPr id="45" name="Google Shape;857;p19"/>
          <p:cNvSpPr txBox="1">
            <a:spLocks/>
          </p:cNvSpPr>
          <p:nvPr/>
        </p:nvSpPr>
        <p:spPr>
          <a:xfrm>
            <a:off x="7206062" y="3662263"/>
            <a:ext cx="114139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Distribution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496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6" name="Google Shape;997;p20"/>
          <p:cNvSpPr txBox="1">
            <a:spLocks/>
          </p:cNvSpPr>
          <p:nvPr/>
        </p:nvSpPr>
        <p:spPr>
          <a:xfrm>
            <a:off x="529208" y="123478"/>
            <a:ext cx="7787208" cy="5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 b="0" i="0" u="none" strike="noStrike" cap="non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>
            <a:r>
              <a:rPr lang="et-EE" sz="4400" dirty="0" smtClean="0"/>
              <a:t>Management</a:t>
            </a:r>
            <a:endParaRPr lang="en-US" sz="4400" dirty="0" smtClean="0"/>
          </a:p>
          <a:p>
            <a:endParaRPr lang="et-EE" sz="44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103606" y="1799892"/>
            <a:ext cx="1124984" cy="1542704"/>
            <a:chOff x="683568" y="1605110"/>
            <a:chExt cx="1124984" cy="1542704"/>
          </a:xfrm>
        </p:grpSpPr>
        <p:grpSp>
          <p:nvGrpSpPr>
            <p:cNvPr id="9" name="Group 8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68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6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412401" y="2182254"/>
            <a:ext cx="1124984" cy="1520381"/>
            <a:chOff x="2008515" y="1987472"/>
            <a:chExt cx="1124984" cy="1520381"/>
          </a:xfrm>
        </p:grpSpPr>
        <p:grpSp>
          <p:nvGrpSpPr>
            <p:cNvPr id="71" name="Group 70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72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8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2721196" y="1799892"/>
            <a:ext cx="1124984" cy="1542704"/>
            <a:chOff x="683568" y="1605110"/>
            <a:chExt cx="1124984" cy="1542704"/>
          </a:xfrm>
        </p:grpSpPr>
        <p:grpSp>
          <p:nvGrpSpPr>
            <p:cNvPr id="92" name="Group 91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3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338786" y="1799892"/>
            <a:ext cx="1124984" cy="1542704"/>
            <a:chOff x="683568" y="1605110"/>
            <a:chExt cx="1124984" cy="1542704"/>
          </a:xfrm>
        </p:grpSpPr>
        <p:grpSp>
          <p:nvGrpSpPr>
            <p:cNvPr id="97" name="Group 9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9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9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4029991" y="2198522"/>
            <a:ext cx="1124984" cy="1520381"/>
            <a:chOff x="2008515" y="1987472"/>
            <a:chExt cx="1124984" cy="1520381"/>
          </a:xfrm>
        </p:grpSpPr>
        <p:grpSp>
          <p:nvGrpSpPr>
            <p:cNvPr id="102" name="Group 101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4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3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6647581" y="2193276"/>
            <a:ext cx="1124984" cy="1520381"/>
            <a:chOff x="2008515" y="1987472"/>
            <a:chExt cx="1124984" cy="1520381"/>
          </a:xfrm>
        </p:grpSpPr>
        <p:grpSp>
          <p:nvGrpSpPr>
            <p:cNvPr id="107" name="Group 106"/>
            <p:cNvGrpSpPr/>
            <p:nvPr/>
          </p:nvGrpSpPr>
          <p:grpSpPr>
            <a:xfrm>
              <a:off x="2008515" y="1987472"/>
              <a:ext cx="1124984" cy="1149320"/>
              <a:chOff x="6278438" y="855984"/>
              <a:chExt cx="1124984" cy="1149320"/>
            </a:xfrm>
          </p:grpSpPr>
          <p:sp>
            <p:nvSpPr>
              <p:cNvPr id="10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8" name="Google Shape;8853;p61"/>
            <p:cNvSpPr/>
            <p:nvPr/>
          </p:nvSpPr>
          <p:spPr>
            <a:xfrm rot="5400000" flipV="1">
              <a:off x="2123691" y="306053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1AFE2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8678;p61"/>
          <p:cNvSpPr/>
          <p:nvPr/>
        </p:nvSpPr>
        <p:spPr>
          <a:xfrm>
            <a:off x="288349" y="1276658"/>
            <a:ext cx="940240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857;p19"/>
          <p:cNvSpPr txBox="1">
            <a:spLocks/>
          </p:cNvSpPr>
          <p:nvPr/>
        </p:nvSpPr>
        <p:spPr>
          <a:xfrm>
            <a:off x="403243" y="1355766"/>
            <a:ext cx="928397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Supply</a:t>
            </a:r>
            <a:endParaRPr lang="en-US" sz="1600" dirty="0"/>
          </a:p>
        </p:txBody>
      </p:sp>
      <p:sp>
        <p:nvSpPr>
          <p:cNvPr id="36" name="Google Shape;8678;p61"/>
          <p:cNvSpPr/>
          <p:nvPr/>
        </p:nvSpPr>
        <p:spPr>
          <a:xfrm>
            <a:off x="2771800" y="1275929"/>
            <a:ext cx="1351644" cy="48873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857;p19"/>
          <p:cNvSpPr txBox="1">
            <a:spLocks/>
          </p:cNvSpPr>
          <p:nvPr/>
        </p:nvSpPr>
        <p:spPr>
          <a:xfrm>
            <a:off x="2922499" y="1355767"/>
            <a:ext cx="1289461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Manufacture</a:t>
            </a:r>
            <a:endParaRPr lang="en-US" sz="1600" dirty="0"/>
          </a:p>
        </p:txBody>
      </p:sp>
      <p:sp>
        <p:nvSpPr>
          <p:cNvPr id="38" name="Google Shape;8678;p61"/>
          <p:cNvSpPr/>
          <p:nvPr/>
        </p:nvSpPr>
        <p:spPr>
          <a:xfrm>
            <a:off x="5008256" y="1222177"/>
            <a:ext cx="2077303" cy="513646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8678;p61"/>
          <p:cNvSpPr/>
          <p:nvPr/>
        </p:nvSpPr>
        <p:spPr>
          <a:xfrm>
            <a:off x="1327742" y="3765054"/>
            <a:ext cx="1732090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857;p19"/>
          <p:cNvSpPr txBox="1">
            <a:spLocks/>
          </p:cNvSpPr>
          <p:nvPr/>
        </p:nvSpPr>
        <p:spPr>
          <a:xfrm>
            <a:off x="1417074" y="3846652"/>
            <a:ext cx="1505425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Order Fulfillment</a:t>
            </a:r>
            <a:endParaRPr lang="en-US" sz="1600" dirty="0"/>
          </a:p>
        </p:txBody>
      </p:sp>
      <p:sp>
        <p:nvSpPr>
          <p:cNvPr id="42" name="Google Shape;8678;p61"/>
          <p:cNvSpPr/>
          <p:nvPr/>
        </p:nvSpPr>
        <p:spPr>
          <a:xfrm>
            <a:off x="3890028" y="3786296"/>
            <a:ext cx="1449456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8678;p61"/>
          <p:cNvSpPr/>
          <p:nvPr/>
        </p:nvSpPr>
        <p:spPr>
          <a:xfrm>
            <a:off x="6656333" y="3765054"/>
            <a:ext cx="1084019" cy="513646"/>
          </a:xfrm>
          <a:prstGeom prst="rect">
            <a:avLst/>
          </a:prstGeom>
          <a:noFill/>
          <a:ln w="1905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857;p19"/>
          <p:cNvSpPr txBox="1">
            <a:spLocks/>
          </p:cNvSpPr>
          <p:nvPr/>
        </p:nvSpPr>
        <p:spPr>
          <a:xfrm>
            <a:off x="3944334" y="3867893"/>
            <a:ext cx="1415856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Transportation</a:t>
            </a:r>
            <a:endParaRPr lang="en-US" sz="1600" dirty="0"/>
          </a:p>
        </p:txBody>
      </p:sp>
      <p:sp>
        <p:nvSpPr>
          <p:cNvPr id="45" name="Google Shape;857;p19"/>
          <p:cNvSpPr txBox="1">
            <a:spLocks/>
          </p:cNvSpPr>
          <p:nvPr/>
        </p:nvSpPr>
        <p:spPr>
          <a:xfrm>
            <a:off x="6732240" y="3846652"/>
            <a:ext cx="1566143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/>
              <a:t>Warehouse</a:t>
            </a:r>
            <a:endParaRPr lang="en-US" sz="16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7956376" y="1788870"/>
            <a:ext cx="1124984" cy="1542704"/>
            <a:chOff x="683568" y="1605110"/>
            <a:chExt cx="1124984" cy="1542704"/>
          </a:xfrm>
        </p:grpSpPr>
        <p:grpSp>
          <p:nvGrpSpPr>
            <p:cNvPr id="47" name="Group 46"/>
            <p:cNvGrpSpPr/>
            <p:nvPr/>
          </p:nvGrpSpPr>
          <p:grpSpPr>
            <a:xfrm>
              <a:off x="683568" y="1998494"/>
              <a:ext cx="1124984" cy="1149320"/>
              <a:chOff x="6278438" y="855984"/>
              <a:chExt cx="1124984" cy="1149320"/>
            </a:xfrm>
          </p:grpSpPr>
          <p:sp>
            <p:nvSpPr>
              <p:cNvPr id="49" name="Freeform 7"/>
              <p:cNvSpPr>
                <a:spLocks noChangeAspect="1"/>
              </p:cNvSpPr>
              <p:nvPr/>
            </p:nvSpPr>
            <p:spPr bwMode="auto">
              <a:xfrm>
                <a:off x="6278438" y="855984"/>
                <a:ext cx="1124984" cy="528353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1F4658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7"/>
              <p:cNvSpPr>
                <a:spLocks noChangeAspect="1"/>
              </p:cNvSpPr>
              <p:nvPr/>
            </p:nvSpPr>
            <p:spPr bwMode="auto">
              <a:xfrm flipV="1">
                <a:off x="6278438" y="1419622"/>
                <a:ext cx="1124984" cy="585682"/>
              </a:xfrm>
              <a:custGeom>
                <a:avLst/>
                <a:gdLst>
                  <a:gd name="T0" fmla="*/ 210 w 421"/>
                  <a:gd name="T1" fmla="*/ 57 h 210"/>
                  <a:gd name="T2" fmla="*/ 364 w 421"/>
                  <a:gd name="T3" fmla="*/ 210 h 210"/>
                  <a:gd name="T4" fmla="*/ 421 w 421"/>
                  <a:gd name="T5" fmla="*/ 210 h 210"/>
                  <a:gd name="T6" fmla="*/ 210 w 421"/>
                  <a:gd name="T7" fmla="*/ 0 h 210"/>
                  <a:gd name="T8" fmla="*/ 0 w 421"/>
                  <a:gd name="T9" fmla="*/ 210 h 210"/>
                  <a:gd name="T10" fmla="*/ 57 w 421"/>
                  <a:gd name="T11" fmla="*/ 210 h 210"/>
                  <a:gd name="T12" fmla="*/ 210 w 421"/>
                  <a:gd name="T13" fmla="*/ 57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1" h="210">
                    <a:moveTo>
                      <a:pt x="210" y="57"/>
                    </a:moveTo>
                    <a:cubicBezTo>
                      <a:pt x="295" y="57"/>
                      <a:pt x="364" y="126"/>
                      <a:pt x="364" y="210"/>
                    </a:cubicBezTo>
                    <a:cubicBezTo>
                      <a:pt x="421" y="210"/>
                      <a:pt x="421" y="210"/>
                      <a:pt x="421" y="210"/>
                    </a:cubicBezTo>
                    <a:cubicBezTo>
                      <a:pt x="421" y="93"/>
                      <a:pt x="327" y="0"/>
                      <a:pt x="210" y="0"/>
                    </a:cubicBezTo>
                    <a:cubicBezTo>
                      <a:pt x="93" y="0"/>
                      <a:pt x="0" y="93"/>
                      <a:pt x="0" y="210"/>
                    </a:cubicBezTo>
                    <a:cubicBezTo>
                      <a:pt x="57" y="210"/>
                      <a:pt x="57" y="210"/>
                      <a:pt x="57" y="210"/>
                    </a:cubicBezTo>
                    <a:cubicBezTo>
                      <a:pt x="57" y="126"/>
                      <a:pt x="126" y="57"/>
                      <a:pt x="210" y="57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8" name="Google Shape;8853;p61"/>
            <p:cNvSpPr/>
            <p:nvPr/>
          </p:nvSpPr>
          <p:spPr>
            <a:xfrm rot="16200000" flipV="1">
              <a:off x="1244364" y="1620378"/>
              <a:ext cx="462583" cy="432048"/>
            </a:xfrm>
            <a:custGeom>
              <a:avLst/>
              <a:gdLst/>
              <a:ahLst/>
              <a:cxnLst/>
              <a:rect l="l" t="t" r="r" b="b"/>
              <a:pathLst>
                <a:path w="34959" h="1" fill="none" extrusionOk="0">
                  <a:moveTo>
                    <a:pt x="1" y="1"/>
                  </a:moveTo>
                  <a:lnTo>
                    <a:pt x="34959" y="1"/>
                  </a:lnTo>
                </a:path>
              </a:pathLst>
            </a:custGeom>
            <a:noFill/>
            <a:ln w="38100" cap="rnd" cmpd="sng">
              <a:solidFill>
                <a:srgbClr val="0E414A"/>
              </a:solidFill>
              <a:prstDash val="solid"/>
              <a:round/>
              <a:headEnd type="none" w="sm" len="sm"/>
              <a:tailEnd type="oval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8678;p61"/>
          <p:cNvSpPr/>
          <p:nvPr/>
        </p:nvSpPr>
        <p:spPr>
          <a:xfrm>
            <a:off x="7772565" y="1094278"/>
            <a:ext cx="1114301" cy="648822"/>
          </a:xfrm>
          <a:prstGeom prst="rect">
            <a:avLst/>
          </a:prstGeom>
          <a:noFill/>
          <a:ln w="19050" cap="flat" cmpd="sng">
            <a:solidFill>
              <a:srgbClr val="435A7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857;p19"/>
          <p:cNvSpPr txBox="1">
            <a:spLocks/>
          </p:cNvSpPr>
          <p:nvPr/>
        </p:nvSpPr>
        <p:spPr>
          <a:xfrm>
            <a:off x="7919624" y="1059582"/>
            <a:ext cx="967242" cy="631652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Customer s</a:t>
            </a:r>
            <a:r>
              <a:rPr lang="et-EE" sz="1600" dirty="0" smtClean="0"/>
              <a:t>ervice</a:t>
            </a:r>
            <a:endParaRPr lang="en-US" sz="1600" dirty="0"/>
          </a:p>
        </p:txBody>
      </p:sp>
      <p:sp>
        <p:nvSpPr>
          <p:cNvPr id="55" name="Google Shape;857;p19"/>
          <p:cNvSpPr txBox="1">
            <a:spLocks/>
          </p:cNvSpPr>
          <p:nvPr/>
        </p:nvSpPr>
        <p:spPr>
          <a:xfrm>
            <a:off x="5122624" y="1314470"/>
            <a:ext cx="1962935" cy="329059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indent="0">
              <a:buNone/>
            </a:pPr>
            <a:r>
              <a:rPr lang="et-EE" sz="1600" dirty="0" smtClean="0"/>
              <a:t>Distribution Channels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317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202</Words>
  <Application>Microsoft Office PowerPoint</Application>
  <PresentationFormat>On-screen Show (16:9)</PresentationFormat>
  <Paragraphs>125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Barlow Light</vt:lpstr>
      <vt:lpstr>Barlow</vt:lpstr>
      <vt:lpstr>Raleway SemiBold</vt:lpstr>
      <vt:lpstr>Calibri</vt:lpstr>
      <vt:lpstr>Raleway</vt:lpstr>
      <vt:lpstr>맑은 고딕</vt:lpstr>
      <vt:lpstr>Gaoler template</vt:lpstr>
      <vt:lpstr>SCM  mind maps </vt:lpstr>
      <vt:lpstr>Supply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ADMIN</dc:creator>
  <cp:lastModifiedBy>ADMIN</cp:lastModifiedBy>
  <cp:revision>142</cp:revision>
  <dcterms:modified xsi:type="dcterms:W3CDTF">2020-04-28T16:05:45Z</dcterms:modified>
</cp:coreProperties>
</file>