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9" r:id="rId3"/>
    <p:sldId id="260" r:id="rId4"/>
    <p:sldId id="293" r:id="rId5"/>
    <p:sldId id="330" r:id="rId6"/>
    <p:sldId id="342" r:id="rId7"/>
    <p:sldId id="346" r:id="rId8"/>
    <p:sldId id="334" r:id="rId9"/>
    <p:sldId id="336" r:id="rId10"/>
    <p:sldId id="338" r:id="rId11"/>
    <p:sldId id="340" r:id="rId12"/>
    <p:sldId id="341" r:id="rId13"/>
    <p:sldId id="331" r:id="rId14"/>
    <p:sldId id="339" r:id="rId15"/>
    <p:sldId id="344" r:id="rId16"/>
    <p:sldId id="343" r:id="rId17"/>
    <p:sldId id="328" r:id="rId18"/>
    <p:sldId id="329" r:id="rId19"/>
    <p:sldId id="347" r:id="rId20"/>
    <p:sldId id="348" r:id="rId21"/>
  </p:sldIdLst>
  <p:sldSz cx="9144000" cy="5143500" type="screen16x9"/>
  <p:notesSz cx="6858000" cy="9144000"/>
  <p:embeddedFontLst>
    <p:embeddedFont>
      <p:font typeface="Barlow Light" charset="0"/>
      <p:regular r:id="rId23"/>
      <p:bold r:id="rId24"/>
      <p:italic r:id="rId25"/>
      <p:boldItalic r:id="rId26"/>
    </p:embeddedFont>
    <p:embeddedFont>
      <p:font typeface="Raleway SemiBold" charset="0"/>
      <p:regular r:id="rId27"/>
      <p:bold r:id="rId28"/>
      <p:italic r:id="rId29"/>
      <p:boldItalic r:id="rId30"/>
    </p:embeddedFon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맑은 고딕" pitchFamily="34" charset="-127"/>
      <p:regular r:id="rId35"/>
      <p:bold r:id="rId36"/>
    </p:embeddedFont>
    <p:embeddedFont>
      <p:font typeface="Raleway" charset="0"/>
      <p:regular r:id="rId37"/>
      <p:bold r:id="rId38"/>
      <p:italic r:id="rId39"/>
      <p:boldItalic r:id="rId40"/>
    </p:embeddedFont>
    <p:embeddedFont>
      <p:font typeface="Barlow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FE2"/>
    <a:srgbClr val="C5C7C9"/>
    <a:srgbClr val="3EB1D5"/>
    <a:srgbClr val="01224B"/>
    <a:srgbClr val="0E414A"/>
    <a:srgbClr val="435A72"/>
    <a:srgbClr val="61C2DD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10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70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640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979712" y="2067694"/>
            <a:ext cx="5322640" cy="14401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LOGISTICS</a:t>
            </a:r>
            <a:br>
              <a:rPr lang="et-EE" dirty="0" smtClean="0"/>
            </a:br>
            <a:endParaRPr dirty="0"/>
          </a:p>
        </p:txBody>
      </p:sp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 Facts You Didn't Know About Henry F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74"/>
            <a:ext cx="9142623" cy="514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123478"/>
            <a:ext cx="6063208" cy="15841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Efficiency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Our customers can choose whatever colour they like for their car as long as it is black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0" y="10582"/>
            <a:ext cx="9155046" cy="1121007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8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  Responsiveness </a:t>
            </a:r>
            <a:br>
              <a:rPr lang="et-EE" sz="28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</a:br>
            <a:r>
              <a:rPr lang="et-EE" sz="18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    Configure your car             </a:t>
            </a:r>
            <a:endParaRPr sz="18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582"/>
            <a:ext cx="915504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8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0" y="10582"/>
            <a:ext cx="9155046" cy="1121007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8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  Responsiveness</a:t>
            </a:r>
            <a:endParaRPr sz="28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    Order a car what will be built for you in months</a:t>
            </a:r>
            <a:endParaRPr sz="18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582"/>
            <a:ext cx="915504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3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ln w="6350"/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4" name="Google Shape;247;p23"/>
          <p:cNvSpPr/>
          <p:nvPr/>
        </p:nvSpPr>
        <p:spPr>
          <a:xfrm>
            <a:off x="-180528" y="1059582"/>
            <a:ext cx="1835696" cy="4442914"/>
          </a:xfrm>
          <a:prstGeom prst="rect">
            <a:avLst/>
          </a:prstGeom>
          <a:noFill/>
          <a:ln w="6350" cap="flat" cmpd="sng">
            <a:solidFill>
              <a:srgbClr val="FFFFFF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47;p23"/>
          <p:cNvSpPr/>
          <p:nvPr/>
        </p:nvSpPr>
        <p:spPr>
          <a:xfrm>
            <a:off x="1655168" y="1059582"/>
            <a:ext cx="1907704" cy="4442914"/>
          </a:xfrm>
          <a:prstGeom prst="rect">
            <a:avLst/>
          </a:prstGeom>
          <a:noFill/>
          <a:ln w="6350" cap="flat" cmpd="sng">
            <a:solidFill>
              <a:srgbClr val="FFFFFF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47;p23"/>
          <p:cNvSpPr/>
          <p:nvPr/>
        </p:nvSpPr>
        <p:spPr>
          <a:xfrm>
            <a:off x="7380312" y="-113790"/>
            <a:ext cx="1907704" cy="5637868"/>
          </a:xfrm>
          <a:prstGeom prst="rect">
            <a:avLst/>
          </a:prstGeom>
          <a:noFill/>
          <a:ln w="6350" cap="flat" cmpd="sng">
            <a:solidFill>
              <a:srgbClr val="FFFFFF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47;p23"/>
          <p:cNvSpPr/>
          <p:nvPr/>
        </p:nvSpPr>
        <p:spPr>
          <a:xfrm>
            <a:off x="3563888" y="1059582"/>
            <a:ext cx="1907704" cy="4464496"/>
          </a:xfrm>
          <a:prstGeom prst="rect">
            <a:avLst/>
          </a:prstGeom>
          <a:noFill/>
          <a:ln w="6350" cap="flat" cmpd="sng">
            <a:solidFill>
              <a:srgbClr val="FFFFFF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47;p23"/>
          <p:cNvSpPr/>
          <p:nvPr/>
        </p:nvSpPr>
        <p:spPr>
          <a:xfrm>
            <a:off x="5472608" y="-113790"/>
            <a:ext cx="1907704" cy="5637868"/>
          </a:xfrm>
          <a:prstGeom prst="rect">
            <a:avLst/>
          </a:prstGeom>
          <a:noFill/>
          <a:ln w="6350" cap="flat" cmpd="sng">
            <a:solidFill>
              <a:srgbClr val="FFFFFF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539552" y="1373377"/>
            <a:ext cx="588260" cy="603142"/>
          </a:xfrm>
          <a:prstGeom prst="ellipse">
            <a:avLst/>
          </a:prstGeom>
          <a:solidFill>
            <a:schemeClr val="bg1"/>
          </a:solidFill>
          <a:ln w="6350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96336" y="2120538"/>
            <a:ext cx="1430200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INFORMATION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4790" y="2139702"/>
            <a:ext cx="1362874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PRODUCTION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51720" y="2139702"/>
            <a:ext cx="1095172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LOCATION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923928" y="2139702"/>
            <a:ext cx="1213794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INVENTORY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08104" y="2139702"/>
            <a:ext cx="1800493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TRANSPORTATION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27556" y="1392544"/>
            <a:ext cx="588260" cy="603142"/>
            <a:chOff x="2051720" y="411510"/>
            <a:chExt cx="588260" cy="603142"/>
          </a:xfrm>
        </p:grpSpPr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2051720" y="411510"/>
              <a:ext cx="588260" cy="60314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651" y="538075"/>
              <a:ext cx="335427" cy="350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Oval 30"/>
          <p:cNvSpPr>
            <a:spLocks noChangeAspect="1"/>
          </p:cNvSpPr>
          <p:nvPr/>
        </p:nvSpPr>
        <p:spPr>
          <a:xfrm>
            <a:off x="4175029" y="1373377"/>
            <a:ext cx="588260" cy="603142"/>
          </a:xfrm>
          <a:prstGeom prst="ellipse">
            <a:avLst/>
          </a:prstGeom>
          <a:solidFill>
            <a:schemeClr val="bg1"/>
          </a:solidFill>
          <a:ln w="6350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114220" y="1373377"/>
            <a:ext cx="588260" cy="603142"/>
          </a:xfrm>
          <a:prstGeom prst="ellipse">
            <a:avLst/>
          </a:prstGeom>
          <a:solidFill>
            <a:schemeClr val="bg1"/>
          </a:solidFill>
          <a:ln w="6350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956376" y="1392544"/>
            <a:ext cx="588260" cy="603142"/>
          </a:xfrm>
          <a:prstGeom prst="ellipse">
            <a:avLst/>
          </a:prstGeom>
          <a:solidFill>
            <a:schemeClr val="bg1"/>
          </a:solidFill>
          <a:ln w="6350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8849"/>
            <a:ext cx="320514" cy="380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49" y="1463857"/>
            <a:ext cx="400620" cy="4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40120"/>
            <a:ext cx="402269" cy="3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537" y="1519735"/>
            <a:ext cx="379937" cy="36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Google Shape;1997;p32"/>
          <p:cNvSpPr txBox="1">
            <a:spLocks/>
          </p:cNvSpPr>
          <p:nvPr/>
        </p:nvSpPr>
        <p:spPr>
          <a:xfrm>
            <a:off x="107504" y="51470"/>
            <a:ext cx="5184575" cy="864096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Supply chain management:</a:t>
            </a:r>
          </a:p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Drivers</a:t>
            </a:r>
            <a:endParaRPr lang="en-US" sz="3000" dirty="0" smtClean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7" name="Text Placeholder 1"/>
          <p:cNvSpPr txBox="1">
            <a:spLocks/>
          </p:cNvSpPr>
          <p:nvPr/>
        </p:nvSpPr>
        <p:spPr>
          <a:xfrm>
            <a:off x="35496" y="2652250"/>
            <a:ext cx="1462276" cy="193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Qualities of products 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Quantity of products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Cycle 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Scheduling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Price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Innovation</a:t>
            </a: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8" name="Text Placeholder 1"/>
          <p:cNvSpPr txBox="1">
            <a:spLocks/>
          </p:cNvSpPr>
          <p:nvPr/>
        </p:nvSpPr>
        <p:spPr>
          <a:xfrm>
            <a:off x="1547664" y="2643758"/>
            <a:ext cx="2157202" cy="18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Where to produce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Where to store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Where to distribute</a:t>
            </a:r>
          </a:p>
          <a:p>
            <a:pPr>
              <a:buClr>
                <a:schemeClr val="bg1"/>
              </a:buClr>
            </a:pPr>
            <a:endParaRPr lang="et-EE" sz="1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3563888" y="2643758"/>
            <a:ext cx="1782302" cy="143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Quantity of product to store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Cycle inventory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Season inventory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Safety inventory</a:t>
            </a: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0" name="Text Placeholder 1"/>
          <p:cNvSpPr txBox="1">
            <a:spLocks/>
          </p:cNvSpPr>
          <p:nvPr/>
        </p:nvSpPr>
        <p:spPr>
          <a:xfrm>
            <a:off x="5579819" y="2724258"/>
            <a:ext cx="1800493" cy="229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How to move products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Time vs costs</a:t>
            </a:r>
          </a:p>
          <a:p>
            <a:pPr>
              <a:buClr>
                <a:schemeClr val="bg1"/>
              </a:buClr>
            </a:pPr>
            <a:r>
              <a:rPr lang="et-EE" sz="1400" dirty="0">
                <a:solidFill>
                  <a:schemeClr val="bg1"/>
                </a:solidFill>
              </a:rPr>
              <a:t>O</a:t>
            </a:r>
            <a:r>
              <a:rPr lang="et-EE" sz="1400" dirty="0" smtClean="0">
                <a:solidFill>
                  <a:schemeClr val="bg1"/>
                </a:solidFill>
              </a:rPr>
              <a:t>utsourcing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Size of cargo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Frequency</a:t>
            </a:r>
          </a:p>
          <a:p>
            <a:pPr>
              <a:buClr>
                <a:schemeClr val="bg1"/>
              </a:buClr>
            </a:pPr>
            <a:endParaRPr lang="et-EE" sz="1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1" name="Text Placeholder 1"/>
          <p:cNvSpPr txBox="1">
            <a:spLocks/>
          </p:cNvSpPr>
          <p:nvPr/>
        </p:nvSpPr>
        <p:spPr>
          <a:xfrm>
            <a:off x="7452320" y="2715766"/>
            <a:ext cx="1547664" cy="19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What info to collect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How often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Metrics &amp; Kpi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Automation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Security</a:t>
            </a:r>
          </a:p>
          <a:p>
            <a:pPr>
              <a:buClr>
                <a:schemeClr val="bg1"/>
              </a:buClr>
            </a:pPr>
            <a:endParaRPr lang="et-EE" sz="1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179512" y="173552"/>
            <a:ext cx="8507288" cy="5979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4000" dirty="0" smtClean="0"/>
              <a:t>Efficiency vs Responsiveness</a:t>
            </a:r>
            <a:endParaRPr sz="4000" dirty="0"/>
          </a:p>
        </p:txBody>
      </p:sp>
      <p:graphicFrame>
        <p:nvGraphicFramePr>
          <p:cNvPr id="1045" name="Google Shape;1045;p24"/>
          <p:cNvGraphicFramePr/>
          <p:nvPr>
            <p:extLst>
              <p:ext uri="{D42A27DB-BD31-4B8C-83A1-F6EECF244321}">
                <p14:modId xmlns:p14="http://schemas.microsoft.com/office/powerpoint/2010/main" val="3343998965"/>
              </p:ext>
            </p:extLst>
          </p:nvPr>
        </p:nvGraphicFramePr>
        <p:xfrm>
          <a:off x="395537" y="771550"/>
          <a:ext cx="7488831" cy="4436304"/>
        </p:xfrm>
        <a:graphic>
          <a:graphicData uri="http://schemas.openxmlformats.org/drawingml/2006/table">
            <a:tbl>
              <a:tblPr>
                <a:noFill/>
                <a:tableStyleId>{CA79B213-A7B1-4D54-87E7-7F15D3F6DC19}</a:tableStyleId>
              </a:tblPr>
              <a:tblGrid>
                <a:gridCol w="1569231"/>
                <a:gridCol w="2535677"/>
                <a:gridCol w="3383923"/>
              </a:tblGrid>
              <a:tr h="3600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Responsiveness</a:t>
                      </a:r>
                      <a:endParaRPr sz="1100" b="0" dirty="0">
                        <a:solidFill>
                          <a:schemeClr val="accent1"/>
                        </a:solidFill>
                        <a:latin typeface="Raleway SemiBold" charset="0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Efficiency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9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6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Production</a:t>
                      </a: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Excess </a:t>
                      </a: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capacity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Flexible manifacturing</a:t>
                      </a:r>
                      <a:endParaRPr lang="en-US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Few central production plants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Full </a:t>
                      </a:r>
                      <a:r>
                        <a:rPr lang="en-US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capacity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Narrow focus</a:t>
                      </a:r>
                      <a:endParaRPr lang="en-US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Few central production plants</a:t>
                      </a:r>
                      <a:endParaRPr lang="et-EE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6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Location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Many locations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Close to</a:t>
                      </a: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customer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Small area coverage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Few central locations</a:t>
                      </a: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serve wide areas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t-EE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b="1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32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6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Inventory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 inventory levels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Wide range of products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t-EE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Low inventory</a:t>
                      </a: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levels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Small product’s range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b="1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32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6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Transportation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Frequent shipment</a:t>
                      </a:r>
                      <a:endParaRPr lang="et-EE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Small quantity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Fast and expensive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Few shipments</a:t>
                      </a:r>
                      <a:endParaRPr lang="en-US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Large quantities</a:t>
                      </a:r>
                      <a:endParaRPr lang="en-US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Slow and cheaper</a:t>
                      </a:r>
                      <a:endParaRPr lang="en-US" b="1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32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6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Information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Collect and evaluate timely large amount of data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t-EE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Information costs are balanced with other resources following economy scale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711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514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Google Shape;1997;p32"/>
          <p:cNvSpPr txBox="1">
            <a:spLocks/>
          </p:cNvSpPr>
          <p:nvPr/>
        </p:nvSpPr>
        <p:spPr>
          <a:xfrm>
            <a:off x="755576" y="195486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Efficiency</a:t>
            </a:r>
            <a:endParaRPr lang="en-US" sz="3000" dirty="0" smtClean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6" name="Google Shape;1997;p32"/>
          <p:cNvSpPr txBox="1">
            <a:spLocks/>
          </p:cNvSpPr>
          <p:nvPr/>
        </p:nvSpPr>
        <p:spPr>
          <a:xfrm>
            <a:off x="4932040" y="231416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Responsiveness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9" name="Google Shape;9301;p63"/>
          <p:cNvSpPr/>
          <p:nvPr/>
        </p:nvSpPr>
        <p:spPr>
          <a:xfrm>
            <a:off x="1115616" y="987574"/>
            <a:ext cx="2952328" cy="3888432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1478776" y="1991931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Manifacture Plants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1481083" y="1243568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Raw materials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1441212" y="3547824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Distribution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1441212" y="2755736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Transportation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209134" y="1131590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Raw material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209134" y="2035656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Manifacture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209134" y="3043768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Transportation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223570" y="3979872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Distribution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1752157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2692016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3628120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Supply chain operations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smtClean="0"/>
              <a:t>The APICS SCOR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505009" y="4671398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/>
          </a:p>
        </p:txBody>
      </p:sp>
      <p:sp>
        <p:nvSpPr>
          <p:cNvPr id="136" name="Google Shape;997;p20"/>
          <p:cNvSpPr txBox="1">
            <a:spLocks/>
          </p:cNvSpPr>
          <p:nvPr/>
        </p:nvSpPr>
        <p:spPr>
          <a:xfrm>
            <a:off x="429150" y="338138"/>
            <a:ext cx="76712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800" b="1" dirty="0" smtClean="0"/>
              <a:t>S</a:t>
            </a:r>
            <a:r>
              <a:rPr lang="en-US" sz="2800" dirty="0" smtClean="0"/>
              <a:t>upply </a:t>
            </a:r>
            <a:r>
              <a:rPr lang="en-US" sz="2800" b="1" dirty="0" smtClean="0"/>
              <a:t>C</a:t>
            </a:r>
            <a:r>
              <a:rPr lang="en-US" sz="2800" dirty="0" smtClean="0"/>
              <a:t>hain </a:t>
            </a:r>
            <a:r>
              <a:rPr lang="en-US" sz="2800" b="1" dirty="0" smtClean="0"/>
              <a:t>O</a:t>
            </a:r>
            <a:r>
              <a:rPr lang="en-US" sz="2800" dirty="0" smtClean="0"/>
              <a:t>peration </a:t>
            </a:r>
            <a:r>
              <a:rPr lang="en-US" sz="2800" b="1" dirty="0" smtClean="0"/>
              <a:t>R</a:t>
            </a:r>
            <a:r>
              <a:rPr lang="en-US" sz="2800" dirty="0" smtClean="0"/>
              <a:t>eference  model</a:t>
            </a:r>
          </a:p>
        </p:txBody>
      </p:sp>
      <p:sp>
        <p:nvSpPr>
          <p:cNvPr id="31" name="Google Shape;247;p23"/>
          <p:cNvSpPr/>
          <p:nvPr/>
        </p:nvSpPr>
        <p:spPr>
          <a:xfrm>
            <a:off x="251520" y="2842450"/>
            <a:ext cx="1440160" cy="2465605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857;p19"/>
          <p:cNvSpPr txBox="1">
            <a:spLocks/>
          </p:cNvSpPr>
          <p:nvPr/>
        </p:nvSpPr>
        <p:spPr>
          <a:xfrm>
            <a:off x="302274" y="3196613"/>
            <a:ext cx="1338652" cy="182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200" dirty="0" smtClean="0"/>
              <a:t>Assess </a:t>
            </a:r>
            <a:r>
              <a:rPr lang="en-US" sz="1200" dirty="0"/>
              <a:t>supply resources,</a:t>
            </a:r>
          </a:p>
          <a:p>
            <a:pPr marL="171450" indent="-171450"/>
            <a:r>
              <a:rPr lang="et-EE" sz="1200" dirty="0" smtClean="0"/>
              <a:t>Demand Forecasting</a:t>
            </a:r>
            <a:r>
              <a:rPr lang="en-US" sz="1200" dirty="0" smtClean="0"/>
              <a:t>;</a:t>
            </a:r>
            <a:endParaRPr lang="en-US" sz="1200" dirty="0"/>
          </a:p>
          <a:p>
            <a:pPr marL="171450" indent="-171450"/>
            <a:r>
              <a:rPr lang="et-EE" sz="1200" dirty="0" smtClean="0"/>
              <a:t>I</a:t>
            </a:r>
            <a:r>
              <a:rPr lang="en-US" sz="1200" dirty="0" err="1" smtClean="0"/>
              <a:t>nventory</a:t>
            </a:r>
            <a:r>
              <a:rPr lang="en-US" sz="1200" dirty="0" smtClean="0"/>
              <a:t> management</a:t>
            </a:r>
            <a:endParaRPr lang="et-EE" sz="1200" dirty="0" smtClean="0"/>
          </a:p>
          <a:p>
            <a:pPr marL="171450" indent="-171450"/>
            <a:r>
              <a:rPr lang="et-EE" sz="1200" dirty="0" smtClean="0"/>
              <a:t>Product Pricing</a:t>
            </a:r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68" name="Google Shape;247;p23"/>
          <p:cNvSpPr/>
          <p:nvPr/>
        </p:nvSpPr>
        <p:spPr>
          <a:xfrm>
            <a:off x="1835696" y="2842451"/>
            <a:ext cx="1440160" cy="2465604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857;p19"/>
          <p:cNvSpPr txBox="1">
            <a:spLocks/>
          </p:cNvSpPr>
          <p:nvPr/>
        </p:nvSpPr>
        <p:spPr>
          <a:xfrm>
            <a:off x="1990160" y="3291830"/>
            <a:ext cx="1296144" cy="185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/>
              <a:t>Purchasing</a:t>
            </a:r>
            <a:endParaRPr lang="en-US" sz="1200" dirty="0"/>
          </a:p>
          <a:p>
            <a:pPr marL="171450" indent="-171450"/>
            <a:r>
              <a:rPr lang="et-EE" sz="1200" dirty="0" smtClean="0"/>
              <a:t>Materials management</a:t>
            </a:r>
          </a:p>
          <a:p>
            <a:pPr marL="171450" indent="-171450"/>
            <a:r>
              <a:rPr lang="et-EE" sz="1200" dirty="0" smtClean="0"/>
              <a:t>Vendor </a:t>
            </a:r>
            <a:r>
              <a:rPr lang="et-EE" sz="1200" dirty="0"/>
              <a:t>selection</a:t>
            </a:r>
          </a:p>
          <a:p>
            <a:pPr marL="171450" indent="-171450"/>
            <a:r>
              <a:rPr lang="et-EE" sz="1200" dirty="0" smtClean="0"/>
              <a:t>Contract </a:t>
            </a:r>
            <a:r>
              <a:rPr lang="et-EE" sz="1200" dirty="0"/>
              <a:t>management</a:t>
            </a:r>
            <a:endParaRPr lang="en-US" dirty="0"/>
          </a:p>
        </p:txBody>
      </p:sp>
      <p:sp>
        <p:nvSpPr>
          <p:cNvPr id="73" name="Google Shape;247;p23"/>
          <p:cNvSpPr/>
          <p:nvPr/>
        </p:nvSpPr>
        <p:spPr>
          <a:xfrm>
            <a:off x="3491880" y="2842450"/>
            <a:ext cx="1440160" cy="2537613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857;p19"/>
          <p:cNvSpPr txBox="1">
            <a:spLocks/>
          </p:cNvSpPr>
          <p:nvPr/>
        </p:nvSpPr>
        <p:spPr>
          <a:xfrm>
            <a:off x="3559330" y="3291829"/>
            <a:ext cx="1305260" cy="17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 smtClean="0"/>
              <a:t>Product Management</a:t>
            </a:r>
          </a:p>
          <a:p>
            <a:pPr marL="171450" indent="-171450"/>
            <a:r>
              <a:rPr lang="et-EE" sz="1200" dirty="0" smtClean="0"/>
              <a:t>Facility Management</a:t>
            </a:r>
          </a:p>
          <a:p>
            <a:pPr marL="171450" indent="-171450"/>
            <a:r>
              <a:rPr lang="et-EE" sz="1200" dirty="0" smtClean="0"/>
              <a:t>Production Scheduling</a:t>
            </a:r>
          </a:p>
          <a:p>
            <a:pPr marL="171450" indent="-171450"/>
            <a:r>
              <a:rPr lang="et-EE" sz="1200" dirty="0" smtClean="0"/>
              <a:t>Quality Control</a:t>
            </a:r>
          </a:p>
          <a:p>
            <a:pPr marL="171450" indent="-171450"/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78" name="Google Shape;247;p23"/>
          <p:cNvSpPr/>
          <p:nvPr/>
        </p:nvSpPr>
        <p:spPr>
          <a:xfrm>
            <a:off x="5148064" y="2842450"/>
            <a:ext cx="1440160" cy="2537613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857;p19"/>
          <p:cNvSpPr txBox="1">
            <a:spLocks/>
          </p:cNvSpPr>
          <p:nvPr/>
        </p:nvSpPr>
        <p:spPr>
          <a:xfrm>
            <a:off x="5292080" y="3380967"/>
            <a:ext cx="1205468" cy="163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 smtClean="0"/>
              <a:t>Sales and promotion</a:t>
            </a:r>
            <a:endParaRPr lang="en-US" sz="1200" dirty="0"/>
          </a:p>
          <a:p>
            <a:pPr marL="171450" indent="-171450"/>
            <a:r>
              <a:rPr lang="et-EE" sz="1200" dirty="0" smtClean="0"/>
              <a:t>Distribution channels</a:t>
            </a:r>
            <a:endParaRPr lang="en-US" sz="1200" dirty="0"/>
          </a:p>
          <a:p>
            <a:pPr marL="171450" indent="-171450"/>
            <a:r>
              <a:rPr lang="et-EE" sz="1200" dirty="0" smtClean="0"/>
              <a:t>Import/Export</a:t>
            </a:r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83" name="Google Shape;247;p23"/>
          <p:cNvSpPr/>
          <p:nvPr/>
        </p:nvSpPr>
        <p:spPr>
          <a:xfrm>
            <a:off x="6876256" y="2842451"/>
            <a:ext cx="1440160" cy="2537612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57;p19"/>
          <p:cNvSpPr txBox="1">
            <a:spLocks/>
          </p:cNvSpPr>
          <p:nvPr/>
        </p:nvSpPr>
        <p:spPr>
          <a:xfrm>
            <a:off x="6982962" y="3390869"/>
            <a:ext cx="1261446" cy="13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200" dirty="0" smtClean="0"/>
              <a:t>Defective</a:t>
            </a:r>
            <a:endParaRPr lang="en-US" sz="1200" dirty="0"/>
          </a:p>
          <a:p>
            <a:pPr marL="171450" indent="-171450"/>
            <a:r>
              <a:rPr lang="en-US" sz="1200" dirty="0"/>
              <a:t>Warranty</a:t>
            </a:r>
          </a:p>
          <a:p>
            <a:pPr marL="171450" indent="-171450"/>
            <a:r>
              <a:rPr lang="en-US" sz="1200" dirty="0" smtClean="0"/>
              <a:t>E</a:t>
            </a:r>
            <a:r>
              <a:rPr lang="et-EE" sz="1200" dirty="0" smtClean="0"/>
              <a:t>OL</a:t>
            </a:r>
          </a:p>
          <a:p>
            <a:pPr marL="171450" indent="-171450"/>
            <a:r>
              <a:rPr lang="et-EE" sz="1200" dirty="0" smtClean="0"/>
              <a:t>Replacement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990160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SOURCE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6508" y="289873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PLAN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35896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MAKE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92080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DELIVER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20272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RETURN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40164"/>
            <a:ext cx="1440160" cy="174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19" y="1024934"/>
            <a:ext cx="1441409" cy="177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34793"/>
            <a:ext cx="1499045" cy="175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57" y="1061506"/>
            <a:ext cx="1458087" cy="174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849" y="1054224"/>
            <a:ext cx="14763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0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310" y="-144882"/>
            <a:ext cx="182877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ln w="6350">
            <a:prstDash val="sysDot"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/>
          </a:p>
        </p:txBody>
      </p:sp>
      <p:sp>
        <p:nvSpPr>
          <p:cNvPr id="11" name="Google Shape;247;p23"/>
          <p:cNvSpPr/>
          <p:nvPr/>
        </p:nvSpPr>
        <p:spPr>
          <a:xfrm>
            <a:off x="-180528" y="-135372"/>
            <a:ext cx="1835696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7;p23"/>
          <p:cNvSpPr/>
          <p:nvPr/>
        </p:nvSpPr>
        <p:spPr>
          <a:xfrm>
            <a:off x="5292080" y="-142992"/>
            <a:ext cx="1835696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7;p23"/>
          <p:cNvSpPr/>
          <p:nvPr/>
        </p:nvSpPr>
        <p:spPr>
          <a:xfrm>
            <a:off x="7164288" y="-144882"/>
            <a:ext cx="2504700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47;p23"/>
          <p:cNvSpPr/>
          <p:nvPr/>
        </p:nvSpPr>
        <p:spPr>
          <a:xfrm>
            <a:off x="1619672" y="-144882"/>
            <a:ext cx="1835696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586;p53"/>
          <p:cNvSpPr txBox="1">
            <a:spLocks/>
          </p:cNvSpPr>
          <p:nvPr/>
        </p:nvSpPr>
        <p:spPr>
          <a:xfrm>
            <a:off x="13016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n-US" b="1" dirty="0" smtClean="0">
                <a:solidFill>
                  <a:srgbClr val="01224B"/>
                </a:solidFill>
                <a:latin typeface="Raleway SemiBold" charset="0"/>
              </a:rPr>
              <a:t>S</a:t>
            </a: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upplier’s</a:t>
            </a:r>
            <a:br>
              <a:rPr lang="et-EE" b="1" dirty="0" smtClean="0">
                <a:solidFill>
                  <a:srgbClr val="01224B"/>
                </a:solidFill>
                <a:latin typeface="Raleway SemiBold" charset="0"/>
              </a:rPr>
            </a:br>
            <a:r>
              <a:rPr lang="et-EE" sz="1200" b="1" dirty="0" smtClean="0">
                <a:solidFill>
                  <a:srgbClr val="01224B"/>
                </a:solidFill>
                <a:latin typeface="Raleway SemiBold" charset="0"/>
              </a:rPr>
              <a:t>suppliers..</a:t>
            </a:r>
            <a:endParaRPr lang="et-EE" b="1" dirty="0" smtClean="0">
              <a:solidFill>
                <a:srgbClr val="01224B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0" name="Google Shape;1586;p53"/>
          <p:cNvSpPr txBox="1">
            <a:spLocks/>
          </p:cNvSpPr>
          <p:nvPr/>
        </p:nvSpPr>
        <p:spPr>
          <a:xfrm>
            <a:off x="1828770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n-US" b="1" dirty="0" smtClean="0">
                <a:solidFill>
                  <a:srgbClr val="01224B"/>
                </a:solidFill>
                <a:latin typeface="Raleway SemiBold" charset="0"/>
              </a:rPr>
              <a:t>S</a:t>
            </a: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uppliers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1" name="Google Shape;1586;p53"/>
          <p:cNvSpPr txBox="1">
            <a:spLocks/>
          </p:cNvSpPr>
          <p:nvPr/>
        </p:nvSpPr>
        <p:spPr>
          <a:xfrm>
            <a:off x="3653030" y="1013726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Company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2" name="Google Shape;1586;p53"/>
          <p:cNvSpPr txBox="1">
            <a:spLocks/>
          </p:cNvSpPr>
          <p:nvPr/>
        </p:nvSpPr>
        <p:spPr>
          <a:xfrm>
            <a:off x="550810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Customers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3" name="Google Shape;1586;p53"/>
          <p:cNvSpPr txBox="1">
            <a:spLocks/>
          </p:cNvSpPr>
          <p:nvPr/>
        </p:nvSpPr>
        <p:spPr>
          <a:xfrm>
            <a:off x="730830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Customer’s</a:t>
            </a:r>
            <a:br>
              <a:rPr lang="et-EE" b="1" dirty="0" smtClean="0">
                <a:solidFill>
                  <a:srgbClr val="01224B"/>
                </a:solidFill>
                <a:latin typeface="Raleway SemiBold" charset="0"/>
              </a:rPr>
            </a:br>
            <a:r>
              <a:rPr lang="et-EE" sz="1200" b="1" dirty="0" smtClean="0">
                <a:solidFill>
                  <a:srgbClr val="01224B"/>
                </a:solidFill>
                <a:latin typeface="Raleway SemiBold" charset="0"/>
              </a:rPr>
              <a:t>customers..</a:t>
            </a:r>
            <a:endParaRPr lang="et-EE" b="1" dirty="0" smtClean="0">
              <a:solidFill>
                <a:srgbClr val="01224B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2771800" y="339502"/>
            <a:ext cx="321920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4484" y="3308878"/>
            <a:ext cx="1224138" cy="397367"/>
            <a:chOff x="2022132" y="3795886"/>
            <a:chExt cx="1224138" cy="397367"/>
          </a:xfrm>
        </p:grpSpPr>
        <p:grpSp>
          <p:nvGrpSpPr>
            <p:cNvPr id="73" name="Google Shape;9610;p63"/>
            <p:cNvGrpSpPr/>
            <p:nvPr/>
          </p:nvGrpSpPr>
          <p:grpSpPr>
            <a:xfrm rot="5400000">
              <a:off x="2435517" y="3382501"/>
              <a:ext cx="397367" cy="1224138"/>
              <a:chOff x="7645573" y="3754300"/>
              <a:chExt cx="293846" cy="644170"/>
            </a:xfrm>
            <a:solidFill>
              <a:schemeClr val="bg1"/>
            </a:solidFill>
          </p:grpSpPr>
          <p:sp>
            <p:nvSpPr>
              <p:cNvPr id="76" name="Google Shape;9611;p63"/>
              <p:cNvSpPr/>
              <p:nvPr/>
            </p:nvSpPr>
            <p:spPr>
              <a:xfrm>
                <a:off x="7645886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847117"/>
              <a:ext cx="330816" cy="312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053" y="3822120"/>
              <a:ext cx="350731" cy="3453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018" y="1621044"/>
            <a:ext cx="455420" cy="442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98" y="413723"/>
            <a:ext cx="426602" cy="420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" name="Group 101"/>
          <p:cNvGrpSpPr/>
          <p:nvPr/>
        </p:nvGrpSpPr>
        <p:grpSpPr>
          <a:xfrm>
            <a:off x="2915816" y="2571750"/>
            <a:ext cx="1224138" cy="397367"/>
            <a:chOff x="251520" y="3325502"/>
            <a:chExt cx="1224138" cy="397367"/>
          </a:xfrm>
        </p:grpSpPr>
        <p:grpSp>
          <p:nvGrpSpPr>
            <p:cNvPr id="103" name="Google Shape;9610;p63"/>
            <p:cNvGrpSpPr/>
            <p:nvPr/>
          </p:nvGrpSpPr>
          <p:grpSpPr>
            <a:xfrm rot="16200000">
              <a:off x="664905" y="2912117"/>
              <a:ext cx="397367" cy="1224138"/>
              <a:chOff x="7645573" y="3754300"/>
              <a:chExt cx="293855" cy="644170"/>
            </a:xfrm>
            <a:solidFill>
              <a:schemeClr val="bg1"/>
            </a:solidFill>
          </p:grpSpPr>
          <p:sp>
            <p:nvSpPr>
              <p:cNvPr id="106" name="Google Shape;9611;p63"/>
              <p:cNvSpPr/>
              <p:nvPr/>
            </p:nvSpPr>
            <p:spPr>
              <a:xfrm>
                <a:off x="7645895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71" y="3394374"/>
              <a:ext cx="374149" cy="2806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11" y="3366111"/>
              <a:ext cx="307619" cy="3157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9" name="Group 178"/>
          <p:cNvGrpSpPr/>
          <p:nvPr/>
        </p:nvGrpSpPr>
        <p:grpSpPr>
          <a:xfrm>
            <a:off x="4860030" y="2571750"/>
            <a:ext cx="1224138" cy="397367"/>
            <a:chOff x="251520" y="3325502"/>
            <a:chExt cx="1224138" cy="397367"/>
          </a:xfrm>
        </p:grpSpPr>
        <p:grpSp>
          <p:nvGrpSpPr>
            <p:cNvPr id="180" name="Google Shape;9610;p63"/>
            <p:cNvGrpSpPr/>
            <p:nvPr/>
          </p:nvGrpSpPr>
          <p:grpSpPr>
            <a:xfrm rot="16200000">
              <a:off x="664905" y="2912117"/>
              <a:ext cx="397367" cy="1224138"/>
              <a:chOff x="7645573" y="3754300"/>
              <a:chExt cx="293855" cy="644170"/>
            </a:xfrm>
            <a:solidFill>
              <a:schemeClr val="bg1"/>
            </a:solidFill>
          </p:grpSpPr>
          <p:sp>
            <p:nvSpPr>
              <p:cNvPr id="183" name="Google Shape;9611;p63"/>
              <p:cNvSpPr/>
              <p:nvPr/>
            </p:nvSpPr>
            <p:spPr>
              <a:xfrm>
                <a:off x="7645895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8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71" y="3394374"/>
              <a:ext cx="374149" cy="2806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11" y="3366111"/>
              <a:ext cx="307619" cy="3157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5" name="Group 184"/>
          <p:cNvGrpSpPr/>
          <p:nvPr/>
        </p:nvGrpSpPr>
        <p:grpSpPr>
          <a:xfrm>
            <a:off x="1115616" y="2571750"/>
            <a:ext cx="1224138" cy="397367"/>
            <a:chOff x="251520" y="3325502"/>
            <a:chExt cx="1224138" cy="397367"/>
          </a:xfrm>
          <a:solidFill>
            <a:srgbClr val="C5C7C9"/>
          </a:solidFill>
        </p:grpSpPr>
        <p:grpSp>
          <p:nvGrpSpPr>
            <p:cNvPr id="186" name="Google Shape;9610;p63"/>
            <p:cNvGrpSpPr/>
            <p:nvPr/>
          </p:nvGrpSpPr>
          <p:grpSpPr>
            <a:xfrm rot="16200000">
              <a:off x="664905" y="2912117"/>
              <a:ext cx="397367" cy="1224138"/>
              <a:chOff x="7645573" y="3754300"/>
              <a:chExt cx="293855" cy="644170"/>
            </a:xfrm>
            <a:grpFill/>
          </p:grpSpPr>
          <p:sp>
            <p:nvSpPr>
              <p:cNvPr id="189" name="Google Shape;9611;p63"/>
              <p:cNvSpPr/>
              <p:nvPr/>
            </p:nvSpPr>
            <p:spPr>
              <a:xfrm>
                <a:off x="7645895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8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71" y="3394374"/>
              <a:ext cx="374149" cy="2806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11" y="3366111"/>
              <a:ext cx="307619" cy="31571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1" name="Group 190"/>
          <p:cNvGrpSpPr/>
          <p:nvPr/>
        </p:nvGrpSpPr>
        <p:grpSpPr>
          <a:xfrm>
            <a:off x="935595" y="3308878"/>
            <a:ext cx="1224138" cy="397367"/>
            <a:chOff x="2022132" y="3795886"/>
            <a:chExt cx="1224138" cy="397367"/>
          </a:xfrm>
          <a:solidFill>
            <a:srgbClr val="C5C7C9"/>
          </a:solidFill>
        </p:grpSpPr>
        <p:grpSp>
          <p:nvGrpSpPr>
            <p:cNvPr id="192" name="Google Shape;9610;p63"/>
            <p:cNvGrpSpPr/>
            <p:nvPr/>
          </p:nvGrpSpPr>
          <p:grpSpPr>
            <a:xfrm rot="5400000">
              <a:off x="2435517" y="3382501"/>
              <a:ext cx="397367" cy="1224138"/>
              <a:chOff x="7645573" y="3754300"/>
              <a:chExt cx="293846" cy="644170"/>
            </a:xfrm>
            <a:grpFill/>
          </p:grpSpPr>
          <p:sp>
            <p:nvSpPr>
              <p:cNvPr id="195" name="Google Shape;9611;p63"/>
              <p:cNvSpPr/>
              <p:nvPr/>
            </p:nvSpPr>
            <p:spPr>
              <a:xfrm>
                <a:off x="7645886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9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847117"/>
              <a:ext cx="330816" cy="31243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053" y="3822120"/>
              <a:ext cx="350731" cy="34533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7" name="Group 196"/>
          <p:cNvGrpSpPr/>
          <p:nvPr/>
        </p:nvGrpSpPr>
        <p:grpSpPr>
          <a:xfrm>
            <a:off x="4715507" y="3308878"/>
            <a:ext cx="1224138" cy="397367"/>
            <a:chOff x="2022132" y="3795886"/>
            <a:chExt cx="1224138" cy="397367"/>
          </a:xfrm>
        </p:grpSpPr>
        <p:grpSp>
          <p:nvGrpSpPr>
            <p:cNvPr id="198" name="Google Shape;9610;p63"/>
            <p:cNvGrpSpPr/>
            <p:nvPr/>
          </p:nvGrpSpPr>
          <p:grpSpPr>
            <a:xfrm rot="5400000">
              <a:off x="2435517" y="3382501"/>
              <a:ext cx="397367" cy="1224138"/>
              <a:chOff x="7645573" y="3754300"/>
              <a:chExt cx="293846" cy="644170"/>
            </a:xfrm>
            <a:solidFill>
              <a:schemeClr val="bg1"/>
            </a:solidFill>
          </p:grpSpPr>
          <p:sp>
            <p:nvSpPr>
              <p:cNvPr id="201" name="Google Shape;9611;p63"/>
              <p:cNvSpPr/>
              <p:nvPr/>
            </p:nvSpPr>
            <p:spPr>
              <a:xfrm>
                <a:off x="7645886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9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847117"/>
              <a:ext cx="330816" cy="312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053" y="3822120"/>
              <a:ext cx="350731" cy="3453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3" name="Group 202"/>
          <p:cNvGrpSpPr/>
          <p:nvPr/>
        </p:nvGrpSpPr>
        <p:grpSpPr>
          <a:xfrm>
            <a:off x="6593396" y="2571750"/>
            <a:ext cx="1224138" cy="397367"/>
            <a:chOff x="251520" y="3325502"/>
            <a:chExt cx="1224138" cy="397367"/>
          </a:xfrm>
          <a:solidFill>
            <a:srgbClr val="C5C7C9"/>
          </a:solidFill>
        </p:grpSpPr>
        <p:grpSp>
          <p:nvGrpSpPr>
            <p:cNvPr id="204" name="Google Shape;9610;p63"/>
            <p:cNvGrpSpPr/>
            <p:nvPr/>
          </p:nvGrpSpPr>
          <p:grpSpPr>
            <a:xfrm rot="16200000">
              <a:off x="664905" y="2912117"/>
              <a:ext cx="397367" cy="1224138"/>
              <a:chOff x="7645573" y="3754300"/>
              <a:chExt cx="293855" cy="644170"/>
            </a:xfrm>
            <a:grpFill/>
          </p:grpSpPr>
          <p:sp>
            <p:nvSpPr>
              <p:cNvPr id="207" name="Google Shape;9611;p63"/>
              <p:cNvSpPr/>
              <p:nvPr/>
            </p:nvSpPr>
            <p:spPr>
              <a:xfrm>
                <a:off x="7645895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71" y="3394374"/>
              <a:ext cx="374149" cy="2806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11" y="3366111"/>
              <a:ext cx="307619" cy="31571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9" name="Group 208"/>
          <p:cNvGrpSpPr/>
          <p:nvPr/>
        </p:nvGrpSpPr>
        <p:grpSpPr>
          <a:xfrm>
            <a:off x="6520881" y="3331466"/>
            <a:ext cx="1224138" cy="397367"/>
            <a:chOff x="2022132" y="3795886"/>
            <a:chExt cx="1224138" cy="397367"/>
          </a:xfrm>
          <a:solidFill>
            <a:srgbClr val="C5C7C9"/>
          </a:solidFill>
        </p:grpSpPr>
        <p:grpSp>
          <p:nvGrpSpPr>
            <p:cNvPr id="210" name="Google Shape;9610;p63"/>
            <p:cNvGrpSpPr/>
            <p:nvPr/>
          </p:nvGrpSpPr>
          <p:grpSpPr>
            <a:xfrm rot="5400000">
              <a:off x="2435517" y="3382501"/>
              <a:ext cx="397367" cy="1224138"/>
              <a:chOff x="7645573" y="3754300"/>
              <a:chExt cx="293846" cy="644170"/>
            </a:xfrm>
            <a:grpFill/>
          </p:grpSpPr>
          <p:sp>
            <p:nvSpPr>
              <p:cNvPr id="213" name="Google Shape;9611;p63"/>
              <p:cNvSpPr/>
              <p:nvPr/>
            </p:nvSpPr>
            <p:spPr>
              <a:xfrm>
                <a:off x="7645886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847117"/>
              <a:ext cx="330816" cy="31243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053" y="3822120"/>
              <a:ext cx="350731" cy="34533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2771800" y="4227934"/>
            <a:ext cx="321920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7" name="Elbow Connector 61">
            <a:extLst>
              <a:ext uri="{FF2B5EF4-FFF2-40B4-BE49-F238E27FC236}">
                <a16:creationId xmlns:a16="http://schemas.microsoft.com/office/drawing/2014/main" xmlns="" id="{AF83B36C-BD7B-44EB-9858-7C09B3F728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81841" y="1969891"/>
            <a:ext cx="637932" cy="383182"/>
          </a:xfrm>
          <a:prstGeom prst="bentConnector3">
            <a:avLst>
              <a:gd name="adj1" fmla="val 98974"/>
            </a:avLst>
          </a:prstGeom>
          <a:ln w="6350">
            <a:solidFill>
              <a:srgbClr val="01224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61">
            <a:extLst>
              <a:ext uri="{FF2B5EF4-FFF2-40B4-BE49-F238E27FC236}">
                <a16:creationId xmlns:a16="http://schemas.microsoft.com/office/drawing/2014/main" xmlns="" id="{AF83B36C-BD7B-44EB-9858-7C09B3F728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11684" y="1946337"/>
            <a:ext cx="637930" cy="430287"/>
          </a:xfrm>
          <a:prstGeom prst="bentConnector3">
            <a:avLst>
              <a:gd name="adj1" fmla="val 1026"/>
            </a:avLst>
          </a:prstGeom>
          <a:ln w="6350">
            <a:solidFill>
              <a:srgbClr val="01224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H="1">
            <a:off x="2991005" y="627534"/>
            <a:ext cx="81826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848298" y="627534"/>
            <a:ext cx="875830" cy="5234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324" y="4292360"/>
            <a:ext cx="444750" cy="407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9" name="Straight Arrow Connector 2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H="1">
            <a:off x="2987824" y="4510732"/>
            <a:ext cx="81826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848298" y="4510732"/>
            <a:ext cx="875830" cy="5234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Google Shape;1586;p53"/>
          <p:cNvSpPr txBox="1">
            <a:spLocks/>
          </p:cNvSpPr>
          <p:nvPr/>
        </p:nvSpPr>
        <p:spPr>
          <a:xfrm>
            <a:off x="3925811" y="3867894"/>
            <a:ext cx="862213" cy="360040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sz="1200" b="1" dirty="0" smtClean="0">
                <a:solidFill>
                  <a:schemeClr val="bg1"/>
                </a:solidFill>
                <a:latin typeface="Raleway SemiBold" charset="0"/>
              </a:rPr>
              <a:t>ENABLE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87" name="Google Shape;1586;p53"/>
          <p:cNvSpPr txBox="1">
            <a:spLocks/>
          </p:cNvSpPr>
          <p:nvPr/>
        </p:nvSpPr>
        <p:spPr>
          <a:xfrm>
            <a:off x="3707904" y="0"/>
            <a:ext cx="1265180" cy="360040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sz="1200" b="1" dirty="0" smtClean="0">
                <a:solidFill>
                  <a:schemeClr val="bg1"/>
                </a:solidFill>
                <a:latin typeface="Raleway SemiBold" charset="0"/>
              </a:rPr>
              <a:t>PLAN</a:t>
            </a:r>
            <a:endParaRPr lang="et-EE" b="1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57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61504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Global Supply Chain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8644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Supply chain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679851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Supply chain services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7071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27584" y="339502"/>
            <a:ext cx="7632848" cy="2880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supply chain is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network of facilities and distribution </a:t>
            </a:r>
            <a:r>
              <a:rPr lang="en-US" sz="2000" dirty="0" smtClean="0"/>
              <a:t>options </a:t>
            </a:r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that performs </a:t>
            </a:r>
            <a:r>
              <a:rPr lang="en-US" sz="2000" dirty="0"/>
              <a:t>the functions of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  procurement </a:t>
            </a:r>
            <a:r>
              <a:rPr lang="en-US" sz="2000" dirty="0"/>
              <a:t>of materials</a:t>
            </a:r>
            <a:r>
              <a:rPr lang="en-US" sz="2000" dirty="0" smtClean="0"/>
              <a:t>, </a:t>
            </a:r>
          </a:p>
          <a:p>
            <a:pPr marL="0" lvl="0" indent="0">
              <a:buNone/>
            </a:pPr>
            <a:r>
              <a:rPr lang="en-US" sz="2000" dirty="0" smtClean="0"/>
              <a:t>  transformation </a:t>
            </a:r>
            <a:r>
              <a:rPr lang="en-US" sz="2000" dirty="0"/>
              <a:t>of these materials into </a:t>
            </a:r>
            <a:r>
              <a:rPr lang="en-US" sz="2000" dirty="0" smtClean="0"/>
              <a:t>products</a:t>
            </a:r>
            <a:r>
              <a:rPr lang="en-US" sz="2000" dirty="0"/>
              <a:t>,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  and </a:t>
            </a:r>
            <a:r>
              <a:rPr lang="en-US" sz="2000" dirty="0"/>
              <a:t>the distribution of these finished products to customers.”</a:t>
            </a:r>
            <a:br>
              <a:rPr lang="en-US" sz="2000" dirty="0"/>
            </a:br>
            <a:endParaRPr lang="en-US" sz="2000" dirty="0" smtClean="0"/>
          </a:p>
          <a:p>
            <a:pPr marL="0" lvl="0" indent="0">
              <a:buNone/>
            </a:pPr>
            <a:r>
              <a:rPr lang="en-US" sz="1600" dirty="0"/>
              <a:t>f</a:t>
            </a:r>
            <a:r>
              <a:rPr lang="en-US" sz="1600" dirty="0" smtClean="0"/>
              <a:t>rom </a:t>
            </a:r>
            <a:r>
              <a:rPr lang="en-US" sz="1600" dirty="0" err="1"/>
              <a:t>Ganeshan</a:t>
            </a:r>
            <a:r>
              <a:rPr lang="en-US" sz="1600" dirty="0"/>
              <a:t> </a:t>
            </a:r>
            <a:r>
              <a:rPr lang="en-US" sz="1600" dirty="0" smtClean="0"/>
              <a:t>and Harrison, 1995, “An Introduction to Supply Chain Management,”</a:t>
            </a: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679048" y="194122"/>
            <a:ext cx="7671242" cy="65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800" dirty="0"/>
              <a:t>N</a:t>
            </a:r>
            <a:r>
              <a:rPr lang="en-US" sz="2800" dirty="0" smtClean="0"/>
              <a:t>etwork </a:t>
            </a:r>
            <a:r>
              <a:rPr lang="en-US" sz="2800" dirty="0"/>
              <a:t>of facilities </a:t>
            </a:r>
            <a:endParaRPr lang="en-US" sz="2800" dirty="0" smtClean="0"/>
          </a:p>
          <a:p>
            <a:pPr lvl="0"/>
            <a:r>
              <a:rPr lang="en-US" sz="2800" dirty="0" smtClean="0"/>
              <a:t>and </a:t>
            </a:r>
            <a:r>
              <a:rPr lang="en-US" sz="2800" dirty="0"/>
              <a:t>distribution options 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19934" y="122137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874186" y="116086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820910" y="1221369"/>
            <a:ext cx="531153" cy="54459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951027" y="2247568"/>
            <a:ext cx="767221" cy="786631"/>
          </a:xfrm>
          <a:prstGeom prst="ellipse">
            <a:avLst/>
          </a:prstGeom>
          <a:solidFill>
            <a:schemeClr val="bg1"/>
          </a:solidFill>
          <a:ln w="4127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734969" y="2228232"/>
            <a:ext cx="826238" cy="847141"/>
          </a:xfrm>
          <a:prstGeom prst="ellipse">
            <a:avLst/>
          </a:prstGeom>
          <a:solidFill>
            <a:schemeClr val="bg1"/>
          </a:solidFill>
          <a:ln w="41275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499606" y="2280594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492516" y="3360751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6649782" y="3283542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928622" y="3083791"/>
            <a:ext cx="885255" cy="90765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270400" y="3269147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6712997" y="2270898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87D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3377928" y="390608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951026" y="4277122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79808" y="2503567"/>
            <a:ext cx="340583" cy="3492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782088" y="4125847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341976" y="3420421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1110104" y="1765961"/>
            <a:ext cx="913980" cy="57046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270400" y="2627703"/>
            <a:ext cx="619223" cy="5046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55576" y="3571701"/>
            <a:ext cx="464815" cy="261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783145" y="2959618"/>
            <a:ext cx="268049" cy="32392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119160" y="3844651"/>
            <a:ext cx="250108" cy="25414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1912668" y="3594295"/>
            <a:ext cx="538524" cy="842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2288098" y="3942075"/>
            <a:ext cx="266761" cy="31344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2181930" y="1467851"/>
            <a:ext cx="644881" cy="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3377928" y="1738240"/>
            <a:ext cx="506189" cy="53368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2787601" y="2658394"/>
            <a:ext cx="907214" cy="546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3082686" y="2949592"/>
            <a:ext cx="738811" cy="49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644008" y="2583146"/>
            <a:ext cx="822423" cy="1026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4499992" y="2985363"/>
            <a:ext cx="432048" cy="29817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499992" y="1770004"/>
            <a:ext cx="407449" cy="51059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73" y="4032897"/>
            <a:ext cx="361480" cy="32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16" y="2573449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2" y="1343917"/>
            <a:ext cx="345692" cy="37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6" name="Straight Arrow Connector 2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6156176" y="2573448"/>
            <a:ext cx="493605" cy="14831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5871486" y="3550082"/>
            <a:ext cx="716738" cy="3601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5677003" y="3942075"/>
            <a:ext cx="779664" cy="59908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145101" y="1455203"/>
            <a:ext cx="278231" cy="77302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380009" y="2317691"/>
            <a:ext cx="686361" cy="17159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7303167" y="2852767"/>
            <a:ext cx="429543" cy="265193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7207292" y="3874452"/>
            <a:ext cx="345434" cy="29940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30" y="3516553"/>
            <a:ext cx="329341" cy="31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8" y="1312134"/>
            <a:ext cx="355922" cy="31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2" name="Oval 281"/>
          <p:cNvSpPr>
            <a:spLocks noChangeAspect="1"/>
          </p:cNvSpPr>
          <p:nvPr/>
        </p:nvSpPr>
        <p:spPr>
          <a:xfrm>
            <a:off x="7342915" y="1027045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3082686" y="3912889"/>
            <a:ext cx="269494" cy="202293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39" y="3490261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89" y="4353006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171" y="2378626"/>
            <a:ext cx="420993" cy="52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68" y="3415552"/>
            <a:ext cx="370727" cy="35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7" name="Straight Arrow Connector 29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4002848" y="4403095"/>
            <a:ext cx="497144" cy="10808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/>
          <p:cNvSpPr>
            <a:spLocks noChangeAspect="1"/>
          </p:cNvSpPr>
          <p:nvPr/>
        </p:nvSpPr>
        <p:spPr>
          <a:xfrm>
            <a:off x="4544269" y="4255515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32" y="1095756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" name="Oval 307"/>
          <p:cNvSpPr>
            <a:spLocks noChangeAspect="1"/>
          </p:cNvSpPr>
          <p:nvPr/>
        </p:nvSpPr>
        <p:spPr>
          <a:xfrm>
            <a:off x="8134191" y="2058168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08" y="2120043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" name="Oval 309"/>
          <p:cNvSpPr>
            <a:spLocks noChangeAspect="1"/>
          </p:cNvSpPr>
          <p:nvPr/>
        </p:nvSpPr>
        <p:spPr>
          <a:xfrm>
            <a:off x="7536533" y="4115182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50" y="4183893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" name="Oval 311"/>
          <p:cNvSpPr>
            <a:spLocks noChangeAspect="1"/>
          </p:cNvSpPr>
          <p:nvPr/>
        </p:nvSpPr>
        <p:spPr>
          <a:xfrm>
            <a:off x="7749201" y="3065408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18" y="3134119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81169"/>
            <a:ext cx="379796" cy="34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232" y="2403490"/>
            <a:ext cx="344917" cy="33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7587"/>
            <a:ext cx="442096" cy="44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10" y="2372677"/>
            <a:ext cx="351543" cy="36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96" y="3391330"/>
            <a:ext cx="371105" cy="38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33" y="4217291"/>
            <a:ext cx="194561" cy="19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48" y="3289001"/>
            <a:ext cx="547812" cy="5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2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28040"/>
            <a:ext cx="317819" cy="3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7" name="Oval 356"/>
          <p:cNvSpPr>
            <a:spLocks noChangeAspect="1"/>
          </p:cNvSpPr>
          <p:nvPr/>
        </p:nvSpPr>
        <p:spPr>
          <a:xfrm>
            <a:off x="6456667" y="4511181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84" y="4573056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0" name="Oval 399"/>
          <p:cNvSpPr>
            <a:spLocks noChangeAspect="1"/>
          </p:cNvSpPr>
          <p:nvPr/>
        </p:nvSpPr>
        <p:spPr>
          <a:xfrm>
            <a:off x="1788300" y="1295050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45" y="1386494"/>
            <a:ext cx="194561" cy="19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8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247;p23"/>
          <p:cNvSpPr/>
          <p:nvPr/>
        </p:nvSpPr>
        <p:spPr>
          <a:xfrm>
            <a:off x="5392555" y="-84670"/>
            <a:ext cx="4003982" cy="5637868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47;p23"/>
          <p:cNvSpPr/>
          <p:nvPr/>
        </p:nvSpPr>
        <p:spPr>
          <a:xfrm>
            <a:off x="-180528" y="-135372"/>
            <a:ext cx="2515166" cy="5637868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262144" y="195486"/>
            <a:ext cx="2082781" cy="65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400" dirty="0" smtClean="0"/>
              <a:t>Procurement of materials</a:t>
            </a:r>
            <a:endParaRPr lang="en-US" sz="24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19934" y="122137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874186" y="116086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820910" y="1221369"/>
            <a:ext cx="531153" cy="54459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951027" y="2247568"/>
            <a:ext cx="767221" cy="786631"/>
          </a:xfrm>
          <a:prstGeom prst="ellipse">
            <a:avLst/>
          </a:prstGeom>
          <a:solidFill>
            <a:schemeClr val="bg1"/>
          </a:solidFill>
          <a:ln w="4127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734969" y="2228232"/>
            <a:ext cx="826238" cy="847141"/>
          </a:xfrm>
          <a:prstGeom prst="ellipse">
            <a:avLst/>
          </a:prstGeom>
          <a:solidFill>
            <a:schemeClr val="bg1"/>
          </a:solidFill>
          <a:ln w="41275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499606" y="2280594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492516" y="3360751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6649782" y="3283542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928622" y="3083791"/>
            <a:ext cx="885255" cy="90765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270400" y="3269147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6712997" y="2270898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87D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3377928" y="390608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951026" y="4277122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79808" y="2503567"/>
            <a:ext cx="340583" cy="3492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782088" y="4125847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341976" y="3420421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1110104" y="1765961"/>
            <a:ext cx="913980" cy="57046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270400" y="2627703"/>
            <a:ext cx="619223" cy="5046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55576" y="3571701"/>
            <a:ext cx="464815" cy="261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783145" y="2959618"/>
            <a:ext cx="268049" cy="32392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119160" y="3844651"/>
            <a:ext cx="250108" cy="25414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1912668" y="3594295"/>
            <a:ext cx="538524" cy="842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2288098" y="3942075"/>
            <a:ext cx="266761" cy="31344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2181930" y="1467851"/>
            <a:ext cx="644881" cy="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3377928" y="1738240"/>
            <a:ext cx="506189" cy="53368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2787601" y="2658394"/>
            <a:ext cx="907214" cy="546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3082686" y="2949592"/>
            <a:ext cx="738811" cy="49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644008" y="2583146"/>
            <a:ext cx="822423" cy="1026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4499992" y="2985363"/>
            <a:ext cx="432048" cy="29817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499992" y="1770004"/>
            <a:ext cx="407449" cy="51059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73" y="4032897"/>
            <a:ext cx="361480" cy="32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16" y="2573449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2" y="1343917"/>
            <a:ext cx="345692" cy="37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6" name="Straight Arrow Connector 2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6156176" y="2573448"/>
            <a:ext cx="493605" cy="14831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5871486" y="3550082"/>
            <a:ext cx="716738" cy="3601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5677003" y="3942075"/>
            <a:ext cx="779664" cy="59908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145101" y="1455203"/>
            <a:ext cx="278231" cy="77302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380009" y="2317691"/>
            <a:ext cx="686361" cy="17159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7303167" y="2852767"/>
            <a:ext cx="429543" cy="265193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7207292" y="3874452"/>
            <a:ext cx="345434" cy="29940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30" y="3516553"/>
            <a:ext cx="329341" cy="31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8" y="1312134"/>
            <a:ext cx="355922" cy="31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2" name="Oval 281"/>
          <p:cNvSpPr>
            <a:spLocks noChangeAspect="1"/>
          </p:cNvSpPr>
          <p:nvPr/>
        </p:nvSpPr>
        <p:spPr>
          <a:xfrm>
            <a:off x="7342915" y="1027045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3082686" y="3912889"/>
            <a:ext cx="269494" cy="202293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39" y="3490261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89" y="4353006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171" y="2378626"/>
            <a:ext cx="420993" cy="52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68" y="3415552"/>
            <a:ext cx="370727" cy="35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7" name="Straight Arrow Connector 29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4002848" y="4353006"/>
            <a:ext cx="497144" cy="118441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/>
          <p:cNvSpPr>
            <a:spLocks noChangeAspect="1"/>
          </p:cNvSpPr>
          <p:nvPr/>
        </p:nvSpPr>
        <p:spPr>
          <a:xfrm>
            <a:off x="4544269" y="4255515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32" y="1095756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" name="Oval 307"/>
          <p:cNvSpPr>
            <a:spLocks noChangeAspect="1"/>
          </p:cNvSpPr>
          <p:nvPr/>
        </p:nvSpPr>
        <p:spPr>
          <a:xfrm>
            <a:off x="8134191" y="2058168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08" y="2120043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" name="Oval 309"/>
          <p:cNvSpPr>
            <a:spLocks noChangeAspect="1"/>
          </p:cNvSpPr>
          <p:nvPr/>
        </p:nvSpPr>
        <p:spPr>
          <a:xfrm>
            <a:off x="7536533" y="4115182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50" y="4183893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" name="Oval 311"/>
          <p:cNvSpPr>
            <a:spLocks noChangeAspect="1"/>
          </p:cNvSpPr>
          <p:nvPr/>
        </p:nvSpPr>
        <p:spPr>
          <a:xfrm>
            <a:off x="7749201" y="3065408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18" y="3134119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81169"/>
            <a:ext cx="379796" cy="34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232" y="2403490"/>
            <a:ext cx="344917" cy="33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7587"/>
            <a:ext cx="442096" cy="44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10" y="2372677"/>
            <a:ext cx="351543" cy="36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96" y="3391330"/>
            <a:ext cx="371105" cy="38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33" y="4217291"/>
            <a:ext cx="194561" cy="19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48" y="3289001"/>
            <a:ext cx="547812" cy="5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2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28040"/>
            <a:ext cx="317819" cy="3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7" name="Oval 356"/>
          <p:cNvSpPr>
            <a:spLocks noChangeAspect="1"/>
          </p:cNvSpPr>
          <p:nvPr/>
        </p:nvSpPr>
        <p:spPr>
          <a:xfrm>
            <a:off x="6456667" y="4511181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84" y="4573056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0" name="Oval 399"/>
          <p:cNvSpPr>
            <a:spLocks noChangeAspect="1"/>
          </p:cNvSpPr>
          <p:nvPr/>
        </p:nvSpPr>
        <p:spPr>
          <a:xfrm>
            <a:off x="1788300" y="1295050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45" y="1386494"/>
            <a:ext cx="194561" cy="19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Google Shape;997;p20"/>
          <p:cNvSpPr txBox="1">
            <a:spLocks/>
          </p:cNvSpPr>
          <p:nvPr/>
        </p:nvSpPr>
        <p:spPr>
          <a:xfrm>
            <a:off x="2771800" y="195486"/>
            <a:ext cx="2223283" cy="65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400" dirty="0" smtClean="0"/>
              <a:t>Transformation into products</a:t>
            </a:r>
            <a:endParaRPr lang="en-US" sz="2400" dirty="0"/>
          </a:p>
        </p:txBody>
      </p:sp>
      <p:sp>
        <p:nvSpPr>
          <p:cNvPr id="77" name="Google Shape;997;p20"/>
          <p:cNvSpPr txBox="1">
            <a:spLocks/>
          </p:cNvSpPr>
          <p:nvPr/>
        </p:nvSpPr>
        <p:spPr>
          <a:xfrm>
            <a:off x="6017611" y="195486"/>
            <a:ext cx="2082781" cy="65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400" dirty="0" smtClean="0"/>
              <a:t>Distribution</a:t>
            </a:r>
          </a:p>
          <a:p>
            <a:pPr lvl="0"/>
            <a:r>
              <a:rPr lang="en-US" sz="2400" dirty="0" smtClean="0"/>
              <a:t>to customers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4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Management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99592" y="3287726"/>
            <a:ext cx="5358358" cy="383700"/>
          </a:xfrm>
        </p:spPr>
        <p:txBody>
          <a:bodyPr/>
          <a:lstStyle/>
          <a:p>
            <a:r>
              <a:rPr lang="et-EE" dirty="0" smtClean="0"/>
              <a:t>Goals and drivers in supply chain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7;p23"/>
          <p:cNvSpPr/>
          <p:nvPr/>
        </p:nvSpPr>
        <p:spPr>
          <a:xfrm>
            <a:off x="5096384" y="1656394"/>
            <a:ext cx="3004007" cy="3219611"/>
          </a:xfrm>
          <a:prstGeom prst="rect">
            <a:avLst/>
          </a:prstGeom>
          <a:solidFill>
            <a:srgbClr val="01AFE2"/>
          </a:solidFill>
          <a:ln w="12700" cap="flat" cmpd="sng">
            <a:solidFill>
              <a:srgbClr val="3EB1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5508104" y="1858411"/>
            <a:ext cx="2314600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t-EE" dirty="0" smtClean="0">
                <a:solidFill>
                  <a:schemeClr val="bg1"/>
                </a:solidFill>
              </a:rPr>
              <a:t>Supply chain value</a:t>
            </a:r>
            <a:endParaRPr lang="en-US" dirty="0" smtClean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Supply chain </a:t>
            </a:r>
            <a:br>
              <a:rPr lang="et-EE" sz="4400" dirty="0" smtClean="0"/>
            </a:br>
            <a:r>
              <a:rPr lang="et-EE" sz="4400" dirty="0" smtClean="0"/>
              <a:t>management</a:t>
            </a:r>
            <a:endParaRPr lang="et-EE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096385" y="4339912"/>
            <a:ext cx="3004007" cy="536094"/>
          </a:xfrm>
          <a:prstGeom prst="rect">
            <a:avLst/>
          </a:prstGeom>
          <a:solidFill>
            <a:srgbClr val="C5C7C9"/>
          </a:solidFill>
          <a:ln w="6350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bg1"/>
                </a:solidFill>
                <a:latin typeface="Raleway SemiBold" charset="0"/>
              </a:rPr>
              <a:t>Cost of raw material</a:t>
            </a:r>
            <a:endParaRPr lang="ko-KR" altLang="en-US" sz="1800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096385" y="3803818"/>
            <a:ext cx="3004007" cy="536094"/>
          </a:xfrm>
          <a:prstGeom prst="rect">
            <a:avLst/>
          </a:prstGeom>
          <a:solidFill>
            <a:srgbClr val="C5C7C9"/>
          </a:solidFill>
          <a:ln w="6350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bg1"/>
                </a:solidFill>
                <a:latin typeface="Raleway SemiBold" charset="0"/>
              </a:rPr>
              <a:t>Cost of manifacture</a:t>
            </a:r>
            <a:endParaRPr lang="ko-KR" altLang="en-US" sz="1800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096385" y="3267724"/>
            <a:ext cx="3004006" cy="536094"/>
          </a:xfrm>
          <a:prstGeom prst="rect">
            <a:avLst/>
          </a:prstGeom>
          <a:solidFill>
            <a:srgbClr val="C5C7C9"/>
          </a:solidFill>
          <a:ln w="6350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bg1"/>
                </a:solidFill>
                <a:latin typeface="Raleway SemiBold" charset="0"/>
              </a:rPr>
              <a:t>Cost of transportation</a:t>
            </a:r>
            <a:endParaRPr lang="ko-KR" altLang="en-US" sz="1800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096385" y="2731630"/>
            <a:ext cx="3004007" cy="536094"/>
          </a:xfrm>
          <a:prstGeom prst="rect">
            <a:avLst/>
          </a:prstGeom>
          <a:solidFill>
            <a:srgbClr val="C5C7C9"/>
          </a:solidFill>
          <a:ln w="6350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bg1"/>
                </a:solidFill>
                <a:latin typeface="Raleway SemiBold" charset="0"/>
              </a:rPr>
              <a:t>Cost of distribution</a:t>
            </a:r>
            <a:endParaRPr lang="ko-KR" altLang="en-US" sz="1800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9" name="Google Shape;595;p17"/>
          <p:cNvSpPr txBox="1">
            <a:spLocks/>
          </p:cNvSpPr>
          <p:nvPr/>
        </p:nvSpPr>
        <p:spPr>
          <a:xfrm>
            <a:off x="437480" y="2415948"/>
            <a:ext cx="4206527" cy="85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et-EE" dirty="0" smtClean="0"/>
              <a:t>Goal of supply chain management is to maximize the supply chain value.</a:t>
            </a:r>
          </a:p>
          <a:p>
            <a:pPr marL="114300" indent="0">
              <a:buFont typeface="Barlow Light"/>
              <a:buNone/>
            </a:pPr>
            <a:endParaRPr lang="et-E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29208" y="1419622"/>
            <a:ext cx="3893604" cy="473546"/>
          </a:xfrm>
          <a:prstGeom prst="rect">
            <a:avLst/>
          </a:prstGeom>
          <a:solidFill>
            <a:schemeClr val="bg1"/>
          </a:solidFill>
          <a:ln w="6350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Price of sale to customer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4567817" y="1656394"/>
            <a:ext cx="499875" cy="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997;p20"/>
          <p:cNvSpPr txBox="1">
            <a:spLocks/>
          </p:cNvSpPr>
          <p:nvPr/>
        </p:nvSpPr>
        <p:spPr>
          <a:xfrm>
            <a:off x="679048" y="194122"/>
            <a:ext cx="7671242" cy="65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800" dirty="0"/>
              <a:t>N</a:t>
            </a:r>
            <a:r>
              <a:rPr lang="en-US" sz="2800" dirty="0" smtClean="0"/>
              <a:t>etwork </a:t>
            </a:r>
            <a:r>
              <a:rPr lang="en-US" sz="2800" dirty="0"/>
              <a:t>of facilities </a:t>
            </a:r>
            <a:endParaRPr lang="en-US" sz="2800" dirty="0" smtClean="0"/>
          </a:p>
          <a:p>
            <a:pPr lvl="0"/>
            <a:r>
              <a:rPr lang="en-US" sz="2800" dirty="0" smtClean="0"/>
              <a:t>and </a:t>
            </a:r>
            <a:r>
              <a:rPr lang="en-US" sz="2800" dirty="0"/>
              <a:t>distribution options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546"/>
            <a:ext cx="457200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Google Shape;1997;p32"/>
          <p:cNvSpPr txBox="1">
            <a:spLocks/>
          </p:cNvSpPr>
          <p:nvPr/>
        </p:nvSpPr>
        <p:spPr>
          <a:xfrm>
            <a:off x="516340" y="987574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Efficiency</a:t>
            </a:r>
            <a:endParaRPr lang="en-US" sz="3000" dirty="0" smtClean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6" name="Google Shape;1997;p32"/>
          <p:cNvSpPr txBox="1">
            <a:spLocks/>
          </p:cNvSpPr>
          <p:nvPr/>
        </p:nvSpPr>
        <p:spPr>
          <a:xfrm>
            <a:off x="4860032" y="1023504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Responsiveness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02221" y="1707654"/>
            <a:ext cx="3369699" cy="3024336"/>
          </a:xfrm>
        </p:spPr>
        <p:txBody>
          <a:bodyPr/>
          <a:lstStyle/>
          <a:p>
            <a:r>
              <a:rPr lang="et-EE" dirty="0" smtClean="0">
                <a:solidFill>
                  <a:srgbClr val="3EB1D5"/>
                </a:solidFill>
              </a:rPr>
              <a:t>Customer focused</a:t>
            </a:r>
          </a:p>
          <a:p>
            <a:r>
              <a:rPr lang="et-EE" dirty="0" smtClean="0">
                <a:solidFill>
                  <a:srgbClr val="3EB1D5"/>
                </a:solidFill>
              </a:rPr>
              <a:t>Reactive to market demand changes</a:t>
            </a:r>
          </a:p>
          <a:p>
            <a:r>
              <a:rPr lang="et-EE" dirty="0">
                <a:solidFill>
                  <a:srgbClr val="3EB1D5"/>
                </a:solidFill>
              </a:rPr>
              <a:t>Fast to market</a:t>
            </a:r>
          </a:p>
          <a:p>
            <a:r>
              <a:rPr lang="et-EE" dirty="0" smtClean="0">
                <a:solidFill>
                  <a:srgbClr val="3EB1D5"/>
                </a:solidFill>
              </a:rPr>
              <a:t>High customization</a:t>
            </a:r>
          </a:p>
          <a:p>
            <a:r>
              <a:rPr lang="et-EE" dirty="0" smtClean="0">
                <a:solidFill>
                  <a:srgbClr val="3EB1D5"/>
                </a:solidFill>
              </a:rPr>
              <a:t>High profit per product</a:t>
            </a:r>
          </a:p>
          <a:p>
            <a:r>
              <a:rPr lang="et-EE" dirty="0" smtClean="0">
                <a:solidFill>
                  <a:srgbClr val="3EB1D5"/>
                </a:solidFill>
              </a:rPr>
              <a:t>Many segmented markets</a:t>
            </a: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01150" y="1731050"/>
            <a:ext cx="3369699" cy="300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Product focused</a:t>
            </a:r>
          </a:p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Requires stability and predictability of markets </a:t>
            </a:r>
          </a:p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Resource optimization</a:t>
            </a:r>
          </a:p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Standard products</a:t>
            </a:r>
          </a:p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Small profit per product</a:t>
            </a:r>
          </a:p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Few big markets</a:t>
            </a: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9" name="Google Shape;1997;p32"/>
          <p:cNvSpPr txBox="1">
            <a:spLocks/>
          </p:cNvSpPr>
          <p:nvPr/>
        </p:nvSpPr>
        <p:spPr>
          <a:xfrm>
            <a:off x="177602" y="123330"/>
            <a:ext cx="421679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Goals of a supply chain</a:t>
            </a:r>
            <a:endParaRPr lang="en-US" sz="3000" dirty="0" smtClean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707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 Facts You Didn't Know About Henry F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74"/>
            <a:ext cx="9142623" cy="514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123478"/>
            <a:ext cx="6063208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Efficiency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From iron ore to car in 81 hours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426</Words>
  <Application>Microsoft Office PowerPoint</Application>
  <PresentationFormat>On-screen Show (16:9)</PresentationFormat>
  <Paragraphs>196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Barlow Light</vt:lpstr>
      <vt:lpstr>Raleway SemiBold</vt:lpstr>
      <vt:lpstr>Calibri</vt:lpstr>
      <vt:lpstr>맑은 고딕</vt:lpstr>
      <vt:lpstr>Raleway</vt:lpstr>
      <vt:lpstr>Barlow</vt:lpstr>
      <vt:lpstr>Gaoler template</vt:lpstr>
      <vt:lpstr>LOGISTICS </vt:lpstr>
      <vt:lpstr>Supply chain</vt:lpstr>
      <vt:lpstr>PowerPoint Presentation</vt:lpstr>
      <vt:lpstr>PowerPoint Presentation</vt:lpstr>
      <vt:lpstr>PowerPoint Presentation</vt:lpstr>
      <vt:lpstr>Management</vt:lpstr>
      <vt:lpstr>PowerPoint Presentation</vt:lpstr>
      <vt:lpstr>PowerPoint Presentation</vt:lpstr>
      <vt:lpstr>Efficiency From iron ore to car in 81 hours</vt:lpstr>
      <vt:lpstr>Efficiency Our customers can choose whatever colour they like for their car as long as it is black</vt:lpstr>
      <vt:lpstr>   Responsiveness       Configure your car             </vt:lpstr>
      <vt:lpstr>   Responsiveness      Order a car what will be built for you in months</vt:lpstr>
      <vt:lpstr>PowerPoint Presentation</vt:lpstr>
      <vt:lpstr>Efficiency vs Responsiveness</vt:lpstr>
      <vt:lpstr>PowerPoint Presentation</vt:lpstr>
      <vt:lpstr>Supply chain operations</vt:lpstr>
      <vt:lpstr>PowerPoint Presentation</vt:lpstr>
      <vt:lpstr>PowerPoint Presentation</vt:lpstr>
      <vt:lpstr>Global Supply Chain</vt:lpstr>
      <vt:lpstr>Supply chain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119</cp:revision>
  <dcterms:modified xsi:type="dcterms:W3CDTF">2020-04-17T18:22:35Z</dcterms:modified>
</cp:coreProperties>
</file>