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7"/>
  </p:notesMasterIdLst>
  <p:sldIdLst>
    <p:sldId id="256" r:id="rId2"/>
    <p:sldId id="377" r:id="rId3"/>
    <p:sldId id="382" r:id="rId4"/>
    <p:sldId id="380" r:id="rId5"/>
    <p:sldId id="383" r:id="rId6"/>
    <p:sldId id="404" r:id="rId7"/>
    <p:sldId id="405" r:id="rId8"/>
    <p:sldId id="385" r:id="rId9"/>
    <p:sldId id="406" r:id="rId10"/>
    <p:sldId id="407" r:id="rId11"/>
    <p:sldId id="408" r:id="rId12"/>
    <p:sldId id="379" r:id="rId13"/>
    <p:sldId id="378" r:id="rId14"/>
    <p:sldId id="388" r:id="rId15"/>
    <p:sldId id="387" r:id="rId16"/>
    <p:sldId id="391" r:id="rId17"/>
    <p:sldId id="389" r:id="rId18"/>
    <p:sldId id="390" r:id="rId19"/>
    <p:sldId id="259" r:id="rId20"/>
    <p:sldId id="365" r:id="rId21"/>
    <p:sldId id="372" r:id="rId22"/>
    <p:sldId id="376" r:id="rId23"/>
    <p:sldId id="373" r:id="rId24"/>
    <p:sldId id="409" r:id="rId25"/>
    <p:sldId id="369" r:id="rId26"/>
    <p:sldId id="366" r:id="rId27"/>
    <p:sldId id="367" r:id="rId28"/>
    <p:sldId id="362" r:id="rId29"/>
    <p:sldId id="410" r:id="rId30"/>
    <p:sldId id="364" r:id="rId31"/>
    <p:sldId id="368" r:id="rId32"/>
    <p:sldId id="370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371" r:id="rId43"/>
    <p:sldId id="401" r:id="rId44"/>
    <p:sldId id="402" r:id="rId45"/>
    <p:sldId id="403" r:id="rId46"/>
  </p:sldIdLst>
  <p:sldSz cx="9144000" cy="5143500" type="screen16x9"/>
  <p:notesSz cx="6858000" cy="9144000"/>
  <p:embeddedFontLst>
    <p:embeddedFont>
      <p:font typeface="Consolas" pitchFamily="49" charset="0"/>
      <p:regular r:id="rId48"/>
      <p:bold r:id="rId49"/>
      <p:italic r:id="rId50"/>
      <p:boldItalic r:id="rId51"/>
    </p:embeddedFont>
    <p:embeddedFont>
      <p:font typeface="Raleway SemiBold" charset="0"/>
      <p:regular r:id="rId52"/>
      <p:bold r:id="rId53"/>
      <p:italic r:id="rId54"/>
      <p:boldItalic r:id="rId55"/>
    </p:embeddedFont>
    <p:embeddedFont>
      <p:font typeface="Barlow" charset="0"/>
      <p:regular r:id="rId56"/>
      <p:bold r:id="rId57"/>
      <p:italic r:id="rId58"/>
      <p:boldItalic r:id="rId59"/>
    </p:embeddedFont>
    <p:embeddedFont>
      <p:font typeface="Barlow Light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4FF"/>
    <a:srgbClr val="435A72"/>
    <a:srgbClr val="01AFE2"/>
    <a:srgbClr val="0E414A"/>
    <a:srgbClr val="C5C7C9"/>
    <a:srgbClr val="3EB1D5"/>
    <a:srgbClr val="01224B"/>
    <a:srgbClr val="61C2DD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10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979712" y="1707654"/>
            <a:ext cx="5322640" cy="18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SCM </a:t>
            </a:r>
            <a:br>
              <a:rPr lang="en-US" dirty="0" smtClean="0"/>
            </a:br>
            <a:r>
              <a:rPr lang="en-US" dirty="0" smtClean="0"/>
              <a:t>mind maps</a:t>
            </a:r>
            <a:r>
              <a:rPr lang="et-EE" dirty="0" smtClean="0"/>
              <a:t/>
            </a:r>
            <a:br>
              <a:rPr lang="et-EE" dirty="0" smtClean="0"/>
            </a:br>
            <a:endParaRPr dirty="0"/>
          </a:p>
        </p:txBody>
      </p:sp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read input from terminal into variable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PROCEED=YES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$PROCEED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"YES"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]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"Performing task..."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411510"/>
            <a:ext cx="6182741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Shell expansion Command substitution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212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read input from terminal into variable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PROCEED=YES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$PROCEED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"YES"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]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"Performing task..."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411510"/>
            <a:ext cx="6182741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Shell expansion Process substitution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122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543036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Input/Output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187624" y="3147814"/>
            <a:ext cx="4392488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Read and Write data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4775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read input from terminal into variable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PROCEED=YES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$PROCEED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"YES"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]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"Performing task..."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Write on Standard Output 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echo command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999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read input from terminal into variable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PROCEED=YES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$PROCEED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"YES"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]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"Performing task..."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Read from terminal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read command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41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read input from terminal into variable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PROCEED=YES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$PROCEED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"YES"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]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"Performing task..."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Script </a:t>
            </a:r>
            <a:r>
              <a:rPr lang="en-US" sz="32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arguments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read script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args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430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read input from terminal into variable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PROCEED=YES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$PROCEED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"YES"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]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"Performing task..."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Script </a:t>
            </a:r>
            <a:r>
              <a:rPr lang="en-US" sz="32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Exit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Script execution exit code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95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read input from terminal into variable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PROCEED=YES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$PROCEED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"YES"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]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"Performing task..."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Redirection to file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write data to file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75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read input from terminal into variable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PROCEED=YES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$PROCEED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"YES"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]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"Performing task..."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Redirection to file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Read data from file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936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543036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Conditional flow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187624" y="3147814"/>
            <a:ext cx="4392488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Implement decisions 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543036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Basic commands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187624" y="3147814"/>
            <a:ext cx="4392488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Basic command execution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4704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if [ condition ] then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PROCEED=YES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$PROCEED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"YES"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]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"Performing task..."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Conditional If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if [ test-command ] then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83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 if [ condition ] 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then &lt;command&gt;</a:t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 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PROCEED=YES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$PROCEED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"YES"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]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"Performing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task... "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else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"Task canceled ..."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Conditional If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if [ test-command ] then .. </a:t>
            </a:r>
            <a:r>
              <a:rPr lang="en-US" sz="2400" dirty="0">
                <a:solidFill>
                  <a:schemeClr val="lt1"/>
                </a:solidFill>
                <a:highlight>
                  <a:schemeClr val="accent2"/>
                </a:highlight>
              </a:rPr>
              <a:t>e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lse 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10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 if [ condition ] then &lt;command&gt;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err="1" smtClean="0">
                <a:solidFill>
                  <a:srgbClr val="6A9955"/>
                </a:solidFill>
                <a:latin typeface="Consolas"/>
              </a:rPr>
              <a:t>elif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[ condition ]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else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=-10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$VALUE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lt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0 ]; </a:t>
            </a:r>
            <a:r>
              <a:rPr lang="en-US" sz="1600" dirty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"VALUE is less than 0"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C586C0"/>
                </a:solidFill>
                <a:latin typeface="Consolas"/>
              </a:rPr>
              <a:t>elif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$VALUE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eq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0 ]; </a:t>
            </a:r>
            <a:r>
              <a:rPr lang="en-US" sz="1600" dirty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"VALUE is 0"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/>
              </a:rPr>
              <a:t>else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"VALUE is greater than 0"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Conditional If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if [ test-command ] then .. </a:t>
            </a:r>
            <a:r>
              <a:rPr lang="en-US" sz="2400" dirty="0" err="1">
                <a:solidFill>
                  <a:schemeClr val="lt1"/>
                </a:solidFill>
                <a:highlight>
                  <a:schemeClr val="accent2"/>
                </a:highlight>
              </a:rPr>
              <a:t>e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lif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.. else 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10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if [ test ]; then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  &lt;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command&gt;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err="1">
                <a:solidFill>
                  <a:srgbClr val="6A9955"/>
                </a:solidFill>
                <a:latin typeface="Consolas"/>
              </a:rPr>
              <a:t>elif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[ test ]; then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       if [ test ]; then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        &lt;command&gt;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      else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        &lt;command&gt;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       fi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#else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 &lt;command&gt;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#fi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Conditional If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nested conditions  Syntax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10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0469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[[ 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$UID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-</a:t>
            </a:r>
            <a:r>
              <a:rPr lang="en-US" sz="1600" dirty="0" err="1" smtClean="0">
                <a:solidFill>
                  <a:srgbClr val="D4D4D4"/>
                </a:solidFill>
                <a:latin typeface="Consolas"/>
              </a:rPr>
              <a:t>eq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0 ]]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 If the user is root, its UID is zero.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"You are root!"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C586C0"/>
                </a:solidFill>
                <a:latin typeface="Consolas"/>
              </a:rPr>
              <a:t>elif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[[ 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$UID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-</a:t>
            </a:r>
            <a:r>
              <a:rPr lang="en-US" sz="1600" dirty="0" err="1" smtClean="0">
                <a:solidFill>
                  <a:srgbClr val="D4D4D4"/>
                </a:solidFill>
                <a:latin typeface="Consolas"/>
              </a:rPr>
              <a:t>eq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1002 ]]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"You are user, welcome!"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else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"You are not welcome here."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exit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1;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Conditional If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nested conditions Example 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20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543036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119436" y="3196162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Repeated blocks of code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0777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0469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variable&gt; in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list-of-elements&gt;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1 2 3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(enumerated values threated as string)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/>
              </a:rPr>
              <a:t>do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$i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/>
              </a:rPr>
              <a:t>d</a:t>
            </a:r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one</a:t>
            </a: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2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Loops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for each (enumeration of values)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02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0469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variable&gt;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in $(expression-returning-an-array-of-values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VARIABLE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$(</a:t>
            </a:r>
            <a:r>
              <a:rPr lang="en-US" sz="1600" dirty="0" err="1">
                <a:solidFill>
                  <a:srgbClr val="CE9178"/>
                </a:solidFill>
                <a:latin typeface="Consolas"/>
              </a:rPr>
              <a:t>ls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# all files in this </a:t>
            </a:r>
            <a:r>
              <a:rPr lang="en-US" sz="1600" dirty="0" err="1">
                <a:solidFill>
                  <a:srgbClr val="6A9955"/>
                </a:solidFill>
                <a:latin typeface="Consolas"/>
              </a:rPr>
              <a:t>dir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/>
              </a:rPr>
              <a:t>do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$VARIABLE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/>
              </a:rPr>
              <a:t>done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2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Loops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for each (enumeration of values)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6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ATTENTION!!: Legacy method (Prior to Bash 3.2)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variable&gt; in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list-of-elements&gt;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$(</a:t>
            </a:r>
            <a:r>
              <a:rPr lang="en-US" sz="1600" dirty="0" err="1">
                <a:solidFill>
                  <a:srgbClr val="CE9178"/>
                </a:solidFill>
                <a:latin typeface="Consolas"/>
              </a:rPr>
              <a:t>seq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 1 2 20)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# (start=1, step 2, end=20)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/>
              </a:rPr>
              <a:t>do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$i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/>
              </a:rPr>
              <a:t>d</a:t>
            </a:r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one</a:t>
            </a: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3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Loops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for each (enumeration of values)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550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ATTENTION!!: Legacy method (Prior to Bash 3.2)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variable&gt; in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list-of-elements&gt;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$(</a:t>
            </a:r>
            <a:r>
              <a:rPr lang="en-US" sz="1600" dirty="0" err="1">
                <a:solidFill>
                  <a:srgbClr val="CE9178"/>
                </a:solidFill>
                <a:latin typeface="Consolas"/>
              </a:rPr>
              <a:t>seq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 1 2 20)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# (start=1, step 2, end=20)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/>
              </a:rPr>
              <a:t>do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$i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/>
              </a:rPr>
              <a:t>d</a:t>
            </a:r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one</a:t>
            </a: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3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Loops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for each $(command-to-evaluate)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97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206210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read input from terminal into variable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411510"/>
            <a:ext cx="5606677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Shell interpreter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Command and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args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21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(( &lt;</a:t>
            </a:r>
            <a:r>
              <a:rPr lang="en-US" sz="1600" dirty="0" err="1" smtClean="0">
                <a:solidFill>
                  <a:srgbClr val="6A9955"/>
                </a:solidFill>
                <a:latin typeface="Consolas"/>
              </a:rPr>
              <a:t>init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-variable&gt;; &lt;condition&gt; ; &lt;step&gt; ))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((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 ))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pl-PL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9CDCFE"/>
                </a:solidFill>
                <a:latin typeface="Consolas"/>
              </a:rPr>
              <a:t>$i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done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2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Loops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for (c-like syntax)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103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(( &lt;</a:t>
            </a:r>
            <a:r>
              <a:rPr lang="en-US" sz="1600" dirty="0" err="1" smtClean="0">
                <a:solidFill>
                  <a:srgbClr val="6A9955"/>
                </a:solidFill>
                <a:latin typeface="Consolas"/>
              </a:rPr>
              <a:t>init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-variable&gt;; &lt;condition&gt; ; &lt;step&gt; ))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((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 ))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pl-PL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9CDCFE"/>
                </a:solidFill>
                <a:latin typeface="Consolas"/>
              </a:rPr>
              <a:t>$i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done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2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Loops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for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var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in range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05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543036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Arrays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119436" y="3196162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Repeated blocks of code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6558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(( &lt;</a:t>
            </a:r>
            <a:r>
              <a:rPr lang="en-US" sz="1600" dirty="0" err="1" smtClean="0">
                <a:solidFill>
                  <a:srgbClr val="6A9955"/>
                </a:solidFill>
                <a:latin typeface="Consolas"/>
              </a:rPr>
              <a:t>init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-variable&gt;; &lt;condition&gt; ; &lt;step&gt; ))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((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 ))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pl-PL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9CDCFE"/>
                </a:solidFill>
                <a:latin typeface="Consolas"/>
              </a:rPr>
              <a:t>$i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done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2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Array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Indexed Array explicit declaration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7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(( &lt;</a:t>
            </a:r>
            <a:r>
              <a:rPr lang="en-US" sz="1600" dirty="0" err="1" smtClean="0">
                <a:solidFill>
                  <a:srgbClr val="6A9955"/>
                </a:solidFill>
                <a:latin typeface="Consolas"/>
              </a:rPr>
              <a:t>init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-variable&gt;; &lt;condition&gt; ; &lt;step&gt; ))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((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 ))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pl-PL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9CDCFE"/>
                </a:solidFill>
                <a:latin typeface="Consolas"/>
              </a:rPr>
              <a:t>$i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done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2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411510"/>
            <a:ext cx="5966717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Array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Associative Array explicit declaration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250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(( &lt;</a:t>
            </a:r>
            <a:r>
              <a:rPr lang="en-US" sz="1600" dirty="0" err="1" smtClean="0">
                <a:solidFill>
                  <a:srgbClr val="6A9955"/>
                </a:solidFill>
                <a:latin typeface="Consolas"/>
              </a:rPr>
              <a:t>init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-variable&gt;; &lt;condition&gt; ; &lt;step&gt; ))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((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 ))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pl-PL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9CDCFE"/>
                </a:solidFill>
                <a:latin typeface="Consolas"/>
              </a:rPr>
              <a:t>$i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done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2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411510"/>
            <a:ext cx="5966717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Array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Write data to Array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947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(( &lt;</a:t>
            </a:r>
            <a:r>
              <a:rPr lang="en-US" sz="1600" dirty="0" err="1" smtClean="0">
                <a:solidFill>
                  <a:srgbClr val="6A9955"/>
                </a:solidFill>
                <a:latin typeface="Consolas"/>
              </a:rPr>
              <a:t>init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-variable&gt;; &lt;condition&gt; ; &lt;step&gt; ))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((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 ))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pl-PL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9CDCFE"/>
                </a:solidFill>
                <a:latin typeface="Consolas"/>
              </a:rPr>
              <a:t>$i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done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2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411510"/>
            <a:ext cx="5966717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Array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Read data from Array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95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(( &lt;</a:t>
            </a:r>
            <a:r>
              <a:rPr lang="en-US" sz="1600" dirty="0" err="1" smtClean="0">
                <a:solidFill>
                  <a:srgbClr val="6A9955"/>
                </a:solidFill>
                <a:latin typeface="Consolas"/>
              </a:rPr>
              <a:t>init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-variable&gt;; &lt;condition&gt; ; &lt;step&gt; ))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((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 ))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pl-PL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9CDCFE"/>
                </a:solidFill>
                <a:latin typeface="Consolas"/>
              </a:rPr>
              <a:t>$i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done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2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411510"/>
            <a:ext cx="5966717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Array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Loops and Arrays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93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(( &lt;</a:t>
            </a:r>
            <a:r>
              <a:rPr lang="en-US" sz="1600" dirty="0" err="1" smtClean="0">
                <a:solidFill>
                  <a:srgbClr val="6A9955"/>
                </a:solidFill>
                <a:latin typeface="Consolas"/>
              </a:rPr>
              <a:t>init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-variable&gt;; &lt;condition&gt; ; &lt;step&gt; ))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((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 ))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pl-PL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9CDCFE"/>
                </a:solidFill>
                <a:latin typeface="Consolas"/>
              </a:rPr>
              <a:t>$i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done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2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411510"/>
            <a:ext cx="5966717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Array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Operations: Extract by offset 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496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(( &lt;</a:t>
            </a:r>
            <a:r>
              <a:rPr lang="en-US" sz="1600" dirty="0" err="1" smtClean="0">
                <a:solidFill>
                  <a:srgbClr val="6A9955"/>
                </a:solidFill>
                <a:latin typeface="Consolas"/>
              </a:rPr>
              <a:t>init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-variable&gt;; &lt;condition&gt; ; &lt;step&gt; ))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((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 ))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pl-PL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9CDCFE"/>
                </a:solidFill>
                <a:latin typeface="Consolas"/>
              </a:rPr>
              <a:t>$i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done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2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411510"/>
            <a:ext cx="5966717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Array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Operations: Search and Replace 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63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read input from terminal into variable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PROCEED=YES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$PROCEED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"YES"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]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"Performing task..."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>
                <a:solidFill>
                  <a:schemeClr val="lt1"/>
                </a:solidFill>
                <a:highlight>
                  <a:schemeClr val="accent2"/>
                </a:highlight>
              </a:rPr>
              <a:t>C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omments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21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(( &lt;</a:t>
            </a:r>
            <a:r>
              <a:rPr lang="en-US" sz="1600" dirty="0" err="1" smtClean="0">
                <a:solidFill>
                  <a:srgbClr val="6A9955"/>
                </a:solidFill>
                <a:latin typeface="Consolas"/>
              </a:rPr>
              <a:t>init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-variable&gt;; &lt;condition&gt; ; &lt;step&gt; ))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((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 ))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pl-PL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9CDCFE"/>
                </a:solidFill>
                <a:latin typeface="Consolas"/>
              </a:rPr>
              <a:t>$i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done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2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411510"/>
            <a:ext cx="5966717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Array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Operations: Add new element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997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(( &lt;</a:t>
            </a:r>
            <a:r>
              <a:rPr lang="en-US" sz="1600" dirty="0" err="1" smtClean="0">
                <a:solidFill>
                  <a:srgbClr val="6A9955"/>
                </a:solidFill>
                <a:latin typeface="Consolas"/>
              </a:rPr>
              <a:t>init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-variable&gt;; &lt;condition&gt; ; &lt;step&gt; ))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((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 ))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pl-PL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9CDCFE"/>
                </a:solidFill>
                <a:latin typeface="Consolas"/>
              </a:rPr>
              <a:t>$i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done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2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411510"/>
            <a:ext cx="5966717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Array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Operations: Remove element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42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543036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Functions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119436" y="3196162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Repeated blocks of code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7966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(( &lt;</a:t>
            </a:r>
            <a:r>
              <a:rPr lang="en-US" sz="1600" dirty="0" err="1" smtClean="0">
                <a:solidFill>
                  <a:srgbClr val="6A9955"/>
                </a:solidFill>
                <a:latin typeface="Consolas"/>
              </a:rPr>
              <a:t>init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-variable&gt;; &lt;condition&gt; ; &lt;step&gt; ))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((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 ))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pl-PL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9CDCFE"/>
                </a:solidFill>
                <a:latin typeface="Consolas"/>
              </a:rPr>
              <a:t>$i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done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2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411510"/>
            <a:ext cx="5966717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Functions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Definition (name, input, output)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772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(( &lt;</a:t>
            </a:r>
            <a:r>
              <a:rPr lang="en-US" sz="1600" dirty="0" err="1" smtClean="0">
                <a:solidFill>
                  <a:srgbClr val="6A9955"/>
                </a:solidFill>
                <a:latin typeface="Consolas"/>
              </a:rPr>
              <a:t>init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-variable&gt;; &lt;condition&gt; ; &lt;step&gt; ))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((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 ))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pl-PL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9CDCFE"/>
                </a:solidFill>
                <a:latin typeface="Consolas"/>
              </a:rPr>
              <a:t>$i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done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2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411510"/>
            <a:ext cx="5966717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Functions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Export functions to other scripts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95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for (( &lt;</a:t>
            </a:r>
            <a:r>
              <a:rPr lang="en-US" sz="1600" dirty="0" err="1" smtClean="0">
                <a:solidFill>
                  <a:srgbClr val="6A9955"/>
                </a:solidFill>
                <a:latin typeface="Consolas"/>
              </a:rPr>
              <a:t>init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-variable&gt;; &lt;condition&gt; ; &lt;step&gt; ))</a:t>
            </a: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do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 &lt;command&gt;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done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((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; 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pl-PL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pl-PL" sz="1600" dirty="0">
                <a:solidFill>
                  <a:srgbClr val="CE9178"/>
                </a:solidFill>
                <a:latin typeface="Consolas"/>
              </a:rPr>
              <a:t> ))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pl-PL" sz="1600" dirty="0">
                <a:solidFill>
                  <a:srgbClr val="DCDCAA"/>
                </a:solidFill>
                <a:latin typeface="Consolas"/>
              </a:rPr>
              <a:t>echo</a:t>
            </a:r>
            <a:r>
              <a:rPr lang="pl-PL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9CDCFE"/>
                </a:solidFill>
                <a:latin typeface="Consolas"/>
              </a:rPr>
              <a:t>$i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r>
              <a:rPr lang="pl-PL" sz="1600" dirty="0">
                <a:solidFill>
                  <a:srgbClr val="C586C0"/>
                </a:solidFill>
                <a:latin typeface="Consolas"/>
              </a:rPr>
              <a:t>done</a:t>
            </a:r>
            <a:endParaRPr lang="pl-PL" sz="1600" dirty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2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2" y="411510"/>
            <a:ext cx="5966717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Functions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Import functions from other scripts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87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read input from terminal into variable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PROCEED=YES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$PROCEED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"YES"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]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"Performing task..."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>
                <a:solidFill>
                  <a:schemeClr val="lt1"/>
                </a:solidFill>
                <a:highlight>
                  <a:schemeClr val="accent2"/>
                </a:highlight>
              </a:rPr>
              <a:t>V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ariables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09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read input from terminal into variable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PROCEED=YES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$PROCEED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"YES"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]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"Performing task..."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Special variables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09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read input from terminal into variable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PROCEED=YES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$PROCEED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"YES"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]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"Performing task..."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Single and Double quote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93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read input from terminal into variable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PROCEED=YES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$PROCEED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"YES"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]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"Performing task..."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Immutable variables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419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395536" y="1563638"/>
            <a:ext cx="8162900" cy="32932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/>
              </a:rPr>
              <a:t># </a:t>
            </a: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read input from terminal into variable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># 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else &lt;command&gt;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# fi</a:t>
            </a:r>
          </a:p>
          <a:p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endParaRPr lang="en-US" sz="160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6A9955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PROCEED=YES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[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9CDCFE"/>
                </a:solidFill>
                <a:latin typeface="Consolas"/>
              </a:rPr>
              <a:t>$PROCEED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"YES"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]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then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DCDCAA"/>
                </a:solidFill>
                <a:latin typeface="Consolas"/>
              </a:rPr>
              <a:t>echo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"Performing task..."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/>
              </a:rPr>
              <a:t>fi</a:t>
            </a:r>
            <a:endParaRPr lang="en-US" sz="160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 smtClean="0">
              <a:solidFill>
                <a:srgbClr val="C586C0"/>
              </a:solidFill>
              <a:latin typeface="Consolas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05483" y="411510"/>
            <a:ext cx="5016524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  <a:endParaRPr sz="3200" b="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Shell expansion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Arithmetics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986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356</Words>
  <Application>Microsoft Office PowerPoint</Application>
  <PresentationFormat>On-screen Show (16:9)</PresentationFormat>
  <Paragraphs>494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Consolas</vt:lpstr>
      <vt:lpstr>Raleway SemiBold</vt:lpstr>
      <vt:lpstr>Barlow</vt:lpstr>
      <vt:lpstr>Barlow Light</vt:lpstr>
      <vt:lpstr>Gaoler template</vt:lpstr>
      <vt:lpstr>SCM  mind maps </vt:lpstr>
      <vt:lpstr>Basic commands</vt:lpstr>
      <vt:lpstr>Shell interpreter Command and args</vt:lpstr>
      <vt:lpstr>Syntax Comments</vt:lpstr>
      <vt:lpstr>Syntax Variables</vt:lpstr>
      <vt:lpstr>Syntax Special variables</vt:lpstr>
      <vt:lpstr>Syntax Single and Double quote</vt:lpstr>
      <vt:lpstr>Syntax Immutable variables</vt:lpstr>
      <vt:lpstr>Syntax Shell expansion Arithmetics</vt:lpstr>
      <vt:lpstr>Syntax Shell expansion Command substitution</vt:lpstr>
      <vt:lpstr>Syntax Shell expansion Process substitution</vt:lpstr>
      <vt:lpstr>Input/Output</vt:lpstr>
      <vt:lpstr>Write on Standard Output   echo command</vt:lpstr>
      <vt:lpstr>Read from terminal  read command</vt:lpstr>
      <vt:lpstr>Script arguments  read script args</vt:lpstr>
      <vt:lpstr>Script Exit Script execution exit code</vt:lpstr>
      <vt:lpstr>Redirection to file  write data to file</vt:lpstr>
      <vt:lpstr>Redirection to file  Read data from file</vt:lpstr>
      <vt:lpstr>Conditional flow</vt:lpstr>
      <vt:lpstr>Conditional If  if [ test-command ] then</vt:lpstr>
      <vt:lpstr>Conditional If  if [ test-command ] then .. else </vt:lpstr>
      <vt:lpstr>Conditional If  if [ test-command ] then .. elif.. else </vt:lpstr>
      <vt:lpstr>Conditional If  nested conditions  Syntax</vt:lpstr>
      <vt:lpstr>Conditional If  nested conditions Example </vt:lpstr>
      <vt:lpstr>Loops</vt:lpstr>
      <vt:lpstr>Loops  for each (enumeration of values)</vt:lpstr>
      <vt:lpstr>Loops  for each (enumeration of values)</vt:lpstr>
      <vt:lpstr>Loops  for each (enumeration of values)</vt:lpstr>
      <vt:lpstr>Loops  for each $(command-to-evaluate)</vt:lpstr>
      <vt:lpstr>Loops  for (c-like syntax)</vt:lpstr>
      <vt:lpstr>Loops  for var in range</vt:lpstr>
      <vt:lpstr>Arrays</vt:lpstr>
      <vt:lpstr>Array  Indexed Array explicit declaration</vt:lpstr>
      <vt:lpstr>Array  Associative Array explicit declaration</vt:lpstr>
      <vt:lpstr>Array  Write data to Array</vt:lpstr>
      <vt:lpstr>Array  Read data from Array</vt:lpstr>
      <vt:lpstr>Array  Loops and Arrays</vt:lpstr>
      <vt:lpstr>Array  Operations: Extract by offset </vt:lpstr>
      <vt:lpstr>Array  Operations: Search and Replace </vt:lpstr>
      <vt:lpstr>Array  Operations: Add new element</vt:lpstr>
      <vt:lpstr>Array  Operations: Remove element</vt:lpstr>
      <vt:lpstr>Functions</vt:lpstr>
      <vt:lpstr>Functions  Definition (name, input, output)</vt:lpstr>
      <vt:lpstr>Functions  Export functions to other scripts</vt:lpstr>
      <vt:lpstr>Functions  Import functions from other scripts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217</cp:revision>
  <dcterms:modified xsi:type="dcterms:W3CDTF">2020-09-30T18:11:37Z</dcterms:modified>
</cp:coreProperties>
</file>