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24"/>
  </p:notesMasterIdLst>
  <p:sldIdLst>
    <p:sldId id="489" r:id="rId4"/>
    <p:sldId id="605" r:id="rId5"/>
    <p:sldId id="583" r:id="rId6"/>
    <p:sldId id="572" r:id="rId7"/>
    <p:sldId id="598" r:id="rId8"/>
    <p:sldId id="601" r:id="rId9"/>
    <p:sldId id="600" r:id="rId10"/>
    <p:sldId id="599" r:id="rId11"/>
    <p:sldId id="596" r:id="rId12"/>
    <p:sldId id="607" r:id="rId13"/>
    <p:sldId id="608" r:id="rId14"/>
    <p:sldId id="597" r:id="rId15"/>
    <p:sldId id="604" r:id="rId16"/>
    <p:sldId id="603" r:id="rId17"/>
    <p:sldId id="579" r:id="rId18"/>
    <p:sldId id="606" r:id="rId19"/>
    <p:sldId id="609" r:id="rId20"/>
    <p:sldId id="610" r:id="rId21"/>
    <p:sldId id="576" r:id="rId22"/>
    <p:sldId id="547" r:id="rId2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9"/>
    <a:srgbClr val="C5C6BF"/>
    <a:srgbClr val="929288"/>
    <a:srgbClr val="62635B"/>
    <a:srgbClr val="000000"/>
    <a:srgbClr val="0099DA"/>
    <a:srgbClr val="42B38E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6744" autoAdjust="0"/>
  </p:normalViewPr>
  <p:slideViewPr>
    <p:cSldViewPr snapToGrid="0" showGuides="1">
      <p:cViewPr varScale="1">
        <p:scale>
          <a:sx n="100" d="100"/>
          <a:sy n="100" d="100"/>
        </p:scale>
        <p:origin x="822" y="7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3/14/2022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59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536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203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4643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237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764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Compensated Internships. Whose budget and mentoring responsibility?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1" baseline="0" dirty="0" smtClean="0">
                <a:latin typeface="Calibri" panose="020F0502020204030204" pitchFamily="34" charset="0"/>
              </a:rPr>
              <a:t>Junior Talent Pool: </a:t>
            </a:r>
            <a:r>
              <a:rPr lang="et-EE" b="0" baseline="0" dirty="0" smtClean="0">
                <a:latin typeface="Calibri" panose="020F0502020204030204" pitchFamily="34" charset="0"/>
              </a:rPr>
              <a:t>KNITS budget /IA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KNITS Prototypes: </a:t>
            </a:r>
            <a:r>
              <a:rPr lang="et-EE" b="0" baseline="0" dirty="0" smtClean="0">
                <a:latin typeface="Calibri" panose="020F0502020204030204" pitchFamily="34" charset="0"/>
              </a:rPr>
              <a:t>KNITS budget &amp; mentor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Gate project: </a:t>
            </a:r>
            <a:r>
              <a:rPr lang="et-EE" b="0" baseline="0" dirty="0" smtClean="0">
                <a:latin typeface="Calibri" panose="020F0502020204030204" pitchFamily="34" charset="0"/>
              </a:rPr>
              <a:t>Team budget, KNITS mentoring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KN Team: </a:t>
            </a:r>
            <a:r>
              <a:rPr lang="et-EE" b="0" baseline="0" dirty="0" smtClean="0">
                <a:latin typeface="Calibri" panose="020F0502020204030204" pitchFamily="34" charset="0"/>
              </a:rPr>
              <a:t>Team budget &amp; mentor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072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2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868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509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14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64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1865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30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347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847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550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581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Challenge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Solution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Results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831FFDBF-39F4-4933-BF72-C74CBF8B1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enter slide title 24pt [do not stretch over logo]</a:t>
            </a:r>
            <a:br>
              <a:rPr lang="en-GB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340768"/>
            <a:ext cx="11156951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08433" y="658495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1" y="6584951"/>
            <a:ext cx="4339167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01351" y="6584950"/>
            <a:ext cx="101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335592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11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2" r:id="rId50"/>
    <p:sldLayoutId id="2147483763" r:id="rId51"/>
    <p:sldLayoutId id="2147483764" r:id="rId52"/>
    <p:sldLayoutId id="2147483765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</a:t>
            </a:r>
            <a:r>
              <a:rPr lang="et-EE" dirty="0" smtClean="0"/>
              <a:t>+ </a:t>
            </a:r>
            <a:r>
              <a:rPr lang="en-GB" dirty="0" smtClean="0"/>
              <a:t>Nagel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2253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8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4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6433" y="3147135"/>
            <a:ext cx="2347460" cy="20024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82" y="5149565"/>
            <a:ext cx="2324100" cy="819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4086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032022" y="2069409"/>
            <a:ext cx="9774986" cy="453663"/>
          </a:xfrm>
        </p:spPr>
        <p:txBody>
          <a:bodyPr/>
          <a:lstStyle/>
          <a:p>
            <a:r>
              <a:rPr lang="en-GB" dirty="0" smtClean="0"/>
              <a:t>Team of junior developers 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045084" y="2421480"/>
            <a:ext cx="9774986" cy="262705"/>
          </a:xfrm>
        </p:spPr>
        <p:txBody>
          <a:bodyPr/>
          <a:lstStyle/>
          <a:p>
            <a:r>
              <a:rPr lang="en-US" dirty="0" smtClean="0"/>
              <a:t>Skilled on common technologies in KN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2818030"/>
            <a:ext cx="9774986" cy="360000"/>
          </a:xfrm>
        </p:spPr>
        <p:txBody>
          <a:bodyPr/>
          <a:lstStyle/>
          <a:p>
            <a:r>
              <a:rPr lang="et-EE" dirty="0" smtClean="0"/>
              <a:t>Compensated internship</a:t>
            </a:r>
            <a:r>
              <a:rPr lang="en-US" dirty="0" smtClean="0"/>
              <a:t> </a:t>
            </a:r>
            <a:r>
              <a:rPr lang="en-US" dirty="0"/>
              <a:t>with 6/12 month contract</a:t>
            </a:r>
            <a:endParaRPr lang="en-CA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2" y="3124903"/>
            <a:ext cx="4121001" cy="519929"/>
          </a:xfrm>
        </p:spPr>
        <p:txBody>
          <a:bodyPr/>
          <a:lstStyle/>
          <a:p>
            <a:r>
              <a:rPr lang="en-GB" dirty="0" smtClean="0"/>
              <a:t>Full time with a customized training/work balance</a:t>
            </a:r>
          </a:p>
          <a:p>
            <a:endParaRPr lang="en-GB" dirty="0" smtClean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Junior Talent Pool</a:t>
            </a:r>
            <a:endParaRPr lang="en-GB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3455956"/>
            <a:ext cx="9774986" cy="360000"/>
          </a:xfrm>
        </p:spPr>
        <p:txBody>
          <a:bodyPr/>
          <a:lstStyle/>
          <a:p>
            <a:r>
              <a:rPr lang="en-US" dirty="0" smtClean="0"/>
              <a:t>Available to join product teams within 1 week</a:t>
            </a:r>
            <a:endParaRPr lang="en-CA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28919" y="4216687"/>
            <a:ext cx="7330926" cy="360000"/>
          </a:xfrm>
        </p:spPr>
        <p:txBody>
          <a:bodyPr/>
          <a:lstStyle/>
          <a:p>
            <a:r>
              <a:rPr lang="en-US" dirty="0" smtClean="0"/>
              <a:t>Constantly refilled according to hires in teams and resignations</a:t>
            </a:r>
            <a:endParaRPr lang="en-CA" dirty="0"/>
          </a:p>
        </p:txBody>
      </p:sp>
      <p:sp>
        <p:nvSpPr>
          <p:cNvPr id="12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2" y="3810437"/>
            <a:ext cx="3387576" cy="305790"/>
          </a:xfrm>
        </p:spPr>
        <p:txBody>
          <a:bodyPr/>
          <a:lstStyle/>
          <a:p>
            <a:r>
              <a:rPr lang="en-GB" dirty="0" smtClean="0"/>
              <a:t>No need for additional SR from teams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28919" y="4576688"/>
            <a:ext cx="6159351" cy="305790"/>
          </a:xfrm>
        </p:spPr>
        <p:txBody>
          <a:bodyPr/>
          <a:lstStyle/>
          <a:p>
            <a:r>
              <a:rPr lang="en-GB" dirty="0" smtClean="0"/>
              <a:t>Retains promising talents while actively </a:t>
            </a:r>
            <a:r>
              <a:rPr lang="en-GB" dirty="0" err="1" smtClean="0"/>
              <a:t>onboarding</a:t>
            </a:r>
            <a:r>
              <a:rPr lang="en-GB" dirty="0" smtClean="0"/>
              <a:t> them into our teams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45084" y="4948400"/>
            <a:ext cx="7946515" cy="360000"/>
          </a:xfrm>
        </p:spPr>
        <p:txBody>
          <a:bodyPr/>
          <a:lstStyle/>
          <a:p>
            <a:r>
              <a:rPr lang="en-US" dirty="0" smtClean="0"/>
              <a:t>Work on KNITS mentored projects until they are </a:t>
            </a:r>
            <a:r>
              <a:rPr lang="en-US" dirty="0" err="1" smtClean="0"/>
              <a:t>onboarded</a:t>
            </a:r>
            <a:r>
              <a:rPr lang="en-US" dirty="0" smtClean="0"/>
              <a:t> into teams</a:t>
            </a:r>
            <a:endParaRPr lang="en-CA" dirty="0"/>
          </a:p>
        </p:txBody>
      </p:sp>
      <p:sp>
        <p:nvSpPr>
          <p:cNvPr id="20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45084" y="5263863"/>
            <a:ext cx="6159351" cy="545979"/>
          </a:xfrm>
        </p:spPr>
        <p:txBody>
          <a:bodyPr/>
          <a:lstStyle/>
          <a:p>
            <a:r>
              <a:rPr lang="en-GB" dirty="0" smtClean="0"/>
              <a:t>Hackathon, Gate project(s) </a:t>
            </a:r>
            <a:r>
              <a:rPr lang="et-EE" dirty="0" smtClean="0"/>
              <a:t>(s</a:t>
            </a:r>
            <a:r>
              <a:rPr lang="en-GB" dirty="0" err="1" smtClean="0"/>
              <a:t>ee</a:t>
            </a:r>
            <a:r>
              <a:rPr lang="en-GB" dirty="0" smtClean="0"/>
              <a:t> </a:t>
            </a:r>
            <a:r>
              <a:rPr lang="en-GB" dirty="0" smtClean="0"/>
              <a:t>next </a:t>
            </a:r>
            <a:r>
              <a:rPr lang="en-GB" dirty="0" smtClean="0"/>
              <a:t>slide</a:t>
            </a:r>
            <a:r>
              <a:rPr lang="et-EE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921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62668" y="2124897"/>
            <a:ext cx="3252009" cy="677166"/>
          </a:xfrm>
        </p:spPr>
        <p:txBody>
          <a:bodyPr/>
          <a:lstStyle/>
          <a:p>
            <a:r>
              <a:rPr lang="en-US" dirty="0" smtClean="0"/>
              <a:t>Knits Products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408590" y="1816141"/>
            <a:ext cx="3263900" cy="988438"/>
          </a:xfrm>
        </p:spPr>
        <p:txBody>
          <a:bodyPr/>
          <a:lstStyle/>
          <a:p>
            <a:r>
              <a:rPr lang="en-US" dirty="0" smtClean="0"/>
              <a:t>Development Team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44201" y="1832057"/>
            <a:ext cx="3234864" cy="988436"/>
          </a:xfrm>
        </p:spPr>
        <p:txBody>
          <a:bodyPr/>
          <a:lstStyle/>
          <a:p>
            <a:r>
              <a:rPr lang="en-US" dirty="0" smtClean="0"/>
              <a:t>Gate Project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1334101" y="5773750"/>
            <a:ext cx="1680832" cy="42505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KNITS Mentor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1005614" y="3553388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Project</a:t>
            </a:r>
            <a:endParaRPr lang="en-GB" sz="2800" dirty="0"/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9232822" y="383877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 Product(s)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278330" y="3533650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</a:t>
            </a:r>
            <a:endParaRPr lang="en-GB" sz="2800" dirty="0"/>
          </a:p>
        </p:txBody>
      </p:sp>
      <p:pic>
        <p:nvPicPr>
          <p:cNvPr id="2052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9" y="5483122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0" y="3403319"/>
            <a:ext cx="468029" cy="468029"/>
          </a:xfrm>
          <a:prstGeom prst="rect">
            <a:avLst/>
          </a:prstGeom>
        </p:spPr>
      </p:pic>
      <p:sp>
        <p:nvSpPr>
          <p:cNvPr id="35" name="Text Placeholder 26"/>
          <p:cNvSpPr txBox="1">
            <a:spLocks/>
          </p:cNvSpPr>
          <p:nvPr/>
        </p:nvSpPr>
        <p:spPr>
          <a:xfrm>
            <a:off x="755499" y="3954576"/>
            <a:ext cx="2959178" cy="789602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Hackathon products</a:t>
            </a:r>
            <a:r>
              <a:rPr lang="et-EE" dirty="0" smtClean="0"/>
              <a:t>. </a:t>
            </a:r>
            <a:br>
              <a:rPr lang="et-EE" dirty="0" smtClean="0"/>
            </a:br>
            <a:r>
              <a:rPr lang="en-US" dirty="0" smtClean="0"/>
              <a:t>Interns product ideas</a:t>
            </a:r>
            <a:br>
              <a:rPr lang="en-US" dirty="0" smtClean="0"/>
            </a:br>
            <a:r>
              <a:rPr lang="en-US" dirty="0" smtClean="0"/>
              <a:t>Technical research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5529367" y="3821796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8" name="Text Placeholder 26"/>
          <p:cNvSpPr txBox="1">
            <a:spLocks/>
          </p:cNvSpPr>
          <p:nvPr/>
        </p:nvSpPr>
        <p:spPr>
          <a:xfrm>
            <a:off x="4724304" y="3940637"/>
            <a:ext cx="2751812" cy="983317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 product.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KN common technology stack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Small team size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High attrition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Placeholder 23"/>
          <p:cNvSpPr txBox="1">
            <a:spLocks/>
          </p:cNvSpPr>
          <p:nvPr/>
        </p:nvSpPr>
        <p:spPr>
          <a:xfrm>
            <a:off x="1162411" y="547629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478207" y="3527210"/>
            <a:ext cx="12440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Project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30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48" y="340331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6"/>
          <p:cNvSpPr txBox="1">
            <a:spLocks/>
          </p:cNvSpPr>
          <p:nvPr/>
        </p:nvSpPr>
        <p:spPr>
          <a:xfrm>
            <a:off x="5418857" y="5763538"/>
            <a:ext cx="1675388" cy="264003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KNITS mentor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5470291" y="5483122"/>
            <a:ext cx="162395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Mentoring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5" name="Text Placeholder 26"/>
          <p:cNvSpPr txBox="1">
            <a:spLocks/>
          </p:cNvSpPr>
          <p:nvPr/>
        </p:nvSpPr>
        <p:spPr>
          <a:xfrm>
            <a:off x="9267368" y="5709183"/>
            <a:ext cx="197293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TEAM</a:t>
            </a:r>
            <a:r>
              <a:rPr lang="en-GB" dirty="0" smtClean="0"/>
              <a:t> Mentor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3" name="Text Placeholder 23"/>
          <p:cNvSpPr txBox="1">
            <a:spLocks/>
          </p:cNvSpPr>
          <p:nvPr/>
        </p:nvSpPr>
        <p:spPr>
          <a:xfrm>
            <a:off x="9136693" y="5408320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pic>
        <p:nvPicPr>
          <p:cNvPr id="54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08" y="5413534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9" y="5483122"/>
            <a:ext cx="560832" cy="56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dFYtnlQ4G01j3d9O-A4qp-e0aFMjKGgGSot52gN3XM9Pbt8qowFdjc_g9wmuXqpj2pnPw6uB4Y1BSKYEUO7DAL0KCV_FKpLfSuVX7k-lQkAYw1ZvjhRUybYpJQGRgujUrtmOKmWQ9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66" y="3573478"/>
            <a:ext cx="560762" cy="5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56"/>
          <p:cNvSpPr txBox="1">
            <a:spLocks/>
          </p:cNvSpPr>
          <p:nvPr/>
        </p:nvSpPr>
        <p:spPr>
          <a:xfrm>
            <a:off x="553321" y="550779"/>
            <a:ext cx="8314454" cy="86413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Junior Talent Pool 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4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14951" y="1502976"/>
            <a:ext cx="2196662" cy="493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6082" y="1502975"/>
            <a:ext cx="2196662" cy="169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6082" y="3936119"/>
            <a:ext cx="2196662" cy="2506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4529" y="3221041"/>
            <a:ext cx="1852523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39" idx="1"/>
          </p:cNvCxnSpPr>
          <p:nvPr/>
        </p:nvCxnSpPr>
        <p:spPr>
          <a:xfrm>
            <a:off x="6225725" y="5660088"/>
            <a:ext cx="3543587" cy="3125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 flipV="1">
            <a:off x="6211613" y="3972532"/>
            <a:ext cx="1022916" cy="37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87052" y="3972532"/>
            <a:ext cx="668149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3"/>
          <p:cNvSpPr txBox="1">
            <a:spLocks/>
          </p:cNvSpPr>
          <p:nvPr/>
        </p:nvSpPr>
        <p:spPr>
          <a:xfrm>
            <a:off x="983920" y="183122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Selection</a:t>
            </a:r>
            <a:endParaRPr lang="en-GB" sz="2800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85270" y="4009692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Seasonal Internships</a:t>
            </a:r>
            <a:endParaRPr lang="en-GB" sz="2800" dirty="0"/>
          </a:p>
        </p:txBody>
      </p: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71" y="4868847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17" y="4863586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63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14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24" y="2351684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74" y="2360058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>
            <a:off x="3042744" y="2351684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2744" y="5189478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260193" y="3390383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100" idx="1"/>
          </p:cNvCxnSpPr>
          <p:nvPr/>
        </p:nvCxnSpPr>
        <p:spPr>
          <a:xfrm flipV="1">
            <a:off x="9087051" y="2252290"/>
            <a:ext cx="668149" cy="217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prototypes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9755200" y="1500799"/>
            <a:ext cx="2196662" cy="1502981"/>
            <a:chOff x="9755200" y="1006816"/>
            <a:chExt cx="2196662" cy="1502981"/>
          </a:xfrm>
        </p:grpSpPr>
        <p:sp>
          <p:nvSpPr>
            <p:cNvPr id="100" name="Rectangle 99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18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69312" y="4939856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Junior Talent Pool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800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264" y="1502976"/>
            <a:ext cx="3162300" cy="4979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4951" y="1502976"/>
            <a:ext cx="2196662" cy="493986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4529" y="3221041"/>
            <a:ext cx="1852523" cy="1502981"/>
          </a:xfrm>
          <a:prstGeom prst="rect">
            <a:avLst/>
          </a:prstGeom>
          <a:solidFill>
            <a:schemeClr val="bg1"/>
          </a:solidFill>
          <a:ln w="19050">
            <a:solidFill>
              <a:srgbClr val="00336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39" idx="1"/>
          </p:cNvCxnSpPr>
          <p:nvPr/>
        </p:nvCxnSpPr>
        <p:spPr>
          <a:xfrm>
            <a:off x="6225725" y="5660088"/>
            <a:ext cx="3543587" cy="3125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 flipV="1">
            <a:off x="6211613" y="3972532"/>
            <a:ext cx="1022916" cy="37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87052" y="3972532"/>
            <a:ext cx="668149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260193" y="3390383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100" idx="1"/>
          </p:cNvCxnSpPr>
          <p:nvPr/>
        </p:nvCxnSpPr>
        <p:spPr>
          <a:xfrm flipV="1">
            <a:off x="9087051" y="2252290"/>
            <a:ext cx="668149" cy="217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prototypes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69312" y="4939856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Financing </a:t>
            </a:r>
            <a:r>
              <a:rPr lang="et-EE" dirty="0" smtClean="0"/>
              <a:t>&amp; Mentoring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10328" y="3620330"/>
            <a:ext cx="2353533" cy="910646"/>
            <a:chOff x="588822" y="3354717"/>
            <a:chExt cx="1977654" cy="910646"/>
          </a:xfrm>
        </p:grpSpPr>
        <p:sp>
          <p:nvSpPr>
            <p:cNvPr id="73" name="Rectangle 72"/>
            <p:cNvSpPr/>
            <p:nvPr/>
          </p:nvSpPr>
          <p:spPr>
            <a:xfrm>
              <a:off x="683685" y="3354717"/>
              <a:ext cx="1878649" cy="910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336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 Placeholder 23"/>
            <p:cNvSpPr txBox="1">
              <a:spLocks/>
            </p:cNvSpPr>
            <p:nvPr/>
          </p:nvSpPr>
          <p:spPr>
            <a:xfrm>
              <a:off x="588822" y="3499200"/>
              <a:ext cx="1956348" cy="350577"/>
            </a:xfrm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Team budget</a:t>
              </a:r>
              <a:endParaRPr lang="en-GB" sz="2800" dirty="0"/>
            </a:p>
          </p:txBody>
        </p:sp>
        <p:sp>
          <p:nvSpPr>
            <p:cNvPr id="75" name="Text Placeholder 23"/>
            <p:cNvSpPr txBox="1">
              <a:spLocks/>
            </p:cNvSpPr>
            <p:nvPr/>
          </p:nvSpPr>
          <p:spPr>
            <a:xfrm>
              <a:off x="610128" y="3823026"/>
              <a:ext cx="1956348" cy="350577"/>
            </a:xfrm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KNITS</a:t>
              </a:r>
              <a:r>
                <a:rPr lang="en-US" sz="2000" dirty="0" smtClean="0"/>
                <a:t> mentor</a:t>
              </a:r>
              <a:endParaRPr lang="en-GB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732831" y="1521595"/>
            <a:ext cx="2196662" cy="1502981"/>
            <a:chOff x="9755200" y="1006816"/>
            <a:chExt cx="2196662" cy="1502981"/>
          </a:xfrm>
        </p:grpSpPr>
        <p:sp>
          <p:nvSpPr>
            <p:cNvPr id="78" name="Rectangle 77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90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623547" y="4958974"/>
            <a:ext cx="2196662" cy="989577"/>
            <a:chOff x="547625" y="5001648"/>
            <a:chExt cx="2196662" cy="989577"/>
          </a:xfrm>
        </p:grpSpPr>
        <p:sp>
          <p:nvSpPr>
            <p:cNvPr id="100" name="Rectangle 99"/>
            <p:cNvSpPr/>
            <p:nvPr/>
          </p:nvSpPr>
          <p:spPr>
            <a:xfrm>
              <a:off x="547625" y="5001648"/>
              <a:ext cx="2196662" cy="98957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675001" y="5140730"/>
              <a:ext cx="1956083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Team </a:t>
              </a:r>
              <a:r>
                <a:rPr lang="en-US" sz="2000" dirty="0"/>
                <a:t>b</a:t>
              </a:r>
              <a:r>
                <a:rPr lang="en-US" sz="2000" dirty="0" smtClean="0"/>
                <a:t>udget</a:t>
              </a:r>
              <a:endParaRPr lang="en-GB" sz="2800" dirty="0"/>
            </a:p>
          </p:txBody>
        </p:sp>
        <p:sp>
          <p:nvSpPr>
            <p:cNvPr id="92" name="Text Placeholder 23"/>
            <p:cNvSpPr txBox="1">
              <a:spLocks/>
            </p:cNvSpPr>
            <p:nvPr/>
          </p:nvSpPr>
          <p:spPr>
            <a:xfrm>
              <a:off x="707185" y="5511425"/>
              <a:ext cx="1956083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Team </a:t>
              </a:r>
              <a:r>
                <a:rPr lang="en-US" sz="2000" dirty="0" smtClean="0"/>
                <a:t>mentor</a:t>
              </a:r>
              <a:endParaRPr lang="en-GB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257" y="2305574"/>
            <a:ext cx="2232789" cy="1038350"/>
            <a:chOff x="611477" y="2207048"/>
            <a:chExt cx="2232789" cy="1038350"/>
          </a:xfrm>
        </p:grpSpPr>
        <p:grpSp>
          <p:nvGrpSpPr>
            <p:cNvPr id="2" name="Group 1"/>
            <p:cNvGrpSpPr/>
            <p:nvPr/>
          </p:nvGrpSpPr>
          <p:grpSpPr>
            <a:xfrm>
              <a:off x="611477" y="2207048"/>
              <a:ext cx="2232789" cy="1038350"/>
              <a:chOff x="643983" y="1717423"/>
              <a:chExt cx="2024596" cy="56796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43983" y="1717423"/>
                <a:ext cx="2024596" cy="5679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 Placeholder 23"/>
              <p:cNvSpPr txBox="1">
                <a:spLocks/>
              </p:cNvSpPr>
              <p:nvPr/>
            </p:nvSpPr>
            <p:spPr>
              <a:xfrm>
                <a:off x="681659" y="1773208"/>
                <a:ext cx="1956348" cy="207946"/>
              </a:xfrm>
              <a:ln>
                <a:solidFill>
                  <a:schemeClr val="tx1"/>
                </a:solidFill>
                <a:prstDash val="solid"/>
              </a:ln>
            </p:spPr>
            <p:txBody>
              <a:bodyPr tIns="46800" rIns="90000" bIns="46800" anchor="b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KNITS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budget</a:t>
                </a:r>
                <a:endParaRPr lang="en-GB" sz="2800" dirty="0"/>
              </a:p>
            </p:txBody>
          </p:sp>
        </p:grpSp>
        <p:sp>
          <p:nvSpPr>
            <p:cNvPr id="93" name="Text Placeholder 23"/>
            <p:cNvSpPr txBox="1">
              <a:spLocks/>
            </p:cNvSpPr>
            <p:nvPr/>
          </p:nvSpPr>
          <p:spPr>
            <a:xfrm>
              <a:off x="640906" y="2674344"/>
              <a:ext cx="2157523" cy="380164"/>
            </a:xfrm>
            <a:ln>
              <a:solidFill>
                <a:schemeClr val="tx1"/>
              </a:solidFill>
              <a:prstDash val="solid"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KNITS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mentor</a:t>
              </a:r>
              <a:endParaRPr lang="en-GB" sz="2800" dirty="0"/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224533" y="1720386"/>
            <a:ext cx="3171034" cy="336436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Finance &amp; Mentoring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9156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8031600" y="1076027"/>
            <a:ext cx="3312400" cy="113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t-EE" dirty="0" smtClean="0"/>
              <a:t>Internship Seasons</a:t>
            </a:r>
            <a:endParaRPr dirty="0"/>
          </a:p>
        </p:txBody>
      </p:sp>
      <p:sp>
        <p:nvSpPr>
          <p:cNvPr id="397" name="Google Shape;397;p20"/>
          <p:cNvSpPr/>
          <p:nvPr/>
        </p:nvSpPr>
        <p:spPr>
          <a:xfrm>
            <a:off x="3793551" y="-45199"/>
            <a:ext cx="62365" cy="6938396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48123" y="2992631"/>
            <a:ext cx="2781276" cy="1305996"/>
            <a:chOff x="3631037" y="1534334"/>
            <a:chExt cx="2781276" cy="1305996"/>
          </a:xfrm>
        </p:grpSpPr>
        <p:sp>
          <p:nvSpPr>
            <p:cNvPr id="418" name="Google Shape;418;p20"/>
            <p:cNvSpPr/>
            <p:nvPr/>
          </p:nvSpPr>
          <p:spPr>
            <a:xfrm>
              <a:off x="3631037" y="1559105"/>
              <a:ext cx="2640926" cy="1281225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260610" y="1574883"/>
              <a:ext cx="2141886" cy="491648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634097" y="1534334"/>
              <a:ext cx="2778216" cy="1232469"/>
              <a:chOff x="3634097" y="1534334"/>
              <a:chExt cx="2778216" cy="1232469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6165696" y="1875341"/>
                <a:ext cx="236797" cy="34175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6026" extrusionOk="0">
                    <a:moveTo>
                      <a:pt x="0" y="1"/>
                    </a:moveTo>
                    <a:lnTo>
                      <a:pt x="0" y="6025"/>
                    </a:lnTo>
                    <a:lnTo>
                      <a:pt x="1643" y="6025"/>
                    </a:lnTo>
                    <a:cubicBezTo>
                      <a:pt x="3298" y="6025"/>
                      <a:pt x="4643" y="4668"/>
                      <a:pt x="4643" y="3013"/>
                    </a:cubicBezTo>
                    <a:cubicBezTo>
                      <a:pt x="4643" y="2179"/>
                      <a:pt x="4310" y="1429"/>
                      <a:pt x="3762" y="894"/>
                    </a:cubicBezTo>
                    <a:cubicBezTo>
                      <a:pt x="3215" y="346"/>
                      <a:pt x="2465" y="1"/>
                      <a:pt x="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3634097" y="1534935"/>
                <a:ext cx="2586264" cy="1231868"/>
              </a:xfrm>
              <a:custGeom>
                <a:avLst/>
                <a:gdLst/>
                <a:ahLst/>
                <a:cxnLst/>
                <a:rect l="l" t="t" r="r" b="b"/>
                <a:pathLst>
                  <a:path w="50721" h="24159" extrusionOk="0">
                    <a:moveTo>
                      <a:pt x="17597" y="1"/>
                    </a:moveTo>
                    <a:cubicBezTo>
                      <a:pt x="15633" y="1"/>
                      <a:pt x="14037" y="1596"/>
                      <a:pt x="14037" y="3561"/>
                    </a:cubicBezTo>
                    <a:lnTo>
                      <a:pt x="14037" y="12717"/>
                    </a:lnTo>
                    <a:cubicBezTo>
                      <a:pt x="14037" y="13848"/>
                      <a:pt x="13121" y="14764"/>
                      <a:pt x="11990" y="14764"/>
                    </a:cubicBezTo>
                    <a:lnTo>
                      <a:pt x="8692" y="14764"/>
                    </a:lnTo>
                    <a:cubicBezTo>
                      <a:pt x="7941" y="14764"/>
                      <a:pt x="7287" y="14360"/>
                      <a:pt x="6929" y="13764"/>
                    </a:cubicBezTo>
                    <a:cubicBezTo>
                      <a:pt x="6275" y="12681"/>
                      <a:pt x="5084" y="11966"/>
                      <a:pt x="3739" y="11966"/>
                    </a:cubicBezTo>
                    <a:cubicBezTo>
                      <a:pt x="1679" y="11966"/>
                      <a:pt x="0" y="13633"/>
                      <a:pt x="0" y="15693"/>
                    </a:cubicBezTo>
                    <a:cubicBezTo>
                      <a:pt x="0" y="17753"/>
                      <a:pt x="1679" y="19432"/>
                      <a:pt x="3739" y="19432"/>
                    </a:cubicBezTo>
                    <a:cubicBezTo>
                      <a:pt x="5084" y="19432"/>
                      <a:pt x="6275" y="18705"/>
                      <a:pt x="6929" y="17634"/>
                    </a:cubicBezTo>
                    <a:cubicBezTo>
                      <a:pt x="7287" y="17027"/>
                      <a:pt x="7941" y="16634"/>
                      <a:pt x="8692" y="16634"/>
                    </a:cubicBezTo>
                    <a:lnTo>
                      <a:pt x="11990" y="16634"/>
                    </a:lnTo>
                    <a:cubicBezTo>
                      <a:pt x="13121" y="16634"/>
                      <a:pt x="14037" y="17539"/>
                      <a:pt x="14037" y="18670"/>
                    </a:cubicBezTo>
                    <a:lnTo>
                      <a:pt x="14037" y="20598"/>
                    </a:lnTo>
                    <a:cubicBezTo>
                      <a:pt x="14037" y="22563"/>
                      <a:pt x="15633" y="24158"/>
                      <a:pt x="17597" y="24158"/>
                    </a:cubicBezTo>
                    <a:lnTo>
                      <a:pt x="47173" y="24158"/>
                    </a:lnTo>
                    <a:cubicBezTo>
                      <a:pt x="49137" y="24158"/>
                      <a:pt x="50721" y="22563"/>
                      <a:pt x="50721" y="20598"/>
                    </a:cubicBezTo>
                    <a:lnTo>
                      <a:pt x="50721" y="3561"/>
                    </a:lnTo>
                    <a:cubicBezTo>
                      <a:pt x="50721" y="1596"/>
                      <a:pt x="49137" y="1"/>
                      <a:pt x="47173" y="1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3669892" y="2180261"/>
                <a:ext cx="309663" cy="309713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074" extrusionOk="0">
                    <a:moveTo>
                      <a:pt x="3037" y="1"/>
                    </a:moveTo>
                    <a:cubicBezTo>
                      <a:pt x="1358" y="1"/>
                      <a:pt x="0" y="1358"/>
                      <a:pt x="0" y="3037"/>
                    </a:cubicBezTo>
                    <a:cubicBezTo>
                      <a:pt x="0" y="4716"/>
                      <a:pt x="1358" y="6073"/>
                      <a:pt x="3037" y="6073"/>
                    </a:cubicBezTo>
                    <a:cubicBezTo>
                      <a:pt x="4715" y="6073"/>
                      <a:pt x="6073" y="4716"/>
                      <a:pt x="6073" y="3037"/>
                    </a:cubicBezTo>
                    <a:cubicBezTo>
                      <a:pt x="6073" y="1358"/>
                      <a:pt x="4715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4260610" y="1534334"/>
                <a:ext cx="2141886" cy="511895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9026" extrusionOk="0">
                    <a:moveTo>
                      <a:pt x="3001" y="1"/>
                    </a:moveTo>
                    <a:cubicBezTo>
                      <a:pt x="1346" y="1"/>
                      <a:pt x="0" y="1346"/>
                      <a:pt x="0" y="3013"/>
                    </a:cubicBezTo>
                    <a:cubicBezTo>
                      <a:pt x="0" y="4668"/>
                      <a:pt x="1346" y="6014"/>
                      <a:pt x="3001" y="6014"/>
                    </a:cubicBezTo>
                    <a:lnTo>
                      <a:pt x="39005" y="6014"/>
                    </a:lnTo>
                    <a:cubicBezTo>
                      <a:pt x="39827" y="6014"/>
                      <a:pt x="40577" y="6359"/>
                      <a:pt x="41124" y="6907"/>
                    </a:cubicBezTo>
                    <a:cubicBezTo>
                      <a:pt x="41672" y="7442"/>
                      <a:pt x="42005" y="8192"/>
                      <a:pt x="42005" y="9026"/>
                    </a:cubicBezTo>
                    <a:lnTo>
                      <a:pt x="42005" y="3013"/>
                    </a:lnTo>
                    <a:cubicBezTo>
                      <a:pt x="42005" y="2180"/>
                      <a:pt x="41672" y="1430"/>
                      <a:pt x="41124" y="882"/>
                    </a:cubicBezTo>
                    <a:cubicBezTo>
                      <a:pt x="40577" y="346"/>
                      <a:pt x="39827" y="1"/>
                      <a:pt x="39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4" name="Google Shape;424;p20"/>
              <p:cNvSpPr txBox="1"/>
              <p:nvPr/>
            </p:nvSpPr>
            <p:spPr>
              <a:xfrm>
                <a:off x="4053118" y="1973671"/>
                <a:ext cx="2359195" cy="602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t-EE" sz="1400" b="1" dirty="0" smtClean="0">
                    <a:solidFill>
                      <a:srgbClr val="434343"/>
                    </a:solidFill>
                    <a:latin typeface="+mj-lt"/>
                    <a:ea typeface="Roboto"/>
                    <a:cs typeface="Roboto"/>
                    <a:sym typeface="Roboto"/>
                  </a:rPr>
                  <a:t>Summer Internships</a:t>
                </a:r>
              </a:p>
              <a:p>
                <a:pPr algn="ctr"/>
                <a:r>
                  <a:rPr lang="et-EE" sz="1400" dirty="0" smtClean="0">
                    <a:solidFill>
                      <a:srgbClr val="434343"/>
                    </a:solidFill>
                    <a:latin typeface="+mj-lt"/>
                    <a:ea typeface="Roboto"/>
                    <a:cs typeface="Roboto"/>
                    <a:sym typeface="Roboto"/>
                  </a:rPr>
                  <a:t>Inspire / Enpower programs</a:t>
                </a:r>
                <a:endParaRPr sz="1400" dirty="0">
                  <a:solidFill>
                    <a:srgbClr val="434343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5" name="Google Shape;425;p20"/>
              <p:cNvSpPr txBox="1"/>
              <p:nvPr/>
            </p:nvSpPr>
            <p:spPr>
              <a:xfrm>
                <a:off x="4260600" y="1534334"/>
                <a:ext cx="1959600" cy="3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t-EE" dirty="0" smtClean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Fira Sans Extra Condensed Medium"/>
                    <a:sym typeface="Fira Sans Extra Condensed Medium"/>
                  </a:rPr>
                  <a:t>July-Aug</a:t>
                </a:r>
                <a:endParaRPr dirty="0">
                  <a:solidFill>
                    <a:srgbClr val="FFFFFF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255319" y="654668"/>
            <a:ext cx="2773295" cy="1305395"/>
            <a:chOff x="1245118" y="710533"/>
            <a:chExt cx="2773295" cy="1305395"/>
          </a:xfrm>
        </p:grpSpPr>
        <p:sp>
          <p:nvSpPr>
            <p:cNvPr id="427" name="Google Shape;427;p20"/>
            <p:cNvSpPr/>
            <p:nvPr/>
          </p:nvSpPr>
          <p:spPr>
            <a:xfrm>
              <a:off x="1377487" y="734702"/>
              <a:ext cx="2640926" cy="1281226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245118" y="1051862"/>
              <a:ext cx="236797" cy="341435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429089" y="710533"/>
              <a:ext cx="2585703" cy="1231816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669893" y="1355858"/>
              <a:ext cx="309663" cy="31027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1246953" y="750398"/>
              <a:ext cx="2141886" cy="492168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1246953" y="710545"/>
              <a:ext cx="2141886" cy="511755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733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1441563" y="1142966"/>
              <a:ext cx="1853600" cy="7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1429101" y="710533"/>
              <a:ext cx="1959600" cy="3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t-EE" dirty="0" smtClean="0">
                  <a:solidFill>
                    <a:srgbClr val="FFFFFF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Jan-Feb</a:t>
              </a:r>
              <a:endParaRPr dirty="0">
                <a:solidFill>
                  <a:srgbClr val="FFFFFF"/>
                </a:solidFill>
                <a:latin typeface="+mj-lt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9" name="Google Shape;398;p20"/>
          <p:cNvSpPr txBox="1"/>
          <p:nvPr/>
        </p:nvSpPr>
        <p:spPr>
          <a:xfrm>
            <a:off x="8083363" y="2430933"/>
            <a:ext cx="3184712" cy="20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Seasonal internships are not compensated.</a:t>
            </a:r>
            <a:br>
              <a:rPr lang="et-EE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t-EE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t-EE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t-EE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Talent Pool internships are compensated by KNITS until candidate join teams</a:t>
            </a: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230108" y="2462337"/>
            <a:ext cx="2773295" cy="1305395"/>
            <a:chOff x="1245118" y="710533"/>
            <a:chExt cx="2773295" cy="1305395"/>
          </a:xfrm>
        </p:grpSpPr>
        <p:sp>
          <p:nvSpPr>
            <p:cNvPr id="79" name="Google Shape;427;p20"/>
            <p:cNvSpPr/>
            <p:nvPr/>
          </p:nvSpPr>
          <p:spPr>
            <a:xfrm>
              <a:off x="1377487" y="734702"/>
              <a:ext cx="2640926" cy="1281226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428;p20"/>
            <p:cNvSpPr/>
            <p:nvPr/>
          </p:nvSpPr>
          <p:spPr>
            <a:xfrm>
              <a:off x="1245118" y="1051862"/>
              <a:ext cx="236797" cy="341435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429;p20"/>
            <p:cNvSpPr/>
            <p:nvPr/>
          </p:nvSpPr>
          <p:spPr>
            <a:xfrm>
              <a:off x="1429089" y="710533"/>
              <a:ext cx="2585703" cy="1231816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430;p20"/>
            <p:cNvSpPr/>
            <p:nvPr/>
          </p:nvSpPr>
          <p:spPr>
            <a:xfrm>
              <a:off x="3669893" y="1355858"/>
              <a:ext cx="309663" cy="31027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431;p20"/>
            <p:cNvSpPr/>
            <p:nvPr/>
          </p:nvSpPr>
          <p:spPr>
            <a:xfrm>
              <a:off x="1246953" y="750398"/>
              <a:ext cx="2141886" cy="492168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432;p20"/>
            <p:cNvSpPr/>
            <p:nvPr/>
          </p:nvSpPr>
          <p:spPr>
            <a:xfrm>
              <a:off x="1246953" y="710545"/>
              <a:ext cx="2141886" cy="511755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733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" name="Google Shape;433;p20"/>
            <p:cNvSpPr txBox="1"/>
            <p:nvPr/>
          </p:nvSpPr>
          <p:spPr>
            <a:xfrm>
              <a:off x="1441563" y="1142966"/>
              <a:ext cx="1853600" cy="7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434;p20"/>
            <p:cNvSpPr txBox="1"/>
            <p:nvPr/>
          </p:nvSpPr>
          <p:spPr>
            <a:xfrm>
              <a:off x="1429101" y="710533"/>
              <a:ext cx="1959600" cy="3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t-EE" dirty="0" smtClean="0">
                  <a:solidFill>
                    <a:srgbClr val="FFFFFF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2000" dirty="0">
                <a:solidFill>
                  <a:srgbClr val="FFFFFF"/>
                </a:solidFill>
                <a:latin typeface="+mj-lt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7" name="Google Shape;424;p20"/>
          <p:cNvSpPr txBox="1"/>
          <p:nvPr/>
        </p:nvSpPr>
        <p:spPr>
          <a:xfrm>
            <a:off x="1503362" y="1110710"/>
            <a:ext cx="1725456" cy="60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Talent Pool </a:t>
            </a:r>
          </a:p>
          <a:p>
            <a:pPr algn="ctr"/>
            <a:r>
              <a:rPr lang="et-EE" sz="14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Selections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424;p20"/>
          <p:cNvSpPr txBox="1"/>
          <p:nvPr/>
        </p:nvSpPr>
        <p:spPr>
          <a:xfrm>
            <a:off x="1510001" y="2923703"/>
            <a:ext cx="1725456" cy="60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Talent Pool </a:t>
            </a:r>
          </a:p>
          <a:p>
            <a:pPr algn="ctr"/>
            <a:r>
              <a:rPr lang="et-EE" sz="14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Selections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240801" y="4298782"/>
            <a:ext cx="2773295" cy="1305395"/>
            <a:chOff x="1245118" y="710533"/>
            <a:chExt cx="2773295" cy="1305395"/>
          </a:xfrm>
        </p:grpSpPr>
        <p:sp>
          <p:nvSpPr>
            <p:cNvPr id="90" name="Google Shape;427;p20"/>
            <p:cNvSpPr/>
            <p:nvPr/>
          </p:nvSpPr>
          <p:spPr>
            <a:xfrm>
              <a:off x="1377487" y="734702"/>
              <a:ext cx="2640926" cy="1281226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428;p20"/>
            <p:cNvSpPr/>
            <p:nvPr/>
          </p:nvSpPr>
          <p:spPr>
            <a:xfrm>
              <a:off x="1245118" y="1051862"/>
              <a:ext cx="236797" cy="341435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429;p20"/>
            <p:cNvSpPr/>
            <p:nvPr/>
          </p:nvSpPr>
          <p:spPr>
            <a:xfrm>
              <a:off x="1429089" y="710533"/>
              <a:ext cx="2585703" cy="1231816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" name="Google Shape;430;p20"/>
            <p:cNvSpPr/>
            <p:nvPr/>
          </p:nvSpPr>
          <p:spPr>
            <a:xfrm>
              <a:off x="3669893" y="1355858"/>
              <a:ext cx="309663" cy="31027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" name="Google Shape;431;p20"/>
            <p:cNvSpPr/>
            <p:nvPr/>
          </p:nvSpPr>
          <p:spPr>
            <a:xfrm>
              <a:off x="1246953" y="750398"/>
              <a:ext cx="2141886" cy="492168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" name="Google Shape;432;p20"/>
            <p:cNvSpPr/>
            <p:nvPr/>
          </p:nvSpPr>
          <p:spPr>
            <a:xfrm>
              <a:off x="1246953" y="710545"/>
              <a:ext cx="2141886" cy="511755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733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433;p20"/>
            <p:cNvSpPr txBox="1"/>
            <p:nvPr/>
          </p:nvSpPr>
          <p:spPr>
            <a:xfrm>
              <a:off x="1441563" y="1142966"/>
              <a:ext cx="1853600" cy="7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434;p20"/>
            <p:cNvSpPr txBox="1"/>
            <p:nvPr/>
          </p:nvSpPr>
          <p:spPr>
            <a:xfrm>
              <a:off x="1429101" y="710533"/>
              <a:ext cx="1959600" cy="3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t-EE" dirty="0" smtClean="0">
                  <a:solidFill>
                    <a:srgbClr val="FFFFFF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2000" dirty="0">
                <a:solidFill>
                  <a:srgbClr val="FFFFFF"/>
                </a:solidFill>
                <a:latin typeface="+mj-lt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654883" y="1264872"/>
            <a:ext cx="2771459" cy="1305996"/>
            <a:chOff x="3631037" y="1534334"/>
            <a:chExt cx="2771459" cy="1305996"/>
          </a:xfrm>
        </p:grpSpPr>
        <p:sp>
          <p:nvSpPr>
            <p:cNvPr id="99" name="Google Shape;418;p20"/>
            <p:cNvSpPr/>
            <p:nvPr/>
          </p:nvSpPr>
          <p:spPr>
            <a:xfrm>
              <a:off x="3631037" y="1559105"/>
              <a:ext cx="2640926" cy="1281225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422;p20"/>
            <p:cNvSpPr/>
            <p:nvPr/>
          </p:nvSpPr>
          <p:spPr>
            <a:xfrm>
              <a:off x="4260610" y="1574883"/>
              <a:ext cx="2141886" cy="491648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34097" y="1534334"/>
              <a:ext cx="2768399" cy="1232469"/>
              <a:chOff x="3634097" y="1534334"/>
              <a:chExt cx="2768399" cy="1232469"/>
            </a:xfrm>
          </p:grpSpPr>
          <p:sp>
            <p:nvSpPr>
              <p:cNvPr id="102" name="Google Shape;419;p20"/>
              <p:cNvSpPr/>
              <p:nvPr/>
            </p:nvSpPr>
            <p:spPr>
              <a:xfrm>
                <a:off x="6165696" y="1875341"/>
                <a:ext cx="236797" cy="34175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6026" extrusionOk="0">
                    <a:moveTo>
                      <a:pt x="0" y="1"/>
                    </a:moveTo>
                    <a:lnTo>
                      <a:pt x="0" y="6025"/>
                    </a:lnTo>
                    <a:lnTo>
                      <a:pt x="1643" y="6025"/>
                    </a:lnTo>
                    <a:cubicBezTo>
                      <a:pt x="3298" y="6025"/>
                      <a:pt x="4643" y="4668"/>
                      <a:pt x="4643" y="3013"/>
                    </a:cubicBezTo>
                    <a:cubicBezTo>
                      <a:pt x="4643" y="2179"/>
                      <a:pt x="4310" y="1429"/>
                      <a:pt x="3762" y="894"/>
                    </a:cubicBezTo>
                    <a:cubicBezTo>
                      <a:pt x="3215" y="346"/>
                      <a:pt x="2465" y="1"/>
                      <a:pt x="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3" name="Google Shape;420;p20"/>
              <p:cNvSpPr/>
              <p:nvPr/>
            </p:nvSpPr>
            <p:spPr>
              <a:xfrm>
                <a:off x="3634097" y="1534935"/>
                <a:ext cx="2586264" cy="1231868"/>
              </a:xfrm>
              <a:custGeom>
                <a:avLst/>
                <a:gdLst/>
                <a:ahLst/>
                <a:cxnLst/>
                <a:rect l="l" t="t" r="r" b="b"/>
                <a:pathLst>
                  <a:path w="50721" h="24159" extrusionOk="0">
                    <a:moveTo>
                      <a:pt x="17597" y="1"/>
                    </a:moveTo>
                    <a:cubicBezTo>
                      <a:pt x="15633" y="1"/>
                      <a:pt x="14037" y="1596"/>
                      <a:pt x="14037" y="3561"/>
                    </a:cubicBezTo>
                    <a:lnTo>
                      <a:pt x="14037" y="12717"/>
                    </a:lnTo>
                    <a:cubicBezTo>
                      <a:pt x="14037" y="13848"/>
                      <a:pt x="13121" y="14764"/>
                      <a:pt x="11990" y="14764"/>
                    </a:cubicBezTo>
                    <a:lnTo>
                      <a:pt x="8692" y="14764"/>
                    </a:lnTo>
                    <a:cubicBezTo>
                      <a:pt x="7941" y="14764"/>
                      <a:pt x="7287" y="14360"/>
                      <a:pt x="6929" y="13764"/>
                    </a:cubicBezTo>
                    <a:cubicBezTo>
                      <a:pt x="6275" y="12681"/>
                      <a:pt x="5084" y="11966"/>
                      <a:pt x="3739" y="11966"/>
                    </a:cubicBezTo>
                    <a:cubicBezTo>
                      <a:pt x="1679" y="11966"/>
                      <a:pt x="0" y="13633"/>
                      <a:pt x="0" y="15693"/>
                    </a:cubicBezTo>
                    <a:cubicBezTo>
                      <a:pt x="0" y="17753"/>
                      <a:pt x="1679" y="19432"/>
                      <a:pt x="3739" y="19432"/>
                    </a:cubicBezTo>
                    <a:cubicBezTo>
                      <a:pt x="5084" y="19432"/>
                      <a:pt x="6275" y="18705"/>
                      <a:pt x="6929" y="17634"/>
                    </a:cubicBezTo>
                    <a:cubicBezTo>
                      <a:pt x="7287" y="17027"/>
                      <a:pt x="7941" y="16634"/>
                      <a:pt x="8692" y="16634"/>
                    </a:cubicBezTo>
                    <a:lnTo>
                      <a:pt x="11990" y="16634"/>
                    </a:lnTo>
                    <a:cubicBezTo>
                      <a:pt x="13121" y="16634"/>
                      <a:pt x="14037" y="17539"/>
                      <a:pt x="14037" y="18670"/>
                    </a:cubicBezTo>
                    <a:lnTo>
                      <a:pt x="14037" y="20598"/>
                    </a:lnTo>
                    <a:cubicBezTo>
                      <a:pt x="14037" y="22563"/>
                      <a:pt x="15633" y="24158"/>
                      <a:pt x="17597" y="24158"/>
                    </a:cubicBezTo>
                    <a:lnTo>
                      <a:pt x="47173" y="24158"/>
                    </a:lnTo>
                    <a:cubicBezTo>
                      <a:pt x="49137" y="24158"/>
                      <a:pt x="50721" y="22563"/>
                      <a:pt x="50721" y="20598"/>
                    </a:cubicBezTo>
                    <a:lnTo>
                      <a:pt x="50721" y="3561"/>
                    </a:lnTo>
                    <a:cubicBezTo>
                      <a:pt x="50721" y="1596"/>
                      <a:pt x="49137" y="1"/>
                      <a:pt x="47173" y="1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4" name="Google Shape;421;p20"/>
              <p:cNvSpPr/>
              <p:nvPr/>
            </p:nvSpPr>
            <p:spPr>
              <a:xfrm>
                <a:off x="3669892" y="2180261"/>
                <a:ext cx="309663" cy="309713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074" extrusionOk="0">
                    <a:moveTo>
                      <a:pt x="3037" y="1"/>
                    </a:moveTo>
                    <a:cubicBezTo>
                      <a:pt x="1358" y="1"/>
                      <a:pt x="0" y="1358"/>
                      <a:pt x="0" y="3037"/>
                    </a:cubicBezTo>
                    <a:cubicBezTo>
                      <a:pt x="0" y="4716"/>
                      <a:pt x="1358" y="6073"/>
                      <a:pt x="3037" y="6073"/>
                    </a:cubicBezTo>
                    <a:cubicBezTo>
                      <a:pt x="4715" y="6073"/>
                      <a:pt x="6073" y="4716"/>
                      <a:pt x="6073" y="3037"/>
                    </a:cubicBezTo>
                    <a:cubicBezTo>
                      <a:pt x="6073" y="1358"/>
                      <a:pt x="4715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" name="Google Shape;423;p20"/>
              <p:cNvSpPr/>
              <p:nvPr/>
            </p:nvSpPr>
            <p:spPr>
              <a:xfrm>
                <a:off x="4260610" y="1534334"/>
                <a:ext cx="2141886" cy="511895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9026" extrusionOk="0">
                    <a:moveTo>
                      <a:pt x="3001" y="1"/>
                    </a:moveTo>
                    <a:cubicBezTo>
                      <a:pt x="1346" y="1"/>
                      <a:pt x="0" y="1346"/>
                      <a:pt x="0" y="3013"/>
                    </a:cubicBezTo>
                    <a:cubicBezTo>
                      <a:pt x="0" y="4668"/>
                      <a:pt x="1346" y="6014"/>
                      <a:pt x="3001" y="6014"/>
                    </a:cubicBezTo>
                    <a:lnTo>
                      <a:pt x="39005" y="6014"/>
                    </a:lnTo>
                    <a:cubicBezTo>
                      <a:pt x="39827" y="6014"/>
                      <a:pt x="40577" y="6359"/>
                      <a:pt x="41124" y="6907"/>
                    </a:cubicBezTo>
                    <a:cubicBezTo>
                      <a:pt x="41672" y="7442"/>
                      <a:pt x="42005" y="8192"/>
                      <a:pt x="42005" y="9026"/>
                    </a:cubicBezTo>
                    <a:lnTo>
                      <a:pt x="42005" y="3013"/>
                    </a:lnTo>
                    <a:cubicBezTo>
                      <a:pt x="42005" y="2180"/>
                      <a:pt x="41672" y="1430"/>
                      <a:pt x="41124" y="882"/>
                    </a:cubicBezTo>
                    <a:cubicBezTo>
                      <a:pt x="40577" y="346"/>
                      <a:pt x="39827" y="1"/>
                      <a:pt x="39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" name="Google Shape;424;p20"/>
              <p:cNvSpPr txBox="1"/>
              <p:nvPr/>
            </p:nvSpPr>
            <p:spPr>
              <a:xfrm>
                <a:off x="4176369" y="2031272"/>
                <a:ext cx="2186662" cy="602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t-EE" sz="1400" b="1" dirty="0" smtClean="0">
                    <a:solidFill>
                      <a:srgbClr val="434343"/>
                    </a:solidFill>
                    <a:latin typeface="+mj-lt"/>
                    <a:ea typeface="Roboto"/>
                    <a:cs typeface="Roboto"/>
                    <a:sym typeface="Roboto"/>
                  </a:rPr>
                  <a:t>Spring Internships</a:t>
                </a:r>
              </a:p>
              <a:p>
                <a:pPr algn="ctr"/>
                <a:r>
                  <a:rPr lang="et-EE" sz="1400" dirty="0" smtClean="0">
                    <a:solidFill>
                      <a:srgbClr val="434343"/>
                    </a:solidFill>
                    <a:latin typeface="+mj-lt"/>
                    <a:ea typeface="Roboto"/>
                    <a:cs typeface="Roboto"/>
                    <a:sym typeface="Roboto"/>
                  </a:rPr>
                  <a:t>Inspire / Enpower programs</a:t>
                </a:r>
                <a:endParaRPr sz="1400" dirty="0">
                  <a:solidFill>
                    <a:srgbClr val="434343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" name="Google Shape;425;p20"/>
              <p:cNvSpPr txBox="1"/>
              <p:nvPr/>
            </p:nvSpPr>
            <p:spPr>
              <a:xfrm>
                <a:off x="4260600" y="1534334"/>
                <a:ext cx="1959600" cy="3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t-EE" dirty="0" smtClean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Fira Sans Extra Condensed Medium"/>
                    <a:sym typeface="Fira Sans Extra Condensed Medium"/>
                  </a:rPr>
                  <a:t>Mar-May</a:t>
                </a:r>
                <a:endParaRPr dirty="0">
                  <a:solidFill>
                    <a:srgbClr val="FFFFFF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3654883" y="4773562"/>
            <a:ext cx="2771459" cy="1305996"/>
            <a:chOff x="3631037" y="1534334"/>
            <a:chExt cx="2771459" cy="1305996"/>
          </a:xfrm>
        </p:grpSpPr>
        <p:sp>
          <p:nvSpPr>
            <p:cNvPr id="119" name="Google Shape;418;p20"/>
            <p:cNvSpPr/>
            <p:nvPr/>
          </p:nvSpPr>
          <p:spPr>
            <a:xfrm>
              <a:off x="3631037" y="1559105"/>
              <a:ext cx="2640926" cy="1281225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422;p20"/>
            <p:cNvSpPr/>
            <p:nvPr/>
          </p:nvSpPr>
          <p:spPr>
            <a:xfrm>
              <a:off x="4260610" y="1574883"/>
              <a:ext cx="2141886" cy="491648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634097" y="1534334"/>
              <a:ext cx="2768399" cy="1232469"/>
              <a:chOff x="3634097" y="1534334"/>
              <a:chExt cx="2768399" cy="1232469"/>
            </a:xfrm>
          </p:grpSpPr>
          <p:sp>
            <p:nvSpPr>
              <p:cNvPr id="122" name="Google Shape;419;p20"/>
              <p:cNvSpPr/>
              <p:nvPr/>
            </p:nvSpPr>
            <p:spPr>
              <a:xfrm>
                <a:off x="6165696" y="1875341"/>
                <a:ext cx="236797" cy="34175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6026" extrusionOk="0">
                    <a:moveTo>
                      <a:pt x="0" y="1"/>
                    </a:moveTo>
                    <a:lnTo>
                      <a:pt x="0" y="6025"/>
                    </a:lnTo>
                    <a:lnTo>
                      <a:pt x="1643" y="6025"/>
                    </a:lnTo>
                    <a:cubicBezTo>
                      <a:pt x="3298" y="6025"/>
                      <a:pt x="4643" y="4668"/>
                      <a:pt x="4643" y="3013"/>
                    </a:cubicBezTo>
                    <a:cubicBezTo>
                      <a:pt x="4643" y="2179"/>
                      <a:pt x="4310" y="1429"/>
                      <a:pt x="3762" y="894"/>
                    </a:cubicBezTo>
                    <a:cubicBezTo>
                      <a:pt x="3215" y="346"/>
                      <a:pt x="2465" y="1"/>
                      <a:pt x="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3" name="Google Shape;420;p20"/>
              <p:cNvSpPr/>
              <p:nvPr/>
            </p:nvSpPr>
            <p:spPr>
              <a:xfrm>
                <a:off x="3634097" y="1534935"/>
                <a:ext cx="2586264" cy="1231868"/>
              </a:xfrm>
              <a:custGeom>
                <a:avLst/>
                <a:gdLst/>
                <a:ahLst/>
                <a:cxnLst/>
                <a:rect l="l" t="t" r="r" b="b"/>
                <a:pathLst>
                  <a:path w="50721" h="24159" extrusionOk="0">
                    <a:moveTo>
                      <a:pt x="17597" y="1"/>
                    </a:moveTo>
                    <a:cubicBezTo>
                      <a:pt x="15633" y="1"/>
                      <a:pt x="14037" y="1596"/>
                      <a:pt x="14037" y="3561"/>
                    </a:cubicBezTo>
                    <a:lnTo>
                      <a:pt x="14037" y="12717"/>
                    </a:lnTo>
                    <a:cubicBezTo>
                      <a:pt x="14037" y="13848"/>
                      <a:pt x="13121" y="14764"/>
                      <a:pt x="11990" y="14764"/>
                    </a:cubicBezTo>
                    <a:lnTo>
                      <a:pt x="8692" y="14764"/>
                    </a:lnTo>
                    <a:cubicBezTo>
                      <a:pt x="7941" y="14764"/>
                      <a:pt x="7287" y="14360"/>
                      <a:pt x="6929" y="13764"/>
                    </a:cubicBezTo>
                    <a:cubicBezTo>
                      <a:pt x="6275" y="12681"/>
                      <a:pt x="5084" y="11966"/>
                      <a:pt x="3739" y="11966"/>
                    </a:cubicBezTo>
                    <a:cubicBezTo>
                      <a:pt x="1679" y="11966"/>
                      <a:pt x="0" y="13633"/>
                      <a:pt x="0" y="15693"/>
                    </a:cubicBezTo>
                    <a:cubicBezTo>
                      <a:pt x="0" y="17753"/>
                      <a:pt x="1679" y="19432"/>
                      <a:pt x="3739" y="19432"/>
                    </a:cubicBezTo>
                    <a:cubicBezTo>
                      <a:pt x="5084" y="19432"/>
                      <a:pt x="6275" y="18705"/>
                      <a:pt x="6929" y="17634"/>
                    </a:cubicBezTo>
                    <a:cubicBezTo>
                      <a:pt x="7287" y="17027"/>
                      <a:pt x="7941" y="16634"/>
                      <a:pt x="8692" y="16634"/>
                    </a:cubicBezTo>
                    <a:lnTo>
                      <a:pt x="11990" y="16634"/>
                    </a:lnTo>
                    <a:cubicBezTo>
                      <a:pt x="13121" y="16634"/>
                      <a:pt x="14037" y="17539"/>
                      <a:pt x="14037" y="18670"/>
                    </a:cubicBezTo>
                    <a:lnTo>
                      <a:pt x="14037" y="20598"/>
                    </a:lnTo>
                    <a:cubicBezTo>
                      <a:pt x="14037" y="22563"/>
                      <a:pt x="15633" y="24158"/>
                      <a:pt x="17597" y="24158"/>
                    </a:cubicBezTo>
                    <a:lnTo>
                      <a:pt x="47173" y="24158"/>
                    </a:lnTo>
                    <a:cubicBezTo>
                      <a:pt x="49137" y="24158"/>
                      <a:pt x="50721" y="22563"/>
                      <a:pt x="50721" y="20598"/>
                    </a:cubicBezTo>
                    <a:lnTo>
                      <a:pt x="50721" y="3561"/>
                    </a:lnTo>
                    <a:cubicBezTo>
                      <a:pt x="50721" y="1596"/>
                      <a:pt x="49137" y="1"/>
                      <a:pt x="47173" y="1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" name="Google Shape;421;p20"/>
              <p:cNvSpPr/>
              <p:nvPr/>
            </p:nvSpPr>
            <p:spPr>
              <a:xfrm>
                <a:off x="3669892" y="2180261"/>
                <a:ext cx="309663" cy="309713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074" extrusionOk="0">
                    <a:moveTo>
                      <a:pt x="3037" y="1"/>
                    </a:moveTo>
                    <a:cubicBezTo>
                      <a:pt x="1358" y="1"/>
                      <a:pt x="0" y="1358"/>
                      <a:pt x="0" y="3037"/>
                    </a:cubicBezTo>
                    <a:cubicBezTo>
                      <a:pt x="0" y="4716"/>
                      <a:pt x="1358" y="6073"/>
                      <a:pt x="3037" y="6073"/>
                    </a:cubicBezTo>
                    <a:cubicBezTo>
                      <a:pt x="4715" y="6073"/>
                      <a:pt x="6073" y="4716"/>
                      <a:pt x="6073" y="3037"/>
                    </a:cubicBezTo>
                    <a:cubicBezTo>
                      <a:pt x="6073" y="1358"/>
                      <a:pt x="4715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" name="Google Shape;423;p20"/>
              <p:cNvSpPr/>
              <p:nvPr/>
            </p:nvSpPr>
            <p:spPr>
              <a:xfrm>
                <a:off x="4260610" y="1534334"/>
                <a:ext cx="2141886" cy="511895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9026" extrusionOk="0">
                    <a:moveTo>
                      <a:pt x="3001" y="1"/>
                    </a:moveTo>
                    <a:cubicBezTo>
                      <a:pt x="1346" y="1"/>
                      <a:pt x="0" y="1346"/>
                      <a:pt x="0" y="3013"/>
                    </a:cubicBezTo>
                    <a:cubicBezTo>
                      <a:pt x="0" y="4668"/>
                      <a:pt x="1346" y="6014"/>
                      <a:pt x="3001" y="6014"/>
                    </a:cubicBezTo>
                    <a:lnTo>
                      <a:pt x="39005" y="6014"/>
                    </a:lnTo>
                    <a:cubicBezTo>
                      <a:pt x="39827" y="6014"/>
                      <a:pt x="40577" y="6359"/>
                      <a:pt x="41124" y="6907"/>
                    </a:cubicBezTo>
                    <a:cubicBezTo>
                      <a:pt x="41672" y="7442"/>
                      <a:pt x="42005" y="8192"/>
                      <a:pt x="42005" y="9026"/>
                    </a:cubicBezTo>
                    <a:lnTo>
                      <a:pt x="42005" y="3013"/>
                    </a:lnTo>
                    <a:cubicBezTo>
                      <a:pt x="42005" y="2180"/>
                      <a:pt x="41672" y="1430"/>
                      <a:pt x="41124" y="882"/>
                    </a:cubicBezTo>
                    <a:cubicBezTo>
                      <a:pt x="40577" y="346"/>
                      <a:pt x="39827" y="1"/>
                      <a:pt x="39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" name="Google Shape;424;p20"/>
              <p:cNvSpPr txBox="1"/>
              <p:nvPr/>
            </p:nvSpPr>
            <p:spPr>
              <a:xfrm>
                <a:off x="4176369" y="2031272"/>
                <a:ext cx="2186662" cy="602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t-EE" sz="1400" b="1" dirty="0" smtClean="0">
                    <a:solidFill>
                      <a:srgbClr val="434343"/>
                    </a:solidFill>
                    <a:latin typeface="+mj-lt"/>
                    <a:ea typeface="Roboto"/>
                    <a:cs typeface="Roboto"/>
                    <a:sym typeface="Roboto"/>
                  </a:rPr>
                  <a:t>Autumn Internships</a:t>
                </a:r>
              </a:p>
              <a:p>
                <a:pPr algn="ctr"/>
                <a:r>
                  <a:rPr lang="et-EE" sz="1400" dirty="0" smtClean="0">
                    <a:solidFill>
                      <a:srgbClr val="434343"/>
                    </a:solidFill>
                    <a:latin typeface="+mj-lt"/>
                    <a:ea typeface="Roboto"/>
                    <a:cs typeface="Roboto"/>
                    <a:sym typeface="Roboto"/>
                  </a:rPr>
                  <a:t>Inspire / Enpower programs</a:t>
                </a:r>
                <a:endParaRPr sz="1400" dirty="0">
                  <a:solidFill>
                    <a:srgbClr val="434343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425;p20"/>
              <p:cNvSpPr txBox="1"/>
              <p:nvPr/>
            </p:nvSpPr>
            <p:spPr>
              <a:xfrm>
                <a:off x="4260600" y="1534334"/>
                <a:ext cx="1959600" cy="3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t-EE" dirty="0" smtClean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Fira Sans Extra Condensed Medium"/>
                    <a:sym typeface="Fira Sans Extra Condensed Medium"/>
                  </a:rPr>
                  <a:t>Oct-Dec</a:t>
                </a:r>
                <a:endParaRPr dirty="0">
                  <a:solidFill>
                    <a:srgbClr val="FFFFFF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28" name="Google Shape;424;p20"/>
          <p:cNvSpPr txBox="1"/>
          <p:nvPr/>
        </p:nvSpPr>
        <p:spPr>
          <a:xfrm>
            <a:off x="1541856" y="4754782"/>
            <a:ext cx="1725456" cy="60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Talent Pool </a:t>
            </a:r>
          </a:p>
          <a:p>
            <a:pPr algn="ctr"/>
            <a:r>
              <a:rPr lang="et-EE" sz="14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Selections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04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965516" y="2248885"/>
            <a:ext cx="9774986" cy="453663"/>
          </a:xfrm>
        </p:spPr>
        <p:txBody>
          <a:bodyPr/>
          <a:lstStyle/>
          <a:p>
            <a:r>
              <a:rPr lang="en-GB" sz="2000" dirty="0" smtClean="0"/>
              <a:t>Cultivate a mentoring culture in our teams</a:t>
            </a:r>
            <a:endParaRPr lang="en-CA" sz="2000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2965516" y="2719137"/>
            <a:ext cx="9774986" cy="936000"/>
          </a:xfrm>
        </p:spPr>
        <p:txBody>
          <a:bodyPr/>
          <a:lstStyle/>
          <a:p>
            <a:r>
              <a:rPr lang="en-GB" sz="1800" dirty="0" smtClean="0"/>
              <a:t>- </a:t>
            </a:r>
            <a:r>
              <a:rPr lang="en-US" sz="1800" dirty="0" smtClean="0"/>
              <a:t>Company </a:t>
            </a:r>
            <a:r>
              <a:rPr lang="en-US" sz="1800" dirty="0"/>
              <a:t>value and reward mentoring skills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- Reward mentor time and success</a:t>
            </a:r>
          </a:p>
          <a:p>
            <a:r>
              <a:rPr lang="en-GB" sz="1800" dirty="0" smtClean="0"/>
              <a:t>- Small but regular time engagement (max 1h/daily)</a:t>
            </a:r>
            <a:endParaRPr lang="en-GB" sz="1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2965516" y="4118750"/>
            <a:ext cx="9774986" cy="360000"/>
          </a:xfrm>
        </p:spPr>
        <p:txBody>
          <a:bodyPr/>
          <a:lstStyle/>
          <a:p>
            <a:r>
              <a:rPr lang="en-CA" sz="2000" dirty="0" smtClean="0"/>
              <a:t>Mentors network</a:t>
            </a:r>
            <a:endParaRPr lang="en-CA" sz="2000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2965516" y="4498766"/>
            <a:ext cx="9774986" cy="9360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1800" dirty="0" smtClean="0"/>
              <a:t>Share learning road map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Best practices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Specializations</a:t>
            </a:r>
            <a:endParaRPr lang="en-GB" sz="1800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Mentorship program</a:t>
            </a:r>
            <a:endParaRPr lang="en-GB" dirty="0"/>
          </a:p>
        </p:txBody>
      </p:sp>
      <p:pic>
        <p:nvPicPr>
          <p:cNvPr id="2050" name="Picture 2" descr="https://lh6.googleusercontent.com/yvG9L3cuQTJ-0WIzXmn734Qw_FqZgdAJ7Ejnn_-OhXRa4gFZIGYXt8gpXlHTqCwv7VH1I6eAN27hQfzwzCcGDccWBJNkvXcj8FqCH-03fjRnFIJkYL7u3-6WRA4p5LRp8I1Zz8T-kX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02" y="2358610"/>
            <a:ext cx="1117824" cy="11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vGMzcE5rbU5o_8j2NGDTQepB3k3mz_h6L1FKI_1iXG0h6ddVT5qhzdMxsyxSZVw-OGUcr67NEuZEsAwIjbhTiEYIWGTAcimBODjBXUF_31rhQGr-Rre2yeGt-AiLh5_aKLzx75ac7_H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5" y="4297056"/>
            <a:ext cx="912897" cy="9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94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>
                <a:solidFill>
                  <a:srgbClr val="002B55"/>
                </a:solidFill>
              </a:rPr>
              <a:pPr/>
              <a:t>2</a:t>
            </a:fld>
            <a:endParaRPr lang="en-GB" altLang="en-US" sz="1000" b="0">
              <a:solidFill>
                <a:srgbClr val="002B55"/>
              </a:solidFill>
            </a:endParaRPr>
          </a:p>
        </p:txBody>
      </p:sp>
      <p:sp>
        <p:nvSpPr>
          <p:cNvPr id="36" name="Title 56"/>
          <p:cNvSpPr>
            <a:spLocks noGrp="1"/>
          </p:cNvSpPr>
          <p:nvPr>
            <p:ph type="title"/>
          </p:nvPr>
        </p:nvSpPr>
        <p:spPr>
          <a:xfrm>
            <a:off x="526297" y="464469"/>
            <a:ext cx="8314454" cy="864136"/>
          </a:xfrm>
        </p:spPr>
        <p:txBody>
          <a:bodyPr/>
          <a:lstStyle/>
          <a:p>
            <a:r>
              <a:rPr lang="en-GB" dirty="0" smtClean="0"/>
              <a:t>Sustainable workforce growth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407088" y="2508391"/>
            <a:ext cx="2158155" cy="2604837"/>
            <a:chOff x="1407088" y="2516820"/>
            <a:chExt cx="2158155" cy="2604837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1644435" y="2516820"/>
              <a:ext cx="1683462" cy="1776568"/>
              <a:chOff x="2947470" y="1494751"/>
              <a:chExt cx="1124984" cy="1152127"/>
            </a:xfrm>
          </p:grpSpPr>
          <p:sp>
            <p:nvSpPr>
              <p:cNvPr id="29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076" name="Picture 4" descr="https://lh6.googleusercontent.com/1TrLXGOccdhqqEywQL9yg19mZyl1jCi3ctxaNyQnov1r63pk_5JzIIzBsnIlyAqSFU3Scj5Shmh5UbbGP0XrelJ1BDgmO_Ur_y448bsWtmUQoL4zC6ov5gGYVcwEDzWi4o__6dSkNH4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355" y="3050894"/>
              <a:ext cx="678752" cy="67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 Placeholder 23"/>
            <p:cNvSpPr txBox="1">
              <a:spLocks/>
            </p:cNvSpPr>
            <p:nvPr/>
          </p:nvSpPr>
          <p:spPr>
            <a:xfrm>
              <a:off x="1407088" y="4527440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Recruitment scalability</a:t>
              </a:r>
              <a:endParaRPr lang="en-GB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62626" y="2508391"/>
            <a:ext cx="2158155" cy="2613265"/>
            <a:chOff x="4681125" y="2508391"/>
            <a:chExt cx="2158155" cy="2613265"/>
          </a:xfrm>
        </p:grpSpPr>
        <p:pic>
          <p:nvPicPr>
            <p:cNvPr id="512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434" y="3021592"/>
              <a:ext cx="725192" cy="73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918472" y="2508391"/>
              <a:ext cx="1683462" cy="1776568"/>
              <a:chOff x="2947470" y="1494751"/>
              <a:chExt cx="1124984" cy="1152127"/>
            </a:xfrm>
          </p:grpSpPr>
          <p:sp>
            <p:nvSpPr>
              <p:cNvPr id="32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Text Placeholder 23"/>
            <p:cNvSpPr txBox="1">
              <a:spLocks/>
            </p:cNvSpPr>
            <p:nvPr/>
          </p:nvSpPr>
          <p:spPr>
            <a:xfrm>
              <a:off x="4681125" y="4527439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Employee Development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18163" y="2508391"/>
            <a:ext cx="2158155" cy="2604835"/>
            <a:chOff x="8061104" y="2524458"/>
            <a:chExt cx="2158155" cy="2604835"/>
          </a:xfrm>
        </p:grpSpPr>
        <p:pic>
          <p:nvPicPr>
            <p:cNvPr id="5127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692" y="3068945"/>
              <a:ext cx="712981" cy="625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0" name="Group 4"/>
            <p:cNvGrpSpPr>
              <a:grpSpLocks/>
            </p:cNvGrpSpPr>
            <p:nvPr/>
          </p:nvGrpSpPr>
          <p:grpSpPr bwMode="auto">
            <a:xfrm>
              <a:off x="8235390" y="2524458"/>
              <a:ext cx="1683462" cy="1776568"/>
              <a:chOff x="2947470" y="1494751"/>
              <a:chExt cx="1124984" cy="1152127"/>
            </a:xfrm>
          </p:grpSpPr>
          <p:sp>
            <p:nvSpPr>
              <p:cNvPr id="5144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Placeholder 23"/>
            <p:cNvSpPr txBox="1">
              <a:spLocks/>
            </p:cNvSpPr>
            <p:nvPr/>
          </p:nvSpPr>
          <p:spPr>
            <a:xfrm>
              <a:off x="8061104" y="4535076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Employer Branding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93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</a:t>
            </a:r>
            <a:r>
              <a:rPr lang="et-EE" sz="3600" b="0" dirty="0" smtClean="0">
                <a:solidFill>
                  <a:srgbClr val="000000"/>
                </a:solidFill>
              </a:rPr>
              <a:t>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1962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" b="165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000" y="74563"/>
            <a:ext cx="7454900" cy="864136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Early connection with talents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2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900" y="2733513"/>
            <a:ext cx="2549882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9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9212" y="2733513"/>
            <a:ext cx="255073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6572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81457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5218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4628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17423</TotalTime>
  <Words>1058</Words>
  <Application>Microsoft Office PowerPoint</Application>
  <PresentationFormat>Widescreen</PresentationFormat>
  <Paragraphs>280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맑은 고딕</vt:lpstr>
      <vt:lpstr>Arial</vt:lpstr>
      <vt:lpstr>Calibri</vt:lpstr>
      <vt:lpstr>Fira Sans Extra Condensed</vt:lpstr>
      <vt:lpstr>Fira Sans Extra Condensed Medium</vt:lpstr>
      <vt:lpstr>Roboto</vt:lpstr>
      <vt:lpstr>Wingdings</vt:lpstr>
      <vt:lpstr>Covers and end slide</vt:lpstr>
      <vt:lpstr>Slide_layouts</vt:lpstr>
      <vt:lpstr>Instructions_slide</vt:lpstr>
      <vt:lpstr>PowerPoint Presentation</vt:lpstr>
      <vt:lpstr>Sustainable workforce growth</vt:lpstr>
      <vt:lpstr>PowerPoint Presentation</vt:lpstr>
      <vt:lpstr>PowerPoint Presentation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Junior Talent Pool</vt:lpstr>
      <vt:lpstr>PowerPoint Presentation</vt:lpstr>
      <vt:lpstr>Junior Talent Pool workflow</vt:lpstr>
      <vt:lpstr>Financing &amp; Mentoring</vt:lpstr>
      <vt:lpstr>Internship Seasons</vt:lpstr>
      <vt:lpstr>Mentorship program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912</cp:revision>
  <dcterms:created xsi:type="dcterms:W3CDTF">2020-02-26T10:04:23Z</dcterms:created>
  <dcterms:modified xsi:type="dcterms:W3CDTF">2022-03-14T07:54:15Z</dcterms:modified>
</cp:coreProperties>
</file>