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25"/>
  </p:notesMasterIdLst>
  <p:sldIdLst>
    <p:sldId id="489" r:id="rId4"/>
    <p:sldId id="605" r:id="rId5"/>
    <p:sldId id="583" r:id="rId6"/>
    <p:sldId id="572" r:id="rId7"/>
    <p:sldId id="598" r:id="rId8"/>
    <p:sldId id="601" r:id="rId9"/>
    <p:sldId id="600" r:id="rId10"/>
    <p:sldId id="599" r:id="rId11"/>
    <p:sldId id="596" r:id="rId12"/>
    <p:sldId id="607" r:id="rId13"/>
    <p:sldId id="608" r:id="rId14"/>
    <p:sldId id="597" r:id="rId15"/>
    <p:sldId id="604" r:id="rId16"/>
    <p:sldId id="603" r:id="rId17"/>
    <p:sldId id="579" r:id="rId18"/>
    <p:sldId id="606" r:id="rId19"/>
    <p:sldId id="609" r:id="rId20"/>
    <p:sldId id="613" r:id="rId21"/>
    <p:sldId id="612" r:id="rId22"/>
    <p:sldId id="576" r:id="rId23"/>
    <p:sldId id="547" r:id="rId2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9"/>
    <a:srgbClr val="C5C6BF"/>
    <a:srgbClr val="929288"/>
    <a:srgbClr val="62635B"/>
    <a:srgbClr val="000000"/>
    <a:srgbClr val="0099DA"/>
    <a:srgbClr val="42B38E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4535" autoAdjust="0"/>
  </p:normalViewPr>
  <p:slideViewPr>
    <p:cSldViewPr snapToGrid="0" showGuides="1">
      <p:cViewPr varScale="1">
        <p:scale>
          <a:sx n="86" d="100"/>
          <a:sy n="86" d="100"/>
        </p:scale>
        <p:origin x="1380" y="7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3/17/2022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Tech development</a:t>
            </a:r>
            <a:endParaRPr lang="en-GB" sz="1600" b="1" dirty="0" smtClean="0"/>
          </a:p>
          <a:p>
            <a:r>
              <a:rPr lang="et-EE" dirty="0" smtClean="0"/>
              <a:t>Promote learning possibilities</a:t>
            </a:r>
            <a:r>
              <a:rPr lang="et-EE" baseline="0" dirty="0" smtClean="0"/>
              <a:t> and team mobility among Juniors</a:t>
            </a:r>
            <a:endParaRPr lang="et-EE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sz="1200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Salary review</a:t>
            </a:r>
            <a:endParaRPr lang="en-GB" sz="1600" b="1" dirty="0" smtClean="0"/>
          </a:p>
          <a:p>
            <a:r>
              <a:rPr lang="et-EE" dirty="0" smtClean="0"/>
              <a:t>Be ready to recognize</a:t>
            </a:r>
            <a:r>
              <a:rPr lang="et-EE" baseline="0" dirty="0" smtClean="0"/>
              <a:t> Junior growth with salary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581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Other way to present.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Challenges here (see next)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591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Other way to present.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Green</a:t>
            </a:r>
            <a:r>
              <a:rPr lang="et-EE" b="0" baseline="0" dirty="0" smtClean="0">
                <a:latin typeface="Calibri" panose="020F0502020204030204" pitchFamily="34" charset="0"/>
              </a:rPr>
              <a:t>: What we can do immediately </a:t>
            </a:r>
            <a:r>
              <a:rPr lang="et-EE" b="1" baseline="0" dirty="0" smtClean="0">
                <a:latin typeface="Calibri" panose="020F0502020204030204" pitchFamily="34" charset="0"/>
              </a:rPr>
              <a:t/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1" baseline="0" dirty="0" smtClean="0">
                <a:latin typeface="Calibri" panose="020F0502020204030204" pitchFamily="34" charset="0"/>
              </a:rPr>
              <a:t>Red</a:t>
            </a:r>
            <a:r>
              <a:rPr lang="et-EE" b="0" baseline="0" dirty="0" smtClean="0">
                <a:latin typeface="Calibri" panose="020F0502020204030204" pitchFamily="34" charset="0"/>
              </a:rPr>
              <a:t>: ..and what will take time, and we just need to start to invest into it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5369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Full Picture with both Challages and Solutions </a:t>
            </a:r>
            <a:r>
              <a:rPr lang="et-EE" b="0" baseline="0" dirty="0" smtClean="0">
                <a:latin typeface="Calibri" panose="020F0502020204030204" pitchFamily="34" charset="0"/>
              </a:rPr>
              <a:t>(see slides before for details)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203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Junior Talent Pool: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Group of interns available to join our teams on demand, on short notice.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0464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What Junior Talent Pool team do until team request them?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 smtClean="0"/>
              <a:t>Work on KNITS prototypes, work on Gate project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dirty="0" smtClean="0"/>
              <a:t>Gate Project: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dirty="0" smtClean="0"/>
              <a:t>Project in KN with following characteristics:</a:t>
            </a:r>
            <a:endParaRPr lang="en-US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dirty="0" smtClean="0">
                <a:solidFill>
                  <a:schemeClr val="bg1"/>
                </a:solidFill>
              </a:rPr>
              <a:t>Project technology</a:t>
            </a:r>
            <a:r>
              <a:rPr lang="et-EE" baseline="0" dirty="0" smtClean="0">
                <a:solidFill>
                  <a:schemeClr val="bg1"/>
                </a:solidFill>
              </a:rPr>
              <a:t> is very common in KN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Small team</a:t>
            </a:r>
            <a:r>
              <a:rPr lang="et-EE" dirty="0" smtClean="0">
                <a:solidFill>
                  <a:schemeClr val="bg1"/>
                </a:solidFill>
              </a:rPr>
              <a:t>/complexity</a:t>
            </a:r>
            <a:r>
              <a:rPr lang="en-GB" dirty="0" smtClean="0">
                <a:solidFill>
                  <a:schemeClr val="bg1"/>
                </a:solidFill>
              </a:rPr>
              <a:t> size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t-EE" dirty="0" smtClean="0">
                <a:solidFill>
                  <a:schemeClr val="bg1"/>
                </a:solidFill>
              </a:rPr>
              <a:t>Historically h</a:t>
            </a:r>
            <a:r>
              <a:rPr lang="en-GB" dirty="0" err="1" smtClean="0">
                <a:solidFill>
                  <a:schemeClr val="bg1"/>
                </a:solidFill>
              </a:rPr>
              <a:t>igh</a:t>
            </a:r>
            <a:r>
              <a:rPr lang="en-GB" dirty="0" smtClean="0">
                <a:solidFill>
                  <a:schemeClr val="bg1"/>
                </a:solidFill>
              </a:rPr>
              <a:t> attrition</a:t>
            </a:r>
            <a:endParaRPr lang="en-US" dirty="0" smtClean="0">
              <a:solidFill>
                <a:schemeClr val="bg1"/>
              </a:solidFill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2371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Workflow: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Selection and internship enrollment are carried by KNITS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Team can request trainees from pool at any time, and KNITS will provide possibilities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LEGEND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1" baseline="0" dirty="0" smtClean="0">
                <a:latin typeface="Calibri" panose="020F0502020204030204" pitchFamily="34" charset="0"/>
              </a:rPr>
              <a:t>Yellow Mentor: </a:t>
            </a:r>
            <a:r>
              <a:rPr lang="et-EE" b="0" baseline="0" dirty="0" smtClean="0">
                <a:latin typeface="Calibri" panose="020F0502020204030204" pitchFamily="34" charset="0"/>
              </a:rPr>
              <a:t>KNITS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Blue Mentor: </a:t>
            </a:r>
            <a:r>
              <a:rPr lang="et-EE" b="0" baseline="0" dirty="0" smtClean="0">
                <a:latin typeface="Calibri" panose="020F0502020204030204" pitchFamily="34" charset="0"/>
              </a:rPr>
              <a:t>Team Mentor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7645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Compensated Internships. </a:t>
            </a:r>
            <a:endParaRPr lang="et-EE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Whose</a:t>
            </a:r>
            <a:r>
              <a:rPr lang="et-EE" b="1" baseline="0" dirty="0" smtClean="0">
                <a:latin typeface="Calibri" panose="020F0502020204030204" pitchFamily="34" charset="0"/>
              </a:rPr>
              <a:t> </a:t>
            </a:r>
            <a:r>
              <a:rPr lang="et-EE" b="1" baseline="0" dirty="0" smtClean="0">
                <a:latin typeface="Calibri" panose="020F0502020204030204" pitchFamily="34" charset="0"/>
              </a:rPr>
              <a:t>budget </a:t>
            </a:r>
            <a:r>
              <a:rPr lang="et-EE" b="0" baseline="0" dirty="0" smtClean="0">
                <a:latin typeface="Calibri" panose="020F0502020204030204" pitchFamily="34" charset="0"/>
              </a:rPr>
              <a:t>and</a:t>
            </a:r>
            <a:r>
              <a:rPr lang="et-EE" b="1" baseline="0" dirty="0" smtClean="0">
                <a:latin typeface="Calibri" panose="020F0502020204030204" pitchFamily="34" charset="0"/>
              </a:rPr>
              <a:t> mentoring responsibility</a:t>
            </a:r>
            <a:r>
              <a:rPr lang="et-EE" b="1" baseline="0" dirty="0" smtClean="0">
                <a:latin typeface="Calibri" panose="020F0502020204030204" pitchFamily="34" charset="0"/>
              </a:rPr>
              <a:t>?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1" baseline="0" dirty="0" smtClean="0">
                <a:latin typeface="Calibri" panose="020F0502020204030204" pitchFamily="34" charset="0"/>
              </a:rPr>
              <a:t>Junior </a:t>
            </a:r>
            <a:r>
              <a:rPr lang="et-EE" b="1" baseline="0" dirty="0" smtClean="0">
                <a:latin typeface="Calibri" panose="020F0502020204030204" pitchFamily="34" charset="0"/>
              </a:rPr>
              <a:t>Talent Pool: </a:t>
            </a:r>
            <a:r>
              <a:rPr lang="et-EE" b="0" baseline="0" dirty="0" smtClean="0">
                <a:latin typeface="Calibri" panose="020F0502020204030204" pitchFamily="34" charset="0"/>
              </a:rPr>
              <a:t>KNITS budget /IA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KNITS Prototypes: </a:t>
            </a:r>
            <a:r>
              <a:rPr lang="et-EE" b="0" baseline="0" dirty="0" smtClean="0">
                <a:latin typeface="Calibri" panose="020F0502020204030204" pitchFamily="34" charset="0"/>
              </a:rPr>
              <a:t>KNITS budget &amp; mentor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Gate project: </a:t>
            </a:r>
            <a:r>
              <a:rPr lang="et-EE" b="0" baseline="0" dirty="0" smtClean="0">
                <a:latin typeface="Calibri" panose="020F0502020204030204" pitchFamily="34" charset="0"/>
              </a:rPr>
              <a:t>Team budget, KNITS mentoring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KN Team: </a:t>
            </a:r>
            <a:r>
              <a:rPr lang="et-EE" b="0" baseline="0" dirty="0" smtClean="0">
                <a:latin typeface="Calibri" panose="020F0502020204030204" pitchFamily="34" charset="0"/>
              </a:rPr>
              <a:t>Team budget &amp; mentor</a:t>
            </a:r>
            <a:endParaRPr lang="en-US" b="0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0722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9f5a1ea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9f5a1ea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dirty="0" smtClean="0"/>
              <a:t>Internships</a:t>
            </a:r>
            <a:r>
              <a:rPr lang="et-EE" b="1" baseline="0" dirty="0" smtClean="0"/>
              <a:t> seasons in the year: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1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Seasonal: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0" baseline="0" dirty="0" smtClean="0"/>
              <a:t>Not compensated &amp; Part time.</a:t>
            </a:r>
            <a:br>
              <a:rPr lang="et-EE" b="0" baseline="0" dirty="0" smtClean="0"/>
            </a:br>
            <a:r>
              <a:rPr lang="et-EE" b="0" baseline="0" dirty="0" smtClean="0"/>
              <a:t>20+ Interns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Talent Pool: (at the end of every Seasonal)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/>
              <a:t>Compensated &amp; full 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0" dirty="0" smtClean="0"/>
              <a:t>~5</a:t>
            </a:r>
            <a:r>
              <a:rPr lang="et-EE" b="0" baseline="0" dirty="0" smtClean="0"/>
              <a:t> Interns</a:t>
            </a:r>
            <a:endParaRPr lang="et-EE" b="0" dirty="0" smtClean="0"/>
          </a:p>
        </p:txBody>
      </p:sp>
    </p:spTree>
    <p:extLst>
      <p:ext uri="{BB962C8B-B14F-4D97-AF65-F5344CB8AC3E}">
        <p14:creationId xmlns:p14="http://schemas.microsoft.com/office/powerpoint/2010/main" val="3700845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9f5a1ea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9f5a1ea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dirty="0" smtClean="0"/>
              <a:t>Internships</a:t>
            </a:r>
            <a:r>
              <a:rPr lang="et-EE" b="1" baseline="0" dirty="0" smtClean="0"/>
              <a:t> seasons in the year: (Details)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1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Seasonal: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0" baseline="0" dirty="0" smtClean="0"/>
              <a:t>3 months (selection &amp; enrollment)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t-EE" b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b="1" baseline="0" dirty="0" smtClean="0"/>
              <a:t>Talent Pool: (at the end of every Season)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/>
              <a:t>1 months selection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/>
              <a:t>3/6/12 months enrollment</a:t>
            </a:r>
            <a:endParaRPr lang="et-EE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367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Employee Development</a:t>
            </a:r>
            <a:endParaRPr lang="et-EE" sz="1200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sz="1200" b="0" dirty="0" smtClean="0"/>
              <a:t>By improving the way we grow interns into professional</a:t>
            </a:r>
            <a:r>
              <a:rPr lang="et-EE" sz="1200" b="0" baseline="0" dirty="0" smtClean="0"/>
              <a:t> we also...</a:t>
            </a:r>
            <a:endParaRPr lang="en-GB" sz="1600" b="0" dirty="0" smtClean="0"/>
          </a:p>
          <a:p>
            <a:r>
              <a:rPr lang="et-EE" sz="1200" dirty="0" smtClean="0"/>
              <a:t>..improve</a:t>
            </a:r>
            <a:r>
              <a:rPr lang="et-EE" sz="1200" baseline="0" dirty="0" smtClean="0"/>
              <a:t> how to grow our employees to their next level</a:t>
            </a:r>
            <a:endParaRPr lang="et-EE" sz="1200" dirty="0" smtClean="0"/>
          </a:p>
          <a:p>
            <a:endParaRPr lang="et-EE" sz="1200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Employer Branding</a:t>
            </a:r>
            <a:r>
              <a:rPr lang="et-EE" sz="1200" b="1" dirty="0" smtClean="0"/>
              <a:t>:</a:t>
            </a:r>
            <a:br>
              <a:rPr lang="et-EE" sz="1200" b="1" dirty="0" smtClean="0"/>
            </a:br>
            <a:r>
              <a:rPr lang="et-EE" sz="1200" b="0" dirty="0" smtClean="0"/>
              <a:t>Become</a:t>
            </a:r>
            <a:r>
              <a:rPr lang="et-EE" sz="1200" b="0" baseline="0" dirty="0" smtClean="0"/>
              <a:t> among best 5 employers</a:t>
            </a:r>
            <a:r>
              <a:rPr lang="et-EE" sz="1200" b="0" dirty="0" smtClean="0"/>
              <a:t> for everybody who applied with us.</a:t>
            </a:r>
            <a:endParaRPr lang="en-GB" sz="1600" b="0" dirty="0" smtClean="0"/>
          </a:p>
          <a:p>
            <a:endParaRPr lang="et-EE" sz="1200" b="1" dirty="0" smtClean="0"/>
          </a:p>
          <a:p>
            <a:r>
              <a:rPr lang="en-US" sz="1200" b="1" dirty="0" smtClean="0"/>
              <a:t>Recruitment scalability</a:t>
            </a:r>
            <a:r>
              <a:rPr lang="et-EE" sz="1200" b="1" dirty="0" smtClean="0"/>
              <a:t/>
            </a:r>
            <a:br>
              <a:rPr lang="et-EE" sz="1200" b="1" dirty="0" smtClean="0"/>
            </a:br>
            <a:r>
              <a:rPr lang="et-EE" sz="1200" b="0" dirty="0" smtClean="0"/>
              <a:t>If the previous 2 are success</a:t>
            </a:r>
            <a:r>
              <a:rPr lang="et-EE" sz="1200" b="0" baseline="0" dirty="0" smtClean="0"/>
              <a:t> then...</a:t>
            </a:r>
            <a:endParaRPr lang="et-EE" sz="1200" b="0" dirty="0" smtClean="0"/>
          </a:p>
          <a:p>
            <a:r>
              <a:rPr lang="et-EE" sz="1200" dirty="0" smtClean="0"/>
              <a:t>Ability</a:t>
            </a:r>
            <a:r>
              <a:rPr lang="et-EE" sz="1200" baseline="0" dirty="0" smtClean="0"/>
              <a:t> to growh FTE by scaling junior development budget </a:t>
            </a:r>
            <a:r>
              <a:rPr lang="et-EE" sz="1200" dirty="0" smtClean="0"/>
              <a:t/>
            </a:r>
            <a:br>
              <a:rPr lang="et-EE" sz="1200" dirty="0" smtClean="0"/>
            </a:br>
            <a:endParaRPr lang="et-EE" sz="1200" dirty="0" smtClean="0"/>
          </a:p>
          <a:p>
            <a:endParaRPr lang="et-EE" sz="1600" dirty="0" smtClean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74066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SUCCESS! We have a junior in our team.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But... are we ready?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1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Let’s find a way to :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Promote mentoring culture in teams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Reward mentors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Optimize working routines to be Junior inclusive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Identify clear time engagement rules to protect mentor working time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Calibri" panose="020F0502020204030204" pitchFamily="34" charset="0"/>
              </a:rPr>
              <a:t>Share experience between mentors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8689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050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KN IT School in numbers</a:t>
            </a:r>
            <a:r>
              <a:rPr lang="en-GB" b="1" dirty="0" smtClean="0">
                <a:latin typeface="Calibri" panose="020F0502020204030204" pitchFamily="34" charset="0"/>
              </a:rPr>
              <a:t>:</a:t>
            </a:r>
            <a:r>
              <a:rPr lang="et-EE" b="1" dirty="0" smtClean="0">
                <a:latin typeface="Calibri" panose="020F0502020204030204" pitchFamily="34" charset="0"/>
              </a:rPr>
              <a:t/>
            </a:r>
            <a:br>
              <a:rPr lang="et-EE" b="1" dirty="0" smtClean="0">
                <a:latin typeface="Calibri" panose="020F0502020204030204" pitchFamily="34" charset="0"/>
              </a:rPr>
            </a:br>
            <a:r>
              <a:rPr lang="et-EE" b="0" dirty="0" smtClean="0">
                <a:latin typeface="Calibri" panose="020F0502020204030204" pitchFamily="34" charset="0"/>
              </a:rPr>
              <a:t>Amount of applications received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dirty="0" smtClean="0">
                <a:latin typeface="Calibri" panose="020F0502020204030204" pitchFamily="34" charset="0"/>
              </a:rPr>
              <a:t>Amount of interns</a:t>
            </a:r>
            <a:r>
              <a:rPr lang="et-EE" b="0" baseline="0" dirty="0" smtClean="0">
                <a:latin typeface="Calibri" panose="020F0502020204030204" pitchFamily="34" charset="0"/>
              </a:rPr>
              <a:t> we took in our programs (started/completed in 2021 figure)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dirty="0" smtClean="0">
                <a:latin typeface="Calibri" panose="020F0502020204030204" pitchFamily="34" charset="0"/>
              </a:rPr>
              <a:t>Recruited</a:t>
            </a:r>
            <a:r>
              <a:rPr lang="et-EE" b="0" baseline="0" dirty="0" smtClean="0">
                <a:latin typeface="Calibri" panose="020F0502020204030204" pitchFamily="34" charset="0"/>
              </a:rPr>
              <a:t> in our teams. (Total/From IT School)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Why such a small conversion between completed internships and FTE?</a:t>
            </a:r>
            <a:endParaRPr lang="en-US" b="1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dirty="0" smtClean="0"/>
              <a:t>(see next slide)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14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b="1" baseline="0" dirty="0" smtClean="0">
                <a:latin typeface="Calibri" panose="020F0502020204030204" pitchFamily="34" charset="0"/>
              </a:rPr>
              <a:t>Not all trainees we take are supposed to land in our teams.</a:t>
            </a:r>
          </a:p>
          <a:p>
            <a:endParaRPr lang="et-EE" b="1" baseline="0" dirty="0" smtClean="0">
              <a:latin typeface="Calibri" panose="020F0502020204030204" pitchFamily="34" charset="0"/>
            </a:endParaRPr>
          </a:p>
          <a:p>
            <a:r>
              <a:rPr lang="et-EE" b="1" baseline="0" dirty="0" smtClean="0">
                <a:latin typeface="Calibri" panose="020F0502020204030204" pitchFamily="34" charset="0"/>
              </a:rPr>
              <a:t>We have different programs according to starting skills:</a:t>
            </a:r>
          </a:p>
          <a:p>
            <a:pPr marL="228600" indent="-228600">
              <a:buAutoNum type="arabicParenR"/>
            </a:pPr>
            <a:r>
              <a:rPr lang="et-EE" b="1" baseline="0" dirty="0" smtClean="0">
                <a:latin typeface="Calibri" panose="020F0502020204030204" pitchFamily="34" charset="0"/>
              </a:rPr>
              <a:t>Inspire </a:t>
            </a:r>
          </a:p>
          <a:p>
            <a:pPr marL="228600" indent="-228600">
              <a:buAutoNum type="arabicParenR"/>
            </a:pPr>
            <a:r>
              <a:rPr lang="et-EE" b="1" baseline="0" dirty="0" smtClean="0">
                <a:latin typeface="Calibri" panose="020F0502020204030204" pitchFamily="34" charset="0"/>
              </a:rPr>
              <a:t>Enpower 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Deliver </a:t>
            </a:r>
            <a:r>
              <a:rPr lang="et-EE" b="0" baseline="0" dirty="0" smtClean="0">
                <a:latin typeface="Calibri" panose="020F0502020204030204" pitchFamily="34" charset="0"/>
              </a:rPr>
              <a:t>(ready to work)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t-EE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Our competitors are able to onboard trainees earlier than we do (around the small red flag).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Let’s try to understand why..</a:t>
            </a:r>
            <a:endParaRPr lang="en-US" b="0" dirty="0" smtClean="0"/>
          </a:p>
          <a:p>
            <a:pPr marL="228600" indent="-228600">
              <a:buAutoNum type="arabicParenR"/>
            </a:pPr>
            <a:endParaRPr lang="et-EE" b="0" dirty="0" smtClean="0"/>
          </a:p>
          <a:p>
            <a:pPr marL="228600" indent="-228600">
              <a:buAutoNum type="arabicParenR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64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latin typeface="Calibri" panose="020F0502020204030204" pitchFamily="34" charset="0"/>
              </a:rPr>
              <a:t>Why such a small conversion between interns and FTE?</a:t>
            </a:r>
            <a:br>
              <a:rPr lang="en-US" b="1" baseline="0" dirty="0" smtClean="0">
                <a:latin typeface="Calibri" panose="020F0502020204030204" pitchFamily="34" charset="0"/>
              </a:rPr>
            </a:br>
            <a:r>
              <a:rPr lang="en-US" b="0" baseline="0" dirty="0" smtClean="0">
                <a:latin typeface="Calibri" panose="020F0502020204030204" pitchFamily="34" charset="0"/>
              </a:rPr>
              <a:t>We need to accept those challenges and improve on those areas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1865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latin typeface="Calibri" panose="020F0502020204030204" pitchFamily="34" charset="0"/>
              </a:rPr>
              <a:t>How can we reduce our time to offer and retain best talent?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latin typeface="Calibri" panose="020F0502020204030204" pitchFamily="34" charset="0"/>
              </a:rPr>
              <a:t>3/6/12 months full time compensated internship.</a:t>
            </a:r>
            <a:br>
              <a:rPr lang="en-US" b="0" baseline="0" dirty="0" smtClean="0">
                <a:latin typeface="Calibri" panose="020F0502020204030204" pitchFamily="34" charset="0"/>
              </a:rPr>
            </a:br>
            <a:endParaRPr lang="en-US" b="0" baseline="0" dirty="0" smtClean="0">
              <a:latin typeface="Calibri" panose="020F0502020204030204" pitchFamily="34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latin typeface="Calibri" panose="020F0502020204030204" pitchFamily="34" charset="0"/>
              </a:rPr>
              <a:t>3 possible destinations</a:t>
            </a:r>
            <a:r>
              <a:rPr lang="et-EE" b="1" baseline="0" dirty="0" smtClean="0">
                <a:latin typeface="Calibri" panose="020F0502020204030204" pitchFamily="34" charset="0"/>
              </a:rPr>
              <a:t>:</a:t>
            </a:r>
            <a:br>
              <a:rPr lang="et-EE" b="1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1) Our teams</a:t>
            </a:r>
            <a:br>
              <a:rPr lang="et-EE" b="0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2) KN IT School projects</a:t>
            </a:r>
            <a:br>
              <a:rPr lang="et-EE" b="0" baseline="0" dirty="0" smtClean="0">
                <a:latin typeface="Calibri" panose="020F0502020204030204" pitchFamily="34" charset="0"/>
              </a:rPr>
            </a:br>
            <a:r>
              <a:rPr lang="et-EE" b="0" baseline="0" dirty="0" smtClean="0">
                <a:latin typeface="Calibri" panose="020F0502020204030204" pitchFamily="34" charset="0"/>
              </a:rPr>
              <a:t>3) Talent pool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330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Foster a mentoring culture in our company: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+mn-lt"/>
              </a:rPr>
              <a:t>Promote and reward mentor role in our team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+mn-lt"/>
              </a:rPr>
              <a:t>Define clear engagement rules to protect mentor working time</a:t>
            </a:r>
            <a:endParaRPr lang="et-EE" b="1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7347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1" baseline="0" dirty="0" smtClean="0">
                <a:latin typeface="Calibri" panose="020F0502020204030204" pitchFamily="34" charset="0"/>
              </a:rPr>
              <a:t>Optimize some technical onbording path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t-EE" b="0" baseline="0" dirty="0" smtClean="0">
                <a:latin typeface="+mn-lt"/>
              </a:rPr>
              <a:t>Build and constantly improve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+mn-lt"/>
              </a:rPr>
              <a:t>A path of learning resources for remote learning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+mn-lt"/>
              </a:rPr>
              <a:t>A path of tasks increasing junior impact in teams</a:t>
            </a:r>
          </a:p>
          <a:p>
            <a:pPr marL="228600" marR="0" lvl="0" indent="-22860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t-EE" b="0" baseline="0" dirty="0" smtClean="0">
                <a:latin typeface="+mn-lt"/>
              </a:rPr>
              <a:t>A network of specialists willing to share their knowledge in KN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847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550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Challenge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Solution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Results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831FFDBF-39F4-4933-BF72-C74CBF8B1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enter slide title 24pt [do not stretch over logo]</a:t>
            </a:r>
            <a:br>
              <a:rPr lang="en-GB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340768"/>
            <a:ext cx="11156951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208433" y="6584950"/>
            <a:ext cx="2438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08001" y="6584951"/>
            <a:ext cx="4339167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01351" y="6584950"/>
            <a:ext cx="1016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335592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11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2" r:id="rId50"/>
    <p:sldLayoutId id="2147483763" r:id="rId51"/>
    <p:sldLayoutId id="2147483764" r:id="rId52"/>
    <p:sldLayoutId id="2147483765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</a:t>
            </a:r>
            <a:r>
              <a:rPr lang="et-EE" dirty="0" smtClean="0"/>
              <a:t>+ </a:t>
            </a:r>
            <a:r>
              <a:rPr lang="en-GB" dirty="0" smtClean="0"/>
              <a:t>Nagel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62253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83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4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86433" y="3147135"/>
            <a:ext cx="2347460" cy="20024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782" y="5149565"/>
            <a:ext cx="2324100" cy="819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9008037" y="3417037"/>
            <a:ext cx="2665597" cy="4617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 development</a:t>
            </a:r>
            <a:endParaRPr lang="en-GB" sz="2800" dirty="0"/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9070339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Salary review</a:t>
            </a:r>
            <a:endParaRPr lang="en-GB" sz="2800" dirty="0"/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4086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032022" y="2069409"/>
            <a:ext cx="9774986" cy="453663"/>
          </a:xfrm>
        </p:spPr>
        <p:txBody>
          <a:bodyPr/>
          <a:lstStyle/>
          <a:p>
            <a:r>
              <a:rPr lang="en-GB" dirty="0" smtClean="0"/>
              <a:t>Team of junior developers </a:t>
            </a:r>
            <a:endParaRPr lang="en-CA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045084" y="2421480"/>
            <a:ext cx="9774986" cy="262705"/>
          </a:xfrm>
        </p:spPr>
        <p:txBody>
          <a:bodyPr/>
          <a:lstStyle/>
          <a:p>
            <a:r>
              <a:rPr lang="en-US" dirty="0" smtClean="0"/>
              <a:t>Skilled on common technologies in KN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2818030"/>
            <a:ext cx="9774986" cy="360000"/>
          </a:xfrm>
        </p:spPr>
        <p:txBody>
          <a:bodyPr/>
          <a:lstStyle/>
          <a:p>
            <a:r>
              <a:rPr lang="et-EE" dirty="0" smtClean="0"/>
              <a:t>Compensated internship</a:t>
            </a:r>
            <a:r>
              <a:rPr lang="en-US" dirty="0" smtClean="0"/>
              <a:t> </a:t>
            </a:r>
            <a:r>
              <a:rPr lang="en-US" dirty="0"/>
              <a:t>with 6/12 month contract</a:t>
            </a:r>
            <a:endParaRPr lang="en-CA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32022" y="3124903"/>
            <a:ext cx="4121001" cy="519929"/>
          </a:xfrm>
        </p:spPr>
        <p:txBody>
          <a:bodyPr/>
          <a:lstStyle/>
          <a:p>
            <a:r>
              <a:rPr lang="en-GB" dirty="0" smtClean="0"/>
              <a:t>Full time with a </a:t>
            </a:r>
            <a:r>
              <a:rPr lang="en-GB" dirty="0" smtClean="0"/>
              <a:t>personalized </a:t>
            </a:r>
            <a:r>
              <a:rPr lang="en-GB" dirty="0" smtClean="0"/>
              <a:t>training/work balance</a:t>
            </a:r>
          </a:p>
          <a:p>
            <a:endParaRPr lang="en-GB" dirty="0" smtClean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Junior Talent Pool</a:t>
            </a:r>
            <a:endParaRPr lang="en-GB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2" y="3455956"/>
            <a:ext cx="9774986" cy="360000"/>
          </a:xfrm>
        </p:spPr>
        <p:txBody>
          <a:bodyPr/>
          <a:lstStyle/>
          <a:p>
            <a:r>
              <a:rPr lang="en-US" dirty="0" smtClean="0"/>
              <a:t>Available to join product teams within 1 week</a:t>
            </a:r>
            <a:endParaRPr lang="en-CA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28919" y="4216687"/>
            <a:ext cx="7330926" cy="360000"/>
          </a:xfrm>
        </p:spPr>
        <p:txBody>
          <a:bodyPr/>
          <a:lstStyle/>
          <a:p>
            <a:r>
              <a:rPr lang="en-US" dirty="0" smtClean="0"/>
              <a:t>Constantly refilled according to hires in teams and resignations</a:t>
            </a:r>
            <a:endParaRPr lang="en-CA" dirty="0"/>
          </a:p>
        </p:txBody>
      </p:sp>
      <p:sp>
        <p:nvSpPr>
          <p:cNvPr id="12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28918" y="3753166"/>
            <a:ext cx="3962181" cy="305790"/>
          </a:xfrm>
        </p:spPr>
        <p:txBody>
          <a:bodyPr/>
          <a:lstStyle/>
          <a:p>
            <a:r>
              <a:rPr lang="en-GB" dirty="0" smtClean="0"/>
              <a:t>No need for additional </a:t>
            </a:r>
            <a:r>
              <a:rPr lang="en-GB" dirty="0" smtClean="0"/>
              <a:t>Staff Request </a:t>
            </a:r>
            <a:r>
              <a:rPr lang="en-GB" dirty="0" smtClean="0"/>
              <a:t>from teams</a:t>
            </a:r>
          </a:p>
        </p:txBody>
      </p:sp>
      <p:sp>
        <p:nvSpPr>
          <p:cNvPr id="13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28919" y="4530594"/>
            <a:ext cx="6159351" cy="305790"/>
          </a:xfrm>
        </p:spPr>
        <p:txBody>
          <a:bodyPr/>
          <a:lstStyle/>
          <a:p>
            <a:r>
              <a:rPr lang="en-GB" dirty="0" smtClean="0"/>
              <a:t>Retains promising talents while actively </a:t>
            </a:r>
            <a:r>
              <a:rPr lang="en-GB" dirty="0" err="1" smtClean="0"/>
              <a:t>onboarding</a:t>
            </a:r>
            <a:r>
              <a:rPr lang="en-GB" dirty="0" smtClean="0"/>
              <a:t> them into our teams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45084" y="4948400"/>
            <a:ext cx="7946515" cy="360000"/>
          </a:xfrm>
        </p:spPr>
        <p:txBody>
          <a:bodyPr/>
          <a:lstStyle/>
          <a:p>
            <a:r>
              <a:rPr lang="en-US" dirty="0" smtClean="0"/>
              <a:t>Work on KNITS mentored projects until they are </a:t>
            </a:r>
            <a:r>
              <a:rPr lang="en-US" dirty="0" err="1" smtClean="0"/>
              <a:t>onboarded</a:t>
            </a:r>
            <a:r>
              <a:rPr lang="en-US" dirty="0" smtClean="0"/>
              <a:t> into teams</a:t>
            </a:r>
            <a:endParaRPr lang="en-CA" dirty="0"/>
          </a:p>
        </p:txBody>
      </p:sp>
      <p:sp>
        <p:nvSpPr>
          <p:cNvPr id="20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45084" y="5263863"/>
            <a:ext cx="6159351" cy="545979"/>
          </a:xfrm>
        </p:spPr>
        <p:txBody>
          <a:bodyPr/>
          <a:lstStyle/>
          <a:p>
            <a:r>
              <a:rPr lang="en-GB" dirty="0" smtClean="0"/>
              <a:t>Hackathon, Gate project(s) </a:t>
            </a:r>
            <a:r>
              <a:rPr lang="et-EE" dirty="0" smtClean="0"/>
              <a:t>(s</a:t>
            </a:r>
            <a:r>
              <a:rPr lang="en-GB" dirty="0" err="1" smtClean="0"/>
              <a:t>ee</a:t>
            </a:r>
            <a:r>
              <a:rPr lang="en-GB" dirty="0" smtClean="0"/>
              <a:t> next slide</a:t>
            </a:r>
            <a:r>
              <a:rPr lang="et-EE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6921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62668" y="2124897"/>
            <a:ext cx="3252009" cy="677166"/>
          </a:xfrm>
        </p:spPr>
        <p:txBody>
          <a:bodyPr/>
          <a:lstStyle/>
          <a:p>
            <a:r>
              <a:rPr lang="en-US" dirty="0" smtClean="0"/>
              <a:t>Knits Products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408590" y="1816141"/>
            <a:ext cx="3263900" cy="988438"/>
          </a:xfrm>
        </p:spPr>
        <p:txBody>
          <a:bodyPr/>
          <a:lstStyle/>
          <a:p>
            <a:r>
              <a:rPr lang="en-US" dirty="0" smtClean="0"/>
              <a:t>Development Team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444201" y="1832057"/>
            <a:ext cx="3234864" cy="988436"/>
          </a:xfrm>
        </p:spPr>
        <p:txBody>
          <a:bodyPr/>
          <a:lstStyle/>
          <a:p>
            <a:r>
              <a:rPr lang="en-US" dirty="0" smtClean="0"/>
              <a:t>Gate Project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1334101" y="5773750"/>
            <a:ext cx="1680832" cy="42505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KNITS Mentor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1005614" y="3553388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Project</a:t>
            </a:r>
            <a:endParaRPr lang="en-GB" sz="2800" dirty="0"/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9232822" y="383877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KN Product(s)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278330" y="3533650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</a:t>
            </a:r>
            <a:endParaRPr lang="en-GB" sz="2800" dirty="0"/>
          </a:p>
        </p:txBody>
      </p:sp>
      <p:pic>
        <p:nvPicPr>
          <p:cNvPr id="2052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69" y="5483122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0" y="3403319"/>
            <a:ext cx="468029" cy="468029"/>
          </a:xfrm>
          <a:prstGeom prst="rect">
            <a:avLst/>
          </a:prstGeom>
        </p:spPr>
      </p:pic>
      <p:sp>
        <p:nvSpPr>
          <p:cNvPr id="35" name="Text Placeholder 26"/>
          <p:cNvSpPr txBox="1">
            <a:spLocks/>
          </p:cNvSpPr>
          <p:nvPr/>
        </p:nvSpPr>
        <p:spPr>
          <a:xfrm>
            <a:off x="755499" y="3954576"/>
            <a:ext cx="2959178" cy="789602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Hackathon products</a:t>
            </a:r>
            <a:r>
              <a:rPr lang="et-EE" dirty="0" smtClean="0"/>
              <a:t>. </a:t>
            </a:r>
            <a:br>
              <a:rPr lang="et-EE" dirty="0" smtClean="0"/>
            </a:br>
            <a:r>
              <a:rPr lang="en-US" dirty="0" smtClean="0"/>
              <a:t>Interns product ideas</a:t>
            </a:r>
            <a:br>
              <a:rPr lang="en-US" dirty="0" smtClean="0"/>
            </a:br>
            <a:r>
              <a:rPr lang="en-US" dirty="0" smtClean="0"/>
              <a:t>Technical research</a:t>
            </a:r>
            <a:endParaRPr lang="et-EE" dirty="0" smtClean="0"/>
          </a:p>
          <a:p>
            <a:endParaRPr lang="en-GB" dirty="0"/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5529367" y="3821796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8" name="Text Placeholder 26"/>
          <p:cNvSpPr txBox="1">
            <a:spLocks/>
          </p:cNvSpPr>
          <p:nvPr/>
        </p:nvSpPr>
        <p:spPr>
          <a:xfrm>
            <a:off x="4724304" y="3940637"/>
            <a:ext cx="2751812" cy="983317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 product.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KN common technology stack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Small team size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High attrition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Placeholder 23"/>
          <p:cNvSpPr txBox="1">
            <a:spLocks/>
          </p:cNvSpPr>
          <p:nvPr/>
        </p:nvSpPr>
        <p:spPr>
          <a:xfrm>
            <a:off x="1162411" y="547629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478207" y="3527210"/>
            <a:ext cx="12440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Project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30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48" y="340331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6"/>
          <p:cNvSpPr txBox="1">
            <a:spLocks/>
          </p:cNvSpPr>
          <p:nvPr/>
        </p:nvSpPr>
        <p:spPr>
          <a:xfrm>
            <a:off x="5418857" y="5763538"/>
            <a:ext cx="1675388" cy="264003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KNITS mentor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5470291" y="5483122"/>
            <a:ext cx="162395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Mentoring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5" name="Text Placeholder 26"/>
          <p:cNvSpPr txBox="1">
            <a:spLocks/>
          </p:cNvSpPr>
          <p:nvPr/>
        </p:nvSpPr>
        <p:spPr>
          <a:xfrm>
            <a:off x="9267368" y="5709183"/>
            <a:ext cx="197293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TEAM</a:t>
            </a:r>
            <a:r>
              <a:rPr lang="en-GB" dirty="0" smtClean="0"/>
              <a:t> Mentor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3" name="Text Placeholder 23"/>
          <p:cNvSpPr txBox="1">
            <a:spLocks/>
          </p:cNvSpPr>
          <p:nvPr/>
        </p:nvSpPr>
        <p:spPr>
          <a:xfrm>
            <a:off x="9136693" y="5408320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pic>
        <p:nvPicPr>
          <p:cNvPr id="54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808" y="5413534"/>
            <a:ext cx="565547" cy="5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EcMX0ThLIaLAEAqWZLA7DxcaWeF7YqIBpSzytie8omqybk-HsQ-9TuJgVNCJUqoik8ch5aRKRQ85VbYiqLsL9u75VUMsHKWr56Bn2SgdYJiwLDxC-95oZHHI81Nea6h6Xia8ZSs6U5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99" y="5483122"/>
            <a:ext cx="560832" cy="56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pdFYtnlQ4G01j3d9O-A4qp-e0aFMjKGgGSot52gN3XM9Pbt8qowFdjc_g9wmuXqpj2pnPw6uB4Y1BSKYEUO7DAL0KCV_FKpLfSuVX7k-lQkAYw1ZvjhRUybYpJQGRgujUrtmOKmWQ9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66" y="3573478"/>
            <a:ext cx="560762" cy="5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56"/>
          <p:cNvSpPr txBox="1">
            <a:spLocks/>
          </p:cNvSpPr>
          <p:nvPr/>
        </p:nvSpPr>
        <p:spPr>
          <a:xfrm>
            <a:off x="553321" y="550779"/>
            <a:ext cx="8314454" cy="86413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Junior Talent Pool 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4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14951" y="1502976"/>
            <a:ext cx="2196662" cy="493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6082" y="1502975"/>
            <a:ext cx="2196662" cy="169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6082" y="3936119"/>
            <a:ext cx="2196662" cy="2506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4529" y="3221041"/>
            <a:ext cx="1852523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39" idx="1"/>
          </p:cNvCxnSpPr>
          <p:nvPr/>
        </p:nvCxnSpPr>
        <p:spPr>
          <a:xfrm>
            <a:off x="6225725" y="5660088"/>
            <a:ext cx="3543587" cy="3125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8" idx="1"/>
          </p:cNvCxnSpPr>
          <p:nvPr/>
        </p:nvCxnSpPr>
        <p:spPr>
          <a:xfrm flipV="1">
            <a:off x="6211613" y="3972532"/>
            <a:ext cx="1022916" cy="37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>
            <a:off x="9087052" y="3972532"/>
            <a:ext cx="668149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3"/>
          <p:cNvSpPr txBox="1">
            <a:spLocks/>
          </p:cNvSpPr>
          <p:nvPr/>
        </p:nvSpPr>
        <p:spPr>
          <a:xfrm>
            <a:off x="983920" y="183122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Selection</a:t>
            </a:r>
            <a:endParaRPr lang="en-GB" sz="2800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85270" y="4009692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Seasonal Internships</a:t>
            </a:r>
            <a:endParaRPr lang="en-GB" sz="2800" dirty="0"/>
          </a:p>
        </p:txBody>
      </p:sp>
      <p:pic>
        <p:nvPicPr>
          <p:cNvPr id="4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0" y="3536281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22" y="3354414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4" y="3631102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50" y="4073135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71" y="4314580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71" y="4868847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17" y="4863586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63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14" y="5388662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24" y="2351684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74" y="2360058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>
            <a:off x="3042744" y="2351684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2744" y="5189478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3"/>
          <p:cNvSpPr txBox="1">
            <a:spLocks/>
          </p:cNvSpPr>
          <p:nvPr/>
        </p:nvSpPr>
        <p:spPr>
          <a:xfrm>
            <a:off x="4205141" y="1535101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</a:t>
            </a:r>
          </a:p>
          <a:p>
            <a:r>
              <a:rPr lang="en-US" sz="2000" dirty="0" smtClean="0"/>
              <a:t>Talent Pool</a:t>
            </a:r>
            <a:endParaRPr lang="en-GB" sz="2800" dirty="0"/>
          </a:p>
        </p:txBody>
      </p:sp>
      <p:pic>
        <p:nvPicPr>
          <p:cNvPr id="68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90" y="3935370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3"/>
          <p:cNvSpPr txBox="1">
            <a:spLocks/>
          </p:cNvSpPr>
          <p:nvPr/>
        </p:nvSpPr>
        <p:spPr>
          <a:xfrm>
            <a:off x="7260193" y="3390383"/>
            <a:ext cx="1852522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Gate Project</a:t>
            </a:r>
            <a:endParaRPr lang="en-GB" sz="2800" dirty="0"/>
          </a:p>
        </p:txBody>
      </p:sp>
      <p:sp>
        <p:nvSpPr>
          <p:cNvPr id="81" name="Rectangle 80"/>
          <p:cNvSpPr/>
          <p:nvPr/>
        </p:nvSpPr>
        <p:spPr>
          <a:xfrm>
            <a:off x="7234529" y="1502976"/>
            <a:ext cx="1852522" cy="1502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6262322" y="2254467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100" idx="1"/>
          </p:cNvCxnSpPr>
          <p:nvPr/>
        </p:nvCxnSpPr>
        <p:spPr>
          <a:xfrm flipV="1">
            <a:off x="9087051" y="2252290"/>
            <a:ext cx="668149" cy="217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7" y="2407192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 Placeholder 23"/>
          <p:cNvSpPr txBox="1">
            <a:spLocks/>
          </p:cNvSpPr>
          <p:nvPr/>
        </p:nvSpPr>
        <p:spPr>
          <a:xfrm>
            <a:off x="7130703" y="1841531"/>
            <a:ext cx="1956348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 prototypes</a:t>
            </a:r>
            <a:endParaRPr lang="en-GB" sz="2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7451598" y="3886613"/>
            <a:ext cx="554658" cy="605969"/>
            <a:chOff x="7451598" y="3392630"/>
            <a:chExt cx="554658" cy="605969"/>
          </a:xfrm>
        </p:grpSpPr>
        <p:pic>
          <p:nvPicPr>
            <p:cNvPr id="5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98859" y="2333313"/>
            <a:ext cx="554658" cy="605969"/>
            <a:chOff x="7451598" y="3392630"/>
            <a:chExt cx="554658" cy="605969"/>
          </a:xfrm>
        </p:grpSpPr>
        <p:pic>
          <p:nvPicPr>
            <p:cNvPr id="11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41819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9755200" y="1500799"/>
            <a:ext cx="2196662" cy="1502981"/>
            <a:chOff x="9755200" y="1006816"/>
            <a:chExt cx="2196662" cy="1502981"/>
          </a:xfrm>
        </p:grpSpPr>
        <p:sp>
          <p:nvSpPr>
            <p:cNvPr id="100" name="Rectangle 99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18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8" name="Group 127"/>
          <p:cNvGrpSpPr/>
          <p:nvPr/>
        </p:nvGrpSpPr>
        <p:grpSpPr>
          <a:xfrm>
            <a:off x="9755200" y="3224615"/>
            <a:ext cx="2196662" cy="1502981"/>
            <a:chOff x="9755200" y="1006816"/>
            <a:chExt cx="2196662" cy="1502981"/>
          </a:xfrm>
        </p:grpSpPr>
        <p:sp>
          <p:nvSpPr>
            <p:cNvPr id="129" name="Rectangle 12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3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8" name="Group 137"/>
          <p:cNvGrpSpPr/>
          <p:nvPr/>
        </p:nvGrpSpPr>
        <p:grpSpPr>
          <a:xfrm>
            <a:off x="9769312" y="4939856"/>
            <a:ext cx="2196662" cy="1502981"/>
            <a:chOff x="9755200" y="1006816"/>
            <a:chExt cx="2196662" cy="1502981"/>
          </a:xfrm>
        </p:grpSpPr>
        <p:sp>
          <p:nvSpPr>
            <p:cNvPr id="139" name="Rectangle 13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4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8" name="Title 56"/>
          <p:cNvSpPr>
            <a:spLocks noGrp="1"/>
          </p:cNvSpPr>
          <p:nvPr>
            <p:ph type="title"/>
          </p:nvPr>
        </p:nvSpPr>
        <p:spPr>
          <a:xfrm>
            <a:off x="510327" y="215353"/>
            <a:ext cx="8314454" cy="864136"/>
          </a:xfrm>
        </p:spPr>
        <p:txBody>
          <a:bodyPr/>
          <a:lstStyle/>
          <a:p>
            <a:r>
              <a:rPr lang="en-GB" dirty="0" smtClean="0"/>
              <a:t>Junior Talent Pool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800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264" y="1502976"/>
            <a:ext cx="3162300" cy="4979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14951" y="1502976"/>
            <a:ext cx="2196662" cy="493986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4529" y="3221041"/>
            <a:ext cx="1852523" cy="1502981"/>
          </a:xfrm>
          <a:prstGeom prst="rect">
            <a:avLst/>
          </a:prstGeom>
          <a:solidFill>
            <a:schemeClr val="bg1"/>
          </a:solidFill>
          <a:ln w="19050">
            <a:solidFill>
              <a:srgbClr val="00336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39" idx="1"/>
          </p:cNvCxnSpPr>
          <p:nvPr/>
        </p:nvCxnSpPr>
        <p:spPr>
          <a:xfrm>
            <a:off x="6225725" y="5660088"/>
            <a:ext cx="3543587" cy="31259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8" idx="1"/>
          </p:cNvCxnSpPr>
          <p:nvPr/>
        </p:nvCxnSpPr>
        <p:spPr>
          <a:xfrm flipV="1">
            <a:off x="6211613" y="3972532"/>
            <a:ext cx="1022916" cy="375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</p:cNvCxnSpPr>
          <p:nvPr/>
        </p:nvCxnSpPr>
        <p:spPr>
          <a:xfrm>
            <a:off x="9087052" y="3972532"/>
            <a:ext cx="668149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10" y="3536281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22" y="3354414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64" y="3631102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50" y="4073135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71" y="4314580"/>
            <a:ext cx="496886" cy="48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Placeholder 23"/>
          <p:cNvSpPr txBox="1">
            <a:spLocks/>
          </p:cNvSpPr>
          <p:nvPr/>
        </p:nvSpPr>
        <p:spPr>
          <a:xfrm>
            <a:off x="4205141" y="1535101"/>
            <a:ext cx="1852522" cy="73296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Junior </a:t>
            </a:r>
          </a:p>
          <a:p>
            <a:r>
              <a:rPr lang="en-US" sz="2000" dirty="0" smtClean="0"/>
              <a:t>Talent Pool</a:t>
            </a:r>
            <a:endParaRPr lang="en-GB" sz="2800" dirty="0"/>
          </a:p>
        </p:txBody>
      </p:sp>
      <p:pic>
        <p:nvPicPr>
          <p:cNvPr id="68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90" y="3935370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Placeholder 23"/>
          <p:cNvSpPr txBox="1">
            <a:spLocks/>
          </p:cNvSpPr>
          <p:nvPr/>
        </p:nvSpPr>
        <p:spPr>
          <a:xfrm>
            <a:off x="7260193" y="3390383"/>
            <a:ext cx="1852522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Gate Project</a:t>
            </a:r>
            <a:endParaRPr lang="en-GB" sz="2800" dirty="0"/>
          </a:p>
        </p:txBody>
      </p:sp>
      <p:sp>
        <p:nvSpPr>
          <p:cNvPr id="81" name="Rectangle 80"/>
          <p:cNvSpPr/>
          <p:nvPr/>
        </p:nvSpPr>
        <p:spPr>
          <a:xfrm>
            <a:off x="7234529" y="1502976"/>
            <a:ext cx="1852522" cy="150298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6262322" y="2254467"/>
            <a:ext cx="972207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1" idx="3"/>
            <a:endCxn id="100" idx="1"/>
          </p:cNvCxnSpPr>
          <p:nvPr/>
        </p:nvCxnSpPr>
        <p:spPr>
          <a:xfrm flipV="1">
            <a:off x="9087051" y="2252290"/>
            <a:ext cx="668149" cy="2177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87" y="2407192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 Placeholder 23"/>
          <p:cNvSpPr txBox="1">
            <a:spLocks/>
          </p:cNvSpPr>
          <p:nvPr/>
        </p:nvSpPr>
        <p:spPr>
          <a:xfrm>
            <a:off x="7130703" y="1841531"/>
            <a:ext cx="1956348" cy="35057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 prototypes</a:t>
            </a:r>
            <a:endParaRPr lang="en-GB" sz="2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7451598" y="3886613"/>
            <a:ext cx="554658" cy="605969"/>
            <a:chOff x="7451598" y="3392630"/>
            <a:chExt cx="554658" cy="605969"/>
          </a:xfrm>
        </p:grpSpPr>
        <p:pic>
          <p:nvPicPr>
            <p:cNvPr id="5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98859" y="2333313"/>
            <a:ext cx="554658" cy="605969"/>
            <a:chOff x="7451598" y="3392630"/>
            <a:chExt cx="554658" cy="605969"/>
          </a:xfrm>
        </p:grpSpPr>
        <p:pic>
          <p:nvPicPr>
            <p:cNvPr id="114" name="Pictur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859" y="3465737"/>
              <a:ext cx="496886" cy="482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114"/>
            <p:cNvSpPr/>
            <p:nvPr/>
          </p:nvSpPr>
          <p:spPr>
            <a:xfrm>
              <a:off x="7451598" y="3392630"/>
              <a:ext cx="554658" cy="6059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6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41819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8" name="Group 127"/>
          <p:cNvGrpSpPr/>
          <p:nvPr/>
        </p:nvGrpSpPr>
        <p:grpSpPr>
          <a:xfrm>
            <a:off x="9755200" y="3224615"/>
            <a:ext cx="2196662" cy="1502981"/>
            <a:chOff x="9755200" y="1006816"/>
            <a:chExt cx="2196662" cy="1502981"/>
          </a:xfrm>
        </p:grpSpPr>
        <p:sp>
          <p:nvSpPr>
            <p:cNvPr id="129" name="Rectangle 12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3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8" name="Group 137"/>
          <p:cNvGrpSpPr/>
          <p:nvPr/>
        </p:nvGrpSpPr>
        <p:grpSpPr>
          <a:xfrm>
            <a:off x="9769312" y="4939856"/>
            <a:ext cx="2196662" cy="1502981"/>
            <a:chOff x="9755200" y="1006816"/>
            <a:chExt cx="2196662" cy="1502981"/>
          </a:xfrm>
        </p:grpSpPr>
        <p:sp>
          <p:nvSpPr>
            <p:cNvPr id="139" name="Rectangle 138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146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Rectangle 146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5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8" name="Title 56"/>
          <p:cNvSpPr>
            <a:spLocks noGrp="1"/>
          </p:cNvSpPr>
          <p:nvPr>
            <p:ph type="title"/>
          </p:nvPr>
        </p:nvSpPr>
        <p:spPr>
          <a:xfrm>
            <a:off x="510327" y="215353"/>
            <a:ext cx="8314454" cy="864136"/>
          </a:xfrm>
        </p:spPr>
        <p:txBody>
          <a:bodyPr/>
          <a:lstStyle/>
          <a:p>
            <a:r>
              <a:rPr lang="en-GB" dirty="0" smtClean="0"/>
              <a:t>Financing </a:t>
            </a:r>
            <a:r>
              <a:rPr lang="et-EE" dirty="0" smtClean="0"/>
              <a:t>&amp; Mentoring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10328" y="3620330"/>
            <a:ext cx="2353533" cy="910646"/>
            <a:chOff x="588822" y="3354717"/>
            <a:chExt cx="1977654" cy="910646"/>
          </a:xfrm>
        </p:grpSpPr>
        <p:sp>
          <p:nvSpPr>
            <p:cNvPr id="73" name="Rectangle 72"/>
            <p:cNvSpPr/>
            <p:nvPr/>
          </p:nvSpPr>
          <p:spPr>
            <a:xfrm>
              <a:off x="683685" y="3354717"/>
              <a:ext cx="1878649" cy="9106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336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 Placeholder 23"/>
            <p:cNvSpPr txBox="1">
              <a:spLocks/>
            </p:cNvSpPr>
            <p:nvPr/>
          </p:nvSpPr>
          <p:spPr>
            <a:xfrm>
              <a:off x="588822" y="3499200"/>
              <a:ext cx="1956348" cy="350577"/>
            </a:xfrm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Team budget</a:t>
              </a:r>
              <a:endParaRPr lang="en-GB" sz="2800" dirty="0"/>
            </a:p>
          </p:txBody>
        </p:sp>
        <p:sp>
          <p:nvSpPr>
            <p:cNvPr id="75" name="Text Placeholder 23"/>
            <p:cNvSpPr txBox="1">
              <a:spLocks/>
            </p:cNvSpPr>
            <p:nvPr/>
          </p:nvSpPr>
          <p:spPr>
            <a:xfrm>
              <a:off x="610128" y="3823026"/>
              <a:ext cx="1956348" cy="350577"/>
            </a:xfrm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KNITS</a:t>
              </a:r>
              <a:r>
                <a:rPr lang="en-US" sz="2000" dirty="0" smtClean="0"/>
                <a:t> mentor</a:t>
              </a:r>
              <a:endParaRPr lang="en-GB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732831" y="1521595"/>
            <a:ext cx="2196662" cy="1502981"/>
            <a:chOff x="9755200" y="1006816"/>
            <a:chExt cx="2196662" cy="1502981"/>
          </a:xfrm>
        </p:grpSpPr>
        <p:sp>
          <p:nvSpPr>
            <p:cNvPr id="78" name="Rectangle 77"/>
            <p:cNvSpPr/>
            <p:nvPr/>
          </p:nvSpPr>
          <p:spPr>
            <a:xfrm>
              <a:off x="9755200" y="1006816"/>
              <a:ext cx="2196662" cy="150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1616" y="1068608"/>
              <a:ext cx="571500" cy="504825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Text Placeholder 23"/>
            <p:cNvSpPr txBox="1">
              <a:spLocks/>
            </p:cNvSpPr>
            <p:nvPr/>
          </p:nvSpPr>
          <p:spPr>
            <a:xfrm>
              <a:off x="10333261" y="1207691"/>
              <a:ext cx="1513495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KN Team</a:t>
              </a:r>
              <a:endParaRPr lang="en-GB" sz="28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262392" y="1743145"/>
              <a:ext cx="554658" cy="605969"/>
              <a:chOff x="7776188" y="4781820"/>
              <a:chExt cx="554658" cy="605969"/>
            </a:xfrm>
          </p:grpSpPr>
          <p:pic>
            <p:nvPicPr>
              <p:cNvPr id="90" name="Picture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3449" y="4854927"/>
                <a:ext cx="496886" cy="482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Rectangle 90"/>
              <p:cNvSpPr/>
              <p:nvPr/>
            </p:nvSpPr>
            <p:spPr>
              <a:xfrm>
                <a:off x="7776188" y="4781820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985438" y="1735032"/>
              <a:ext cx="554658" cy="605969"/>
              <a:chOff x="7314325" y="4669856"/>
              <a:chExt cx="554658" cy="605969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314325" y="4669856"/>
                <a:ext cx="554658" cy="60596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8416" y="4712804"/>
                <a:ext cx="526475" cy="5200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623547" y="4958974"/>
            <a:ext cx="2196662" cy="989577"/>
            <a:chOff x="547625" y="5001648"/>
            <a:chExt cx="2196662" cy="989577"/>
          </a:xfrm>
        </p:grpSpPr>
        <p:sp>
          <p:nvSpPr>
            <p:cNvPr id="100" name="Rectangle 99"/>
            <p:cNvSpPr/>
            <p:nvPr/>
          </p:nvSpPr>
          <p:spPr>
            <a:xfrm>
              <a:off x="547625" y="5001648"/>
              <a:ext cx="2196662" cy="98957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 Placeholder 23"/>
            <p:cNvSpPr txBox="1">
              <a:spLocks/>
            </p:cNvSpPr>
            <p:nvPr/>
          </p:nvSpPr>
          <p:spPr>
            <a:xfrm>
              <a:off x="675001" y="5140730"/>
              <a:ext cx="1956083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Team </a:t>
              </a:r>
              <a:r>
                <a:rPr lang="en-US" sz="2000" dirty="0"/>
                <a:t>b</a:t>
              </a:r>
              <a:r>
                <a:rPr lang="en-US" sz="2000" dirty="0" smtClean="0"/>
                <a:t>udget</a:t>
              </a:r>
              <a:endParaRPr lang="en-GB" sz="2800" dirty="0"/>
            </a:p>
          </p:txBody>
        </p:sp>
        <p:sp>
          <p:nvSpPr>
            <p:cNvPr id="92" name="Text Placeholder 23"/>
            <p:cNvSpPr txBox="1">
              <a:spLocks/>
            </p:cNvSpPr>
            <p:nvPr/>
          </p:nvSpPr>
          <p:spPr>
            <a:xfrm>
              <a:off x="707185" y="5511425"/>
              <a:ext cx="1956083" cy="350577"/>
            </a:xfrm>
            <a:ln>
              <a:noFill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 smtClean="0"/>
                <a:t>Team mentor</a:t>
              </a:r>
              <a:endParaRPr lang="en-GB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3257" y="2305574"/>
            <a:ext cx="2232789" cy="1038350"/>
            <a:chOff x="611477" y="2207048"/>
            <a:chExt cx="2232789" cy="1038350"/>
          </a:xfrm>
        </p:grpSpPr>
        <p:grpSp>
          <p:nvGrpSpPr>
            <p:cNvPr id="2" name="Group 1"/>
            <p:cNvGrpSpPr/>
            <p:nvPr/>
          </p:nvGrpSpPr>
          <p:grpSpPr>
            <a:xfrm>
              <a:off x="611477" y="2207048"/>
              <a:ext cx="2232789" cy="1038350"/>
              <a:chOff x="643983" y="1717423"/>
              <a:chExt cx="2024596" cy="56796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43983" y="1717423"/>
                <a:ext cx="2024596" cy="5679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 Placeholder 23"/>
              <p:cNvSpPr txBox="1">
                <a:spLocks/>
              </p:cNvSpPr>
              <p:nvPr/>
            </p:nvSpPr>
            <p:spPr>
              <a:xfrm>
                <a:off x="681659" y="1773208"/>
                <a:ext cx="1956348" cy="207946"/>
              </a:xfrm>
              <a:ln>
                <a:solidFill>
                  <a:schemeClr val="tx1"/>
                </a:solidFill>
                <a:prstDash val="solid"/>
              </a:ln>
            </p:spPr>
            <p:txBody>
              <a:bodyPr tIns="46800" rIns="90000" bIns="46800" anchor="b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400" b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KNITS</a:t>
                </a:r>
                <a:r>
                  <a:rPr lang="en-US" sz="2000" dirty="0" smtClean="0"/>
                  <a:t> budget</a:t>
                </a:r>
                <a:endParaRPr lang="en-GB" sz="2800" dirty="0"/>
              </a:p>
            </p:txBody>
          </p:sp>
        </p:grpSp>
        <p:sp>
          <p:nvSpPr>
            <p:cNvPr id="93" name="Text Placeholder 23"/>
            <p:cNvSpPr txBox="1">
              <a:spLocks/>
            </p:cNvSpPr>
            <p:nvPr/>
          </p:nvSpPr>
          <p:spPr>
            <a:xfrm>
              <a:off x="640906" y="2674344"/>
              <a:ext cx="2157523" cy="380164"/>
            </a:xfrm>
            <a:ln>
              <a:solidFill>
                <a:schemeClr val="tx1"/>
              </a:solidFill>
              <a:prstDash val="solid"/>
            </a:ln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KNITS</a:t>
              </a:r>
              <a:r>
                <a:rPr lang="en-US" sz="2000" dirty="0" smtClean="0"/>
                <a:t> mentor</a:t>
              </a:r>
              <a:endParaRPr lang="en-GB" sz="2800" dirty="0"/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224533" y="1720386"/>
            <a:ext cx="3171034" cy="336436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Finance &amp; Mentoring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9156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604606" y="286924"/>
            <a:ext cx="525327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t-EE" dirty="0" smtClean="0"/>
              <a:t>Internship seasons</a:t>
            </a:r>
            <a:endParaRPr dirty="0"/>
          </a:p>
        </p:txBody>
      </p:sp>
      <p:sp>
        <p:nvSpPr>
          <p:cNvPr id="209" name="Google Shape;209;p21"/>
          <p:cNvSpPr/>
          <p:nvPr/>
        </p:nvSpPr>
        <p:spPr>
          <a:xfrm rot="1127928">
            <a:off x="9818368" y="4705433"/>
            <a:ext cx="765440" cy="997012"/>
          </a:xfrm>
          <a:custGeom>
            <a:avLst/>
            <a:gdLst/>
            <a:ahLst/>
            <a:cxnLst/>
            <a:rect l="l" t="t" r="r" b="b"/>
            <a:pathLst>
              <a:path w="33401" h="43506" extrusionOk="0">
                <a:moveTo>
                  <a:pt x="14324" y="1"/>
                </a:moveTo>
                <a:cubicBezTo>
                  <a:pt x="12354" y="11439"/>
                  <a:pt x="7401" y="22201"/>
                  <a:pt x="1" y="31133"/>
                </a:cubicBezTo>
                <a:lnTo>
                  <a:pt x="7461" y="37339"/>
                </a:lnTo>
                <a:lnTo>
                  <a:pt x="14881" y="43506"/>
                </a:lnTo>
                <a:cubicBezTo>
                  <a:pt x="24449" y="31948"/>
                  <a:pt x="30835" y="18043"/>
                  <a:pt x="33401" y="3283"/>
                </a:cubicBezTo>
                <a:lnTo>
                  <a:pt x="23892" y="1652"/>
                </a:lnTo>
                <a:lnTo>
                  <a:pt x="14324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21"/>
          <p:cNvSpPr/>
          <p:nvPr/>
        </p:nvSpPr>
        <p:spPr>
          <a:xfrm rot="1127928">
            <a:off x="10199056" y="2989401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1"/>
          <p:cNvSpPr/>
          <p:nvPr/>
        </p:nvSpPr>
        <p:spPr>
          <a:xfrm rot="1127928">
            <a:off x="9692417" y="2383931"/>
            <a:ext cx="996555" cy="765440"/>
          </a:xfrm>
          <a:custGeom>
            <a:avLst/>
            <a:gdLst/>
            <a:ahLst/>
            <a:cxnLst/>
            <a:rect l="l" t="t" r="r" b="b"/>
            <a:pathLst>
              <a:path w="43486" h="33401" extrusionOk="0">
                <a:moveTo>
                  <a:pt x="3263" y="0"/>
                </a:moveTo>
                <a:lnTo>
                  <a:pt x="1631" y="9509"/>
                </a:lnTo>
                <a:lnTo>
                  <a:pt x="0" y="19078"/>
                </a:lnTo>
                <a:cubicBezTo>
                  <a:pt x="11419" y="21047"/>
                  <a:pt x="22181" y="26000"/>
                  <a:pt x="31112" y="33400"/>
                </a:cubicBezTo>
                <a:lnTo>
                  <a:pt x="37319" y="25941"/>
                </a:lnTo>
                <a:lnTo>
                  <a:pt x="43486" y="18521"/>
                </a:lnTo>
                <a:cubicBezTo>
                  <a:pt x="31948" y="8952"/>
                  <a:pt x="18043" y="2547"/>
                  <a:pt x="326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21"/>
          <p:cNvSpPr/>
          <p:nvPr/>
        </p:nvSpPr>
        <p:spPr>
          <a:xfrm rot="1127928">
            <a:off x="8852059" y="2063451"/>
            <a:ext cx="1010693" cy="537556"/>
          </a:xfrm>
          <a:custGeom>
            <a:avLst/>
            <a:gdLst/>
            <a:ahLst/>
            <a:cxnLst/>
            <a:rect l="l" t="t" r="r" b="b"/>
            <a:pathLst>
              <a:path w="44103" h="23457" extrusionOk="0">
                <a:moveTo>
                  <a:pt x="29526" y="0"/>
                </a:moveTo>
                <a:cubicBezTo>
                  <a:pt x="19708" y="0"/>
                  <a:pt x="9731" y="1702"/>
                  <a:pt x="1" y="5295"/>
                </a:cubicBezTo>
                <a:lnTo>
                  <a:pt x="3343" y="14366"/>
                </a:lnTo>
                <a:lnTo>
                  <a:pt x="6704" y="23457"/>
                </a:lnTo>
                <a:cubicBezTo>
                  <a:pt x="14229" y="20675"/>
                  <a:pt x="21947" y="19357"/>
                  <a:pt x="29542" y="19357"/>
                </a:cubicBezTo>
                <a:cubicBezTo>
                  <a:pt x="33353" y="19357"/>
                  <a:pt x="37132" y="19689"/>
                  <a:pt x="40840" y="20334"/>
                </a:cubicBezTo>
                <a:lnTo>
                  <a:pt x="42471" y="10765"/>
                </a:lnTo>
                <a:lnTo>
                  <a:pt x="44103" y="1256"/>
                </a:lnTo>
                <a:cubicBezTo>
                  <a:pt x="39318" y="427"/>
                  <a:pt x="34442" y="0"/>
                  <a:pt x="29526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21"/>
          <p:cNvSpPr/>
          <p:nvPr/>
        </p:nvSpPr>
        <p:spPr>
          <a:xfrm rot="2927260">
            <a:off x="10235053" y="3887762"/>
            <a:ext cx="870655" cy="981881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21"/>
          <p:cNvSpPr/>
          <p:nvPr/>
        </p:nvSpPr>
        <p:spPr>
          <a:xfrm rot="1127928">
            <a:off x="7975928" y="189786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36126" y="1"/>
                </a:moveTo>
                <a:cubicBezTo>
                  <a:pt x="21524" y="5392"/>
                  <a:pt x="9290" y="14403"/>
                  <a:pt x="1" y="25623"/>
                </a:cubicBezTo>
                <a:lnTo>
                  <a:pt x="7421" y="31789"/>
                </a:lnTo>
                <a:lnTo>
                  <a:pt x="14880" y="37996"/>
                </a:lnTo>
                <a:cubicBezTo>
                  <a:pt x="22081" y="29303"/>
                  <a:pt x="31550" y="22340"/>
                  <a:pt x="42849" y="18163"/>
                </a:cubicBezTo>
                <a:lnTo>
                  <a:pt x="39488" y="9092"/>
                </a:lnTo>
                <a:lnTo>
                  <a:pt x="36126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7" name="Google Shape;217;p21"/>
          <p:cNvSpPr/>
          <p:nvPr/>
        </p:nvSpPr>
        <p:spPr>
          <a:xfrm rot="1127928">
            <a:off x="7370455" y="2278690"/>
            <a:ext cx="765440" cy="996555"/>
          </a:xfrm>
          <a:custGeom>
            <a:avLst/>
            <a:gdLst/>
            <a:ahLst/>
            <a:cxnLst/>
            <a:rect l="l" t="t" r="r" b="b"/>
            <a:pathLst>
              <a:path w="33401" h="43486" extrusionOk="0">
                <a:moveTo>
                  <a:pt x="18521" y="1"/>
                </a:moveTo>
                <a:cubicBezTo>
                  <a:pt x="8972" y="11538"/>
                  <a:pt x="2567" y="25443"/>
                  <a:pt x="0" y="40224"/>
                </a:cubicBezTo>
                <a:lnTo>
                  <a:pt x="9509" y="41855"/>
                </a:lnTo>
                <a:lnTo>
                  <a:pt x="19078" y="43486"/>
                </a:lnTo>
                <a:cubicBezTo>
                  <a:pt x="21067" y="32068"/>
                  <a:pt x="26020" y="21306"/>
                  <a:pt x="33400" y="12374"/>
                </a:cubicBezTo>
                <a:lnTo>
                  <a:pt x="25941" y="6167"/>
                </a:lnTo>
                <a:lnTo>
                  <a:pt x="18521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" name="Google Shape;218;p21"/>
          <p:cNvSpPr/>
          <p:nvPr/>
        </p:nvSpPr>
        <p:spPr>
          <a:xfrm rot="1127928">
            <a:off x="7022520" y="3100359"/>
            <a:ext cx="565767" cy="1010693"/>
          </a:xfrm>
          <a:custGeom>
            <a:avLst/>
            <a:gdLst/>
            <a:ahLst/>
            <a:cxnLst/>
            <a:rect l="l" t="t" r="r" b="b"/>
            <a:pathLst>
              <a:path w="24688" h="44103" extrusionOk="0">
                <a:moveTo>
                  <a:pt x="2487" y="1"/>
                </a:moveTo>
                <a:lnTo>
                  <a:pt x="2487" y="1"/>
                </a:lnTo>
                <a:cubicBezTo>
                  <a:pt x="1" y="14343"/>
                  <a:pt x="1135" y="29502"/>
                  <a:pt x="6526" y="44103"/>
                </a:cubicBezTo>
                <a:lnTo>
                  <a:pt x="15617" y="40761"/>
                </a:lnTo>
                <a:lnTo>
                  <a:pt x="24688" y="37399"/>
                </a:lnTo>
                <a:cubicBezTo>
                  <a:pt x="20510" y="26100"/>
                  <a:pt x="19655" y="14363"/>
                  <a:pt x="21565" y="3263"/>
                </a:cubicBezTo>
                <a:lnTo>
                  <a:pt x="11996" y="1632"/>
                </a:lnTo>
                <a:lnTo>
                  <a:pt x="2487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21"/>
          <p:cNvSpPr/>
          <p:nvPr/>
        </p:nvSpPr>
        <p:spPr>
          <a:xfrm rot="1127928">
            <a:off x="8091462" y="5380186"/>
            <a:ext cx="1011152" cy="537373"/>
          </a:xfrm>
          <a:custGeom>
            <a:avLst/>
            <a:gdLst/>
            <a:ahLst/>
            <a:cxnLst/>
            <a:rect l="l" t="t" r="r" b="b"/>
            <a:pathLst>
              <a:path w="44123" h="23449" extrusionOk="0">
                <a:moveTo>
                  <a:pt x="37399" y="1"/>
                </a:moveTo>
                <a:cubicBezTo>
                  <a:pt x="29874" y="2783"/>
                  <a:pt x="22156" y="4091"/>
                  <a:pt x="14567" y="4091"/>
                </a:cubicBezTo>
                <a:cubicBezTo>
                  <a:pt x="10759" y="4091"/>
                  <a:pt x="6984" y="3762"/>
                  <a:pt x="3283" y="3124"/>
                </a:cubicBezTo>
                <a:lnTo>
                  <a:pt x="1632" y="12692"/>
                </a:lnTo>
                <a:lnTo>
                  <a:pt x="0" y="22201"/>
                </a:lnTo>
                <a:cubicBezTo>
                  <a:pt x="4786" y="23024"/>
                  <a:pt x="9661" y="23448"/>
                  <a:pt x="14578" y="23448"/>
                </a:cubicBezTo>
                <a:cubicBezTo>
                  <a:pt x="24398" y="23448"/>
                  <a:pt x="34379" y="21755"/>
                  <a:pt x="44122" y="18163"/>
                </a:cubicBezTo>
                <a:lnTo>
                  <a:pt x="40761" y="9072"/>
                </a:lnTo>
                <a:lnTo>
                  <a:pt x="37399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21"/>
          <p:cNvSpPr/>
          <p:nvPr/>
        </p:nvSpPr>
        <p:spPr>
          <a:xfrm rot="1127928">
            <a:off x="7254669" y="4821742"/>
            <a:ext cx="997012" cy="765417"/>
          </a:xfrm>
          <a:custGeom>
            <a:avLst/>
            <a:gdLst/>
            <a:ahLst/>
            <a:cxnLst/>
            <a:rect l="l" t="t" r="r" b="b"/>
            <a:pathLst>
              <a:path w="43506" h="33400" extrusionOk="0">
                <a:moveTo>
                  <a:pt x="12374" y="0"/>
                </a:moveTo>
                <a:lnTo>
                  <a:pt x="6167" y="7460"/>
                </a:lnTo>
                <a:lnTo>
                  <a:pt x="0" y="14880"/>
                </a:lnTo>
                <a:cubicBezTo>
                  <a:pt x="11558" y="24448"/>
                  <a:pt x="25443" y="30834"/>
                  <a:pt x="40223" y="33400"/>
                </a:cubicBezTo>
                <a:lnTo>
                  <a:pt x="41855" y="23891"/>
                </a:lnTo>
                <a:lnTo>
                  <a:pt x="43506" y="14323"/>
                </a:lnTo>
                <a:cubicBezTo>
                  <a:pt x="32067" y="12334"/>
                  <a:pt x="21306" y="7400"/>
                  <a:pt x="12374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21"/>
          <p:cNvSpPr/>
          <p:nvPr/>
        </p:nvSpPr>
        <p:spPr>
          <a:xfrm rot="1127928">
            <a:off x="8996286" y="521251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27970" y="1"/>
                </a:moveTo>
                <a:cubicBezTo>
                  <a:pt x="20789" y="8674"/>
                  <a:pt x="11320" y="15656"/>
                  <a:pt x="1" y="19834"/>
                </a:cubicBezTo>
                <a:lnTo>
                  <a:pt x="3363" y="28905"/>
                </a:lnTo>
                <a:lnTo>
                  <a:pt x="6724" y="37996"/>
                </a:lnTo>
                <a:cubicBezTo>
                  <a:pt x="21326" y="32585"/>
                  <a:pt x="33560" y="23593"/>
                  <a:pt x="42850" y="12374"/>
                </a:cubicBezTo>
                <a:lnTo>
                  <a:pt x="35430" y="6207"/>
                </a:lnTo>
                <a:lnTo>
                  <a:pt x="2797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1"/>
          <p:cNvSpPr/>
          <p:nvPr/>
        </p:nvSpPr>
        <p:spPr>
          <a:xfrm rot="1127928">
            <a:off x="6884394" y="4009745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8163" y="1"/>
                </a:moveTo>
                <a:lnTo>
                  <a:pt x="9092" y="3363"/>
                </a:lnTo>
                <a:lnTo>
                  <a:pt x="1" y="6705"/>
                </a:lnTo>
                <a:cubicBezTo>
                  <a:pt x="5412" y="21326"/>
                  <a:pt x="14423" y="33560"/>
                  <a:pt x="25622" y="42850"/>
                </a:cubicBezTo>
                <a:lnTo>
                  <a:pt x="31789" y="35430"/>
                </a:lnTo>
                <a:lnTo>
                  <a:pt x="37996" y="27970"/>
                </a:lnTo>
                <a:cubicBezTo>
                  <a:pt x="29323" y="20769"/>
                  <a:pt x="22360" y="11300"/>
                  <a:pt x="18163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198;p21"/>
          <p:cNvSpPr txBox="1"/>
          <p:nvPr/>
        </p:nvSpPr>
        <p:spPr>
          <a:xfrm>
            <a:off x="3320251" y="1909343"/>
            <a:ext cx="2048912" cy="75930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Talent Pool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225;p21"/>
          <p:cNvSpPr txBox="1"/>
          <p:nvPr/>
        </p:nvSpPr>
        <p:spPr>
          <a:xfrm>
            <a:off x="6333970" y="4275831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October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225;p21"/>
          <p:cNvSpPr txBox="1"/>
          <p:nvPr/>
        </p:nvSpPr>
        <p:spPr>
          <a:xfrm>
            <a:off x="9125881" y="2186429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January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98;p21"/>
          <p:cNvSpPr txBox="1"/>
          <p:nvPr/>
        </p:nvSpPr>
        <p:spPr>
          <a:xfrm>
            <a:off x="747685" y="1909343"/>
            <a:ext cx="2048912" cy="75930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Seasonal Internships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198;p21"/>
          <p:cNvSpPr txBox="1"/>
          <p:nvPr/>
        </p:nvSpPr>
        <p:spPr>
          <a:xfrm>
            <a:off x="747684" y="2668646"/>
            <a:ext cx="2056211" cy="774787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198;p21"/>
          <p:cNvSpPr txBox="1"/>
          <p:nvPr/>
        </p:nvSpPr>
        <p:spPr>
          <a:xfrm>
            <a:off x="3327122" y="2668646"/>
            <a:ext cx="2042042" cy="774788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424;p20"/>
          <p:cNvSpPr txBox="1"/>
          <p:nvPr/>
        </p:nvSpPr>
        <p:spPr>
          <a:xfrm>
            <a:off x="851703" y="2854293"/>
            <a:ext cx="1914351" cy="3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Not compensated</a:t>
            </a:r>
          </a:p>
        </p:txBody>
      </p:sp>
      <p:sp>
        <p:nvSpPr>
          <p:cNvPr id="26" name="Google Shape;424;p20"/>
          <p:cNvSpPr txBox="1"/>
          <p:nvPr/>
        </p:nvSpPr>
        <p:spPr>
          <a:xfrm>
            <a:off x="3425864" y="2776966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Compensated by KNITS budget</a:t>
            </a:r>
          </a:p>
        </p:txBody>
      </p:sp>
      <p:sp>
        <p:nvSpPr>
          <p:cNvPr id="32" name="Google Shape;225;p21"/>
          <p:cNvSpPr txBox="1"/>
          <p:nvPr/>
        </p:nvSpPr>
        <p:spPr>
          <a:xfrm>
            <a:off x="10044811" y="3443433"/>
            <a:ext cx="1481821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Google Shape;225;p21"/>
          <p:cNvSpPr txBox="1"/>
          <p:nvPr/>
        </p:nvSpPr>
        <p:spPr>
          <a:xfrm>
            <a:off x="8126634" y="5968298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225;p21"/>
          <p:cNvSpPr txBox="1"/>
          <p:nvPr/>
        </p:nvSpPr>
        <p:spPr>
          <a:xfrm>
            <a:off x="6363154" y="2917009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Autumn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225;p21"/>
          <p:cNvSpPr txBox="1"/>
          <p:nvPr/>
        </p:nvSpPr>
        <p:spPr>
          <a:xfrm>
            <a:off x="10055973" y="5068755"/>
            <a:ext cx="110462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May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5640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604606" y="286924"/>
            <a:ext cx="525327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t-EE" dirty="0" smtClean="0"/>
              <a:t>Internship seasons</a:t>
            </a:r>
            <a:endParaRPr dirty="0"/>
          </a:p>
        </p:txBody>
      </p:sp>
      <p:sp>
        <p:nvSpPr>
          <p:cNvPr id="209" name="Google Shape;209;p21"/>
          <p:cNvSpPr/>
          <p:nvPr/>
        </p:nvSpPr>
        <p:spPr>
          <a:xfrm rot="1127928">
            <a:off x="9818368" y="4705433"/>
            <a:ext cx="765440" cy="997012"/>
          </a:xfrm>
          <a:custGeom>
            <a:avLst/>
            <a:gdLst/>
            <a:ahLst/>
            <a:cxnLst/>
            <a:rect l="l" t="t" r="r" b="b"/>
            <a:pathLst>
              <a:path w="33401" h="43506" extrusionOk="0">
                <a:moveTo>
                  <a:pt x="14324" y="1"/>
                </a:moveTo>
                <a:cubicBezTo>
                  <a:pt x="12354" y="11439"/>
                  <a:pt x="7401" y="22201"/>
                  <a:pt x="1" y="31133"/>
                </a:cubicBezTo>
                <a:lnTo>
                  <a:pt x="7461" y="37339"/>
                </a:lnTo>
                <a:lnTo>
                  <a:pt x="14881" y="43506"/>
                </a:lnTo>
                <a:cubicBezTo>
                  <a:pt x="24449" y="31948"/>
                  <a:pt x="30835" y="18043"/>
                  <a:pt x="33401" y="3283"/>
                </a:cubicBezTo>
                <a:lnTo>
                  <a:pt x="23892" y="1652"/>
                </a:lnTo>
                <a:lnTo>
                  <a:pt x="14324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21"/>
          <p:cNvSpPr/>
          <p:nvPr/>
        </p:nvSpPr>
        <p:spPr>
          <a:xfrm rot="1127928">
            <a:off x="10199056" y="2989401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1"/>
          <p:cNvSpPr/>
          <p:nvPr/>
        </p:nvSpPr>
        <p:spPr>
          <a:xfrm rot="1127928">
            <a:off x="9692417" y="2383931"/>
            <a:ext cx="996555" cy="765440"/>
          </a:xfrm>
          <a:custGeom>
            <a:avLst/>
            <a:gdLst/>
            <a:ahLst/>
            <a:cxnLst/>
            <a:rect l="l" t="t" r="r" b="b"/>
            <a:pathLst>
              <a:path w="43486" h="33401" extrusionOk="0">
                <a:moveTo>
                  <a:pt x="3263" y="0"/>
                </a:moveTo>
                <a:lnTo>
                  <a:pt x="1631" y="9509"/>
                </a:lnTo>
                <a:lnTo>
                  <a:pt x="0" y="19078"/>
                </a:lnTo>
                <a:cubicBezTo>
                  <a:pt x="11419" y="21047"/>
                  <a:pt x="22181" y="26000"/>
                  <a:pt x="31112" y="33400"/>
                </a:cubicBezTo>
                <a:lnTo>
                  <a:pt x="37319" y="25941"/>
                </a:lnTo>
                <a:lnTo>
                  <a:pt x="43486" y="18521"/>
                </a:lnTo>
                <a:cubicBezTo>
                  <a:pt x="31948" y="8952"/>
                  <a:pt x="18043" y="2547"/>
                  <a:pt x="326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21"/>
          <p:cNvSpPr/>
          <p:nvPr/>
        </p:nvSpPr>
        <p:spPr>
          <a:xfrm rot="1127928">
            <a:off x="8852059" y="2063451"/>
            <a:ext cx="1010693" cy="537556"/>
          </a:xfrm>
          <a:custGeom>
            <a:avLst/>
            <a:gdLst/>
            <a:ahLst/>
            <a:cxnLst/>
            <a:rect l="l" t="t" r="r" b="b"/>
            <a:pathLst>
              <a:path w="44103" h="23457" extrusionOk="0">
                <a:moveTo>
                  <a:pt x="29526" y="0"/>
                </a:moveTo>
                <a:cubicBezTo>
                  <a:pt x="19708" y="0"/>
                  <a:pt x="9731" y="1702"/>
                  <a:pt x="1" y="5295"/>
                </a:cubicBezTo>
                <a:lnTo>
                  <a:pt x="3343" y="14366"/>
                </a:lnTo>
                <a:lnTo>
                  <a:pt x="6704" y="23457"/>
                </a:lnTo>
                <a:cubicBezTo>
                  <a:pt x="14229" y="20675"/>
                  <a:pt x="21947" y="19357"/>
                  <a:pt x="29542" y="19357"/>
                </a:cubicBezTo>
                <a:cubicBezTo>
                  <a:pt x="33353" y="19357"/>
                  <a:pt x="37132" y="19689"/>
                  <a:pt x="40840" y="20334"/>
                </a:cubicBezTo>
                <a:lnTo>
                  <a:pt x="42471" y="10765"/>
                </a:lnTo>
                <a:lnTo>
                  <a:pt x="44103" y="1256"/>
                </a:lnTo>
                <a:cubicBezTo>
                  <a:pt x="39318" y="427"/>
                  <a:pt x="34442" y="0"/>
                  <a:pt x="29526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21"/>
          <p:cNvSpPr/>
          <p:nvPr/>
        </p:nvSpPr>
        <p:spPr>
          <a:xfrm rot="2927260">
            <a:off x="10235053" y="3887762"/>
            <a:ext cx="870655" cy="981881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2374" y="1"/>
                </a:moveTo>
                <a:lnTo>
                  <a:pt x="6207" y="7421"/>
                </a:lnTo>
                <a:lnTo>
                  <a:pt x="0" y="14880"/>
                </a:lnTo>
                <a:cubicBezTo>
                  <a:pt x="8694" y="22062"/>
                  <a:pt x="15656" y="31531"/>
                  <a:pt x="19833" y="42850"/>
                </a:cubicBezTo>
                <a:lnTo>
                  <a:pt x="28904" y="39488"/>
                </a:lnTo>
                <a:lnTo>
                  <a:pt x="37995" y="36126"/>
                </a:lnTo>
                <a:cubicBezTo>
                  <a:pt x="32585" y="21525"/>
                  <a:pt x="23593" y="9291"/>
                  <a:pt x="1237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21"/>
          <p:cNvSpPr/>
          <p:nvPr/>
        </p:nvSpPr>
        <p:spPr>
          <a:xfrm rot="1127928">
            <a:off x="7975928" y="189786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36126" y="1"/>
                </a:moveTo>
                <a:cubicBezTo>
                  <a:pt x="21524" y="5392"/>
                  <a:pt x="9290" y="14403"/>
                  <a:pt x="1" y="25623"/>
                </a:cubicBezTo>
                <a:lnTo>
                  <a:pt x="7421" y="31789"/>
                </a:lnTo>
                <a:lnTo>
                  <a:pt x="14880" y="37996"/>
                </a:lnTo>
                <a:cubicBezTo>
                  <a:pt x="22081" y="29303"/>
                  <a:pt x="31550" y="22340"/>
                  <a:pt x="42849" y="18163"/>
                </a:cubicBezTo>
                <a:lnTo>
                  <a:pt x="39488" y="9092"/>
                </a:lnTo>
                <a:lnTo>
                  <a:pt x="36126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7" name="Google Shape;217;p21"/>
          <p:cNvSpPr/>
          <p:nvPr/>
        </p:nvSpPr>
        <p:spPr>
          <a:xfrm rot="1127928">
            <a:off x="7370455" y="2278690"/>
            <a:ext cx="765440" cy="996555"/>
          </a:xfrm>
          <a:custGeom>
            <a:avLst/>
            <a:gdLst/>
            <a:ahLst/>
            <a:cxnLst/>
            <a:rect l="l" t="t" r="r" b="b"/>
            <a:pathLst>
              <a:path w="33401" h="43486" extrusionOk="0">
                <a:moveTo>
                  <a:pt x="18521" y="1"/>
                </a:moveTo>
                <a:cubicBezTo>
                  <a:pt x="8972" y="11538"/>
                  <a:pt x="2567" y="25443"/>
                  <a:pt x="0" y="40224"/>
                </a:cubicBezTo>
                <a:lnTo>
                  <a:pt x="9509" y="41855"/>
                </a:lnTo>
                <a:lnTo>
                  <a:pt x="19078" y="43486"/>
                </a:lnTo>
                <a:cubicBezTo>
                  <a:pt x="21067" y="32068"/>
                  <a:pt x="26020" y="21306"/>
                  <a:pt x="33400" y="12374"/>
                </a:cubicBezTo>
                <a:lnTo>
                  <a:pt x="25941" y="6167"/>
                </a:lnTo>
                <a:lnTo>
                  <a:pt x="18521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" name="Google Shape;218;p21"/>
          <p:cNvSpPr/>
          <p:nvPr/>
        </p:nvSpPr>
        <p:spPr>
          <a:xfrm rot="1127928">
            <a:off x="7022520" y="3100359"/>
            <a:ext cx="565767" cy="1010693"/>
          </a:xfrm>
          <a:custGeom>
            <a:avLst/>
            <a:gdLst/>
            <a:ahLst/>
            <a:cxnLst/>
            <a:rect l="l" t="t" r="r" b="b"/>
            <a:pathLst>
              <a:path w="24688" h="44103" extrusionOk="0">
                <a:moveTo>
                  <a:pt x="2487" y="1"/>
                </a:moveTo>
                <a:lnTo>
                  <a:pt x="2487" y="1"/>
                </a:lnTo>
                <a:cubicBezTo>
                  <a:pt x="1" y="14343"/>
                  <a:pt x="1135" y="29502"/>
                  <a:pt x="6526" y="44103"/>
                </a:cubicBezTo>
                <a:lnTo>
                  <a:pt x="15617" y="40761"/>
                </a:lnTo>
                <a:lnTo>
                  <a:pt x="24688" y="37399"/>
                </a:lnTo>
                <a:cubicBezTo>
                  <a:pt x="20510" y="26100"/>
                  <a:pt x="19655" y="14363"/>
                  <a:pt x="21565" y="3263"/>
                </a:cubicBezTo>
                <a:lnTo>
                  <a:pt x="11996" y="1632"/>
                </a:lnTo>
                <a:lnTo>
                  <a:pt x="2487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21"/>
          <p:cNvSpPr/>
          <p:nvPr/>
        </p:nvSpPr>
        <p:spPr>
          <a:xfrm rot="1127928">
            <a:off x="8091462" y="5380186"/>
            <a:ext cx="1011152" cy="537373"/>
          </a:xfrm>
          <a:custGeom>
            <a:avLst/>
            <a:gdLst/>
            <a:ahLst/>
            <a:cxnLst/>
            <a:rect l="l" t="t" r="r" b="b"/>
            <a:pathLst>
              <a:path w="44123" h="23449" extrusionOk="0">
                <a:moveTo>
                  <a:pt x="37399" y="1"/>
                </a:moveTo>
                <a:cubicBezTo>
                  <a:pt x="29874" y="2783"/>
                  <a:pt x="22156" y="4091"/>
                  <a:pt x="14567" y="4091"/>
                </a:cubicBezTo>
                <a:cubicBezTo>
                  <a:pt x="10759" y="4091"/>
                  <a:pt x="6984" y="3762"/>
                  <a:pt x="3283" y="3124"/>
                </a:cubicBezTo>
                <a:lnTo>
                  <a:pt x="1632" y="12692"/>
                </a:lnTo>
                <a:lnTo>
                  <a:pt x="0" y="22201"/>
                </a:lnTo>
                <a:cubicBezTo>
                  <a:pt x="4786" y="23024"/>
                  <a:pt x="9661" y="23448"/>
                  <a:pt x="14578" y="23448"/>
                </a:cubicBezTo>
                <a:cubicBezTo>
                  <a:pt x="24398" y="23448"/>
                  <a:pt x="34379" y="21755"/>
                  <a:pt x="44122" y="18163"/>
                </a:cubicBezTo>
                <a:lnTo>
                  <a:pt x="40761" y="9072"/>
                </a:lnTo>
                <a:lnTo>
                  <a:pt x="37399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21"/>
          <p:cNvSpPr/>
          <p:nvPr/>
        </p:nvSpPr>
        <p:spPr>
          <a:xfrm rot="1127928">
            <a:off x="7254669" y="4821742"/>
            <a:ext cx="997012" cy="765417"/>
          </a:xfrm>
          <a:custGeom>
            <a:avLst/>
            <a:gdLst/>
            <a:ahLst/>
            <a:cxnLst/>
            <a:rect l="l" t="t" r="r" b="b"/>
            <a:pathLst>
              <a:path w="43506" h="33400" extrusionOk="0">
                <a:moveTo>
                  <a:pt x="12374" y="0"/>
                </a:moveTo>
                <a:lnTo>
                  <a:pt x="6167" y="7460"/>
                </a:lnTo>
                <a:lnTo>
                  <a:pt x="0" y="14880"/>
                </a:lnTo>
                <a:cubicBezTo>
                  <a:pt x="11558" y="24448"/>
                  <a:pt x="25443" y="30834"/>
                  <a:pt x="40223" y="33400"/>
                </a:cubicBezTo>
                <a:lnTo>
                  <a:pt x="41855" y="23891"/>
                </a:lnTo>
                <a:lnTo>
                  <a:pt x="43506" y="14323"/>
                </a:lnTo>
                <a:cubicBezTo>
                  <a:pt x="32067" y="12334"/>
                  <a:pt x="21306" y="7400"/>
                  <a:pt x="12374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21"/>
          <p:cNvSpPr/>
          <p:nvPr/>
        </p:nvSpPr>
        <p:spPr>
          <a:xfrm rot="1127928">
            <a:off x="8996286" y="5212515"/>
            <a:ext cx="981979" cy="870741"/>
          </a:xfrm>
          <a:custGeom>
            <a:avLst/>
            <a:gdLst/>
            <a:ahLst/>
            <a:cxnLst/>
            <a:rect l="l" t="t" r="r" b="b"/>
            <a:pathLst>
              <a:path w="42850" h="37996" extrusionOk="0">
                <a:moveTo>
                  <a:pt x="27970" y="1"/>
                </a:moveTo>
                <a:cubicBezTo>
                  <a:pt x="20789" y="8674"/>
                  <a:pt x="11320" y="15656"/>
                  <a:pt x="1" y="19834"/>
                </a:cubicBezTo>
                <a:lnTo>
                  <a:pt x="3363" y="28905"/>
                </a:lnTo>
                <a:lnTo>
                  <a:pt x="6724" y="37996"/>
                </a:lnTo>
                <a:cubicBezTo>
                  <a:pt x="21326" y="32585"/>
                  <a:pt x="33560" y="23593"/>
                  <a:pt x="42850" y="12374"/>
                </a:cubicBezTo>
                <a:lnTo>
                  <a:pt x="35430" y="6207"/>
                </a:lnTo>
                <a:lnTo>
                  <a:pt x="2797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1"/>
          <p:cNvSpPr/>
          <p:nvPr/>
        </p:nvSpPr>
        <p:spPr>
          <a:xfrm rot="1127928">
            <a:off x="6884394" y="4009745"/>
            <a:ext cx="870741" cy="981979"/>
          </a:xfrm>
          <a:custGeom>
            <a:avLst/>
            <a:gdLst/>
            <a:ahLst/>
            <a:cxnLst/>
            <a:rect l="l" t="t" r="r" b="b"/>
            <a:pathLst>
              <a:path w="37996" h="42850" extrusionOk="0">
                <a:moveTo>
                  <a:pt x="18163" y="1"/>
                </a:moveTo>
                <a:lnTo>
                  <a:pt x="9092" y="3363"/>
                </a:lnTo>
                <a:lnTo>
                  <a:pt x="1" y="6705"/>
                </a:lnTo>
                <a:cubicBezTo>
                  <a:pt x="5412" y="21326"/>
                  <a:pt x="14423" y="33560"/>
                  <a:pt x="25622" y="42850"/>
                </a:cubicBezTo>
                <a:lnTo>
                  <a:pt x="31789" y="35430"/>
                </a:lnTo>
                <a:lnTo>
                  <a:pt x="37996" y="27970"/>
                </a:lnTo>
                <a:cubicBezTo>
                  <a:pt x="29323" y="20769"/>
                  <a:pt x="22360" y="11300"/>
                  <a:pt x="18163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198;p21"/>
          <p:cNvSpPr txBox="1"/>
          <p:nvPr/>
        </p:nvSpPr>
        <p:spPr>
          <a:xfrm>
            <a:off x="3320251" y="1909343"/>
            <a:ext cx="2048912" cy="759303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Talent Pool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225;p21"/>
          <p:cNvSpPr txBox="1"/>
          <p:nvPr/>
        </p:nvSpPr>
        <p:spPr>
          <a:xfrm>
            <a:off x="6333970" y="4275831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October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225;p21"/>
          <p:cNvSpPr txBox="1"/>
          <p:nvPr/>
        </p:nvSpPr>
        <p:spPr>
          <a:xfrm>
            <a:off x="9125881" y="2186429"/>
            <a:ext cx="179266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January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98;p21"/>
          <p:cNvSpPr txBox="1"/>
          <p:nvPr/>
        </p:nvSpPr>
        <p:spPr>
          <a:xfrm>
            <a:off x="747685" y="1909343"/>
            <a:ext cx="2048912" cy="759303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b="1" dirty="0" smtClean="0">
                <a:solidFill>
                  <a:schemeClr val="bg1"/>
                </a:solidFill>
                <a:ea typeface="Fira Sans Extra Condensed"/>
                <a:cs typeface="Fira Sans Extra Condensed"/>
                <a:sym typeface="Fira Sans Extra Condensed"/>
              </a:rPr>
              <a:t>Seasonal Internships</a:t>
            </a: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" name="Google Shape;198;p21"/>
          <p:cNvSpPr txBox="1"/>
          <p:nvPr/>
        </p:nvSpPr>
        <p:spPr>
          <a:xfrm>
            <a:off x="747684" y="2668646"/>
            <a:ext cx="2056211" cy="2979678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" name="Google Shape;198;p21"/>
          <p:cNvSpPr txBox="1"/>
          <p:nvPr/>
        </p:nvSpPr>
        <p:spPr>
          <a:xfrm>
            <a:off x="3327122" y="2668645"/>
            <a:ext cx="2042042" cy="2979679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Google Shape;424;p20"/>
          <p:cNvSpPr txBox="1"/>
          <p:nvPr/>
        </p:nvSpPr>
        <p:spPr>
          <a:xfrm>
            <a:off x="851703" y="2854293"/>
            <a:ext cx="1914351" cy="32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Not compensated</a:t>
            </a:r>
          </a:p>
        </p:txBody>
      </p:sp>
      <p:sp>
        <p:nvSpPr>
          <p:cNvPr id="26" name="Google Shape;424;p20"/>
          <p:cNvSpPr txBox="1"/>
          <p:nvPr/>
        </p:nvSpPr>
        <p:spPr>
          <a:xfrm>
            <a:off x="3425864" y="2776966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Compensated by KNITS budget</a:t>
            </a:r>
          </a:p>
        </p:txBody>
      </p:sp>
      <p:sp>
        <p:nvSpPr>
          <p:cNvPr id="28" name="Google Shape;424;p20"/>
          <p:cNvSpPr txBox="1"/>
          <p:nvPr/>
        </p:nvSpPr>
        <p:spPr>
          <a:xfrm>
            <a:off x="3357562" y="4244455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3/6 months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Enrollment</a:t>
            </a:r>
          </a:p>
        </p:txBody>
      </p:sp>
      <p:sp>
        <p:nvSpPr>
          <p:cNvPr id="29" name="Google Shape;424;p20"/>
          <p:cNvSpPr txBox="1"/>
          <p:nvPr/>
        </p:nvSpPr>
        <p:spPr>
          <a:xfrm>
            <a:off x="851760" y="4244454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2/3 months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Enrollment</a:t>
            </a:r>
          </a:p>
        </p:txBody>
      </p:sp>
      <p:sp>
        <p:nvSpPr>
          <p:cNvPr id="30" name="Google Shape;424;p20"/>
          <p:cNvSpPr txBox="1"/>
          <p:nvPr/>
        </p:nvSpPr>
        <p:spPr>
          <a:xfrm>
            <a:off x="826375" y="4923681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Inspire/Enpower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programs</a:t>
            </a:r>
          </a:p>
        </p:txBody>
      </p:sp>
      <p:sp>
        <p:nvSpPr>
          <p:cNvPr id="31" name="Google Shape;424;p20"/>
          <p:cNvSpPr txBox="1"/>
          <p:nvPr/>
        </p:nvSpPr>
        <p:spPr>
          <a:xfrm>
            <a:off x="3342604" y="4923680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Deliver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programs</a:t>
            </a:r>
          </a:p>
        </p:txBody>
      </p:sp>
      <p:sp>
        <p:nvSpPr>
          <p:cNvPr id="32" name="Google Shape;225;p21"/>
          <p:cNvSpPr txBox="1"/>
          <p:nvPr/>
        </p:nvSpPr>
        <p:spPr>
          <a:xfrm>
            <a:off x="10044811" y="3443433"/>
            <a:ext cx="1481821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Google Shape;225;p21"/>
          <p:cNvSpPr txBox="1"/>
          <p:nvPr/>
        </p:nvSpPr>
        <p:spPr>
          <a:xfrm>
            <a:off x="8126634" y="5968298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225;p21"/>
          <p:cNvSpPr txBox="1"/>
          <p:nvPr/>
        </p:nvSpPr>
        <p:spPr>
          <a:xfrm>
            <a:off x="6363154" y="2917009"/>
            <a:ext cx="1734295" cy="291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Autumn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" name="Google Shape;225;p21"/>
          <p:cNvSpPr txBox="1"/>
          <p:nvPr/>
        </p:nvSpPr>
        <p:spPr>
          <a:xfrm>
            <a:off x="10055973" y="5068755"/>
            <a:ext cx="1104624" cy="291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t-EE" sz="2000" b="1" dirty="0" smtClean="0">
                <a:solidFill>
                  <a:schemeClr val="lt1"/>
                </a:solidFill>
                <a:ea typeface="Fira Sans Extra Condensed"/>
                <a:cs typeface="Fira Sans Extra Condensed"/>
                <a:sym typeface="Fira Sans Extra Condensed"/>
              </a:rPr>
              <a:t>May</a:t>
            </a:r>
            <a:endParaRPr sz="20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" name="Google Shape;424;p20"/>
          <p:cNvSpPr txBox="1"/>
          <p:nvPr/>
        </p:nvSpPr>
        <p:spPr>
          <a:xfrm>
            <a:off x="814965" y="3457728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1 month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Selection</a:t>
            </a:r>
          </a:p>
        </p:txBody>
      </p:sp>
      <p:sp>
        <p:nvSpPr>
          <p:cNvPr id="39" name="Google Shape;424;p20"/>
          <p:cNvSpPr txBox="1"/>
          <p:nvPr/>
        </p:nvSpPr>
        <p:spPr>
          <a:xfrm>
            <a:off x="3357562" y="3457727"/>
            <a:ext cx="1914351" cy="5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1 month</a:t>
            </a:r>
            <a:b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</a:br>
            <a:r>
              <a:rPr lang="et-EE" sz="1400" b="1" dirty="0" smtClean="0">
                <a:solidFill>
                  <a:srgbClr val="434343"/>
                </a:solidFill>
                <a:latin typeface="+mj-lt"/>
                <a:ea typeface="Roboto"/>
                <a:cs typeface="Roboto"/>
                <a:sym typeface="Roboto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4115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>
                <a:solidFill>
                  <a:srgbClr val="002B55"/>
                </a:solidFill>
              </a:rPr>
              <a:pPr/>
              <a:t>2</a:t>
            </a:fld>
            <a:endParaRPr lang="en-GB" altLang="en-US" sz="1000" b="0">
              <a:solidFill>
                <a:srgbClr val="002B55"/>
              </a:solidFill>
            </a:endParaRPr>
          </a:p>
        </p:txBody>
      </p:sp>
      <p:sp>
        <p:nvSpPr>
          <p:cNvPr id="36" name="Title 56"/>
          <p:cNvSpPr>
            <a:spLocks noGrp="1"/>
          </p:cNvSpPr>
          <p:nvPr>
            <p:ph type="title"/>
          </p:nvPr>
        </p:nvSpPr>
        <p:spPr>
          <a:xfrm>
            <a:off x="526297" y="464469"/>
            <a:ext cx="8314454" cy="864136"/>
          </a:xfrm>
        </p:spPr>
        <p:txBody>
          <a:bodyPr/>
          <a:lstStyle/>
          <a:p>
            <a:r>
              <a:rPr lang="en-GB" dirty="0" smtClean="0"/>
              <a:t>Sustainable workforce growth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8466655" y="2482461"/>
            <a:ext cx="2158155" cy="2604837"/>
            <a:chOff x="1407088" y="2516820"/>
            <a:chExt cx="2158155" cy="2604837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1644435" y="2516820"/>
              <a:ext cx="1683462" cy="1776568"/>
              <a:chOff x="2947470" y="1494751"/>
              <a:chExt cx="1124984" cy="1152127"/>
            </a:xfrm>
          </p:grpSpPr>
          <p:sp>
            <p:nvSpPr>
              <p:cNvPr id="29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076" name="Picture 4" descr="https://lh6.googleusercontent.com/1TrLXGOccdhqqEywQL9yg19mZyl1jCi3ctxaNyQnov1r63pk_5JzIIzBsnIlyAqSFU3Scj5Shmh5UbbGP0XrelJ1BDgmO_Ur_y448bsWtmUQoL4zC6ov5gGYVcwEDzWi4o__6dSkNH4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355" y="3050894"/>
              <a:ext cx="678752" cy="678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 Placeholder 23"/>
            <p:cNvSpPr txBox="1">
              <a:spLocks/>
            </p:cNvSpPr>
            <p:nvPr/>
          </p:nvSpPr>
          <p:spPr>
            <a:xfrm>
              <a:off x="1407088" y="4527440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Recruitment scalability</a:t>
              </a:r>
              <a:endParaRPr lang="en-GB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3441" y="2482461"/>
            <a:ext cx="2158155" cy="2613265"/>
            <a:chOff x="4681125" y="2508391"/>
            <a:chExt cx="2158155" cy="2613265"/>
          </a:xfrm>
        </p:grpSpPr>
        <p:pic>
          <p:nvPicPr>
            <p:cNvPr id="512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434" y="3021592"/>
              <a:ext cx="725192" cy="737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4918472" y="2508391"/>
              <a:ext cx="1683462" cy="1776568"/>
              <a:chOff x="2947470" y="1494751"/>
              <a:chExt cx="1124984" cy="1152127"/>
            </a:xfrm>
          </p:grpSpPr>
          <p:sp>
            <p:nvSpPr>
              <p:cNvPr id="32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Text Placeholder 23"/>
            <p:cNvSpPr txBox="1">
              <a:spLocks/>
            </p:cNvSpPr>
            <p:nvPr/>
          </p:nvSpPr>
          <p:spPr>
            <a:xfrm>
              <a:off x="4681125" y="4527439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Employee Development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5048" y="2482461"/>
            <a:ext cx="2158155" cy="2604835"/>
            <a:chOff x="8061104" y="2524458"/>
            <a:chExt cx="2158155" cy="2604835"/>
          </a:xfrm>
        </p:grpSpPr>
        <p:pic>
          <p:nvPicPr>
            <p:cNvPr id="5127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692" y="3068945"/>
              <a:ext cx="712981" cy="625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30" name="Group 4"/>
            <p:cNvGrpSpPr>
              <a:grpSpLocks/>
            </p:cNvGrpSpPr>
            <p:nvPr/>
          </p:nvGrpSpPr>
          <p:grpSpPr bwMode="auto">
            <a:xfrm>
              <a:off x="8235390" y="2524458"/>
              <a:ext cx="1683462" cy="1776568"/>
              <a:chOff x="2947470" y="1494751"/>
              <a:chExt cx="1124984" cy="1152127"/>
            </a:xfrm>
          </p:grpSpPr>
          <p:sp>
            <p:nvSpPr>
              <p:cNvPr id="5144" name="Freeform 7"/>
              <p:cNvSpPr>
                <a:spLocks noChangeAspect="1"/>
              </p:cNvSpPr>
              <p:nvPr/>
            </p:nvSpPr>
            <p:spPr bwMode="auto">
              <a:xfrm>
                <a:off x="2947470" y="1494751"/>
                <a:ext cx="1124984" cy="528353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5" name="Freeform 7"/>
              <p:cNvSpPr>
                <a:spLocks noChangeAspect="1"/>
              </p:cNvSpPr>
              <p:nvPr/>
            </p:nvSpPr>
            <p:spPr bwMode="auto">
              <a:xfrm flipV="1">
                <a:off x="2947470" y="2061196"/>
                <a:ext cx="1124984" cy="585682"/>
              </a:xfrm>
              <a:custGeom>
                <a:avLst/>
                <a:gdLst>
                  <a:gd name="T0" fmla="*/ 2147483647 w 421"/>
                  <a:gd name="T1" fmla="*/ 2147483647 h 210"/>
                  <a:gd name="T2" fmla="*/ 2147483647 w 421"/>
                  <a:gd name="T3" fmla="*/ 2147483647 h 210"/>
                  <a:gd name="T4" fmla="*/ 2147483647 w 421"/>
                  <a:gd name="T5" fmla="*/ 2147483647 h 210"/>
                  <a:gd name="T6" fmla="*/ 2147483647 w 421"/>
                  <a:gd name="T7" fmla="*/ 0 h 210"/>
                  <a:gd name="T8" fmla="*/ 0 w 421"/>
                  <a:gd name="T9" fmla="*/ 2147483647 h 210"/>
                  <a:gd name="T10" fmla="*/ 2147483647 w 421"/>
                  <a:gd name="T11" fmla="*/ 2147483647 h 210"/>
                  <a:gd name="T12" fmla="*/ 2147483647 w 421"/>
                  <a:gd name="T13" fmla="*/ 2147483647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Placeholder 23"/>
            <p:cNvSpPr txBox="1">
              <a:spLocks/>
            </p:cNvSpPr>
            <p:nvPr/>
          </p:nvSpPr>
          <p:spPr>
            <a:xfrm>
              <a:off x="8061104" y="4535076"/>
              <a:ext cx="2158155" cy="594217"/>
            </a:xfrm>
            <a:solidFill>
              <a:schemeClr val="accent2"/>
            </a:solidFill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Employer Branding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93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965516" y="2248885"/>
            <a:ext cx="9774986" cy="453663"/>
          </a:xfrm>
        </p:spPr>
        <p:txBody>
          <a:bodyPr/>
          <a:lstStyle/>
          <a:p>
            <a:r>
              <a:rPr lang="en-GB" sz="2000" dirty="0" smtClean="0"/>
              <a:t>Cultivate a mentoring culture in our teams</a:t>
            </a:r>
            <a:endParaRPr lang="en-CA" sz="2000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2965516" y="2719137"/>
            <a:ext cx="6602230" cy="936000"/>
          </a:xfrm>
        </p:spPr>
        <p:txBody>
          <a:bodyPr/>
          <a:lstStyle/>
          <a:p>
            <a:r>
              <a:rPr lang="en-GB" sz="1800" dirty="0" smtClean="0"/>
              <a:t>- </a:t>
            </a:r>
            <a:r>
              <a:rPr lang="en-US" sz="1800" dirty="0" smtClean="0"/>
              <a:t>Company </a:t>
            </a:r>
            <a:r>
              <a:rPr lang="en-US" sz="1800" dirty="0"/>
              <a:t>value and reward mentoring skills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- Reward mentor time and success</a:t>
            </a:r>
          </a:p>
          <a:p>
            <a:r>
              <a:rPr lang="en-GB" sz="1800" dirty="0" smtClean="0"/>
              <a:t>- Small but regular time engagement (max </a:t>
            </a:r>
            <a:r>
              <a:rPr lang="en-GB" sz="1800" dirty="0" smtClean="0"/>
              <a:t>1h/day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2965516" y="4118750"/>
            <a:ext cx="9774986" cy="360000"/>
          </a:xfrm>
        </p:spPr>
        <p:txBody>
          <a:bodyPr/>
          <a:lstStyle/>
          <a:p>
            <a:r>
              <a:rPr lang="en-CA" sz="2000" dirty="0" smtClean="0"/>
              <a:t>Mentors network</a:t>
            </a:r>
            <a:endParaRPr lang="en-CA" sz="2000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2965516" y="4498766"/>
            <a:ext cx="4918396" cy="9360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sz="1800" dirty="0" smtClean="0"/>
              <a:t>Share learning road map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Best practices</a:t>
            </a:r>
          </a:p>
          <a:p>
            <a:pPr marL="285750" indent="-285750">
              <a:buFontTx/>
              <a:buChar char="-"/>
            </a:pPr>
            <a:r>
              <a:rPr lang="en-GB" sz="1800" dirty="0" smtClean="0"/>
              <a:t>Specializations</a:t>
            </a:r>
            <a:endParaRPr lang="en-GB" sz="1800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Mentorship program</a:t>
            </a:r>
            <a:endParaRPr lang="en-GB" dirty="0"/>
          </a:p>
        </p:txBody>
      </p:sp>
      <p:pic>
        <p:nvPicPr>
          <p:cNvPr id="2050" name="Picture 2" descr="https://lh6.googleusercontent.com/yvG9L3cuQTJ-0WIzXmn734Qw_FqZgdAJ7Ejnn_-OhXRa4gFZIGYXt8gpXlHTqCwv7VH1I6eAN27hQfzwzCcGDccWBJNkvXcj8FqCH-03fjRnFIJkYL7u3-6WRA4p5LRp8I1Zz8T-kX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02" y="2358610"/>
            <a:ext cx="1117824" cy="11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vGMzcE5rbU5o_8j2NGDTQepB3k3mz_h6L1FKI_1iXG0h6ddVT5qhzdMxsyxSZVw-OGUcr67NEuZEsAwIjbhTiEYIWGTAcimBODjBXUF_31rhQGr-Rre2yeGt-AiLh5_aKLzx75ac7_H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65" y="4297056"/>
            <a:ext cx="912897" cy="9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94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</a:t>
            </a:r>
            <a:r>
              <a:rPr lang="et-EE" sz="3600" b="0" dirty="0" smtClean="0">
                <a:solidFill>
                  <a:srgbClr val="000000"/>
                </a:solidFill>
              </a:rPr>
              <a:t>2021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38334" y="2304013"/>
            <a:ext cx="1196259" cy="353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3370" y="1860801"/>
            <a:ext cx="791445" cy="39134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99116" y="2459411"/>
            <a:ext cx="959092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64/51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" b="165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000" y="74563"/>
            <a:ext cx="7454900" cy="864136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Early connection with talents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408" y="4951140"/>
            <a:ext cx="482395" cy="4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2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900" y="2733513"/>
            <a:ext cx="2549882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9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9212" y="2733513"/>
            <a:ext cx="255073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6572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81457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5218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"/>
          <p:cNvSpPr>
            <a:spLocks noChangeAspect="1"/>
          </p:cNvSpPr>
          <p:nvPr/>
        </p:nvSpPr>
        <p:spPr>
          <a:xfrm>
            <a:off x="555350" y="2733513"/>
            <a:ext cx="2559325" cy="34099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    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sp>
        <p:nvSpPr>
          <p:cNvPr id="22" name="Rechteck 3"/>
          <p:cNvSpPr>
            <a:spLocks noChangeAspect="1"/>
          </p:cNvSpPr>
          <p:nvPr/>
        </p:nvSpPr>
        <p:spPr>
          <a:xfrm>
            <a:off x="555350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390624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Mentoring culture</a:t>
            </a:r>
            <a:endParaRPr lang="en-CA" sz="2000" dirty="0"/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6225898" y="1828538"/>
            <a:ext cx="2559325" cy="90497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Onboarding</a:t>
            </a:r>
            <a:endParaRPr lang="en-CA" sz="2000" dirty="0"/>
          </a:p>
        </p:txBody>
      </p:sp>
      <p:sp>
        <p:nvSpPr>
          <p:cNvPr id="30" name="Rechteck 3"/>
          <p:cNvSpPr>
            <a:spLocks noChangeAspect="1"/>
          </p:cNvSpPr>
          <p:nvPr/>
        </p:nvSpPr>
        <p:spPr>
          <a:xfrm>
            <a:off x="9061172" y="1828538"/>
            <a:ext cx="2559325" cy="904975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Growth perspective</a:t>
            </a:r>
            <a:endParaRPr lang="en-CA" sz="2000" dirty="0"/>
          </a:p>
        </p:txBody>
      </p:sp>
      <p:sp>
        <p:nvSpPr>
          <p:cNvPr id="6" name="Rectangle 5"/>
          <p:cNvSpPr/>
          <p:nvPr/>
        </p:nvSpPr>
        <p:spPr>
          <a:xfrm>
            <a:off x="932485" y="2095338"/>
            <a:ext cx="163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Time-to-offer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3390622" y="2733513"/>
            <a:ext cx="2550160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6225898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9061174" y="2733513"/>
            <a:ext cx="2559325" cy="333018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738755" y="536083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JR Talent Pool </a:t>
            </a:r>
            <a:endParaRPr lang="en-GB" sz="2800" dirty="0"/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624316" y="4427340"/>
            <a:ext cx="21935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KNITS</a:t>
            </a:r>
            <a:endParaRPr lang="en-GB" sz="2800" dirty="0"/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659667" y="3513397"/>
            <a:ext cx="2158155" cy="365430"/>
          </a:xfrm>
          <a:solidFill>
            <a:schemeClr val="accent2"/>
          </a:solidFill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KN teams</a:t>
            </a:r>
            <a:endParaRPr lang="en-GB" sz="2800" dirty="0"/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486433" y="350740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Team mentor</a:t>
            </a:r>
            <a:endParaRPr lang="en-GB" sz="2800" dirty="0"/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3705151" y="4501109"/>
            <a:ext cx="2010787" cy="21832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 Placeholder 23"/>
          <p:cNvSpPr txBox="1">
            <a:spLocks/>
          </p:cNvSpPr>
          <p:nvPr/>
        </p:nvSpPr>
        <p:spPr>
          <a:xfrm>
            <a:off x="6395577" y="3505642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Learning path</a:t>
            </a:r>
            <a:endParaRPr lang="en-GB" sz="2800" dirty="0"/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395577" y="4432649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Specialization</a:t>
            </a:r>
            <a:endParaRPr lang="en-GB" sz="2800" dirty="0"/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3631466" y="4427340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rewards</a:t>
            </a:r>
            <a:endParaRPr lang="en-GB" sz="2800" dirty="0"/>
          </a:p>
        </p:txBody>
      </p:sp>
      <p:sp>
        <p:nvSpPr>
          <p:cNvPr id="35" name="Rechteck 3"/>
          <p:cNvSpPr>
            <a:spLocks noChangeAspect="1"/>
          </p:cNvSpPr>
          <p:nvPr/>
        </p:nvSpPr>
        <p:spPr>
          <a:xfrm>
            <a:off x="3705151" y="5317182"/>
            <a:ext cx="4743524" cy="51449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Text Placeholder 23"/>
          <p:cNvSpPr txBox="1">
            <a:spLocks/>
          </p:cNvSpPr>
          <p:nvPr/>
        </p:nvSpPr>
        <p:spPr>
          <a:xfrm>
            <a:off x="4997835" y="5376425"/>
            <a:ext cx="2158155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 network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4628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17865</TotalTime>
  <Words>1206</Words>
  <Application>Microsoft Office PowerPoint</Application>
  <PresentationFormat>Widescreen</PresentationFormat>
  <Paragraphs>340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Calibri</vt:lpstr>
      <vt:lpstr>Fira Sans Extra Condensed</vt:lpstr>
      <vt:lpstr>Roboto</vt:lpstr>
      <vt:lpstr>Wingdings</vt:lpstr>
      <vt:lpstr>Covers and end slide</vt:lpstr>
      <vt:lpstr>Slide_layouts</vt:lpstr>
      <vt:lpstr>Instructions_slide</vt:lpstr>
      <vt:lpstr>PowerPoint Presentation</vt:lpstr>
      <vt:lpstr>Sustainable workforce growth</vt:lpstr>
      <vt:lpstr>PowerPoint Presentation</vt:lpstr>
      <vt:lpstr>PowerPoint Presentation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Our challenges</vt:lpstr>
      <vt:lpstr>Junior Talent Pool</vt:lpstr>
      <vt:lpstr>PowerPoint Presentation</vt:lpstr>
      <vt:lpstr>Junior Talent Pool workflow</vt:lpstr>
      <vt:lpstr>Financing &amp; Mentoring</vt:lpstr>
      <vt:lpstr>Internship seasons</vt:lpstr>
      <vt:lpstr>Internship seasons</vt:lpstr>
      <vt:lpstr>Mentorship program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927</cp:revision>
  <dcterms:created xsi:type="dcterms:W3CDTF">2020-02-26T10:04:23Z</dcterms:created>
  <dcterms:modified xsi:type="dcterms:W3CDTF">2022-03-17T13:48:50Z</dcterms:modified>
</cp:coreProperties>
</file>