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20"/>
  </p:notesMasterIdLst>
  <p:sldIdLst>
    <p:sldId id="489" r:id="rId4"/>
    <p:sldId id="605" r:id="rId5"/>
    <p:sldId id="583" r:id="rId6"/>
    <p:sldId id="572" r:id="rId7"/>
    <p:sldId id="598" r:id="rId8"/>
    <p:sldId id="601" r:id="rId9"/>
    <p:sldId id="600" r:id="rId10"/>
    <p:sldId id="599" r:id="rId11"/>
    <p:sldId id="596" r:id="rId12"/>
    <p:sldId id="597" r:id="rId13"/>
    <p:sldId id="604" r:id="rId14"/>
    <p:sldId id="603" r:id="rId15"/>
    <p:sldId id="606" r:id="rId16"/>
    <p:sldId id="579" r:id="rId17"/>
    <p:sldId id="576" r:id="rId18"/>
    <p:sldId id="547" r:id="rId19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6BF"/>
    <a:srgbClr val="929288"/>
    <a:srgbClr val="62635B"/>
    <a:srgbClr val="000000"/>
    <a:srgbClr val="0099DA"/>
    <a:srgbClr val="42B38E"/>
    <a:srgbClr val="003369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6744" autoAdjust="0"/>
  </p:normalViewPr>
  <p:slideViewPr>
    <p:cSldViewPr snapToGrid="0" showGuides="1">
      <p:cViewPr varScale="1">
        <p:scale>
          <a:sx n="91" d="100"/>
          <a:sy n="91" d="100"/>
        </p:scale>
        <p:origin x="102" y="282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3/9/2022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2033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04643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7645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237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8689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0509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114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64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1865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330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7347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847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550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536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Challenge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Solution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Results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6" name="Titel 4">
            <a:extLst>
              <a:ext uri="{FF2B5EF4-FFF2-40B4-BE49-F238E27FC236}">
                <a16:creationId xmlns:a16="http://schemas.microsoft.com/office/drawing/2014/main" id="{831FFDBF-39F4-4933-BF72-C74CBF8B1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21" y="550779"/>
            <a:ext cx="8314454" cy="864136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enter slide title 24pt [do not stretch over logo]</a:t>
            </a:r>
            <a:br>
              <a:rPr lang="en-GB" noProof="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340768"/>
            <a:ext cx="11156951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208433" y="6584950"/>
            <a:ext cx="2438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08001" y="6584951"/>
            <a:ext cx="4339167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01351" y="6584950"/>
            <a:ext cx="1016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335592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9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43" r:id="rId46"/>
    <p:sldLayoutId id="2147483750" r:id="rId47"/>
    <p:sldLayoutId id="2147483751" r:id="rId48"/>
    <p:sldLayoutId id="2147483752" r:id="rId49"/>
    <p:sldLayoutId id="2147483762" r:id="rId50"/>
    <p:sldLayoutId id="2147483763" r:id="rId51"/>
    <p:sldLayoutId id="2147483764" r:id="rId5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</a:t>
            </a:r>
            <a:r>
              <a:rPr lang="et-EE" dirty="0" smtClean="0"/>
              <a:t>+ </a:t>
            </a:r>
            <a:r>
              <a:rPr lang="en-GB" dirty="0" smtClean="0"/>
              <a:t>Nagel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Internships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9008037" y="3417037"/>
            <a:ext cx="2665597" cy="4617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 development</a:t>
            </a:r>
            <a:endParaRPr lang="en-GB" sz="2800" dirty="0"/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9070339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Salary review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14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86433" y="3147135"/>
            <a:ext cx="2347460" cy="20024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782" y="5149565"/>
            <a:ext cx="2324100" cy="819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9008037" y="3417037"/>
            <a:ext cx="2665597" cy="4617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 development</a:t>
            </a:r>
            <a:endParaRPr lang="en-GB" sz="2800" dirty="0"/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9070339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Salary review</a:t>
            </a:r>
            <a:endParaRPr lang="en-GB" sz="2800" dirty="0"/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4086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032022" y="2069409"/>
            <a:ext cx="9774986" cy="453663"/>
          </a:xfrm>
        </p:spPr>
        <p:txBody>
          <a:bodyPr/>
          <a:lstStyle/>
          <a:p>
            <a:r>
              <a:rPr lang="en-GB" dirty="0" smtClean="0"/>
              <a:t>Team of junior developers </a:t>
            </a:r>
            <a:endParaRPr lang="en-CA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045084" y="2421480"/>
            <a:ext cx="9774986" cy="262705"/>
          </a:xfrm>
        </p:spPr>
        <p:txBody>
          <a:bodyPr/>
          <a:lstStyle/>
          <a:p>
            <a:r>
              <a:rPr lang="en-US" dirty="0" smtClean="0"/>
              <a:t>Skilled</a:t>
            </a:r>
            <a:r>
              <a:rPr lang="en-US" dirty="0" smtClean="0"/>
              <a:t> on common technologies in KN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32022" y="2818030"/>
            <a:ext cx="9774986" cy="360000"/>
          </a:xfrm>
        </p:spPr>
        <p:txBody>
          <a:bodyPr/>
          <a:lstStyle/>
          <a:p>
            <a:r>
              <a:rPr lang="en-US" dirty="0"/>
              <a:t>Hired with 6/12 month contract</a:t>
            </a:r>
            <a:endParaRPr lang="en-CA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32022" y="3124903"/>
            <a:ext cx="4121001" cy="519929"/>
          </a:xfrm>
        </p:spPr>
        <p:txBody>
          <a:bodyPr/>
          <a:lstStyle/>
          <a:p>
            <a:r>
              <a:rPr lang="en-GB" dirty="0" smtClean="0"/>
              <a:t>Full time with a customized training/work balance</a:t>
            </a:r>
          </a:p>
          <a:p>
            <a:endParaRPr lang="en-GB" dirty="0" smtClean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Junior Talent Pool</a:t>
            </a:r>
            <a:endParaRPr lang="en-GB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32022" y="3455956"/>
            <a:ext cx="9774986" cy="360000"/>
          </a:xfrm>
        </p:spPr>
        <p:txBody>
          <a:bodyPr/>
          <a:lstStyle/>
          <a:p>
            <a:r>
              <a:rPr lang="en-US" dirty="0" smtClean="0"/>
              <a:t>Available to join product teams within 1 week</a:t>
            </a:r>
            <a:endParaRPr lang="en-CA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28919" y="4216687"/>
            <a:ext cx="7330926" cy="360000"/>
          </a:xfrm>
        </p:spPr>
        <p:txBody>
          <a:bodyPr/>
          <a:lstStyle/>
          <a:p>
            <a:r>
              <a:rPr lang="en-US" dirty="0" smtClean="0"/>
              <a:t>Constantly refilled according to hires in teams and resignations</a:t>
            </a:r>
            <a:endParaRPr lang="en-CA" dirty="0"/>
          </a:p>
        </p:txBody>
      </p:sp>
      <p:sp>
        <p:nvSpPr>
          <p:cNvPr id="12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32022" y="3810437"/>
            <a:ext cx="3387576" cy="305790"/>
          </a:xfrm>
        </p:spPr>
        <p:txBody>
          <a:bodyPr/>
          <a:lstStyle/>
          <a:p>
            <a:r>
              <a:rPr lang="en-GB" dirty="0" smtClean="0"/>
              <a:t>No need for additional SR from teams</a:t>
            </a:r>
          </a:p>
        </p:txBody>
      </p:sp>
      <p:sp>
        <p:nvSpPr>
          <p:cNvPr id="13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28919" y="4576688"/>
            <a:ext cx="6159351" cy="305790"/>
          </a:xfrm>
        </p:spPr>
        <p:txBody>
          <a:bodyPr/>
          <a:lstStyle/>
          <a:p>
            <a:r>
              <a:rPr lang="en-GB" dirty="0" smtClean="0"/>
              <a:t>Retains promising talents while actively </a:t>
            </a:r>
            <a:r>
              <a:rPr lang="en-GB" dirty="0" err="1" smtClean="0"/>
              <a:t>onboarding</a:t>
            </a:r>
            <a:r>
              <a:rPr lang="en-GB" dirty="0" smtClean="0"/>
              <a:t> them into our teams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45084" y="4948400"/>
            <a:ext cx="7946515" cy="360000"/>
          </a:xfrm>
        </p:spPr>
        <p:txBody>
          <a:bodyPr/>
          <a:lstStyle/>
          <a:p>
            <a:r>
              <a:rPr lang="en-US" dirty="0" smtClean="0"/>
              <a:t>Work on KNITS mentored projects until they are </a:t>
            </a:r>
            <a:r>
              <a:rPr lang="en-US" dirty="0" err="1" smtClean="0"/>
              <a:t>onboarded</a:t>
            </a:r>
            <a:r>
              <a:rPr lang="en-US" dirty="0" smtClean="0"/>
              <a:t> into teams</a:t>
            </a:r>
            <a:endParaRPr lang="en-CA" dirty="0"/>
          </a:p>
        </p:txBody>
      </p:sp>
      <p:sp>
        <p:nvSpPr>
          <p:cNvPr id="20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45084" y="5263863"/>
            <a:ext cx="6159351" cy="545979"/>
          </a:xfrm>
        </p:spPr>
        <p:txBody>
          <a:bodyPr/>
          <a:lstStyle/>
          <a:p>
            <a:r>
              <a:rPr lang="en-GB" dirty="0" smtClean="0"/>
              <a:t>Hackathon, Gate project(s)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136921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14951" y="1502975"/>
            <a:ext cx="2196662" cy="5013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6082" y="1502975"/>
            <a:ext cx="2196662" cy="169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6082" y="3936119"/>
            <a:ext cx="2196662" cy="2506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183820" y="3258202"/>
            <a:ext cx="1852522" cy="1502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85186" y="6117017"/>
            <a:ext cx="3174124" cy="10511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8" idx="1"/>
          </p:cNvCxnSpPr>
          <p:nvPr/>
        </p:nvCxnSpPr>
        <p:spPr>
          <a:xfrm>
            <a:off x="6211613" y="4009693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</p:cNvCxnSpPr>
          <p:nvPr/>
        </p:nvCxnSpPr>
        <p:spPr>
          <a:xfrm>
            <a:off x="9036342" y="4009693"/>
            <a:ext cx="718858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3"/>
          <p:cNvSpPr txBox="1">
            <a:spLocks/>
          </p:cNvSpPr>
          <p:nvPr/>
        </p:nvSpPr>
        <p:spPr>
          <a:xfrm>
            <a:off x="983920" y="183122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Overqualifiedcandidates</a:t>
            </a:r>
            <a:endParaRPr lang="en-GB" sz="2800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85270" y="4009692"/>
            <a:ext cx="1852522" cy="73296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Seasonal Internships</a:t>
            </a:r>
            <a:endParaRPr lang="en-GB" sz="2800" dirty="0"/>
          </a:p>
        </p:txBody>
      </p:sp>
      <p:pic>
        <p:nvPicPr>
          <p:cNvPr id="4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10" y="3536281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22" y="3354414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64" y="3631102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50" y="4073135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71" y="4314580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71" y="4868847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17" y="4863586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63" y="5388662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14" y="5388662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24" y="2351684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74" y="2360058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/>
          <p:cNvCxnSpPr/>
          <p:nvPr/>
        </p:nvCxnSpPr>
        <p:spPr>
          <a:xfrm>
            <a:off x="3042744" y="2351684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2744" y="5189478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3"/>
          <p:cNvSpPr txBox="1">
            <a:spLocks/>
          </p:cNvSpPr>
          <p:nvPr/>
        </p:nvSpPr>
        <p:spPr>
          <a:xfrm>
            <a:off x="4205141" y="1535101"/>
            <a:ext cx="1852522" cy="73296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Junior </a:t>
            </a:r>
          </a:p>
          <a:p>
            <a:r>
              <a:rPr lang="en-US" sz="2000" dirty="0" smtClean="0"/>
              <a:t>Talent Pool</a:t>
            </a:r>
            <a:endParaRPr lang="en-GB" sz="2800" dirty="0"/>
          </a:p>
        </p:txBody>
      </p:sp>
      <p:pic>
        <p:nvPicPr>
          <p:cNvPr id="68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90" y="3935370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Placeholder 23"/>
          <p:cNvSpPr txBox="1">
            <a:spLocks/>
          </p:cNvSpPr>
          <p:nvPr/>
        </p:nvSpPr>
        <p:spPr>
          <a:xfrm>
            <a:off x="7079994" y="3397119"/>
            <a:ext cx="1852522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Gate Project</a:t>
            </a:r>
            <a:endParaRPr lang="en-GB" sz="2800" dirty="0"/>
          </a:p>
        </p:txBody>
      </p:sp>
      <p:sp>
        <p:nvSpPr>
          <p:cNvPr id="81" name="Rectangle 80"/>
          <p:cNvSpPr/>
          <p:nvPr/>
        </p:nvSpPr>
        <p:spPr>
          <a:xfrm>
            <a:off x="7234529" y="1502976"/>
            <a:ext cx="1852522" cy="1502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1"/>
          </p:cNvCxnSpPr>
          <p:nvPr/>
        </p:nvCxnSpPr>
        <p:spPr>
          <a:xfrm>
            <a:off x="6262322" y="2254467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3"/>
          </p:cNvCxnSpPr>
          <p:nvPr/>
        </p:nvCxnSpPr>
        <p:spPr>
          <a:xfrm>
            <a:off x="9087051" y="2254467"/>
            <a:ext cx="501795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87" y="2407192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 Placeholder 23"/>
          <p:cNvSpPr txBox="1">
            <a:spLocks/>
          </p:cNvSpPr>
          <p:nvPr/>
        </p:nvSpPr>
        <p:spPr>
          <a:xfrm>
            <a:off x="7130703" y="1841531"/>
            <a:ext cx="1956348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 prototype</a:t>
            </a:r>
            <a:endParaRPr lang="en-GB" sz="2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7451598" y="3886613"/>
            <a:ext cx="554658" cy="605969"/>
            <a:chOff x="7451598" y="3392630"/>
            <a:chExt cx="554658" cy="605969"/>
          </a:xfrm>
        </p:grpSpPr>
        <p:pic>
          <p:nvPicPr>
            <p:cNvPr id="5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110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498859" y="2333313"/>
            <a:ext cx="554658" cy="605969"/>
            <a:chOff x="7451598" y="3392630"/>
            <a:chExt cx="554658" cy="605969"/>
          </a:xfrm>
        </p:grpSpPr>
        <p:pic>
          <p:nvPicPr>
            <p:cNvPr id="11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Rectangle 114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6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89" y="241819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9755200" y="1500799"/>
            <a:ext cx="2196662" cy="1502981"/>
            <a:chOff x="9755200" y="1006816"/>
            <a:chExt cx="2196662" cy="1502981"/>
          </a:xfrm>
        </p:grpSpPr>
        <p:sp>
          <p:nvSpPr>
            <p:cNvPr id="100" name="Rectangle 99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18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8" name="Group 127"/>
          <p:cNvGrpSpPr/>
          <p:nvPr/>
        </p:nvGrpSpPr>
        <p:grpSpPr>
          <a:xfrm>
            <a:off x="9755200" y="3224615"/>
            <a:ext cx="2196662" cy="1502981"/>
            <a:chOff x="9755200" y="1006816"/>
            <a:chExt cx="2196662" cy="1502981"/>
          </a:xfrm>
        </p:grpSpPr>
        <p:sp>
          <p:nvSpPr>
            <p:cNvPr id="129" name="Rectangle 12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3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" name="Rectangle 13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8" name="Group 137"/>
          <p:cNvGrpSpPr/>
          <p:nvPr/>
        </p:nvGrpSpPr>
        <p:grpSpPr>
          <a:xfrm>
            <a:off x="9755200" y="5186801"/>
            <a:ext cx="2196662" cy="1502981"/>
            <a:chOff x="9755200" y="1006816"/>
            <a:chExt cx="2196662" cy="1502981"/>
          </a:xfrm>
        </p:grpSpPr>
        <p:sp>
          <p:nvSpPr>
            <p:cNvPr id="139" name="Rectangle 13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4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Rectangle 14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8" name="Title 56"/>
          <p:cNvSpPr>
            <a:spLocks noGrp="1"/>
          </p:cNvSpPr>
          <p:nvPr>
            <p:ph type="title"/>
          </p:nvPr>
        </p:nvSpPr>
        <p:spPr>
          <a:xfrm>
            <a:off x="510327" y="215353"/>
            <a:ext cx="8314454" cy="864136"/>
          </a:xfrm>
        </p:spPr>
        <p:txBody>
          <a:bodyPr/>
          <a:lstStyle/>
          <a:p>
            <a:r>
              <a:rPr lang="en-GB" dirty="0" smtClean="0"/>
              <a:t>Junior Talent Pool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800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Junior Talent Pool contributions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62668" y="2124897"/>
            <a:ext cx="3252009" cy="677166"/>
          </a:xfrm>
        </p:spPr>
        <p:txBody>
          <a:bodyPr/>
          <a:lstStyle/>
          <a:p>
            <a:r>
              <a:rPr lang="en-US" dirty="0" smtClean="0"/>
              <a:t>Knits Products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408590" y="1816141"/>
            <a:ext cx="3263900" cy="988438"/>
          </a:xfrm>
        </p:spPr>
        <p:txBody>
          <a:bodyPr/>
          <a:lstStyle/>
          <a:p>
            <a:r>
              <a:rPr lang="en-US" dirty="0" smtClean="0"/>
              <a:t>Development Team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444201" y="1832057"/>
            <a:ext cx="3234864" cy="988436"/>
          </a:xfrm>
        </p:spPr>
        <p:txBody>
          <a:bodyPr/>
          <a:lstStyle/>
          <a:p>
            <a:r>
              <a:rPr lang="en-US" dirty="0" smtClean="0"/>
              <a:t>Gate Project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1334101" y="5773750"/>
            <a:ext cx="1680832" cy="42505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KNITS Mentor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1005614" y="3553388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Project</a:t>
            </a:r>
            <a:endParaRPr lang="en-GB" sz="2800" dirty="0"/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9232822" y="383877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KN Product(s)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278330" y="3533650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Project</a:t>
            </a:r>
            <a:endParaRPr lang="en-GB" sz="2800" dirty="0"/>
          </a:p>
        </p:txBody>
      </p:sp>
      <p:pic>
        <p:nvPicPr>
          <p:cNvPr id="2052" name="Picture 4" descr="https://lh6.googleusercontent.com/z29j_QGhd5qez-ESkGPSMW5HSnNjlMcKWW5_aC4IY_fW-SXGhmDHYP4sMILdvmlrnCVZC3kke7N2KdkAQgmXgjJNaBSm0sMtEZdhNsZqOTIuFNBT_SZX-0Iy0LOBDP0Zp_VrjgQJey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69" y="5483122"/>
            <a:ext cx="565547" cy="5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0" y="3403319"/>
            <a:ext cx="468029" cy="468029"/>
          </a:xfrm>
          <a:prstGeom prst="rect">
            <a:avLst/>
          </a:prstGeom>
        </p:spPr>
      </p:pic>
      <p:sp>
        <p:nvSpPr>
          <p:cNvPr id="35" name="Text Placeholder 26"/>
          <p:cNvSpPr txBox="1">
            <a:spLocks/>
          </p:cNvSpPr>
          <p:nvPr/>
        </p:nvSpPr>
        <p:spPr>
          <a:xfrm>
            <a:off x="755499" y="3954576"/>
            <a:ext cx="2959178" cy="789602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Hackathon products</a:t>
            </a:r>
            <a:r>
              <a:rPr lang="et-EE" dirty="0" smtClean="0"/>
              <a:t>. </a:t>
            </a:r>
            <a:r>
              <a:rPr lang="et-EE" dirty="0" smtClean="0"/>
              <a:t/>
            </a:r>
            <a:br>
              <a:rPr lang="et-EE" dirty="0" smtClean="0"/>
            </a:br>
            <a:r>
              <a:rPr lang="en-US" dirty="0" smtClean="0"/>
              <a:t>Interns product ideas</a:t>
            </a:r>
            <a:br>
              <a:rPr lang="en-US" dirty="0" smtClean="0"/>
            </a:br>
            <a:r>
              <a:rPr lang="en-US" dirty="0" smtClean="0"/>
              <a:t>Technical research</a:t>
            </a:r>
            <a:endParaRPr lang="et-EE" dirty="0" smtClean="0"/>
          </a:p>
          <a:p>
            <a:endParaRPr lang="en-GB" dirty="0"/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5529367" y="3821796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8" name="Text Placeholder 26"/>
          <p:cNvSpPr txBox="1">
            <a:spLocks/>
          </p:cNvSpPr>
          <p:nvPr/>
        </p:nvSpPr>
        <p:spPr>
          <a:xfrm>
            <a:off x="4724304" y="3940637"/>
            <a:ext cx="2751812" cy="983317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KN product.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KN common technology stack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Small team size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High attrition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Placeholder 23"/>
          <p:cNvSpPr txBox="1">
            <a:spLocks/>
          </p:cNvSpPr>
          <p:nvPr/>
        </p:nvSpPr>
        <p:spPr>
          <a:xfrm>
            <a:off x="1162411" y="5476297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Mentoring</a:t>
            </a:r>
            <a:endParaRPr lang="en-GB" sz="2800" dirty="0"/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478207" y="3527210"/>
            <a:ext cx="12440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Project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30" name="Picture 4" descr="https://lh6.googleusercontent.com/KpwQLYaNRGfdOXQRPCX1NYFk7Arqk51tNf23dMYfdQwnFRCmYrIflVXRAXKEYdX33-seLSPClzOR6zsXTlMY-wprz5DjsW_sRL5x5vc_SUOEVrWWK6rivcqXc7qYXQJT23xRLVcpSO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48" y="340331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26"/>
          <p:cNvSpPr txBox="1">
            <a:spLocks/>
          </p:cNvSpPr>
          <p:nvPr/>
        </p:nvSpPr>
        <p:spPr>
          <a:xfrm>
            <a:off x="5418857" y="5763538"/>
            <a:ext cx="1675388" cy="264003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KNITS mentor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 Placeholder 23"/>
          <p:cNvSpPr txBox="1">
            <a:spLocks/>
          </p:cNvSpPr>
          <p:nvPr/>
        </p:nvSpPr>
        <p:spPr>
          <a:xfrm>
            <a:off x="5470291" y="5483122"/>
            <a:ext cx="162395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Mentoring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5" name="Text Placeholder 26"/>
          <p:cNvSpPr txBox="1">
            <a:spLocks/>
          </p:cNvSpPr>
          <p:nvPr/>
        </p:nvSpPr>
        <p:spPr>
          <a:xfrm>
            <a:off x="9267368" y="5709183"/>
            <a:ext cx="197293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TEAM</a:t>
            </a:r>
            <a:r>
              <a:rPr lang="en-GB" dirty="0" smtClean="0"/>
              <a:t> Mentor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3" name="Text Placeholder 23"/>
          <p:cNvSpPr txBox="1">
            <a:spLocks/>
          </p:cNvSpPr>
          <p:nvPr/>
        </p:nvSpPr>
        <p:spPr>
          <a:xfrm>
            <a:off x="9136693" y="5408320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Mentoring</a:t>
            </a:r>
            <a:endParaRPr lang="en-GB" sz="2800" dirty="0"/>
          </a:p>
        </p:txBody>
      </p:sp>
      <p:pic>
        <p:nvPicPr>
          <p:cNvPr id="54" name="Picture 4" descr="https://lh6.googleusercontent.com/z29j_QGhd5qez-ESkGPSMW5HSnNjlMcKWW5_aC4IY_fW-SXGhmDHYP4sMILdvmlrnCVZC3kke7N2KdkAQgmXgjJNaBSm0sMtEZdhNsZqOTIuFNBT_SZX-0Iy0LOBDP0Zp_VrjgQJey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08" y="5413534"/>
            <a:ext cx="565547" cy="5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EcMX0ThLIaLAEAqWZLA7DxcaWeF7YqIBpSzytie8omqybk-HsQ-9TuJgVNCJUqoik8ch5aRKRQ85VbYiqLsL9u75VUMsHKWr56Bn2SgdYJiwLDxC-95oZHHI81Nea6h6Xia8ZSs6U5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99" y="5483122"/>
            <a:ext cx="560832" cy="56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pdFYtnlQ4G01j3d9O-A4qp-e0aFMjKGgGSot52gN3XM9Pbt8qowFdjc_g9wmuXqpj2pnPw6uB4Y1BSKYEUO7DAL0KCV_FKpLfSuVX7k-lQkAYw1ZvjhRUybYpJQGRgujUrtmOKmWQ9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766" y="3573478"/>
            <a:ext cx="560762" cy="5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260666" y="2582260"/>
            <a:ext cx="9774986" cy="453663"/>
          </a:xfrm>
        </p:spPr>
        <p:txBody>
          <a:bodyPr/>
          <a:lstStyle/>
          <a:p>
            <a:r>
              <a:rPr lang="en-GB" sz="2000" dirty="0" smtClean="0"/>
              <a:t>Cultivate a mentoring culture in our teams</a:t>
            </a:r>
            <a:endParaRPr lang="en-CA" sz="2000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2260666" y="3052512"/>
            <a:ext cx="9774986" cy="936000"/>
          </a:xfrm>
        </p:spPr>
        <p:txBody>
          <a:bodyPr/>
          <a:lstStyle/>
          <a:p>
            <a:r>
              <a:rPr lang="en-GB" sz="1800" dirty="0" smtClean="0"/>
              <a:t>- </a:t>
            </a:r>
            <a:r>
              <a:rPr lang="en-US" sz="1800" dirty="0" smtClean="0"/>
              <a:t>Company </a:t>
            </a:r>
            <a:r>
              <a:rPr lang="en-US" sz="1800" dirty="0"/>
              <a:t>value and reward mentoring skills</a:t>
            </a:r>
            <a:r>
              <a:rPr lang="en-GB" sz="1800" dirty="0" smtClean="0"/>
              <a:t> </a:t>
            </a:r>
          </a:p>
          <a:p>
            <a:r>
              <a:rPr lang="en-GB" sz="1800" dirty="0" smtClean="0"/>
              <a:t>- Reward mentor time and success</a:t>
            </a:r>
          </a:p>
          <a:p>
            <a:r>
              <a:rPr lang="en-GB" sz="1800" dirty="0" smtClean="0"/>
              <a:t>- Small but regular time engagement (max 1h/daily)</a:t>
            </a:r>
            <a:endParaRPr lang="en-GB" sz="18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2260666" y="4452125"/>
            <a:ext cx="9774986" cy="360000"/>
          </a:xfrm>
        </p:spPr>
        <p:txBody>
          <a:bodyPr/>
          <a:lstStyle/>
          <a:p>
            <a:r>
              <a:rPr lang="en-CA" sz="2000" dirty="0" smtClean="0"/>
              <a:t>Mentors network</a:t>
            </a:r>
            <a:endParaRPr lang="en-CA" sz="2000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2260666" y="4832141"/>
            <a:ext cx="9774986" cy="9360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sz="1800" dirty="0" smtClean="0"/>
              <a:t>Share learning road map</a:t>
            </a:r>
          </a:p>
          <a:p>
            <a:pPr marL="285750" indent="-285750">
              <a:buFontTx/>
              <a:buChar char="-"/>
            </a:pPr>
            <a:r>
              <a:rPr lang="en-GB" sz="1800" dirty="0" smtClean="0"/>
              <a:t>Best practices</a:t>
            </a:r>
          </a:p>
          <a:p>
            <a:pPr marL="285750" indent="-285750">
              <a:buFontTx/>
              <a:buChar char="-"/>
            </a:pPr>
            <a:r>
              <a:rPr lang="en-GB" sz="1800" dirty="0" smtClean="0"/>
              <a:t>Specializations</a:t>
            </a:r>
            <a:endParaRPr lang="en-GB" sz="1800" dirty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Mentorship program</a:t>
            </a:r>
            <a:endParaRPr lang="en-GB" dirty="0"/>
          </a:p>
        </p:txBody>
      </p:sp>
      <p:pic>
        <p:nvPicPr>
          <p:cNvPr id="2050" name="Picture 2" descr="https://lh6.googleusercontent.com/yvG9L3cuQTJ-0WIzXmn734Qw_FqZgdAJ7Ejnn_-OhXRa4gFZIGYXt8gpXlHTqCwv7VH1I6eAN27hQfzwzCcGDccWBJNkvXcj8FqCH-03fjRnFIJkYL7u3-6WRA4p5LRp8I1Zz8T-kX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52" y="2691985"/>
            <a:ext cx="1117824" cy="11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vGMzcE5rbU5o_8j2NGDTQepB3k3mz_h6L1FKI_1iXG0h6ddVT5qhzdMxsyxSZVw-OGUcr67NEuZEsAwIjbhTiEYIWGTAcimBODjBXUF_31rhQGr-Rre2yeGt-AiLh5_aKLzx75ac7_H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15" y="4630431"/>
            <a:ext cx="912897" cy="91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94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>
                <a:solidFill>
                  <a:srgbClr val="002B55"/>
                </a:solidFill>
              </a:rPr>
              <a:t>p. </a:t>
            </a:r>
            <a:fld id="{CDB6B161-53BF-4398-B06E-9911FC6C2E0F}" type="slidenum">
              <a:rPr lang="en-GB" altLang="en-US" sz="1000" b="0">
                <a:solidFill>
                  <a:srgbClr val="002B55"/>
                </a:solidFill>
              </a:rPr>
              <a:pPr/>
              <a:t>2</a:t>
            </a:fld>
            <a:endParaRPr lang="en-GB" altLang="en-US" sz="1000" b="0">
              <a:solidFill>
                <a:srgbClr val="002B55"/>
              </a:solidFill>
            </a:endParaRPr>
          </a:p>
        </p:txBody>
      </p:sp>
      <p:sp>
        <p:nvSpPr>
          <p:cNvPr id="36" name="Title 56"/>
          <p:cNvSpPr>
            <a:spLocks noGrp="1"/>
          </p:cNvSpPr>
          <p:nvPr>
            <p:ph type="title"/>
          </p:nvPr>
        </p:nvSpPr>
        <p:spPr>
          <a:xfrm>
            <a:off x="526297" y="464469"/>
            <a:ext cx="8314454" cy="864136"/>
          </a:xfrm>
        </p:spPr>
        <p:txBody>
          <a:bodyPr/>
          <a:lstStyle/>
          <a:p>
            <a:r>
              <a:rPr lang="en-GB" dirty="0" smtClean="0"/>
              <a:t>Sustainable workforce growth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407088" y="2508391"/>
            <a:ext cx="2158155" cy="2604837"/>
            <a:chOff x="1407088" y="2516820"/>
            <a:chExt cx="2158155" cy="2604837"/>
          </a:xfrm>
        </p:grpSpPr>
        <p:grpSp>
          <p:nvGrpSpPr>
            <p:cNvPr id="28" name="Group 4"/>
            <p:cNvGrpSpPr>
              <a:grpSpLocks/>
            </p:cNvGrpSpPr>
            <p:nvPr/>
          </p:nvGrpSpPr>
          <p:grpSpPr bwMode="auto">
            <a:xfrm>
              <a:off x="1644435" y="2516820"/>
              <a:ext cx="1683462" cy="1776568"/>
              <a:chOff x="2947470" y="1494751"/>
              <a:chExt cx="1124984" cy="1152127"/>
            </a:xfrm>
          </p:grpSpPr>
          <p:sp>
            <p:nvSpPr>
              <p:cNvPr id="29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076" name="Picture 4" descr="https://lh6.googleusercontent.com/1TrLXGOccdhqqEywQL9yg19mZyl1jCi3ctxaNyQnov1r63pk_5JzIIzBsnIlyAqSFU3Scj5Shmh5UbbGP0XrelJ1BDgmO_Ur_y448bsWtmUQoL4zC6ov5gGYVcwEDzWi4o__6dSkNH4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355" y="3050894"/>
              <a:ext cx="678752" cy="678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 Placeholder 23"/>
            <p:cNvSpPr txBox="1">
              <a:spLocks/>
            </p:cNvSpPr>
            <p:nvPr/>
          </p:nvSpPr>
          <p:spPr>
            <a:xfrm>
              <a:off x="1407088" y="4527440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Recruitment scalability</a:t>
              </a:r>
              <a:endParaRPr lang="en-GB" sz="2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62626" y="2508391"/>
            <a:ext cx="2158155" cy="2613265"/>
            <a:chOff x="4681125" y="2508391"/>
            <a:chExt cx="2158155" cy="2613265"/>
          </a:xfrm>
        </p:grpSpPr>
        <p:pic>
          <p:nvPicPr>
            <p:cNvPr id="512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434" y="3021592"/>
              <a:ext cx="725192" cy="73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4918472" y="2508391"/>
              <a:ext cx="1683462" cy="1776568"/>
              <a:chOff x="2947470" y="1494751"/>
              <a:chExt cx="1124984" cy="1152127"/>
            </a:xfrm>
          </p:grpSpPr>
          <p:sp>
            <p:nvSpPr>
              <p:cNvPr id="32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Text Placeholder 23"/>
            <p:cNvSpPr txBox="1">
              <a:spLocks/>
            </p:cNvSpPr>
            <p:nvPr/>
          </p:nvSpPr>
          <p:spPr>
            <a:xfrm>
              <a:off x="4681125" y="4527439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Employee Development</a:t>
              </a:r>
              <a:endParaRPr lang="en-GB" sz="2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18163" y="2508391"/>
            <a:ext cx="2158155" cy="2604835"/>
            <a:chOff x="8061104" y="2524458"/>
            <a:chExt cx="2158155" cy="2604835"/>
          </a:xfrm>
        </p:grpSpPr>
        <p:pic>
          <p:nvPicPr>
            <p:cNvPr id="5127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3692" y="3068945"/>
              <a:ext cx="712981" cy="625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30" name="Group 4"/>
            <p:cNvGrpSpPr>
              <a:grpSpLocks/>
            </p:cNvGrpSpPr>
            <p:nvPr/>
          </p:nvGrpSpPr>
          <p:grpSpPr bwMode="auto">
            <a:xfrm>
              <a:off x="8235390" y="2524458"/>
              <a:ext cx="1683462" cy="1776568"/>
              <a:chOff x="2947470" y="1494751"/>
              <a:chExt cx="1124984" cy="1152127"/>
            </a:xfrm>
          </p:grpSpPr>
          <p:sp>
            <p:nvSpPr>
              <p:cNvPr id="5144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5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Placeholder 23"/>
            <p:cNvSpPr txBox="1">
              <a:spLocks/>
            </p:cNvSpPr>
            <p:nvPr/>
          </p:nvSpPr>
          <p:spPr>
            <a:xfrm>
              <a:off x="8061104" y="4535076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Employer Branding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939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 3"/>
          <p:cNvSpPr>
            <a:spLocks noChangeAspect="1"/>
          </p:cNvSpPr>
          <p:nvPr/>
        </p:nvSpPr>
        <p:spPr>
          <a:xfrm>
            <a:off x="10896485" y="5161217"/>
            <a:ext cx="1165897" cy="6662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44443" y="229011"/>
            <a:ext cx="8314454" cy="864136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</a:rPr>
              <a:t>KNITS Internship </a:t>
            </a:r>
            <a:r>
              <a:rPr lang="et-EE" sz="3600" b="0" dirty="0" smtClean="0">
                <a:solidFill>
                  <a:srgbClr val="000000"/>
                </a:solidFill>
              </a:rPr>
              <a:t>2021</a:t>
            </a:r>
            <a:endParaRPr lang="en-GB" sz="3600" b="0" dirty="0">
              <a:solidFill>
                <a:srgbClr val="000000"/>
              </a:solidFill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443" y="35061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Rechteck 3"/>
          <p:cNvSpPr>
            <a:spLocks noChangeAspect="1"/>
          </p:cNvSpPr>
          <p:nvPr/>
        </p:nvSpPr>
        <p:spPr>
          <a:xfrm>
            <a:off x="471165" y="5206214"/>
            <a:ext cx="1165897" cy="631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4" name="Rechteck 3"/>
          <p:cNvSpPr>
            <a:spLocks noChangeAspect="1"/>
          </p:cNvSpPr>
          <p:nvPr/>
        </p:nvSpPr>
        <p:spPr>
          <a:xfrm>
            <a:off x="4574375" y="5867215"/>
            <a:ext cx="3698118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06878" y="166895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528702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8194" y="317605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1604" y="4505117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3139" y="4399042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9" name="Rechteck 3"/>
          <p:cNvSpPr>
            <a:spLocks noChangeAspect="1"/>
          </p:cNvSpPr>
          <p:nvPr/>
        </p:nvSpPr>
        <p:spPr>
          <a:xfrm>
            <a:off x="1767546" y="4648798"/>
            <a:ext cx="1165897" cy="1176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0" name="Rechteck 3"/>
          <p:cNvSpPr>
            <a:spLocks noChangeAspect="1"/>
          </p:cNvSpPr>
          <p:nvPr/>
        </p:nvSpPr>
        <p:spPr>
          <a:xfrm>
            <a:off x="3058139" y="1778001"/>
            <a:ext cx="1165897" cy="4046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479894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561" y="4210012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7880" y="138253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35205" y="478723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204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1925" y="1860801"/>
            <a:ext cx="693325" cy="35325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856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25" name="Rechteck 3"/>
          <p:cNvSpPr>
            <a:spLocks noChangeAspect="1"/>
          </p:cNvSpPr>
          <p:nvPr/>
        </p:nvSpPr>
        <p:spPr>
          <a:xfrm>
            <a:off x="4575216" y="5084125"/>
            <a:ext cx="1165897" cy="7312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6" name="Rechteck 3"/>
          <p:cNvSpPr>
            <a:spLocks noChangeAspect="1"/>
          </p:cNvSpPr>
          <p:nvPr/>
        </p:nvSpPr>
        <p:spPr>
          <a:xfrm>
            <a:off x="471165" y="5867215"/>
            <a:ext cx="3752871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57678" y="599014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53814" y="5231614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05061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06596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3" name="Rechteck 3"/>
          <p:cNvSpPr>
            <a:spLocks noChangeAspect="1"/>
          </p:cNvSpPr>
          <p:nvPr/>
        </p:nvSpPr>
        <p:spPr>
          <a:xfrm>
            <a:off x="5843729" y="5112055"/>
            <a:ext cx="1165897" cy="722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4" name="Rechteck 3"/>
          <p:cNvSpPr>
            <a:spLocks noChangeAspect="1"/>
          </p:cNvSpPr>
          <p:nvPr/>
        </p:nvSpPr>
        <p:spPr>
          <a:xfrm>
            <a:off x="7038334" y="2304013"/>
            <a:ext cx="1196259" cy="353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55148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5167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3370" y="1860801"/>
            <a:ext cx="791445" cy="39134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62824" y="5233189"/>
            <a:ext cx="462204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99116" y="2459411"/>
            <a:ext cx="959092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64/51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9043" y="5973188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Internships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5" name="Rechteck 3"/>
          <p:cNvSpPr>
            <a:spLocks noChangeAspect="1"/>
          </p:cNvSpPr>
          <p:nvPr/>
        </p:nvSpPr>
        <p:spPr>
          <a:xfrm>
            <a:off x="8392459" y="5867215"/>
            <a:ext cx="3669923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023145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924680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4617" y="4629724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219501" y="5298168"/>
            <a:ext cx="639817" cy="369770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6(3)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34403" y="6020232"/>
            <a:ext cx="1570214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Recruited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8" name="Rechteck 3"/>
          <p:cNvSpPr>
            <a:spLocks noChangeAspect="1"/>
          </p:cNvSpPr>
          <p:nvPr/>
        </p:nvSpPr>
        <p:spPr>
          <a:xfrm>
            <a:off x="9627972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73285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70" name="Rechteck 3"/>
          <p:cNvSpPr>
            <a:spLocks noChangeAspect="1"/>
          </p:cNvSpPr>
          <p:nvPr/>
        </p:nvSpPr>
        <p:spPr>
          <a:xfrm>
            <a:off x="8437657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82970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" b="165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7000" y="74563"/>
            <a:ext cx="7454900" cy="864136"/>
          </a:xfrm>
          <a:solidFill>
            <a:schemeClr val="bg1"/>
          </a:solidFill>
        </p:spPr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Early connection with talents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4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32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900" y="2733513"/>
            <a:ext cx="2549882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49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9212" y="2733513"/>
            <a:ext cx="255073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46572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81457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15218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24628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16937</TotalTime>
  <Words>819</Words>
  <Application>Microsoft Office PowerPoint</Application>
  <PresentationFormat>Widescreen</PresentationFormat>
  <Paragraphs>215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Sustainable workforce growth</vt:lpstr>
      <vt:lpstr>PowerPoint Presentation</vt:lpstr>
      <vt:lpstr>PowerPoint Presentation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Junior Talent Pool</vt:lpstr>
      <vt:lpstr>Junior Talent Pool workflow</vt:lpstr>
      <vt:lpstr>PowerPoint Presentation</vt:lpstr>
      <vt:lpstr>Mentorship program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898</cp:revision>
  <dcterms:created xsi:type="dcterms:W3CDTF">2020-02-26T10:04:23Z</dcterms:created>
  <dcterms:modified xsi:type="dcterms:W3CDTF">2022-03-10T14:04:46Z</dcterms:modified>
</cp:coreProperties>
</file>