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402" r:id="rId3"/>
    <p:sldId id="403" r:id="rId4"/>
    <p:sldId id="404" r:id="rId5"/>
    <p:sldId id="405" r:id="rId6"/>
    <p:sldId id="406" r:id="rId7"/>
    <p:sldId id="407" r:id="rId8"/>
  </p:sldIdLst>
  <p:sldSz cx="9144000" cy="5143500" type="screen16x9"/>
  <p:notesSz cx="6858000" cy="9144000"/>
  <p:embeddedFontLst>
    <p:embeddedFont>
      <p:font typeface="Barlow Light" charset="0"/>
      <p:regular r:id="rId10"/>
      <p:bold r:id="rId11"/>
      <p:italic r:id="rId12"/>
      <p:boldItalic r:id="rId13"/>
    </p:embeddedFont>
    <p:embeddedFont>
      <p:font typeface="Bahnschrift Light" pitchFamily="34" charset="0"/>
      <p:regular r:id="rId14"/>
    </p:embeddedFont>
    <p:embeddedFont>
      <p:font typeface="Raleway SemiBold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24B"/>
    <a:srgbClr val="3EB1D5"/>
    <a:srgbClr val="87D8EA"/>
    <a:srgbClr val="01AFE2"/>
    <a:srgbClr val="435A72"/>
    <a:srgbClr val="C5C7C9"/>
    <a:srgbClr val="0E414A"/>
    <a:srgbClr val="61C2DD"/>
    <a:srgbClr val="3BA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CA79B213-A7B1-4D54-87E7-7F15D3F6DC19}">
  <a:tblStyle styleId="{CA79B213-A7B1-4D54-87E7-7F15D3F6DC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64" d="100"/>
          <a:sy n="164" d="100"/>
        </p:scale>
        <p:origin x="30" y="4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516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949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9748"/>
            <a:ext cx="7886700" cy="55429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EDF2B47-7C58-458B-A014-B081B81A8D06}"/>
              </a:ext>
            </a:extLst>
          </p:cNvPr>
          <p:cNvGrpSpPr/>
          <p:nvPr userDrawn="1"/>
        </p:nvGrpSpPr>
        <p:grpSpPr>
          <a:xfrm>
            <a:off x="9433982" y="1"/>
            <a:ext cx="1647523" cy="1362074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="" xmlns:a16="http://schemas.microsoft.com/office/drawing/2014/main" id="{C7ACA455-4437-4416-A6F0-33D534A6AE9F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7180DD64-6AC6-41B8-826F-6BE55763C6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787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35" descr="kn_both_pos_ank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5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rmelab.com/admin-on-rest-dem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doo.com/page/communit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doo" TargetMode="External"/><Relationship Id="rId5" Type="http://schemas.openxmlformats.org/officeDocument/2006/relationships/hyperlink" Target="https://demo5.odoo.com/web#cids=1&amp;home" TargetMode="External"/><Relationship Id="rId4" Type="http://schemas.openxmlformats.org/officeDocument/2006/relationships/hyperlink" Target="https://www.odoo.com/documentation/user/1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cd/E18727_01/nav/scm.htm" TargetMode="External"/><Relationship Id="rId7" Type="http://schemas.openxmlformats.org/officeDocument/2006/relationships/hyperlink" Target="https://github.com/openboxes/openbox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mo.openboxes.com/openboxes/auth/login" TargetMode="External"/><Relationship Id="rId5" Type="http://schemas.openxmlformats.org/officeDocument/2006/relationships/hyperlink" Target="https://openboxes.com/tutorials/" TargetMode="External"/><Relationship Id="rId4" Type="http://schemas.openxmlformats.org/officeDocument/2006/relationships/hyperlink" Target="https://docs.oracle.com/cloud/latest/netsuitecs_gs/docs.ht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firms.co/blog/best-free-open-source-procurement-softwar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oodfirms.co/blog/best-free-open-source-Warehouse-Management-Software" TargetMode="External"/><Relationship Id="rId4" Type="http://schemas.openxmlformats.org/officeDocument/2006/relationships/hyperlink" Target="https://www.goodfirms.co/blog/best-free-open-source-inventory-management-software-system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Picture 35" descr="kn_both_pos_an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Google Shape;338;p12"/>
          <p:cNvSpPr txBox="1">
            <a:spLocks/>
          </p:cNvSpPr>
          <p:nvPr/>
        </p:nvSpPr>
        <p:spPr>
          <a:xfrm>
            <a:off x="1697632" y="2787774"/>
            <a:ext cx="5322640" cy="556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t-EE" dirty="0" smtClean="0"/>
              <a:t/>
            </a:r>
            <a:br>
              <a:rPr lang="et-EE" dirty="0" smtClean="0"/>
            </a:br>
            <a:r>
              <a:rPr lang="et-EE" sz="4400" dirty="0" smtClean="0"/>
              <a:t>Portfolio </a:t>
            </a:r>
            <a:r>
              <a:rPr lang="en-US" sz="4400" dirty="0" smtClean="0"/>
              <a:t>Project</a:t>
            </a:r>
            <a:endParaRPr lang="en-US" sz="4400" dirty="0" smtClean="0"/>
          </a:p>
          <a:p>
            <a:pPr algn="ctr"/>
            <a:r>
              <a:rPr lang="en-US" sz="2800" dirty="0" smtClean="0"/>
              <a:t>Project Ideas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t-EE" sz="4400" dirty="0"/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467544" y="210444"/>
            <a:ext cx="5556965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36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KNITS</a:t>
            </a:r>
            <a:endParaRPr lang="en-US" sz="30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K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uehne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agel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I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nformation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T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echnology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chool</a:t>
            </a:r>
            <a:endParaRPr lang="en-US"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213308" y="1170534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Portfolio 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Easy Level Projects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259632" y="1166630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Library Management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1010861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1997;p32"/>
          <p:cNvSpPr txBox="1">
            <a:spLocks/>
          </p:cNvSpPr>
          <p:nvPr/>
        </p:nvSpPr>
        <p:spPr>
          <a:xfrm>
            <a:off x="1211544" y="2427734"/>
            <a:ext cx="7032864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Company books are available for employees.</a:t>
            </a:r>
            <a:b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</a:b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Employee can borrow a max number of books. </a:t>
            </a:r>
            <a:b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</a:b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Books are searchable by name, title, category.</a:t>
            </a:r>
            <a:b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</a:b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When a book is returned late borrower receives a warning. On the 3</a:t>
            </a:r>
            <a:r>
              <a:rPr lang="en-US" sz="1400" baseline="300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rd</a:t>
            </a: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 warning employee account is disabled.</a:t>
            </a: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Raleway SemiBold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0" name="Google Shape;6158;p67"/>
          <p:cNvSpPr/>
          <p:nvPr/>
        </p:nvSpPr>
        <p:spPr>
          <a:xfrm>
            <a:off x="1213308" y="2935694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997;p32"/>
          <p:cNvSpPr txBox="1">
            <a:spLocks/>
          </p:cNvSpPr>
          <p:nvPr/>
        </p:nvSpPr>
        <p:spPr>
          <a:xfrm>
            <a:off x="1259632" y="2931790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Home Office Management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42" name="Google Shape;6159;p67"/>
          <p:cNvGrpSpPr/>
          <p:nvPr/>
        </p:nvGrpSpPr>
        <p:grpSpPr>
          <a:xfrm rot="16200000">
            <a:off x="554171" y="2776021"/>
            <a:ext cx="394142" cy="711412"/>
            <a:chOff x="3314125" y="1799775"/>
            <a:chExt cx="117575" cy="208475"/>
          </a:xfrm>
        </p:grpSpPr>
        <p:sp>
          <p:nvSpPr>
            <p:cNvPr id="43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1997;p32"/>
          <p:cNvSpPr txBox="1">
            <a:spLocks/>
          </p:cNvSpPr>
          <p:nvPr/>
        </p:nvSpPr>
        <p:spPr>
          <a:xfrm>
            <a:off x="1211544" y="3939902"/>
            <a:ext cx="7032864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Company equipment are available for employees to borrow.</a:t>
            </a:r>
            <a:b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</a:b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Employee can borrow IT equipment (Screen, keyboards,..). </a:t>
            </a:r>
            <a:b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</a:b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.Reservation of equipment and return have to be managed by the software</a:t>
            </a: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Raleway SemiBold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27968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213308" y="1170534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Portfolio 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Easy Level Projects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259632" y="1166630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Home Budget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1010861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1997;p32"/>
          <p:cNvSpPr txBox="1">
            <a:spLocks/>
          </p:cNvSpPr>
          <p:nvPr/>
        </p:nvSpPr>
        <p:spPr>
          <a:xfrm>
            <a:off x="1211544" y="2319648"/>
            <a:ext cx="7032864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Track expenses.</a:t>
            </a:r>
            <a:b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</a:b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Assign a budget for each category.</a:t>
            </a:r>
            <a:b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</a:b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Check how much budget is still available before spending.</a:t>
            </a:r>
            <a:b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</a:b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Statistics and forecasting.</a:t>
            </a:r>
            <a:b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</a:br>
            <a:endParaRPr lang="en-US" sz="1400" dirty="0" smtClean="0">
              <a:solidFill>
                <a:schemeClr val="accent2"/>
              </a:solidFill>
              <a:latin typeface="Raleway SemiBold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0" name="Google Shape;6158;p67"/>
          <p:cNvSpPr/>
          <p:nvPr/>
        </p:nvSpPr>
        <p:spPr>
          <a:xfrm>
            <a:off x="1213308" y="2935694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997;p32"/>
          <p:cNvSpPr txBox="1">
            <a:spLocks/>
          </p:cNvSpPr>
          <p:nvPr/>
        </p:nvSpPr>
        <p:spPr>
          <a:xfrm>
            <a:off x="1259632" y="2931790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Quiz and Interviews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42" name="Google Shape;6159;p67"/>
          <p:cNvGrpSpPr/>
          <p:nvPr/>
        </p:nvGrpSpPr>
        <p:grpSpPr>
          <a:xfrm rot="16200000">
            <a:off x="554171" y="2776021"/>
            <a:ext cx="394142" cy="711412"/>
            <a:chOff x="3314125" y="1799775"/>
            <a:chExt cx="117575" cy="208475"/>
          </a:xfrm>
        </p:grpSpPr>
        <p:sp>
          <p:nvSpPr>
            <p:cNvPr id="43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1997;p32"/>
          <p:cNvSpPr txBox="1">
            <a:spLocks/>
          </p:cNvSpPr>
          <p:nvPr/>
        </p:nvSpPr>
        <p:spPr>
          <a:xfrm>
            <a:off x="1213308" y="4191856"/>
            <a:ext cx="7032864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/>
            </a:r>
            <a:b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</a:b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Quiz for technical Interviews.</a:t>
            </a:r>
            <a:b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</a:b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Assign score for each question and score threshold to pass the interview.</a:t>
            </a:r>
            <a:b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</a:b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Manage time necessary to finalize test.</a:t>
            </a:r>
            <a:b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</a:b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Roles as candidate and administrator.</a:t>
            </a:r>
            <a:b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</a:b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Possibility to run the quiz in learning mode: (it is possible to check correct answer on demand with explanation).</a:t>
            </a: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Raleway SemiBold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8379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213308" y="1170534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Portfolio 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Intermediate Projects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259632" y="1166630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Emulator Basic ERP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1010861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1997;p32"/>
          <p:cNvSpPr txBox="1">
            <a:spLocks/>
          </p:cNvSpPr>
          <p:nvPr/>
        </p:nvSpPr>
        <p:spPr>
          <a:xfrm>
            <a:off x="1287020" y="2031616"/>
            <a:ext cx="7032864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  <a:hlinkClick r:id="rId3"/>
              </a:rPr>
              <a:t>https://marmelab.com/admin-on-rest-demo</a:t>
            </a: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.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This is an </a:t>
            </a:r>
            <a:r>
              <a:rPr lang="en-US" sz="1400" dirty="0" err="1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erp</a:t>
            </a: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 for a fictional poster printing business. </a:t>
            </a:r>
            <a:b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</a:b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Design similar product for another type of business.</a:t>
            </a:r>
            <a:endParaRPr lang="en-US" sz="1400" dirty="0" smtClean="0">
              <a:solidFill>
                <a:schemeClr val="accent2"/>
              </a:solidFill>
              <a:latin typeface="Raleway SemiBold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0" name="Google Shape;6158;p67"/>
          <p:cNvSpPr/>
          <p:nvPr/>
        </p:nvSpPr>
        <p:spPr>
          <a:xfrm>
            <a:off x="1213308" y="2503646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997;p32"/>
          <p:cNvSpPr txBox="1">
            <a:spLocks/>
          </p:cNvSpPr>
          <p:nvPr/>
        </p:nvSpPr>
        <p:spPr>
          <a:xfrm>
            <a:off x="1259632" y="2499742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Human Resources Management System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42" name="Google Shape;6159;p67"/>
          <p:cNvGrpSpPr/>
          <p:nvPr/>
        </p:nvGrpSpPr>
        <p:grpSpPr>
          <a:xfrm rot="16200000">
            <a:off x="554171" y="2343973"/>
            <a:ext cx="394142" cy="711412"/>
            <a:chOff x="3314125" y="1799775"/>
            <a:chExt cx="117575" cy="208475"/>
          </a:xfrm>
        </p:grpSpPr>
        <p:sp>
          <p:nvSpPr>
            <p:cNvPr id="43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997;p32"/>
          <p:cNvSpPr txBox="1">
            <a:spLocks/>
          </p:cNvSpPr>
          <p:nvPr/>
        </p:nvSpPr>
        <p:spPr>
          <a:xfrm>
            <a:off x="1259632" y="3471776"/>
            <a:ext cx="7032864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Track Employees data.</a:t>
            </a:r>
            <a:b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</a:b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Working reports. </a:t>
            </a:r>
            <a:b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</a:b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Holidays. </a:t>
            </a:r>
            <a:b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</a:b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Selection and recruitment. </a:t>
            </a:r>
            <a:endParaRPr lang="en-US" sz="1400" dirty="0" smtClean="0">
              <a:solidFill>
                <a:schemeClr val="accent2"/>
              </a:solidFill>
              <a:latin typeface="Raleway SemiBold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69166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213308" y="1170534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Portfolio 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Advanced Projects (Emulators)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259632" y="1166630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Odoo</a:t>
            </a: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 (Open Source software suite for Supply Chain)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1010861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1997;p32"/>
          <p:cNvSpPr txBox="1">
            <a:spLocks/>
          </p:cNvSpPr>
          <p:nvPr/>
        </p:nvSpPr>
        <p:spPr>
          <a:xfrm>
            <a:off x="1187624" y="3183744"/>
            <a:ext cx="7032864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  <a:hlinkClick r:id="rId3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  <a:hlinkClick r:id="rId3"/>
              </a:rPr>
              <a:t>www.odoo.com/page/community</a:t>
            </a:r>
            <a:endParaRPr lang="en-US" sz="1400" dirty="0" smtClean="0">
              <a:solidFill>
                <a:schemeClr val="accent2"/>
              </a:solidFill>
              <a:latin typeface="Raleway SemiBold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/>
            </a:r>
            <a:br>
              <a:rPr lang="en-US" sz="1400" b="1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</a:br>
            <a:r>
              <a:rPr lang="en-US" sz="1400" b="1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User </a:t>
            </a:r>
            <a:r>
              <a:rPr lang="en-US" sz="1400" b="1" dirty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Manuals:</a:t>
            </a:r>
            <a:r>
              <a:rPr lang="en-US" sz="1400" dirty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/>
            </a:r>
            <a:br>
              <a:rPr lang="en-US" sz="1400" dirty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</a:br>
            <a:r>
              <a:rPr lang="en-US" sz="1400" dirty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  <a:hlinkClick r:id="rId4"/>
              </a:rPr>
              <a:t>https://www.odoo.com/documentation/user/13.0</a:t>
            </a: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  <a:hlinkClick r:id="rId4"/>
              </a:rPr>
              <a:t>/</a:t>
            </a: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/>
            </a:r>
            <a:b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</a:br>
            <a:r>
              <a:rPr lang="en-US" sz="1400" b="1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Demo:</a:t>
            </a:r>
            <a:br>
              <a:rPr lang="en-US" sz="1400" b="1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</a:b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  <a:hlinkClick r:id="rId5"/>
              </a:rPr>
              <a:t>https</a:t>
            </a:r>
            <a:r>
              <a:rPr lang="en-US" sz="1400" dirty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  <a:hlinkClick r:id="rId5"/>
              </a:rPr>
              <a:t>://demo5.odoo.com/web#cids=1&amp;home</a:t>
            </a: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=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Code </a:t>
            </a:r>
            <a:r>
              <a:rPr lang="en-US" sz="1400" dirty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/>
            </a:r>
            <a:br>
              <a:rPr lang="en-US" sz="1400" dirty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</a:b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  <a:hlinkClick r:id="rId6"/>
              </a:rPr>
              <a:t>https</a:t>
            </a:r>
            <a:r>
              <a:rPr lang="en-US" sz="1400" dirty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  <a:hlinkClick r:id="rId6"/>
              </a:rPr>
              <a:t>://</a:t>
            </a: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  <a:hlinkClick r:id="rId6"/>
              </a:rPr>
              <a:t>github.com/odoo</a:t>
            </a:r>
            <a:r>
              <a:rPr lang="en-US" sz="1400" dirty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  (Python</a:t>
            </a:r>
            <a:r>
              <a:rPr lang="en-US" sz="1400" dirty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)</a:t>
            </a:r>
            <a:endParaRPr lang="en-US" sz="1400" dirty="0" smtClean="0">
              <a:solidFill>
                <a:schemeClr val="accent2"/>
              </a:solidFill>
              <a:latin typeface="Raleway SemiBold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Raleway SemiBold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/>
            </a:r>
            <a:b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</a:br>
            <a:endParaRPr lang="en-US" sz="1400" dirty="0" smtClean="0">
              <a:solidFill>
                <a:schemeClr val="accent2"/>
              </a:solidFill>
              <a:latin typeface="Raleway SemiBold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70844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213308" y="1170534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Portfolio 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Advanced Projects (Emulators)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259632" y="1166630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Oracle Supply Chain Suite (choose a product)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1010861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1997;p32"/>
          <p:cNvSpPr txBox="1">
            <a:spLocks/>
          </p:cNvSpPr>
          <p:nvPr/>
        </p:nvSpPr>
        <p:spPr>
          <a:xfrm>
            <a:off x="1211544" y="2643758"/>
            <a:ext cx="7032864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User </a:t>
            </a:r>
            <a:r>
              <a:rPr lang="en-US" sz="1400" b="1" dirty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Manuals:</a:t>
            </a:r>
            <a:r>
              <a:rPr lang="en-US" sz="1400" dirty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/>
            </a:r>
            <a:br>
              <a:rPr lang="en-US" sz="1400" dirty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</a:br>
            <a:r>
              <a:rPr lang="en-US" sz="1400" dirty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  <a:hlinkClick r:id="rId3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  <a:hlinkClick r:id="rId3"/>
              </a:rPr>
              <a:t>docs.oracle.com/cd/E18727_01/nav/scm.htm</a:t>
            </a:r>
            <a:endParaRPr lang="en-US" sz="1400" dirty="0" smtClean="0">
              <a:solidFill>
                <a:schemeClr val="accent2"/>
              </a:solidFill>
              <a:latin typeface="Raleway SemiBold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  <a:hlinkClick r:id="rId4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  <a:hlinkClick r:id="rId4"/>
              </a:rPr>
              <a:t>docs.oracle.com/cloud/latest/netsuitecs_gs/docs.htm</a:t>
            </a:r>
            <a:endParaRPr lang="en-US" sz="1400" dirty="0" smtClean="0">
              <a:solidFill>
                <a:schemeClr val="accent2"/>
              </a:solidFill>
              <a:latin typeface="Raleway SemiBold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Raleway SemiBold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Raleway SemiBold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/>
            </a:r>
            <a:b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</a:br>
            <a:endParaRPr lang="en-US" sz="1400" dirty="0" smtClean="0">
              <a:solidFill>
                <a:schemeClr val="accent2"/>
              </a:solidFill>
              <a:latin typeface="Raleway SemiBold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0" name="Google Shape;6158;p67"/>
          <p:cNvSpPr/>
          <p:nvPr/>
        </p:nvSpPr>
        <p:spPr>
          <a:xfrm>
            <a:off x="1213308" y="2826718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997;p32"/>
          <p:cNvSpPr txBox="1">
            <a:spLocks/>
          </p:cNvSpPr>
          <p:nvPr/>
        </p:nvSpPr>
        <p:spPr>
          <a:xfrm>
            <a:off x="1259632" y="2822814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OpenBoxes</a:t>
            </a: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: ERP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12" name="Google Shape;6159;p67"/>
          <p:cNvGrpSpPr/>
          <p:nvPr/>
        </p:nvGrpSpPr>
        <p:grpSpPr>
          <a:xfrm rot="16200000">
            <a:off x="554171" y="2667045"/>
            <a:ext cx="394142" cy="711412"/>
            <a:chOff x="3314125" y="1799775"/>
            <a:chExt cx="117575" cy="208475"/>
          </a:xfrm>
        </p:grpSpPr>
        <p:sp>
          <p:nvSpPr>
            <p:cNvPr id="13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997;p32"/>
          <p:cNvSpPr txBox="1">
            <a:spLocks/>
          </p:cNvSpPr>
          <p:nvPr/>
        </p:nvSpPr>
        <p:spPr>
          <a:xfrm>
            <a:off x="1211544" y="4911936"/>
            <a:ext cx="7032864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User </a:t>
            </a:r>
            <a:r>
              <a:rPr lang="en-US" sz="1400" b="1" dirty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Manuals:</a:t>
            </a:r>
            <a:r>
              <a:rPr lang="en-US" sz="1400" dirty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/>
            </a:r>
            <a:br>
              <a:rPr lang="en-US" sz="1400" dirty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</a:br>
            <a:r>
              <a:rPr lang="en-US" sz="1400" dirty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  <a:hlinkClick r:id="rId5"/>
              </a:rPr>
              <a:t>https://openboxes.com/tutorials</a:t>
            </a: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  <a:hlinkClick r:id="rId5"/>
              </a:rPr>
              <a:t>/</a:t>
            </a:r>
            <a:endParaRPr lang="en-US" sz="1400" dirty="0" smtClean="0">
              <a:solidFill>
                <a:schemeClr val="accent2"/>
              </a:solidFill>
              <a:latin typeface="Raleway SemiBold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Demo:</a:t>
            </a:r>
            <a:br>
              <a:rPr lang="en-US" sz="1400" b="1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</a:b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  <a:hlinkClick r:id="rId6"/>
              </a:rPr>
              <a:t>https</a:t>
            </a:r>
            <a:r>
              <a:rPr lang="en-US" sz="1400" dirty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  <a:hlinkClick r:id="rId6"/>
              </a:rPr>
              <a:t>://</a:t>
            </a: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  <a:hlinkClick r:id="rId6"/>
              </a:rPr>
              <a:t>demo.openboxes.com/openboxes/auth/login</a:t>
            </a:r>
            <a:r>
              <a:rPr lang="en-US" sz="1400" dirty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/>
            </a:r>
            <a:br>
              <a:rPr lang="en-US" sz="1400" dirty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</a:br>
            <a:r>
              <a:rPr lang="en-US" sz="1400" b="1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Code:</a:t>
            </a:r>
            <a:br>
              <a:rPr lang="en-US" sz="1400" b="1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</a:b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  <a:hlinkClick r:id="rId7"/>
              </a:rPr>
              <a:t>https</a:t>
            </a:r>
            <a:r>
              <a:rPr lang="en-US" sz="1400" dirty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  <a:hlinkClick r:id="rId7"/>
              </a:rPr>
              <a:t>://</a:t>
            </a: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  <a:hlinkClick r:id="rId7"/>
              </a:rPr>
              <a:t>github.com/openboxes/openboxes</a:t>
            </a:r>
            <a:endParaRPr lang="en-US" sz="1400" dirty="0" smtClean="0">
              <a:solidFill>
                <a:schemeClr val="accent2"/>
              </a:solidFill>
              <a:latin typeface="Raleway SemiBold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Raleway SemiBold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Raleway SemiBold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Raleway SemiBold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/>
            </a:r>
            <a:b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</a:br>
            <a:endParaRPr lang="en-US" sz="1400" dirty="0" smtClean="0">
              <a:solidFill>
                <a:schemeClr val="accent2"/>
              </a:solidFill>
              <a:latin typeface="Raleway SemiBold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46101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213308" y="1062448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Portfolio 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Open Source review at </a:t>
            </a:r>
            <a:r>
              <a:rPr lang="en-US" sz="2000" dirty="0" err="1" smtClean="0">
                <a:solidFill>
                  <a:schemeClr val="lt1"/>
                </a:solidFill>
                <a:highlight>
                  <a:schemeClr val="accent2"/>
                </a:highlight>
              </a:rPr>
              <a:t>Goodfirms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259632" y="1058544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PROCUREMENT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902775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1997;p32"/>
          <p:cNvSpPr txBox="1">
            <a:spLocks/>
          </p:cNvSpPr>
          <p:nvPr/>
        </p:nvSpPr>
        <p:spPr>
          <a:xfrm>
            <a:off x="1211544" y="1671576"/>
            <a:ext cx="7032864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  <a:hlinkClick r:id="rId3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  <a:hlinkClick r:id="rId3"/>
              </a:rPr>
              <a:t>www.goodfirms.co/blog/best-free-open-source-procurement-software</a:t>
            </a:r>
            <a:endParaRPr lang="en-US" sz="1400" dirty="0" smtClean="0">
              <a:solidFill>
                <a:schemeClr val="accent2"/>
              </a:solidFill>
              <a:latin typeface="Raleway SemiBold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7" name="Google Shape;6158;p67"/>
          <p:cNvSpPr/>
          <p:nvPr/>
        </p:nvSpPr>
        <p:spPr>
          <a:xfrm>
            <a:off x="1213309" y="1819496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997;p32"/>
          <p:cNvSpPr txBox="1">
            <a:spLocks/>
          </p:cNvSpPr>
          <p:nvPr/>
        </p:nvSpPr>
        <p:spPr>
          <a:xfrm>
            <a:off x="1259633" y="1815592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INVENTORY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19" name="Google Shape;6159;p67"/>
          <p:cNvGrpSpPr/>
          <p:nvPr/>
        </p:nvGrpSpPr>
        <p:grpSpPr>
          <a:xfrm rot="16200000">
            <a:off x="554172" y="1659823"/>
            <a:ext cx="394142" cy="711412"/>
            <a:chOff x="3314125" y="1799775"/>
            <a:chExt cx="117575" cy="208475"/>
          </a:xfrm>
        </p:grpSpPr>
        <p:sp>
          <p:nvSpPr>
            <p:cNvPr id="20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1997;p32"/>
          <p:cNvSpPr txBox="1">
            <a:spLocks/>
          </p:cNvSpPr>
          <p:nvPr/>
        </p:nvSpPr>
        <p:spPr>
          <a:xfrm>
            <a:off x="1211545" y="2500632"/>
            <a:ext cx="7032864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  <a:hlinkClick r:id="rId4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  <a:hlinkClick r:id="rId4"/>
              </a:rPr>
              <a:t>www.goodfirms.co/blog/best-free-open-source-inventory-management-software-systems</a:t>
            </a:r>
            <a:endParaRPr lang="en-US" sz="1400" dirty="0" smtClean="0">
              <a:solidFill>
                <a:schemeClr val="accent2"/>
              </a:solidFill>
              <a:latin typeface="Raleway SemiBold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4" name="Google Shape;6158;p67"/>
          <p:cNvSpPr/>
          <p:nvPr/>
        </p:nvSpPr>
        <p:spPr>
          <a:xfrm>
            <a:off x="1213308" y="2755600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997;p32"/>
          <p:cNvSpPr txBox="1">
            <a:spLocks/>
          </p:cNvSpPr>
          <p:nvPr/>
        </p:nvSpPr>
        <p:spPr>
          <a:xfrm>
            <a:off x="1259632" y="2751696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TRANSPORT MANAGEMENT SYSTEM: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26" name="Google Shape;6159;p67"/>
          <p:cNvGrpSpPr/>
          <p:nvPr/>
        </p:nvGrpSpPr>
        <p:grpSpPr>
          <a:xfrm rot="16200000">
            <a:off x="554171" y="2595927"/>
            <a:ext cx="394142" cy="711412"/>
            <a:chOff x="3314125" y="1799775"/>
            <a:chExt cx="117575" cy="208475"/>
          </a:xfrm>
        </p:grpSpPr>
        <p:sp>
          <p:nvSpPr>
            <p:cNvPr id="27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1997;p32"/>
          <p:cNvSpPr txBox="1">
            <a:spLocks/>
          </p:cNvSpPr>
          <p:nvPr/>
        </p:nvSpPr>
        <p:spPr>
          <a:xfrm>
            <a:off x="1211544" y="3183744"/>
            <a:ext cx="7032864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https://www.goodfirms.co/blog/the-top-9-free-and-open-source-freight-software</a:t>
            </a: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0" name="Google Shape;6158;p67"/>
          <p:cNvSpPr/>
          <p:nvPr/>
        </p:nvSpPr>
        <p:spPr>
          <a:xfrm>
            <a:off x="1213308" y="3583766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997;p32"/>
          <p:cNvSpPr txBox="1">
            <a:spLocks/>
          </p:cNvSpPr>
          <p:nvPr/>
        </p:nvSpPr>
        <p:spPr>
          <a:xfrm>
            <a:off x="1259632" y="3579862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WAREHOUSE </a:t>
            </a:r>
            <a:r>
              <a:rPr lang="en-US" sz="1800" dirty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MANAGEMENT SOFTWARE: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42" name="Google Shape;6159;p67"/>
          <p:cNvGrpSpPr/>
          <p:nvPr/>
        </p:nvGrpSpPr>
        <p:grpSpPr>
          <a:xfrm rot="16200000">
            <a:off x="554171" y="3424093"/>
            <a:ext cx="394142" cy="711412"/>
            <a:chOff x="3314125" y="1799775"/>
            <a:chExt cx="117575" cy="208475"/>
          </a:xfrm>
        </p:grpSpPr>
        <p:sp>
          <p:nvSpPr>
            <p:cNvPr id="43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1997;p32"/>
          <p:cNvSpPr txBox="1">
            <a:spLocks/>
          </p:cNvSpPr>
          <p:nvPr/>
        </p:nvSpPr>
        <p:spPr>
          <a:xfrm>
            <a:off x="1211544" y="4300832"/>
            <a:ext cx="7032864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  <a:hlinkClick r:id="rId5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  <a:hlinkClick r:id="rId5"/>
              </a:rPr>
              <a:t>www.goodfirms.co/blog/best-free-open-source-Warehouse-Management-Software</a:t>
            </a:r>
            <a:endParaRPr lang="en-US" sz="1400" dirty="0" smtClean="0">
              <a:solidFill>
                <a:schemeClr val="accent2"/>
              </a:solidFill>
              <a:latin typeface="Raleway SemiBold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85045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4108</TotalTime>
  <Words>227</Words>
  <Application>Microsoft Office PowerPoint</Application>
  <PresentationFormat>On-screen Show (16:9)</PresentationFormat>
  <Paragraphs>68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Barlow Light</vt:lpstr>
      <vt:lpstr>Bahnschrift Light</vt:lpstr>
      <vt:lpstr>Raleway SemiBold</vt:lpstr>
      <vt:lpstr>Gaoler template</vt:lpstr>
      <vt:lpstr>PowerPoint Presentation</vt:lpstr>
      <vt:lpstr>Portfolio Project Easy Level Projects</vt:lpstr>
      <vt:lpstr>Portfolio Project Easy Level Projects</vt:lpstr>
      <vt:lpstr>Portfolio Project Intermediate Projects</vt:lpstr>
      <vt:lpstr>Portfolio Project Advanced Projects (Emulators)</vt:lpstr>
      <vt:lpstr>Portfolio Project Advanced Projects (Emulators)</vt:lpstr>
      <vt:lpstr>Portfolio Project Open Source review at Goodfirms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ADMIN</dc:creator>
  <cp:lastModifiedBy>ADMIN</cp:lastModifiedBy>
  <cp:revision>355</cp:revision>
  <dcterms:modified xsi:type="dcterms:W3CDTF">2020-08-12T13:28:42Z</dcterms:modified>
</cp:coreProperties>
</file>