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402" r:id="rId3"/>
    <p:sldId id="401" r:id="rId4"/>
    <p:sldId id="403" r:id="rId5"/>
    <p:sldId id="404" r:id="rId6"/>
    <p:sldId id="405" r:id="rId7"/>
    <p:sldId id="406" r:id="rId8"/>
  </p:sldIdLst>
  <p:sldSz cx="9144000" cy="5143500" type="screen16x9"/>
  <p:notesSz cx="6858000" cy="9144000"/>
  <p:embeddedFontLst>
    <p:embeddedFont>
      <p:font typeface="Raleway SemiBold" charset="0"/>
      <p:regular r:id="rId10"/>
      <p:bold r:id="rId11"/>
      <p:italic r:id="rId12"/>
      <p:boldItalic r:id="rId13"/>
    </p:embeddedFont>
    <p:embeddedFont>
      <p:font typeface="Barlow Light" charset="0"/>
      <p:regular r:id="rId14"/>
      <p:bold r:id="rId15"/>
      <p:italic r:id="rId16"/>
      <p:boldItalic r:id="rId17"/>
    </p:embeddedFont>
    <p:embeddedFont>
      <p:font typeface="Bahnschrift Light" pitchFamily="3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24B"/>
    <a:srgbClr val="3EB1D5"/>
    <a:srgbClr val="87D8EA"/>
    <a:srgbClr val="01AFE2"/>
    <a:srgbClr val="435A72"/>
    <a:srgbClr val="C5C7C9"/>
    <a:srgbClr val="0E414A"/>
    <a:srgbClr val="61C2DD"/>
    <a:srgbClr val="3BA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79B213-A7B1-4D54-87E7-7F15D3F6DC19}">
  <a:tblStyle styleId="{CA79B213-A7B1-4D54-87E7-7F15D3F6D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114" y="-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51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949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9748"/>
            <a:ext cx="7886700" cy="55429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EDF2B47-7C58-458B-A014-B081B81A8D06}"/>
              </a:ext>
            </a:extLst>
          </p:cNvPr>
          <p:cNvGrpSpPr/>
          <p:nvPr userDrawn="1"/>
        </p:nvGrpSpPr>
        <p:grpSpPr>
          <a:xfrm>
            <a:off x="9433982" y="1"/>
            <a:ext cx="1647523" cy="1362074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xmlns="" id="{C7ACA455-4437-4416-A6F0-33D534A6AE9F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7180DD64-6AC6-41B8-826F-6BE55763C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787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5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hubspot.com/service/product-own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dernanalyst.com/Careers/InterviewQuestions/tabid/128/ID/2209/List-the-steps-you-would-take-to-bring-a-product-from-idea-to-deployment-and-beyond.aspx" TargetMode="External"/><Relationship Id="rId5" Type="http://schemas.openxmlformats.org/officeDocument/2006/relationships/hyperlink" Target="https://qmo.io/blog/acceptance-criteria/" TargetMode="External"/><Relationship Id="rId4" Type="http://schemas.openxmlformats.org/officeDocument/2006/relationships/hyperlink" Target="https://capgemini.github.io/agile/invest-in-user-storie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ira/jira_dashboard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gilesparks.com/resources/topicsubject-reading-lists/product-ownership-reading-list" TargetMode="External"/><Relationship Id="rId4" Type="http://schemas.openxmlformats.org/officeDocument/2006/relationships/hyperlink" Target="https://www.atlassian.com/software/jira/guid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hVi8kCwz5uvBiRCJp9-75yNSnCBcDrW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UlW2xCZpeRM" TargetMode="External"/><Relationship Id="rId5" Type="http://schemas.openxmlformats.org/officeDocument/2006/relationships/hyperlink" Target="https://www.youtube.com/watch?v=pXsPIYwTg64" TargetMode="External"/><Relationship Id="rId4" Type="http://schemas.openxmlformats.org/officeDocument/2006/relationships/hyperlink" Target="https://www.youtube.com/playlist?list=PLhVi8kCwz5uvwDF_c4LDRSOehj7qoC9-h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BUu5aGDLKnbeEx8U-5r436bw6p9wv1rS" TargetMode="External"/><Relationship Id="rId7" Type="http://schemas.openxmlformats.org/officeDocument/2006/relationships/hyperlink" Target="https://www.youtube.com/watch?v=DaOw4xXAnUo&amp;list=PLAucYnTm2adzZtkgw4-zRXN-1NNjmZWA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playlist?list=PLTgRMOcmRb3Mnnvcyk7TiBmc4eXxvv_pG" TargetMode="External"/><Relationship Id="rId5" Type="http://schemas.openxmlformats.org/officeDocument/2006/relationships/hyperlink" Target="https://www.youtube.com/watch?v=i69U0lvi89c&amp;t=15s" TargetMode="External"/><Relationship Id="rId4" Type="http://schemas.openxmlformats.org/officeDocument/2006/relationships/hyperlink" Target="https://www.youtube.com/watch?v=zB9WuYE1REI&amp;list=PLEJZyr6k_ykICLL6DbCvXuB_Uiau60-v7&amp;index=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jira" TargetMode="External"/><Relationship Id="rId7" Type="http://schemas.openxmlformats.org/officeDocument/2006/relationships/hyperlink" Target="https://www.agilesparks.com/blo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gileme.com.au/wiki/Main_Page" TargetMode="External"/><Relationship Id="rId5" Type="http://schemas.openxmlformats.org/officeDocument/2006/relationships/hyperlink" Target="https://www.atlassian.com/agile" TargetMode="External"/><Relationship Id="rId4" Type="http://schemas.openxmlformats.org/officeDocument/2006/relationships/hyperlink" Target="https://www.scrum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ThePrefectBA/playlist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c/Developmentthatpays/playlis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icture 35" descr="kn_both_pos_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338;p12"/>
          <p:cNvSpPr txBox="1">
            <a:spLocks/>
          </p:cNvSpPr>
          <p:nvPr/>
        </p:nvSpPr>
        <p:spPr>
          <a:xfrm>
            <a:off x="1697632" y="2663577"/>
            <a:ext cx="5322640" cy="77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algn="ctr"/>
            <a:r>
              <a:rPr lang="et-EE" dirty="0" smtClean="0"/>
              <a:t/>
            </a:r>
            <a:br>
              <a:rPr lang="et-EE" dirty="0" smtClean="0"/>
            </a:br>
            <a:r>
              <a:rPr lang="en-US" sz="4400" b="1" dirty="0" err="1" smtClean="0">
                <a:solidFill>
                  <a:srgbClr val="435A72"/>
                </a:solidFill>
              </a:rPr>
              <a:t>YOU</a:t>
            </a:r>
            <a:r>
              <a:rPr lang="en-US" sz="4400" dirty="0" err="1" smtClean="0"/>
              <a:t>nicorn</a:t>
            </a:r>
            <a:endParaRPr lang="en-US" sz="4400" dirty="0" smtClean="0"/>
          </a:p>
          <a:p>
            <a:pPr algn="ctr"/>
            <a:r>
              <a:rPr lang="en-US" sz="2800" dirty="0" smtClean="0"/>
              <a:t>Product Owner Resources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t-EE" sz="4400" dirty="0"/>
          </a:p>
        </p:txBody>
      </p:sp>
      <p:sp>
        <p:nvSpPr>
          <p:cNvPr id="5" name="Google Shape;1014;p22"/>
          <p:cNvSpPr txBox="1">
            <a:spLocks/>
          </p:cNvSpPr>
          <p:nvPr/>
        </p:nvSpPr>
        <p:spPr>
          <a:xfrm>
            <a:off x="467544" y="210444"/>
            <a:ext cx="5556965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360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KNITS</a:t>
            </a:r>
            <a:endParaRPr lang="en-US" sz="3000" dirty="0" smtClean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>
              <a:lnSpc>
                <a:spcPct val="115000"/>
              </a:lnSpc>
            </a:pP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K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uehne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agel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I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nformation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T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echnology </a:t>
            </a:r>
            <a:r>
              <a:rPr lang="en-US" sz="2000" b="1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S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chool</a:t>
            </a:r>
            <a:endParaRPr lang="en-US"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495534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dirty="0" err="1" smtClean="0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Agile and Product Owner 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491630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What is Product Owner: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335861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213308" y="2211710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259632" y="2221075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User Stories and INVEST principles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554172" y="2062272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1997;p32"/>
          <p:cNvSpPr txBox="1">
            <a:spLocks/>
          </p:cNvSpPr>
          <p:nvPr/>
        </p:nvSpPr>
        <p:spPr>
          <a:xfrm>
            <a:off x="1211544" y="2103624"/>
            <a:ext cx="5880736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3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3"/>
              </a:rPr>
              <a:t>blog.hubspot.com/service/product-owner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251520" y="987574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Suggested Readings</a:t>
            </a:r>
          </a:p>
        </p:txBody>
      </p:sp>
      <p:sp>
        <p:nvSpPr>
          <p:cNvPr id="38" name="Google Shape;1997;p32"/>
          <p:cNvSpPr txBox="1">
            <a:spLocks/>
          </p:cNvSpPr>
          <p:nvPr/>
        </p:nvSpPr>
        <p:spPr>
          <a:xfrm>
            <a:off x="1187624" y="2823704"/>
            <a:ext cx="712879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4"/>
              </a:rPr>
              <a:t>https://capgemini.github.io/agile/invest-in-user-stories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4"/>
              </a:rPr>
              <a:t>/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5" name="Google Shape;6158;p67"/>
          <p:cNvSpPr/>
          <p:nvPr/>
        </p:nvSpPr>
        <p:spPr>
          <a:xfrm>
            <a:off x="1213308" y="3007702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997;p32"/>
          <p:cNvSpPr txBox="1">
            <a:spLocks/>
          </p:cNvSpPr>
          <p:nvPr/>
        </p:nvSpPr>
        <p:spPr>
          <a:xfrm>
            <a:off x="1259632" y="3003798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User 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Stories </a:t>
            </a: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and Acceptance 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Criteria: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7" name="Google Shape;6159;p67"/>
          <p:cNvGrpSpPr/>
          <p:nvPr/>
        </p:nvGrpSpPr>
        <p:grpSpPr>
          <a:xfrm rot="16200000">
            <a:off x="554171" y="2848029"/>
            <a:ext cx="394142" cy="711412"/>
            <a:chOff x="3314125" y="1799775"/>
            <a:chExt cx="117575" cy="208475"/>
          </a:xfrm>
        </p:grpSpPr>
        <p:sp>
          <p:nvSpPr>
            <p:cNvPr id="28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1997;p32"/>
          <p:cNvSpPr txBox="1">
            <a:spLocks/>
          </p:cNvSpPr>
          <p:nvPr/>
        </p:nvSpPr>
        <p:spPr>
          <a:xfrm>
            <a:off x="1187624" y="3687800"/>
            <a:ext cx="5880736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5"/>
              </a:rPr>
              <a:t>https://qmo.io/blog/acceptance-criteria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5"/>
              </a:rPr>
              <a:t>/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sz="2800" b="1" dirty="0" smtClean="0">
              <a:solidFill>
                <a:schemeClr val="accent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2" name="Google Shape;6158;p67"/>
          <p:cNvSpPr/>
          <p:nvPr/>
        </p:nvSpPr>
        <p:spPr>
          <a:xfrm>
            <a:off x="1213308" y="3727782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997;p32"/>
          <p:cNvSpPr txBox="1">
            <a:spLocks/>
          </p:cNvSpPr>
          <p:nvPr/>
        </p:nvSpPr>
        <p:spPr>
          <a:xfrm>
            <a:off x="1259632" y="3723878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From </a:t>
            </a: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Idea to Product: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34" name="Google Shape;6159;p67"/>
          <p:cNvGrpSpPr/>
          <p:nvPr/>
        </p:nvGrpSpPr>
        <p:grpSpPr>
          <a:xfrm rot="16200000">
            <a:off x="554171" y="3568109"/>
            <a:ext cx="394142" cy="711412"/>
            <a:chOff x="3314125" y="1799775"/>
            <a:chExt cx="117575" cy="208475"/>
          </a:xfrm>
        </p:grpSpPr>
        <p:sp>
          <p:nvSpPr>
            <p:cNvPr id="3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1997;p32"/>
          <p:cNvSpPr txBox="1">
            <a:spLocks/>
          </p:cNvSpPr>
          <p:nvPr/>
        </p:nvSpPr>
        <p:spPr>
          <a:xfrm>
            <a:off x="1187624" y="4371950"/>
            <a:ext cx="7272808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6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6"/>
              </a:rPr>
              <a:t>www.modernanalyst.com/Careers/InterviewQuestions/tabid/128/ID/2209/List-the-steps-you-would-take-to-bring-a-product-from-idea-to-deployment-and-beyond.aspx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27968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213308" y="1746597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err="1" smtClean="0">
                <a:solidFill>
                  <a:schemeClr val="lt1"/>
                </a:solidFill>
                <a:highlight>
                  <a:schemeClr val="accent2"/>
                </a:highlight>
              </a:rPr>
              <a:t>Atlassian</a:t>
            </a: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 JIRA 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742693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Introduction and Basics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586924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213308" y="2715766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259632" y="2725131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Complete documentation @</a:t>
            </a:r>
            <a:r>
              <a:rPr lang="en-US" sz="1800" dirty="0" err="1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Atlassian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554172" y="2566328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1997;p32"/>
          <p:cNvSpPr txBox="1">
            <a:spLocks/>
          </p:cNvSpPr>
          <p:nvPr/>
        </p:nvSpPr>
        <p:spPr>
          <a:xfrm>
            <a:off x="1187624" y="2247640"/>
            <a:ext cx="5880736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3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3"/>
              </a:rPr>
              <a:t>www.tutorialspoint.com/jira/jira_dashboard.htm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251520" y="987574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Suggested Readings</a:t>
            </a:r>
          </a:p>
        </p:txBody>
      </p:sp>
      <p:sp>
        <p:nvSpPr>
          <p:cNvPr id="38" name="Google Shape;1997;p32"/>
          <p:cNvSpPr txBox="1">
            <a:spLocks/>
          </p:cNvSpPr>
          <p:nvPr/>
        </p:nvSpPr>
        <p:spPr>
          <a:xfrm>
            <a:off x="1211544" y="3291830"/>
            <a:ext cx="5880736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4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4"/>
              </a:rPr>
              <a:t>www.atlassian.com/software/jira/guides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0" name="Google Shape;6158;p67"/>
          <p:cNvSpPr/>
          <p:nvPr/>
        </p:nvSpPr>
        <p:spPr>
          <a:xfrm>
            <a:off x="1213308" y="3750443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997;p32"/>
          <p:cNvSpPr txBox="1">
            <a:spLocks/>
          </p:cNvSpPr>
          <p:nvPr/>
        </p:nvSpPr>
        <p:spPr>
          <a:xfrm>
            <a:off x="1259632" y="3759808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Additional resources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42" name="Google Shape;6159;p67"/>
          <p:cNvGrpSpPr/>
          <p:nvPr/>
        </p:nvGrpSpPr>
        <p:grpSpPr>
          <a:xfrm rot="16200000">
            <a:off x="554172" y="3601005"/>
            <a:ext cx="394142" cy="711412"/>
            <a:chOff x="3314125" y="1799775"/>
            <a:chExt cx="117575" cy="208475"/>
          </a:xfrm>
        </p:grpSpPr>
        <p:sp>
          <p:nvSpPr>
            <p:cNvPr id="43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1997;p32"/>
          <p:cNvSpPr txBox="1">
            <a:spLocks/>
          </p:cNvSpPr>
          <p:nvPr/>
        </p:nvSpPr>
        <p:spPr>
          <a:xfrm>
            <a:off x="1187624" y="4407880"/>
            <a:ext cx="7272808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5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5"/>
              </a:rPr>
              <a:t>www.agilesparks.com/resources/topicsubject-reading-lists/product-ownership-reading-list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09008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158;p67"/>
          <p:cNvSpPr/>
          <p:nvPr/>
        </p:nvSpPr>
        <p:spPr>
          <a:xfrm>
            <a:off x="1187624" y="1746597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Agile and JIRA 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1" name="Google Shape;1997;p32"/>
          <p:cNvSpPr txBox="1">
            <a:spLocks/>
          </p:cNvSpPr>
          <p:nvPr/>
        </p:nvSpPr>
        <p:spPr>
          <a:xfrm>
            <a:off x="1259632" y="1742693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KNITS Agile Playlist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74" name="Google Shape;6159;p67"/>
          <p:cNvGrpSpPr/>
          <p:nvPr/>
        </p:nvGrpSpPr>
        <p:grpSpPr>
          <a:xfrm rot="16200000">
            <a:off x="554171" y="1586924"/>
            <a:ext cx="394142" cy="711412"/>
            <a:chOff x="3314125" y="1799775"/>
            <a:chExt cx="117575" cy="208475"/>
          </a:xfrm>
        </p:grpSpPr>
        <p:sp>
          <p:nvSpPr>
            <p:cNvPr id="7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158;p67"/>
          <p:cNvSpPr/>
          <p:nvPr/>
        </p:nvSpPr>
        <p:spPr>
          <a:xfrm>
            <a:off x="1213308" y="2571750"/>
            <a:ext cx="7031100" cy="392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97;p32"/>
          <p:cNvSpPr txBox="1">
            <a:spLocks/>
          </p:cNvSpPr>
          <p:nvPr/>
        </p:nvSpPr>
        <p:spPr>
          <a:xfrm>
            <a:off x="1259632" y="2581115"/>
            <a:ext cx="58807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KNITS </a:t>
            </a:r>
            <a:r>
              <a:rPr lang="en-US" sz="1800" dirty="0" err="1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Jira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Playlist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80" name="Google Shape;6159;p67"/>
          <p:cNvGrpSpPr/>
          <p:nvPr/>
        </p:nvGrpSpPr>
        <p:grpSpPr>
          <a:xfrm rot="16200000">
            <a:off x="554172" y="2422312"/>
            <a:ext cx="394142" cy="711412"/>
            <a:chOff x="3314125" y="1799775"/>
            <a:chExt cx="117575" cy="208475"/>
          </a:xfrm>
        </p:grpSpPr>
        <p:sp>
          <p:nvSpPr>
            <p:cNvPr id="81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1997;p32"/>
          <p:cNvSpPr txBox="1">
            <a:spLocks/>
          </p:cNvSpPr>
          <p:nvPr/>
        </p:nvSpPr>
        <p:spPr>
          <a:xfrm>
            <a:off x="1187624" y="2319648"/>
            <a:ext cx="712879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3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3"/>
              </a:rPr>
              <a:t>www.youtube.com/playlist?list=PLhVi8kCwz5uvBiRCJp9-75yNSnCBcDrWN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251520" y="987574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Suggested Videos</a:t>
            </a:r>
          </a:p>
        </p:txBody>
      </p:sp>
      <p:sp>
        <p:nvSpPr>
          <p:cNvPr id="38" name="Google Shape;1997;p32"/>
          <p:cNvSpPr txBox="1">
            <a:spLocks/>
          </p:cNvSpPr>
          <p:nvPr/>
        </p:nvSpPr>
        <p:spPr>
          <a:xfrm>
            <a:off x="1211544" y="3147814"/>
            <a:ext cx="710487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4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4"/>
              </a:rPr>
              <a:t>www.youtube.com/playlist?list=PLhVi8kCwz5uvwDF_c4LDRSOehj7qoC9-h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0" name="Google Shape;6158;p67"/>
          <p:cNvSpPr/>
          <p:nvPr/>
        </p:nvSpPr>
        <p:spPr>
          <a:xfrm>
            <a:off x="1213308" y="3363838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997;p32"/>
          <p:cNvSpPr txBox="1">
            <a:spLocks/>
          </p:cNvSpPr>
          <p:nvPr/>
        </p:nvSpPr>
        <p:spPr>
          <a:xfrm>
            <a:off x="1259632" y="3373203"/>
            <a:ext cx="7056784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Case study walkthrough: (Long but has links to chapters)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42" name="Google Shape;6159;p67"/>
          <p:cNvGrpSpPr/>
          <p:nvPr/>
        </p:nvGrpSpPr>
        <p:grpSpPr>
          <a:xfrm rot="16200000">
            <a:off x="554172" y="3214400"/>
            <a:ext cx="394142" cy="711412"/>
            <a:chOff x="3314125" y="1799775"/>
            <a:chExt cx="117575" cy="208475"/>
          </a:xfrm>
        </p:grpSpPr>
        <p:sp>
          <p:nvSpPr>
            <p:cNvPr id="43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1997;p32"/>
          <p:cNvSpPr txBox="1">
            <a:spLocks/>
          </p:cNvSpPr>
          <p:nvPr/>
        </p:nvSpPr>
        <p:spPr>
          <a:xfrm>
            <a:off x="1187624" y="3975832"/>
            <a:ext cx="7272808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5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5"/>
              </a:rPr>
              <a:t>www.youtube.com/watch?v=pXsPIYwTg64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5" name="Google Shape;6158;p67"/>
          <p:cNvSpPr/>
          <p:nvPr/>
        </p:nvSpPr>
        <p:spPr>
          <a:xfrm>
            <a:off x="1213307" y="4227934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997;p32"/>
          <p:cNvSpPr txBox="1">
            <a:spLocks/>
          </p:cNvSpPr>
          <p:nvPr/>
        </p:nvSpPr>
        <p:spPr>
          <a:xfrm>
            <a:off x="1259631" y="4237299"/>
            <a:ext cx="7056784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Interview for self evaluation On Agile and Product Owner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27" name="Google Shape;6159;p67"/>
          <p:cNvGrpSpPr/>
          <p:nvPr/>
        </p:nvGrpSpPr>
        <p:grpSpPr>
          <a:xfrm rot="16200000">
            <a:off x="554171" y="4078496"/>
            <a:ext cx="394142" cy="711412"/>
            <a:chOff x="3314125" y="1799775"/>
            <a:chExt cx="117575" cy="208475"/>
          </a:xfrm>
        </p:grpSpPr>
        <p:sp>
          <p:nvSpPr>
            <p:cNvPr id="28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1997;p32"/>
          <p:cNvSpPr txBox="1">
            <a:spLocks/>
          </p:cNvSpPr>
          <p:nvPr/>
        </p:nvSpPr>
        <p:spPr>
          <a:xfrm>
            <a:off x="1187623" y="4839928"/>
            <a:ext cx="7272808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6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ea typeface="Raleway SemiBold"/>
                <a:cs typeface="Raleway SemiBold"/>
                <a:sym typeface="Raleway SemiBold"/>
                <a:hlinkClick r:id="rId6"/>
              </a:rPr>
              <a:t>www.youtube.com/watch?v=UlW2xCZpeRM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27406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Additional Resources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36" name="Google Shape;1997;p32"/>
          <p:cNvSpPr txBox="1">
            <a:spLocks/>
          </p:cNvSpPr>
          <p:nvPr/>
        </p:nvSpPr>
        <p:spPr>
          <a:xfrm>
            <a:off x="1115615" y="2103624"/>
            <a:ext cx="712879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Bahnschrift Light" pitchFamily="34" charset="0"/>
                <a:hlinkClick r:id="rId3"/>
              </a:rPr>
              <a:t>https://</a:t>
            </a:r>
            <a:r>
              <a:rPr lang="en-US" sz="1400" dirty="0" smtClean="0">
                <a:latin typeface="Bahnschrift Light" pitchFamily="34" charset="0"/>
                <a:hlinkClick r:id="rId3"/>
              </a:rPr>
              <a:t>www.youtube.com/playlist?list=PLBUu5aGDLKnbeEx8U-5r436bw6p9wv1rS</a:t>
            </a:r>
            <a:endParaRPr lang="en-US" sz="1400" dirty="0" smtClean="0">
              <a:latin typeface="Bahnschrift Light" pitchFamily="34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251520" y="987574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Videos</a:t>
            </a:r>
          </a:p>
        </p:txBody>
      </p:sp>
      <p:sp>
        <p:nvSpPr>
          <p:cNvPr id="33" name="Google Shape;6158;p67"/>
          <p:cNvSpPr/>
          <p:nvPr/>
        </p:nvSpPr>
        <p:spPr>
          <a:xfrm>
            <a:off x="1141299" y="1491630"/>
            <a:ext cx="6959091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997;p32"/>
          <p:cNvSpPr txBox="1">
            <a:spLocks/>
          </p:cNvSpPr>
          <p:nvPr/>
        </p:nvSpPr>
        <p:spPr>
          <a:xfrm>
            <a:off x="1187623" y="1500995"/>
            <a:ext cx="6912767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Agile Playlist (Animations)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35" name="Google Shape;6159;p67"/>
          <p:cNvGrpSpPr/>
          <p:nvPr/>
        </p:nvGrpSpPr>
        <p:grpSpPr>
          <a:xfrm rot="16200000">
            <a:off x="482163" y="1342192"/>
            <a:ext cx="394142" cy="711412"/>
            <a:chOff x="3314125" y="1799775"/>
            <a:chExt cx="117575" cy="208475"/>
          </a:xfrm>
        </p:grpSpPr>
        <p:sp>
          <p:nvSpPr>
            <p:cNvPr id="47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6158;p67"/>
          <p:cNvSpPr/>
          <p:nvPr/>
        </p:nvSpPr>
        <p:spPr>
          <a:xfrm>
            <a:off x="1141299" y="3723878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997;p32"/>
          <p:cNvSpPr txBox="1">
            <a:spLocks/>
          </p:cNvSpPr>
          <p:nvPr/>
        </p:nvSpPr>
        <p:spPr>
          <a:xfrm>
            <a:off x="1259632" y="3733243"/>
            <a:ext cx="7056784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Product management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54" name="Google Shape;6159;p67"/>
          <p:cNvGrpSpPr/>
          <p:nvPr/>
        </p:nvGrpSpPr>
        <p:grpSpPr>
          <a:xfrm rot="16200000">
            <a:off x="482163" y="3574440"/>
            <a:ext cx="394142" cy="711412"/>
            <a:chOff x="3314125" y="1799775"/>
            <a:chExt cx="117575" cy="208475"/>
          </a:xfrm>
        </p:grpSpPr>
        <p:sp>
          <p:nvSpPr>
            <p:cNvPr id="5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6158;p67"/>
          <p:cNvSpPr/>
          <p:nvPr/>
        </p:nvSpPr>
        <p:spPr>
          <a:xfrm>
            <a:off x="1141299" y="2355726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6159;p67"/>
          <p:cNvGrpSpPr/>
          <p:nvPr/>
        </p:nvGrpSpPr>
        <p:grpSpPr>
          <a:xfrm rot="16200000">
            <a:off x="482163" y="2206288"/>
            <a:ext cx="394142" cy="711412"/>
            <a:chOff x="3314125" y="1799775"/>
            <a:chExt cx="117575" cy="208475"/>
          </a:xfrm>
        </p:grpSpPr>
        <p:sp>
          <p:nvSpPr>
            <p:cNvPr id="60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1997;p32"/>
          <p:cNvSpPr txBox="1">
            <a:spLocks/>
          </p:cNvSpPr>
          <p:nvPr/>
        </p:nvSpPr>
        <p:spPr>
          <a:xfrm>
            <a:off x="1187624" y="2362948"/>
            <a:ext cx="7056784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Jira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Playlists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4" name="Google Shape;1997;p32"/>
          <p:cNvSpPr txBox="1">
            <a:spLocks/>
          </p:cNvSpPr>
          <p:nvPr/>
        </p:nvSpPr>
        <p:spPr>
          <a:xfrm>
            <a:off x="1182203" y="4443958"/>
            <a:ext cx="748883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hlinkClick r:id="rId4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hlinkClick r:id="rId4"/>
              </a:rPr>
              <a:t>www.youtube.com/watch?v=zB9WuYE1REI&amp;list=PLEJZyr6k_ykICLL6DbCvXuB_Uiau60-v7&amp;index=1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5" name="Google Shape;1997;p32"/>
          <p:cNvSpPr txBox="1">
            <a:spLocks/>
          </p:cNvSpPr>
          <p:nvPr/>
        </p:nvSpPr>
        <p:spPr>
          <a:xfrm>
            <a:off x="1187624" y="4911936"/>
            <a:ext cx="748883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hlinkClick r:id="rId5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hlinkClick r:id="rId5"/>
              </a:rPr>
              <a:t>www.youtube.com/watch?v=i69U0lvi89c&amp;t=15s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6" name="Google Shape;1997;p32"/>
          <p:cNvSpPr txBox="1">
            <a:spLocks/>
          </p:cNvSpPr>
          <p:nvPr/>
        </p:nvSpPr>
        <p:spPr>
          <a:xfrm>
            <a:off x="1187624" y="2931790"/>
            <a:ext cx="712879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hlinkClick r:id="rId6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hlinkClick r:id="rId6"/>
              </a:rPr>
              <a:t>www.youtube.com/playlist?list=PLTgRMOcmRb3Mnnvcyk7TiBmc4eXxvv_pG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7" name="Google Shape;1997;p32"/>
          <p:cNvSpPr txBox="1">
            <a:spLocks/>
          </p:cNvSpPr>
          <p:nvPr/>
        </p:nvSpPr>
        <p:spPr>
          <a:xfrm>
            <a:off x="1187624" y="3363838"/>
            <a:ext cx="712879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hlinkClick r:id="rId7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hlinkClick r:id="rId7"/>
              </a:rPr>
              <a:t>www.youtube.com/watch?v=DaOw4xXAnUo&amp;list=PLAucYnTm2adzZtkgw4-zRXN-1NNjmZWAu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15103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Learning Sources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36" name="Google Shape;1997;p32"/>
          <p:cNvSpPr txBox="1">
            <a:spLocks/>
          </p:cNvSpPr>
          <p:nvPr/>
        </p:nvSpPr>
        <p:spPr>
          <a:xfrm>
            <a:off x="1115616" y="2067694"/>
            <a:ext cx="712879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Bahnschrift Light" pitchFamily="34" charset="0"/>
                <a:hlinkClick r:id="rId3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hlinkClick r:id="rId3"/>
              </a:rPr>
              <a:t>www.atlassian.com/jira</a:t>
            </a: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251520" y="987574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Blogs and Guides</a:t>
            </a:r>
          </a:p>
        </p:txBody>
      </p:sp>
      <p:sp>
        <p:nvSpPr>
          <p:cNvPr id="33" name="Google Shape;6158;p67"/>
          <p:cNvSpPr/>
          <p:nvPr/>
        </p:nvSpPr>
        <p:spPr>
          <a:xfrm>
            <a:off x="1141299" y="1635646"/>
            <a:ext cx="6959091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997;p32"/>
          <p:cNvSpPr txBox="1">
            <a:spLocks/>
          </p:cNvSpPr>
          <p:nvPr/>
        </p:nvSpPr>
        <p:spPr>
          <a:xfrm>
            <a:off x="1187623" y="1645011"/>
            <a:ext cx="6912767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Atlassian</a:t>
            </a: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35" name="Google Shape;6159;p67"/>
          <p:cNvGrpSpPr/>
          <p:nvPr/>
        </p:nvGrpSpPr>
        <p:grpSpPr>
          <a:xfrm rot="16200000">
            <a:off x="482163" y="1486208"/>
            <a:ext cx="394142" cy="711412"/>
            <a:chOff x="3314125" y="1799775"/>
            <a:chExt cx="117575" cy="208475"/>
          </a:xfrm>
        </p:grpSpPr>
        <p:sp>
          <p:nvSpPr>
            <p:cNvPr id="47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6158;p67"/>
          <p:cNvSpPr/>
          <p:nvPr/>
        </p:nvSpPr>
        <p:spPr>
          <a:xfrm>
            <a:off x="1141299" y="2931790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997;p32"/>
          <p:cNvSpPr txBox="1">
            <a:spLocks/>
          </p:cNvSpPr>
          <p:nvPr/>
        </p:nvSpPr>
        <p:spPr>
          <a:xfrm>
            <a:off x="1259632" y="2941155"/>
            <a:ext cx="7056784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Agile: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54" name="Google Shape;6159;p67"/>
          <p:cNvGrpSpPr/>
          <p:nvPr/>
        </p:nvGrpSpPr>
        <p:grpSpPr>
          <a:xfrm rot="16200000">
            <a:off x="482163" y="2782352"/>
            <a:ext cx="394142" cy="711412"/>
            <a:chOff x="3314125" y="1799775"/>
            <a:chExt cx="117575" cy="208475"/>
          </a:xfrm>
        </p:grpSpPr>
        <p:sp>
          <p:nvSpPr>
            <p:cNvPr id="5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1997;p32"/>
          <p:cNvSpPr txBox="1">
            <a:spLocks/>
          </p:cNvSpPr>
          <p:nvPr/>
        </p:nvSpPr>
        <p:spPr>
          <a:xfrm>
            <a:off x="1141299" y="3543784"/>
            <a:ext cx="748883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hlinkClick r:id="rId4"/>
              </a:rPr>
              <a:t>https://www.scrum.org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hlinkClick r:id="rId4"/>
              </a:rPr>
              <a:t>/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7" name="Google Shape;1997;p32"/>
          <p:cNvSpPr txBox="1">
            <a:spLocks/>
          </p:cNvSpPr>
          <p:nvPr/>
        </p:nvSpPr>
        <p:spPr>
          <a:xfrm>
            <a:off x="1115616" y="2391656"/>
            <a:ext cx="712879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Bahnschrift Light" pitchFamily="34" charset="0"/>
                <a:hlinkClick r:id="rId5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hlinkClick r:id="rId5"/>
              </a:rPr>
              <a:t>www.atlassian.com/agile</a:t>
            </a: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8" name="Google Shape;1997;p32"/>
          <p:cNvSpPr txBox="1">
            <a:spLocks/>
          </p:cNvSpPr>
          <p:nvPr/>
        </p:nvSpPr>
        <p:spPr>
          <a:xfrm>
            <a:off x="1115616" y="3651870"/>
            <a:ext cx="748883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Bahnschrift Light" pitchFamily="34" charset="0"/>
                <a:hlinkClick r:id="rId6"/>
              </a:rPr>
              <a:t>http://</a:t>
            </a:r>
            <a:r>
              <a:rPr lang="en-US" sz="1400" dirty="0" smtClean="0">
                <a:latin typeface="Bahnschrift Light" pitchFamily="34" charset="0"/>
                <a:hlinkClick r:id="rId6"/>
              </a:rPr>
              <a:t>www.agileme.com.au/wiki/Main_Page</a:t>
            </a: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9" name="Google Shape;1997;p32"/>
          <p:cNvSpPr txBox="1">
            <a:spLocks/>
          </p:cNvSpPr>
          <p:nvPr/>
        </p:nvSpPr>
        <p:spPr>
          <a:xfrm>
            <a:off x="1115616" y="4191856"/>
            <a:ext cx="748883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hlinkClick r:id="rId7"/>
              </a:rPr>
              <a:t>https://www.agilesparks.com/blog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hlinkClick r:id="rId7"/>
              </a:rPr>
              <a:t>/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3496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179512" y="3448"/>
            <a:ext cx="5328592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Younicorn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t-EE" sz="3000" b="0" dirty="0" smtClean="0">
                <a:solidFill>
                  <a:schemeClr val="lt1"/>
                </a:solidFill>
                <a:highlight>
                  <a:schemeClr val="accent1"/>
                </a:highlight>
              </a:rPr>
              <a:t>Project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lvl="0">
              <a:lnSpc>
                <a:spcPct val="115000"/>
              </a:lnSpc>
            </a:pPr>
            <a:r>
              <a:rPr lang="en-US" sz="2000" dirty="0" smtClean="0">
                <a:solidFill>
                  <a:schemeClr val="lt1"/>
                </a:solidFill>
                <a:highlight>
                  <a:schemeClr val="accent2"/>
                </a:highlight>
              </a:rPr>
              <a:t>Learning Sources</a:t>
            </a:r>
            <a:endParaRPr sz="20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36" name="Google Shape;1997;p32"/>
          <p:cNvSpPr txBox="1">
            <a:spLocks/>
          </p:cNvSpPr>
          <p:nvPr/>
        </p:nvSpPr>
        <p:spPr>
          <a:xfrm>
            <a:off x="1143899" y="2319648"/>
            <a:ext cx="712879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hlinkClick r:id="rId3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hlinkClick r:id="rId3"/>
              </a:rPr>
              <a:t>www.youtube.com/c/ThePrefectBA/playlists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Raleway SemiBold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7" name="Google Shape;1997;p32"/>
          <p:cNvSpPr txBox="1">
            <a:spLocks/>
          </p:cNvSpPr>
          <p:nvPr/>
        </p:nvSpPr>
        <p:spPr>
          <a:xfrm>
            <a:off x="251520" y="987574"/>
            <a:ext cx="6048672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t-EE" b="1" dirty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-US" b="1" dirty="0" smtClean="0">
                <a:solidFill>
                  <a:srgbClr val="435A7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Video Channels</a:t>
            </a:r>
          </a:p>
        </p:txBody>
      </p:sp>
      <p:sp>
        <p:nvSpPr>
          <p:cNvPr id="33" name="Google Shape;6158;p67"/>
          <p:cNvSpPr/>
          <p:nvPr/>
        </p:nvSpPr>
        <p:spPr>
          <a:xfrm>
            <a:off x="1141299" y="1707654"/>
            <a:ext cx="6959091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997;p32"/>
          <p:cNvSpPr txBox="1">
            <a:spLocks/>
          </p:cNvSpPr>
          <p:nvPr/>
        </p:nvSpPr>
        <p:spPr>
          <a:xfrm>
            <a:off x="1187623" y="1717019"/>
            <a:ext cx="6912767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Perfect BA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35" name="Google Shape;6159;p67"/>
          <p:cNvGrpSpPr/>
          <p:nvPr/>
        </p:nvGrpSpPr>
        <p:grpSpPr>
          <a:xfrm rot="16200000">
            <a:off x="482163" y="1558216"/>
            <a:ext cx="394142" cy="711412"/>
            <a:chOff x="3314125" y="1799775"/>
            <a:chExt cx="117575" cy="208475"/>
          </a:xfrm>
        </p:grpSpPr>
        <p:sp>
          <p:nvSpPr>
            <p:cNvPr id="47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6158;p67"/>
          <p:cNvSpPr/>
          <p:nvPr/>
        </p:nvSpPr>
        <p:spPr>
          <a:xfrm>
            <a:off x="1141299" y="2679688"/>
            <a:ext cx="7031100" cy="3922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997;p32"/>
          <p:cNvSpPr txBox="1">
            <a:spLocks/>
          </p:cNvSpPr>
          <p:nvPr/>
        </p:nvSpPr>
        <p:spPr>
          <a:xfrm>
            <a:off x="1259632" y="2689053"/>
            <a:ext cx="7056784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Development that pays:</a:t>
            </a:r>
            <a:endParaRPr lang="en-US" sz="2800" b="1" dirty="0" smtClean="0">
              <a:solidFill>
                <a:schemeClr val="bg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54" name="Google Shape;6159;p67"/>
          <p:cNvGrpSpPr/>
          <p:nvPr/>
        </p:nvGrpSpPr>
        <p:grpSpPr>
          <a:xfrm rot="16200000">
            <a:off x="482163" y="2530250"/>
            <a:ext cx="394142" cy="711412"/>
            <a:chOff x="3314125" y="1799775"/>
            <a:chExt cx="117575" cy="208475"/>
          </a:xfrm>
        </p:grpSpPr>
        <p:sp>
          <p:nvSpPr>
            <p:cNvPr id="55" name="Google Shape;6160;p67"/>
            <p:cNvSpPr/>
            <p:nvPr/>
          </p:nvSpPr>
          <p:spPr>
            <a:xfrm>
              <a:off x="3314125" y="1799775"/>
              <a:ext cx="117575" cy="208475"/>
            </a:xfrm>
            <a:custGeom>
              <a:avLst/>
              <a:gdLst/>
              <a:ahLst/>
              <a:cxnLst/>
              <a:rect l="l" t="t" r="r" b="b"/>
              <a:pathLst>
                <a:path w="4703" h="8339" extrusionOk="0">
                  <a:moveTo>
                    <a:pt x="2352" y="1"/>
                  </a:moveTo>
                  <a:cubicBezTo>
                    <a:pt x="1053" y="1"/>
                    <a:pt x="0" y="1047"/>
                    <a:pt x="0" y="2345"/>
                  </a:cubicBezTo>
                  <a:lnTo>
                    <a:pt x="0" y="8338"/>
                  </a:lnTo>
                  <a:lnTo>
                    <a:pt x="4703" y="8338"/>
                  </a:lnTo>
                  <a:lnTo>
                    <a:pt x="4703" y="2345"/>
                  </a:lnTo>
                  <a:cubicBezTo>
                    <a:pt x="4703" y="1047"/>
                    <a:pt x="3650" y="1"/>
                    <a:pt x="235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161;p67"/>
            <p:cNvSpPr/>
            <p:nvPr/>
          </p:nvSpPr>
          <p:spPr>
            <a:xfrm>
              <a:off x="3342600" y="1826300"/>
              <a:ext cx="60625" cy="60600"/>
            </a:xfrm>
            <a:custGeom>
              <a:avLst/>
              <a:gdLst/>
              <a:ahLst/>
              <a:cxnLst/>
              <a:rect l="l" t="t" r="r" b="b"/>
              <a:pathLst>
                <a:path w="2425" h="2424" extrusionOk="0">
                  <a:moveTo>
                    <a:pt x="1213" y="0"/>
                  </a:moveTo>
                  <a:cubicBezTo>
                    <a:pt x="542" y="0"/>
                    <a:pt x="1" y="541"/>
                    <a:pt x="1" y="1212"/>
                  </a:cubicBezTo>
                  <a:cubicBezTo>
                    <a:pt x="1" y="1883"/>
                    <a:pt x="542" y="2423"/>
                    <a:pt x="1213" y="2423"/>
                  </a:cubicBezTo>
                  <a:cubicBezTo>
                    <a:pt x="1883" y="2423"/>
                    <a:pt x="2424" y="1883"/>
                    <a:pt x="2424" y="1212"/>
                  </a:cubicBezTo>
                  <a:cubicBezTo>
                    <a:pt x="2424" y="541"/>
                    <a:pt x="1883" y="0"/>
                    <a:pt x="1213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162;p67"/>
            <p:cNvSpPr/>
            <p:nvPr/>
          </p:nvSpPr>
          <p:spPr>
            <a:xfrm>
              <a:off x="3353975" y="1837650"/>
              <a:ext cx="37875" cy="37900"/>
            </a:xfrm>
            <a:custGeom>
              <a:avLst/>
              <a:gdLst/>
              <a:ahLst/>
              <a:cxnLst/>
              <a:rect l="l" t="t" r="r" b="b"/>
              <a:pathLst>
                <a:path w="1515" h="1516" extrusionOk="0">
                  <a:moveTo>
                    <a:pt x="758" y="0"/>
                  </a:moveTo>
                  <a:cubicBezTo>
                    <a:pt x="339" y="0"/>
                    <a:pt x="0" y="339"/>
                    <a:pt x="0" y="758"/>
                  </a:cubicBezTo>
                  <a:cubicBezTo>
                    <a:pt x="0" y="1176"/>
                    <a:pt x="339" y="1515"/>
                    <a:pt x="758" y="1515"/>
                  </a:cubicBezTo>
                  <a:cubicBezTo>
                    <a:pt x="1176" y="1515"/>
                    <a:pt x="1515" y="1176"/>
                    <a:pt x="1515" y="758"/>
                  </a:cubicBezTo>
                  <a:cubicBezTo>
                    <a:pt x="1515" y="339"/>
                    <a:pt x="1176" y="0"/>
                    <a:pt x="7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1997;p32"/>
          <p:cNvSpPr txBox="1">
            <a:spLocks/>
          </p:cNvSpPr>
          <p:nvPr/>
        </p:nvSpPr>
        <p:spPr>
          <a:xfrm>
            <a:off x="1143899" y="3255752"/>
            <a:ext cx="7488832" cy="252102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Bahnschrift Light" pitchFamily="34" charset="0"/>
                <a:hlinkClick r:id="rId4"/>
              </a:rPr>
              <a:t>https://</a:t>
            </a:r>
            <a:r>
              <a:rPr lang="en-US" sz="1400" dirty="0" smtClean="0">
                <a:solidFill>
                  <a:schemeClr val="accent2"/>
                </a:solidFill>
                <a:latin typeface="Bahnschrift Light" pitchFamily="34" charset="0"/>
                <a:hlinkClick r:id="rId4"/>
              </a:rPr>
              <a:t>www.youtube.com/c/Developmentthatpays/playlists</a:t>
            </a:r>
            <a:endParaRPr lang="en-US" sz="1400" dirty="0" smtClean="0">
              <a:solidFill>
                <a:schemeClr val="accent2"/>
              </a:solidFill>
              <a:latin typeface="Bahnschrift Light" pitchFamily="34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  <a:latin typeface="Bahnschrift Light" pitchFamily="34" charset="0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1033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3983</TotalTime>
  <Words>276</Words>
  <Application>Microsoft Office PowerPoint</Application>
  <PresentationFormat>On-screen Show (16:9)</PresentationFormat>
  <Paragraphs>75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Raleway SemiBold</vt:lpstr>
      <vt:lpstr>Barlow Light</vt:lpstr>
      <vt:lpstr>Bahnschrift Light</vt:lpstr>
      <vt:lpstr>Gaoler template</vt:lpstr>
      <vt:lpstr>PowerPoint Presentation</vt:lpstr>
      <vt:lpstr>Younicorn Project Agile and Product Owner </vt:lpstr>
      <vt:lpstr>Younicorn Project Atlassian JIRA </vt:lpstr>
      <vt:lpstr>Younicorn Project Agile and JIRA </vt:lpstr>
      <vt:lpstr>Younicorn Project Additional Resources</vt:lpstr>
      <vt:lpstr>Younicorn Project Learning Sources</vt:lpstr>
      <vt:lpstr>Younicorn Project Learning 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ADMIN</cp:lastModifiedBy>
  <cp:revision>342</cp:revision>
  <dcterms:modified xsi:type="dcterms:W3CDTF">2020-08-19T08:01:47Z</dcterms:modified>
</cp:coreProperties>
</file>