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21"/>
  </p:notesMasterIdLst>
  <p:sldIdLst>
    <p:sldId id="489" r:id="rId4"/>
    <p:sldId id="526" r:id="rId5"/>
    <p:sldId id="533" r:id="rId6"/>
    <p:sldId id="534" r:id="rId7"/>
    <p:sldId id="536" r:id="rId8"/>
    <p:sldId id="535" r:id="rId9"/>
    <p:sldId id="525" r:id="rId10"/>
    <p:sldId id="530" r:id="rId11"/>
    <p:sldId id="524" r:id="rId12"/>
    <p:sldId id="523" r:id="rId13"/>
    <p:sldId id="516" r:id="rId14"/>
    <p:sldId id="527" r:id="rId15"/>
    <p:sldId id="529" r:id="rId16"/>
    <p:sldId id="531" r:id="rId17"/>
    <p:sldId id="537" r:id="rId18"/>
    <p:sldId id="538" r:id="rId19"/>
    <p:sldId id="361" r:id="rId20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35B"/>
    <a:srgbClr val="C5C6BF"/>
    <a:srgbClr val="000000"/>
    <a:srgbClr val="929288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7030" autoAdjust="0"/>
  </p:normalViewPr>
  <p:slideViewPr>
    <p:cSldViewPr snapToGrid="0" showGuides="1">
      <p:cViewPr>
        <p:scale>
          <a:sx n="66" d="100"/>
          <a:sy n="66" d="100"/>
        </p:scale>
        <p:origin x="32" y="-22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E-410F-A199-B428FDCE9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B6-44D0-A5A6-EDEDFC882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B6-44D0-A5A6-EDEDFC882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B6-44D0-A5A6-EDEDFC882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B6-44D0-A5A6-EDEDFC882BF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B6-44D0-A5A6-EDEDFC882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F1-4B34-8750-05B1A23F09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F1-4B34-8750-05B1A23F09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F1-4B34-8750-05B1A23F09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F1-4B34-8750-05B1A23F0979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1-4B34-8750-05B1A23F0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DC-4CB4-A2A0-0A185AEF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DC-4CB4-A2A0-0A185AEF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DC-4CB4-A2A0-0A185AEF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DC-4CB4-A2A0-0A185AEFBBF4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DC-4CB4-A2A0-0A185AEFB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3/18/2021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40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36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563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6015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637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9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584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1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81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66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17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780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8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Personal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accent1"/>
                </a:solidFill>
              </a:rPr>
              <a:t>Communication by role</a:t>
            </a:r>
            <a:endParaRPr lang="en-GB" sz="32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Junior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50864" y="1989138"/>
            <a:ext cx="10985462" cy="432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Can follow and complete basic coding </a:t>
            </a:r>
            <a:r>
              <a:rPr lang="en-US" dirty="0" smtClean="0">
                <a:solidFill>
                  <a:schemeClr val="tx2"/>
                </a:solidFill>
              </a:rPr>
              <a:t>tutorial</a:t>
            </a:r>
            <a:endParaRPr lang="en-GB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Can </a:t>
            </a:r>
            <a:r>
              <a:rPr lang="en-US" dirty="0">
                <a:solidFill>
                  <a:schemeClr val="tx2"/>
                </a:solidFill>
              </a:rPr>
              <a:t>solve SD </a:t>
            </a:r>
            <a:r>
              <a:rPr lang="en-US" dirty="0" smtClean="0">
                <a:solidFill>
                  <a:schemeClr val="tx2"/>
                </a:solidFill>
              </a:rPr>
              <a:t>tickets </a:t>
            </a:r>
            <a:r>
              <a:rPr lang="en-US" dirty="0">
                <a:solidFill>
                  <a:schemeClr val="tx2"/>
                </a:solidFill>
              </a:rPr>
              <a:t>(investigate issue, bugs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</a:t>
            </a:r>
            <a:r>
              <a:rPr lang="en-US" dirty="0">
                <a:solidFill>
                  <a:schemeClr val="tx2"/>
                </a:solidFill>
              </a:rPr>
              <a:t>Unit Test on existing </a:t>
            </a:r>
            <a:r>
              <a:rPr lang="en-US" dirty="0" smtClean="0">
                <a:solidFill>
                  <a:schemeClr val="tx2"/>
                </a:solidFill>
              </a:rPr>
              <a:t>code/requirement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</a:t>
            </a:r>
            <a:r>
              <a:rPr lang="en-US" dirty="0">
                <a:solidFill>
                  <a:schemeClr val="tx2"/>
                </a:solidFill>
              </a:rPr>
              <a:t>Unit Test on new </a:t>
            </a:r>
            <a:r>
              <a:rPr lang="en-US" dirty="0" smtClean="0">
                <a:solidFill>
                  <a:schemeClr val="tx2"/>
                </a:solidFill>
              </a:rPr>
              <a:t>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implement </a:t>
            </a:r>
            <a:r>
              <a:rPr lang="en-US" dirty="0">
                <a:solidFill>
                  <a:schemeClr val="tx2"/>
                </a:solidFill>
              </a:rPr>
              <a:t>solution according to existing </a:t>
            </a:r>
            <a:r>
              <a:rPr lang="en-US" dirty="0" smtClean="0">
                <a:solidFill>
                  <a:schemeClr val="tx2"/>
                </a:solidFill>
              </a:rPr>
              <a:t>design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Can work with small or moderate supervision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Intermediate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44269" y="1989137"/>
            <a:ext cx="10985462" cy="432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Can guess </a:t>
            </a:r>
            <a:r>
              <a:rPr lang="en-US" dirty="0">
                <a:solidFill>
                  <a:schemeClr val="tx2"/>
                </a:solidFill>
              </a:rPr>
              <a:t>root cause of issues without </a:t>
            </a:r>
            <a:r>
              <a:rPr lang="en-US" dirty="0" smtClean="0">
                <a:solidFill>
                  <a:schemeClr val="tx2"/>
                </a:solidFill>
              </a:rPr>
              <a:t>watching </a:t>
            </a:r>
            <a:r>
              <a:rPr lang="en-US" dirty="0">
                <a:solidFill>
                  <a:schemeClr val="tx2"/>
                </a:solidFill>
              </a:rPr>
              <a:t>or testing </a:t>
            </a:r>
            <a:r>
              <a:rPr lang="en-US" dirty="0" smtClean="0">
                <a:solidFill>
                  <a:schemeClr val="tx2"/>
                </a:solidFill>
              </a:rPr>
              <a:t>code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design </a:t>
            </a:r>
            <a:r>
              <a:rPr lang="en-US" dirty="0">
                <a:solidFill>
                  <a:schemeClr val="tx2"/>
                </a:solidFill>
              </a:rPr>
              <a:t>a solution for a new </a:t>
            </a:r>
            <a:r>
              <a:rPr lang="en-US" dirty="0" smtClean="0">
                <a:solidFill>
                  <a:schemeClr val="tx2"/>
                </a:solidFill>
              </a:rPr>
              <a:t>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a story from estimation to release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Understand architecture of product and how components are affected by changes</a:t>
            </a:r>
          </a:p>
          <a:p>
            <a:r>
              <a:rPr lang="en-US" dirty="0">
                <a:solidFill>
                  <a:schemeClr val="tx2"/>
                </a:solidFill>
              </a:rPr>
              <a:t>Are able to choose between solutions and explain reasons behind their choice.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…Can work without supervision, on any task from backlog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4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Senior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06315" y="1796902"/>
            <a:ext cx="11442662" cy="463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Mentor Junior and intermediate developers.</a:t>
            </a:r>
          </a:p>
          <a:p>
            <a:r>
              <a:rPr lang="en-US" dirty="0">
                <a:solidFill>
                  <a:schemeClr val="tx2"/>
                </a:solidFill>
              </a:rPr>
              <a:t>Know what corners can be cut and what corners should never be cut.</a:t>
            </a:r>
          </a:p>
          <a:p>
            <a:r>
              <a:rPr lang="en-US" dirty="0">
                <a:solidFill>
                  <a:schemeClr val="tx2"/>
                </a:solidFill>
              </a:rPr>
              <a:t>Know at least one and often several languages at the expert level.</a:t>
            </a:r>
          </a:p>
          <a:p>
            <a:r>
              <a:rPr lang="en-US" dirty="0">
                <a:solidFill>
                  <a:schemeClr val="tx2"/>
                </a:solidFill>
              </a:rPr>
              <a:t>Are conservative about adopting new technologies, but not resistant to change</a:t>
            </a:r>
          </a:p>
          <a:p>
            <a:r>
              <a:rPr lang="en-US" dirty="0">
                <a:solidFill>
                  <a:schemeClr val="tx2"/>
                </a:solidFill>
              </a:rPr>
              <a:t>Know business and technology and are able to communicate them on different </a:t>
            </a:r>
            <a:r>
              <a:rPr lang="en-US" dirty="0" smtClean="0">
                <a:solidFill>
                  <a:schemeClr val="tx2"/>
                </a:solidFill>
              </a:rPr>
              <a:t>technical depth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…Can coordinate and enable the work of the whole team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Complexity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0" name="Rectangle 9"/>
          <p:cNvSpPr/>
          <p:nvPr/>
        </p:nvSpPr>
        <p:spPr>
          <a:xfrm>
            <a:off x="2445490" y="1844749"/>
            <a:ext cx="3785190" cy="223047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45490" y="4074924"/>
            <a:ext cx="3785190" cy="221452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0680" y="1844750"/>
            <a:ext cx="3785190" cy="23907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30680" y="4074925"/>
            <a:ext cx="3785190" cy="22145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26512" y="1860697"/>
            <a:ext cx="10632" cy="47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6512" y="6613451"/>
            <a:ext cx="808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457400" y="4778435"/>
            <a:ext cx="1004629" cy="33160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Features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76968" y="6300179"/>
            <a:ext cx="1004629" cy="33160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Users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681597" y="4878021"/>
            <a:ext cx="1893170" cy="687451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Tables/Records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Rechteck 3"/>
          <p:cNvSpPr>
            <a:spLocks noChangeAspect="1"/>
          </p:cNvSpPr>
          <p:nvPr/>
        </p:nvSpPr>
        <p:spPr>
          <a:xfrm>
            <a:off x="2840617" y="3801840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Integrations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" name="Rechteck 3"/>
          <p:cNvSpPr>
            <a:spLocks noChangeAspect="1"/>
          </p:cNvSpPr>
          <p:nvPr/>
        </p:nvSpPr>
        <p:spPr>
          <a:xfrm>
            <a:off x="3062503" y="2628475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Real Time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6" name="Rechteck 3"/>
          <p:cNvSpPr>
            <a:spLocks noChangeAspect="1"/>
          </p:cNvSpPr>
          <p:nvPr/>
        </p:nvSpPr>
        <p:spPr>
          <a:xfrm>
            <a:off x="5356794" y="5693465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User/Day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" name="Rechteck 3"/>
          <p:cNvSpPr>
            <a:spLocks noChangeAspect="1"/>
          </p:cNvSpPr>
          <p:nvPr/>
        </p:nvSpPr>
        <p:spPr>
          <a:xfrm>
            <a:off x="6810874" y="4623312"/>
            <a:ext cx="1623724" cy="69508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Number</a:t>
            </a:r>
          </a:p>
          <a:p>
            <a:pPr algn="ctr"/>
            <a:r>
              <a:rPr lang="en-GB" b="1" dirty="0" smtClean="0"/>
              <a:t>Transactions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Rechteck 3"/>
          <p:cNvSpPr>
            <a:spLocks noChangeAspect="1"/>
          </p:cNvSpPr>
          <p:nvPr/>
        </p:nvSpPr>
        <p:spPr>
          <a:xfrm>
            <a:off x="8123275" y="2500715"/>
            <a:ext cx="1623724" cy="107876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Concurrent</a:t>
            </a:r>
          </a:p>
          <a:p>
            <a:pPr algn="ctr"/>
            <a:r>
              <a:rPr lang="en-GB" b="1" dirty="0" smtClean="0"/>
              <a:t>Transactions/second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4859467" y="3999141"/>
            <a:ext cx="1160579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Cache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Drivers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7" name="Rechteck 3"/>
          <p:cNvSpPr>
            <a:spLocks noChangeAspect="1"/>
          </p:cNvSpPr>
          <p:nvPr/>
        </p:nvSpPr>
        <p:spPr>
          <a:xfrm>
            <a:off x="637629" y="1480984"/>
            <a:ext cx="3432561" cy="553452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Rechteck 3"/>
          <p:cNvSpPr>
            <a:spLocks noChangeAspect="1"/>
          </p:cNvSpPr>
          <p:nvPr/>
        </p:nvSpPr>
        <p:spPr>
          <a:xfrm>
            <a:off x="7922012" y="1480984"/>
            <a:ext cx="3432561" cy="553452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0" name="Rechteck 3"/>
          <p:cNvSpPr>
            <a:spLocks noChangeAspect="1"/>
          </p:cNvSpPr>
          <p:nvPr/>
        </p:nvSpPr>
        <p:spPr>
          <a:xfrm>
            <a:off x="4275555" y="1480984"/>
            <a:ext cx="3432561" cy="553452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2" name="Text Placeholder 1"/>
          <p:cNvSpPr txBox="1">
            <a:spLocks/>
          </p:cNvSpPr>
          <p:nvPr/>
        </p:nvSpPr>
        <p:spPr>
          <a:xfrm>
            <a:off x="875898" y="3524651"/>
            <a:ext cx="3022333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All data and process involved into this business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33" name="Google Shape;4818;p55"/>
          <p:cNvSpPr/>
          <p:nvPr/>
        </p:nvSpPr>
        <p:spPr>
          <a:xfrm>
            <a:off x="1984236" y="2590575"/>
            <a:ext cx="662763" cy="71089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059316" y="1841775"/>
            <a:ext cx="2767104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Business Domain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92385" y="1801501"/>
            <a:ext cx="1886670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Technology</a:t>
            </a:r>
            <a:endParaRPr lang="en-US" b="1" dirty="0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781931" y="3552959"/>
            <a:ext cx="2274310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New Software </a:t>
            </a: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New Hardware  </a:t>
            </a:r>
            <a:endParaRPr lang="et-EE" sz="2800" dirty="0" smtClean="0">
              <a:latin typeface="+mn-lt"/>
            </a:endParaRPr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37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79" y="2646227"/>
            <a:ext cx="664541" cy="6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8918213" y="1841775"/>
            <a:ext cx="1178528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Market</a:t>
            </a:r>
            <a:endParaRPr lang="en-US" b="1" dirty="0"/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7988968" y="3532218"/>
            <a:ext cx="3185963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What problem this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product</a:t>
            </a: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Is going to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solve?</a:t>
            </a:r>
          </a:p>
          <a:p>
            <a:pPr marL="114300" indent="0">
              <a:buNone/>
            </a:pPr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0" name="Google Shape;7247;p59"/>
          <p:cNvSpPr>
            <a:spLocks noChangeAspect="1"/>
          </p:cNvSpPr>
          <p:nvPr/>
        </p:nvSpPr>
        <p:spPr>
          <a:xfrm>
            <a:off x="9278617" y="2667370"/>
            <a:ext cx="774315" cy="64339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Drivers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7" name="Rechteck 3"/>
          <p:cNvSpPr>
            <a:spLocks noChangeAspect="1"/>
          </p:cNvSpPr>
          <p:nvPr/>
        </p:nvSpPr>
        <p:spPr>
          <a:xfrm>
            <a:off x="605153" y="1480984"/>
            <a:ext cx="3432561" cy="5534526"/>
          </a:xfrm>
          <a:prstGeom prst="rect">
            <a:avLst/>
          </a:prstGeom>
          <a:solidFill>
            <a:srgbClr val="00336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Rechteck 3"/>
          <p:cNvSpPr>
            <a:spLocks noChangeAspect="1"/>
          </p:cNvSpPr>
          <p:nvPr/>
        </p:nvSpPr>
        <p:spPr>
          <a:xfrm>
            <a:off x="7920457" y="1480984"/>
            <a:ext cx="3432561" cy="553452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0" name="Rechteck 3"/>
          <p:cNvSpPr>
            <a:spLocks noChangeAspect="1"/>
          </p:cNvSpPr>
          <p:nvPr/>
        </p:nvSpPr>
        <p:spPr>
          <a:xfrm>
            <a:off x="4275555" y="1480984"/>
            <a:ext cx="3432561" cy="553452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3714" y="1841774"/>
            <a:ext cx="257523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Data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5128457" y="1841774"/>
            <a:ext cx="1452642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Services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8985590" y="1841774"/>
            <a:ext cx="1042273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Users</a:t>
            </a:r>
            <a:endParaRPr lang="en-US" b="1" dirty="0"/>
          </a:p>
        </p:txBody>
      </p:sp>
      <p:pic>
        <p:nvPicPr>
          <p:cNvPr id="15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129" y="2991305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54" y="3039430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7247;p59"/>
          <p:cNvSpPr>
            <a:spLocks noChangeAspect="1"/>
          </p:cNvSpPr>
          <p:nvPr/>
        </p:nvSpPr>
        <p:spPr>
          <a:xfrm>
            <a:off x="9216199" y="3049794"/>
            <a:ext cx="799281" cy="664143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 Placeholder 1"/>
          <p:cNvSpPr txBox="1">
            <a:spLocks/>
          </p:cNvSpPr>
          <p:nvPr/>
        </p:nvSpPr>
        <p:spPr>
          <a:xfrm>
            <a:off x="1018673" y="4248247"/>
            <a:ext cx="2420278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Where product data will come from?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External systems, user entries, AI agents, IOT devices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4560871" y="4248247"/>
            <a:ext cx="2729076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What are the services that product will provide on top of those data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?</a:t>
            </a:r>
            <a:br>
              <a:rPr lang="en-US" sz="1600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What are services needed by target users?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payment on line, reservation, analytics, sales, search </a:t>
            </a:r>
            <a:endParaRPr lang="et-EE" sz="2400" dirty="0" smtClean="0">
              <a:latin typeface="+mn-lt"/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8014989" y="4248247"/>
            <a:ext cx="3201700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What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are target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users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needs that could be addressed by the product?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 monitor and audit processes,  buy products, book services, find supplier?</a:t>
            </a:r>
          </a:p>
          <a:p>
            <a:endParaRPr lang="et-EE" sz="2400" dirty="0" smtClean="0">
              <a:latin typeface="+mn-lt"/>
            </a:endParaRPr>
          </a:p>
          <a:p>
            <a:endParaRPr lang="et-EE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1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Pillars</a:t>
            </a:r>
            <a:endParaRPr lang="en-US" sz="3200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How?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7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89077"/>
            <a:ext cx="8314454" cy="786181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Unbalance </a:t>
            </a:r>
            <a:endParaRPr lang="en-US" sz="3200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5" name="Text Placeholder 23"/>
          <p:cNvSpPr txBox="1">
            <a:spLocks/>
          </p:cNvSpPr>
          <p:nvPr/>
        </p:nvSpPr>
        <p:spPr>
          <a:xfrm>
            <a:off x="4474983" y="4700486"/>
            <a:ext cx="2750913" cy="39154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Faster / Long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8105140" y="4583899"/>
            <a:ext cx="2904639" cy="4380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Slower / Short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1083827" y="466146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Continous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ROI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43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5" name="Text Placeholder 23"/>
          <p:cNvSpPr txBox="1">
            <a:spLocks/>
          </p:cNvSpPr>
          <p:nvPr/>
        </p:nvSpPr>
        <p:spPr>
          <a:xfrm>
            <a:off x="4474983" y="4681236"/>
            <a:ext cx="2750913" cy="39154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Faster / Long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8105140" y="4583899"/>
            <a:ext cx="2904639" cy="4380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Slower / Short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1083827" y="470959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Continous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5" name="Text Placeholder 23"/>
          <p:cNvSpPr txBox="1">
            <a:spLocks/>
          </p:cNvSpPr>
          <p:nvPr/>
        </p:nvSpPr>
        <p:spPr>
          <a:xfrm>
            <a:off x="4594137" y="5722991"/>
            <a:ext cx="2180403" cy="29883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Tech Lead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6" name="Text Placeholder 23"/>
          <p:cNvSpPr txBox="1">
            <a:spLocks/>
          </p:cNvSpPr>
          <p:nvPr/>
        </p:nvSpPr>
        <p:spPr>
          <a:xfrm>
            <a:off x="8686923" y="5642861"/>
            <a:ext cx="1701326" cy="402658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Craftman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7" name="Text Placeholder 23"/>
          <p:cNvSpPr txBox="1">
            <a:spLocks/>
          </p:cNvSpPr>
          <p:nvPr/>
        </p:nvSpPr>
        <p:spPr>
          <a:xfrm>
            <a:off x="1159425" y="5618206"/>
            <a:ext cx="1701326" cy="402658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Team Lead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Perspectives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0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0" y="743281"/>
            <a:ext cx="8314454" cy="864136"/>
          </a:xfrm>
        </p:spPr>
        <p:txBody>
          <a:bodyPr/>
          <a:lstStyle/>
          <a:p>
            <a:r>
              <a:rPr lang="en-US" sz="2800" dirty="0" smtClean="0"/>
              <a:t>Unbalanced skill development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478932" y="2405999"/>
            <a:ext cx="823744" cy="1588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537220" y="3317358"/>
            <a:ext cx="823744" cy="676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2403103" y="3583172"/>
            <a:ext cx="823744" cy="411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4398725" y="3317357"/>
            <a:ext cx="823744" cy="67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5401607" y="3678864"/>
            <a:ext cx="823744" cy="3154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404489" y="2405999"/>
            <a:ext cx="823744" cy="1588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8400111" y="3735069"/>
            <a:ext cx="823744" cy="259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9404007" y="2608018"/>
            <a:ext cx="823744" cy="1386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0405875" y="2405999"/>
            <a:ext cx="823744" cy="1588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11" y="4046960"/>
            <a:ext cx="2829508" cy="2561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8" y="4157330"/>
            <a:ext cx="3553122" cy="2451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95" y="4157330"/>
            <a:ext cx="1627538" cy="24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Unbalanced skill development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85" y="5383329"/>
            <a:ext cx="1110562" cy="1005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603" y="1677295"/>
            <a:ext cx="1457359" cy="1005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3059" y="5383329"/>
            <a:ext cx="707138" cy="106196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2466753" y="2796363"/>
            <a:ext cx="6943061" cy="3434316"/>
          </a:xfrm>
          <a:prstGeom prst="triangle">
            <a:avLst>
              <a:gd name="adj" fmla="val 4910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45166292"/>
              </p:ext>
            </p:extLst>
          </p:nvPr>
        </p:nvGraphicFramePr>
        <p:xfrm>
          <a:off x="5573763" y="4295553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110737759"/>
              </p:ext>
            </p:extLst>
          </p:nvPr>
        </p:nvGraphicFramePr>
        <p:xfrm>
          <a:off x="3036126" y="5519278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14601658"/>
              </p:ext>
            </p:extLst>
          </p:nvPr>
        </p:nvGraphicFramePr>
        <p:xfrm>
          <a:off x="8306552" y="5383329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239954832"/>
              </p:ext>
            </p:extLst>
          </p:nvPr>
        </p:nvGraphicFramePr>
        <p:xfrm>
          <a:off x="5839576" y="3004090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643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431138" y="1595319"/>
            <a:ext cx="3432561" cy="496750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6" name="Rechteck 3"/>
          <p:cNvSpPr>
            <a:spLocks noChangeAspect="1"/>
          </p:cNvSpPr>
          <p:nvPr/>
        </p:nvSpPr>
        <p:spPr>
          <a:xfrm>
            <a:off x="4067556" y="1576094"/>
            <a:ext cx="3432561" cy="4921659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746998" y="1593393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1582" y="1790641"/>
            <a:ext cx="2287628" cy="864136"/>
          </a:xfrm>
        </p:spPr>
        <p:txBody>
          <a:bodyPr/>
          <a:lstStyle/>
          <a:p>
            <a:r>
              <a:rPr lang="en-GB" sz="2800" dirty="0" smtClean="0">
                <a:solidFill>
                  <a:schemeClr val="bg1"/>
                </a:solidFill>
              </a:rPr>
              <a:t>Personality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2413" y="1797911"/>
            <a:ext cx="2973848" cy="864136"/>
          </a:xfrm>
        </p:spPr>
        <p:txBody>
          <a:bodyPr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Knowledge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43077" y="1767885"/>
            <a:ext cx="2973848" cy="864136"/>
          </a:xfrm>
        </p:spPr>
        <p:txBody>
          <a:bodyPr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Experience</a:t>
            </a:r>
            <a:br>
              <a:rPr lang="en-GB" sz="2800" dirty="0" smtClean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58507" y="3064103"/>
            <a:ext cx="6949369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Technology</a:t>
            </a:r>
            <a:endParaRPr lang="en-GB" sz="2400" b="1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67555" y="4319928"/>
            <a:ext cx="6949369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Business Domain</a:t>
            </a:r>
            <a:endParaRPr lang="en-GB" sz="2400" b="1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58507" y="5529132"/>
            <a:ext cx="6958416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Team/Company processes</a:t>
            </a:r>
            <a:endParaRPr lang="en-GB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02369" y="2614572"/>
            <a:ext cx="3009257" cy="2596615"/>
            <a:chOff x="744080" y="2715986"/>
            <a:chExt cx="3009257" cy="2227091"/>
          </a:xfrm>
          <a:solidFill>
            <a:srgbClr val="62635B"/>
          </a:solidFill>
        </p:grpSpPr>
        <p:sp>
          <p:nvSpPr>
            <p:cNvPr id="43" name="Rechteck 3"/>
            <p:cNvSpPr>
              <a:spLocks noChangeAspect="1"/>
            </p:cNvSpPr>
            <p:nvPr/>
          </p:nvSpPr>
          <p:spPr>
            <a:xfrm>
              <a:off x="744080" y="3170993"/>
              <a:ext cx="2740375" cy="17720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Placeholder 23"/>
            <p:cNvSpPr txBox="1">
              <a:spLocks/>
            </p:cNvSpPr>
            <p:nvPr/>
          </p:nvSpPr>
          <p:spPr>
            <a:xfrm>
              <a:off x="1011582" y="2715986"/>
              <a:ext cx="2741755" cy="2032947"/>
            </a:xfrm>
            <a:grpFill/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Communication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Learning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Leadership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…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9116" y="373130"/>
            <a:ext cx="8314454" cy="864136"/>
          </a:xfrm>
        </p:spPr>
        <p:txBody>
          <a:bodyPr/>
          <a:lstStyle/>
          <a:p>
            <a:r>
              <a:rPr lang="en-US" sz="3200" dirty="0" smtClean="0"/>
              <a:t>Development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72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9446</TotalTime>
  <Words>654</Words>
  <Application>Microsoft Office PowerPoint</Application>
  <PresentationFormat>Widescreen</PresentationFormat>
  <Paragraphs>172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Barlow Light</vt:lpstr>
      <vt:lpstr>Calibri</vt:lpstr>
      <vt:lpstr>Raleway SemiBold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773</cp:revision>
  <dcterms:created xsi:type="dcterms:W3CDTF">2020-02-26T10:04:23Z</dcterms:created>
  <dcterms:modified xsi:type="dcterms:W3CDTF">2021-03-18T13:37:05Z</dcterms:modified>
</cp:coreProperties>
</file>