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60" r:id="rId4"/>
    <p:sldId id="344" r:id="rId5"/>
    <p:sldId id="328" r:id="rId6"/>
    <p:sldId id="358" r:id="rId7"/>
    <p:sldId id="345" r:id="rId8"/>
    <p:sldId id="354" r:id="rId9"/>
    <p:sldId id="355" r:id="rId10"/>
    <p:sldId id="359" r:id="rId11"/>
    <p:sldId id="360" r:id="rId12"/>
    <p:sldId id="361" r:id="rId13"/>
    <p:sldId id="362" r:id="rId14"/>
    <p:sldId id="357" r:id="rId15"/>
  </p:sldIdLst>
  <p:sldSz cx="9144000" cy="5143500" type="screen16x9"/>
  <p:notesSz cx="6858000" cy="9144000"/>
  <p:embeddedFontLst>
    <p:embeddedFont>
      <p:font typeface="Raleway SemiBold" charset="0"/>
      <p:regular r:id="rId17"/>
      <p:bold r:id="rId18"/>
      <p:italic r:id="rId19"/>
      <p:boldItalic r:id="rId20"/>
    </p:embeddedFont>
    <p:embeddedFont>
      <p:font typeface="맑은 고딕" pitchFamily="34" charset="-127"/>
      <p:regular r:id="rId21"/>
      <p:bold r:id="rId22"/>
    </p:embeddedFont>
    <p:embeddedFont>
      <p:font typeface="Raleway" charset="0"/>
      <p:regular r:id="rId23"/>
      <p:bold r:id="rId24"/>
      <p:italic r:id="rId25"/>
      <p:boldItalic r:id="rId26"/>
    </p:embeddedFont>
    <p:embeddedFont>
      <p:font typeface="Barlow Light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Barlow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4FF"/>
    <a:srgbClr val="435A72"/>
    <a:srgbClr val="01AFE2"/>
    <a:srgbClr val="0E414A"/>
    <a:srgbClr val="C5C7C9"/>
    <a:srgbClr val="3EB1D5"/>
    <a:srgbClr val="01224B"/>
    <a:srgbClr val="61C2DD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3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79712" y="1707654"/>
            <a:ext cx="5322640" cy="1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SCM </a:t>
            </a:r>
            <a:br>
              <a:rPr lang="en-US" dirty="0" smtClean="0"/>
            </a:br>
            <a:r>
              <a:rPr lang="en-US" dirty="0" smtClean="0"/>
              <a:t>mind maps</a:t>
            </a:r>
            <a:r>
              <a:rPr lang="et-EE" dirty="0" smtClean="0"/>
              <a:t/>
            </a:r>
            <a:br>
              <a:rPr lang="et-EE" dirty="0" smtClean="0"/>
            </a:br>
            <a:endParaRPr dirty="0"/>
          </a:p>
        </p:txBody>
      </p:sp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Supply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220256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243917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3742711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2229039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001952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2712779" y="2787774"/>
            <a:ext cx="2736292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Supplier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1569102" y="1166746"/>
            <a:ext cx="882158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Vendor Network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242039" y="1275606"/>
            <a:ext cx="1257953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Procurement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4854964" y="1131590"/>
            <a:ext cx="1157196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Contract &amp; Negotiations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259632" y="404186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403648" y="4103493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Cost Management</a:t>
            </a:r>
            <a:endParaRPr lang="en-US" sz="1600" dirty="0"/>
          </a:p>
        </p:txBody>
      </p:sp>
      <p:sp>
        <p:nvSpPr>
          <p:cNvPr id="148" name="Google Shape;857;p19"/>
          <p:cNvSpPr txBox="1">
            <a:spLocks/>
          </p:cNvSpPr>
          <p:nvPr/>
        </p:nvSpPr>
        <p:spPr>
          <a:xfrm>
            <a:off x="3348915" y="4263563"/>
            <a:ext cx="884009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Inventory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4608485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220418" y="4103493"/>
            <a:ext cx="1063550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857;p19"/>
          <p:cNvSpPr txBox="1">
            <a:spLocks/>
          </p:cNvSpPr>
          <p:nvPr/>
        </p:nvSpPr>
        <p:spPr>
          <a:xfrm>
            <a:off x="4822508" y="4263563"/>
            <a:ext cx="1189652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Integrations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49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Production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220256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531945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064264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2550592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323505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2623919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Production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1857130" y="1166746"/>
            <a:ext cx="882158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Bill of materials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458063" y="1213116"/>
            <a:ext cx="1257953" cy="566546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Assets Management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142992" y="1131590"/>
            <a:ext cx="1157196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Task Management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581185" y="404186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725201" y="4103493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Order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</a:t>
            </a:r>
            <a:r>
              <a:rPr lang="et-EE" sz="1600" dirty="0" smtClean="0"/>
              <a:t>anagement</a:t>
            </a:r>
            <a:endParaRPr lang="en-US" sz="1600" dirty="0"/>
          </a:p>
        </p:txBody>
      </p:sp>
      <p:sp>
        <p:nvSpPr>
          <p:cNvPr id="148" name="Google Shape;857;p19"/>
          <p:cNvSpPr txBox="1">
            <a:spLocks/>
          </p:cNvSpPr>
          <p:nvPr/>
        </p:nvSpPr>
        <p:spPr>
          <a:xfrm>
            <a:off x="3670468" y="4155926"/>
            <a:ext cx="884009" cy="68445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Quality Control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4930038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541971" y="4103493"/>
            <a:ext cx="1063550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080033" y="4131705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Warehouse</a:t>
            </a:r>
            <a:br>
              <a:rPr lang="en-US" sz="1600" dirty="0" smtClean="0"/>
            </a:br>
            <a:r>
              <a:rPr lang="et-EE" sz="1600" dirty="0" smtClean="0"/>
              <a:t>Management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Logistics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889237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2252025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641318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3127646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900559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3292900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Tansport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2627784" y="1293184"/>
            <a:ext cx="882158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Quote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4381186" y="1285124"/>
            <a:ext cx="766878" cy="37785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Booking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935084" y="1275606"/>
            <a:ext cx="1157196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Tracking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763688" y="405475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2003983" y="4243988"/>
            <a:ext cx="1199865" cy="37846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Routing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5507092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708455" y="4120916"/>
            <a:ext cx="1612964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652120" y="4120602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Risk management</a:t>
            </a:r>
            <a:endParaRPr lang="en-US" sz="1600" dirty="0"/>
          </a:p>
        </p:txBody>
      </p:sp>
      <p:grpSp>
        <p:nvGrpSpPr>
          <p:cNvPr id="57" name="Google Shape;9046;p61"/>
          <p:cNvGrpSpPr>
            <a:grpSpLocks noChangeAspect="1"/>
          </p:cNvGrpSpPr>
          <p:nvPr/>
        </p:nvGrpSpPr>
        <p:grpSpPr>
          <a:xfrm rot="16200000">
            <a:off x="6783704" y="2749543"/>
            <a:ext cx="71099" cy="454842"/>
            <a:chOff x="2788083" y="3100241"/>
            <a:chExt cx="15356" cy="98237"/>
          </a:xfrm>
        </p:grpSpPr>
        <p:sp>
          <p:nvSpPr>
            <p:cNvPr id="58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9026;p61"/>
          <p:cNvSpPr/>
          <p:nvPr/>
        </p:nvSpPr>
        <p:spPr>
          <a:xfrm>
            <a:off x="7113190" y="2606907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57;p19"/>
          <p:cNvSpPr txBox="1">
            <a:spLocks/>
          </p:cNvSpPr>
          <p:nvPr/>
        </p:nvSpPr>
        <p:spPr>
          <a:xfrm>
            <a:off x="7185197" y="2643758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Intermodal logistics</a:t>
            </a:r>
            <a:endParaRPr lang="en-US" sz="1600" dirty="0"/>
          </a:p>
        </p:txBody>
      </p:sp>
      <p:grpSp>
        <p:nvGrpSpPr>
          <p:cNvPr id="68" name="Google Shape;9046;p61"/>
          <p:cNvGrpSpPr>
            <a:grpSpLocks noChangeAspect="1"/>
          </p:cNvGrpSpPr>
          <p:nvPr/>
        </p:nvGrpSpPr>
        <p:grpSpPr>
          <a:xfrm rot="16200000">
            <a:off x="2552533" y="2740827"/>
            <a:ext cx="71099" cy="454842"/>
            <a:chOff x="2788083" y="3100241"/>
            <a:chExt cx="15356" cy="98237"/>
          </a:xfrm>
        </p:grpSpPr>
        <p:sp>
          <p:nvSpPr>
            <p:cNvPr id="69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026;p61"/>
          <p:cNvSpPr/>
          <p:nvPr/>
        </p:nvSpPr>
        <p:spPr>
          <a:xfrm>
            <a:off x="920501" y="2571750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57;p19"/>
          <p:cNvSpPr txBox="1">
            <a:spLocks/>
          </p:cNvSpPr>
          <p:nvPr/>
        </p:nvSpPr>
        <p:spPr>
          <a:xfrm>
            <a:off x="992508" y="2608601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Global logistics</a:t>
            </a:r>
            <a:endParaRPr lang="en-US" sz="1600" dirty="0"/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846570" y="4283355"/>
            <a:ext cx="1445510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Communication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52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Distribution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889237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912898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640328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3126656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899569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3292900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Distribution </a:t>
            </a:r>
            <a:r>
              <a:rPr lang="et-EE" sz="1600" b="1" dirty="0" smtClean="0"/>
              <a:t>Management </a:t>
            </a:r>
            <a:r>
              <a:rPr lang="et-EE" sz="1600" b="1" dirty="0" smtClean="0"/>
              <a:t>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2205060" y="1148378"/>
            <a:ext cx="1054817" cy="68353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err="1" smtClean="0"/>
              <a:t>Warehouse</a:t>
            </a:r>
            <a:r>
              <a:rPr lang="en-US" sz="1600" dirty="0" err="1" smtClean="0"/>
              <a:t>Network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882706" y="1301221"/>
            <a:ext cx="1259605" cy="37785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Sales Orders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523945" y="1131590"/>
            <a:ext cx="1157196" cy="5563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Market</a:t>
            </a:r>
            <a:br>
              <a:rPr lang="en-US" sz="1600" dirty="0" smtClean="0"/>
            </a:br>
            <a:r>
              <a:rPr lang="en-US" sz="1600" dirty="0" smtClean="0"/>
              <a:t>Channels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762698" y="405475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918008" y="4243988"/>
            <a:ext cx="1199865" cy="37846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POS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5506102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707465" y="4120916"/>
            <a:ext cx="1612964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731246" y="4120602"/>
            <a:ext cx="1199865" cy="69108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Reverse Logistics</a:t>
            </a:r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793583" y="4283355"/>
            <a:ext cx="1445510" cy="37662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CRM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0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07808" y="1084183"/>
            <a:ext cx="787489" cy="804524"/>
            <a:chOff x="6278438" y="855984"/>
            <a:chExt cx="1124984" cy="1149320"/>
          </a:xfrm>
        </p:grpSpPr>
        <p:sp>
          <p:nvSpPr>
            <p:cNvPr id="54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11960" y="332593"/>
            <a:ext cx="787489" cy="804524"/>
            <a:chOff x="6278438" y="855984"/>
            <a:chExt cx="1124984" cy="1149320"/>
          </a:xfrm>
        </p:grpSpPr>
        <p:sp>
          <p:nvSpPr>
            <p:cNvPr id="57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103096" y="1116249"/>
            <a:ext cx="787489" cy="804524"/>
            <a:chOff x="6278438" y="855984"/>
            <a:chExt cx="1124984" cy="1149320"/>
          </a:xfrm>
        </p:grpSpPr>
        <p:sp>
          <p:nvSpPr>
            <p:cNvPr id="60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2" name="Google Shape;9590;p63"/>
          <p:cNvSpPr>
            <a:spLocks noChangeAspect="1"/>
          </p:cNvSpPr>
          <p:nvPr/>
        </p:nvSpPr>
        <p:spPr>
          <a:xfrm>
            <a:off x="2843808" y="1159348"/>
            <a:ext cx="3500634" cy="3500634"/>
          </a:xfrm>
          <a:prstGeom prst="ellipse">
            <a:avLst/>
          </a:prstGeom>
          <a:noFill/>
          <a:ln w="9525" cap="flat" cmpd="sng">
            <a:solidFill>
              <a:srgbClr val="213B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roup 82"/>
          <p:cNvGrpSpPr/>
          <p:nvPr/>
        </p:nvGrpSpPr>
        <p:grpSpPr>
          <a:xfrm>
            <a:off x="6660232" y="2919354"/>
            <a:ext cx="787489" cy="804524"/>
            <a:chOff x="6278438" y="855984"/>
            <a:chExt cx="1124984" cy="1149320"/>
          </a:xfrm>
        </p:grpSpPr>
        <p:sp>
          <p:nvSpPr>
            <p:cNvPr id="84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508104" y="4287506"/>
            <a:ext cx="787489" cy="804524"/>
            <a:chOff x="6278438" y="855984"/>
            <a:chExt cx="1124984" cy="1149320"/>
          </a:xfrm>
        </p:grpSpPr>
        <p:sp>
          <p:nvSpPr>
            <p:cNvPr id="90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843808" y="4299942"/>
            <a:ext cx="787489" cy="804524"/>
            <a:chOff x="6278438" y="855984"/>
            <a:chExt cx="1124984" cy="1149320"/>
          </a:xfrm>
        </p:grpSpPr>
        <p:sp>
          <p:nvSpPr>
            <p:cNvPr id="115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63688" y="2919354"/>
            <a:ext cx="787489" cy="804524"/>
            <a:chOff x="6278438" y="855984"/>
            <a:chExt cx="1124984" cy="1149320"/>
          </a:xfrm>
        </p:grpSpPr>
        <p:sp>
          <p:nvSpPr>
            <p:cNvPr id="118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Google Shape;9360;p63"/>
          <p:cNvGrpSpPr>
            <a:grpSpLocks noChangeAspect="1"/>
          </p:cNvGrpSpPr>
          <p:nvPr/>
        </p:nvGrpSpPr>
        <p:grpSpPr>
          <a:xfrm rot="4299866">
            <a:off x="6569267" y="2199129"/>
            <a:ext cx="1006012" cy="206242"/>
            <a:chOff x="4644280" y="1290523"/>
            <a:chExt cx="143716" cy="29463"/>
          </a:xfrm>
        </p:grpSpPr>
        <p:sp>
          <p:nvSpPr>
            <p:cNvPr id="12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9360;p63"/>
          <p:cNvGrpSpPr>
            <a:grpSpLocks noChangeAspect="1"/>
          </p:cNvGrpSpPr>
          <p:nvPr/>
        </p:nvGrpSpPr>
        <p:grpSpPr>
          <a:xfrm rot="7636094">
            <a:off x="6255853" y="4094119"/>
            <a:ext cx="1006012" cy="206242"/>
            <a:chOff x="4644280" y="1290523"/>
            <a:chExt cx="143716" cy="29463"/>
          </a:xfrm>
        </p:grpSpPr>
        <p:sp>
          <p:nvSpPr>
            <p:cNvPr id="13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9360;p63"/>
          <p:cNvGrpSpPr>
            <a:grpSpLocks noChangeAspect="1"/>
          </p:cNvGrpSpPr>
          <p:nvPr/>
        </p:nvGrpSpPr>
        <p:grpSpPr>
          <a:xfrm rot="13690838">
            <a:off x="1960962" y="4113235"/>
            <a:ext cx="1006012" cy="206242"/>
            <a:chOff x="4644280" y="1290523"/>
            <a:chExt cx="143716" cy="29463"/>
          </a:xfrm>
        </p:grpSpPr>
        <p:sp>
          <p:nvSpPr>
            <p:cNvPr id="136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9360;p63"/>
          <p:cNvGrpSpPr>
            <a:grpSpLocks noChangeAspect="1"/>
          </p:cNvGrpSpPr>
          <p:nvPr/>
        </p:nvGrpSpPr>
        <p:grpSpPr>
          <a:xfrm rot="20030899">
            <a:off x="3054646" y="763937"/>
            <a:ext cx="1006012" cy="206242"/>
            <a:chOff x="4644280" y="1290523"/>
            <a:chExt cx="143716" cy="29463"/>
          </a:xfrm>
        </p:grpSpPr>
        <p:sp>
          <p:nvSpPr>
            <p:cNvPr id="14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9360;p63"/>
          <p:cNvGrpSpPr>
            <a:grpSpLocks noChangeAspect="1"/>
          </p:cNvGrpSpPr>
          <p:nvPr/>
        </p:nvGrpSpPr>
        <p:grpSpPr>
          <a:xfrm rot="17050543">
            <a:off x="1665132" y="2206829"/>
            <a:ext cx="1006012" cy="206242"/>
            <a:chOff x="4644280" y="1290523"/>
            <a:chExt cx="143716" cy="29463"/>
          </a:xfrm>
        </p:grpSpPr>
        <p:sp>
          <p:nvSpPr>
            <p:cNvPr id="147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9360;p63"/>
          <p:cNvGrpSpPr>
            <a:grpSpLocks noChangeAspect="1"/>
          </p:cNvGrpSpPr>
          <p:nvPr/>
        </p:nvGrpSpPr>
        <p:grpSpPr>
          <a:xfrm rot="1363040">
            <a:off x="5221370" y="739094"/>
            <a:ext cx="1006012" cy="206242"/>
            <a:chOff x="4644280" y="1290523"/>
            <a:chExt cx="143716" cy="29463"/>
          </a:xfrm>
        </p:grpSpPr>
        <p:sp>
          <p:nvSpPr>
            <p:cNvPr id="152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9361;p63"/>
          <p:cNvSpPr/>
          <p:nvPr/>
        </p:nvSpPr>
        <p:spPr>
          <a:xfrm rot="10414516">
            <a:off x="3661687" y="4839316"/>
            <a:ext cx="361928" cy="180335"/>
          </a:xfrm>
          <a:custGeom>
            <a:avLst/>
            <a:gdLst/>
            <a:ahLst/>
            <a:cxnLst/>
            <a:rect l="l" t="t" r="r" b="b"/>
            <a:pathLst>
              <a:path w="4052" h="2019" extrusionOk="0">
                <a:moveTo>
                  <a:pt x="273" y="0"/>
                </a:moveTo>
                <a:cubicBezTo>
                  <a:pt x="158" y="0"/>
                  <a:pt x="53" y="81"/>
                  <a:pt x="29" y="199"/>
                </a:cubicBezTo>
                <a:cubicBezTo>
                  <a:pt x="0" y="339"/>
                  <a:pt x="87" y="475"/>
                  <a:pt x="225" y="507"/>
                </a:cubicBezTo>
                <a:cubicBezTo>
                  <a:pt x="1077" y="720"/>
                  <a:pt x="1895" y="1048"/>
                  <a:pt x="2655" y="1487"/>
                </a:cubicBezTo>
                <a:lnTo>
                  <a:pt x="2505" y="1740"/>
                </a:lnTo>
                <a:cubicBezTo>
                  <a:pt x="2459" y="1818"/>
                  <a:pt x="2511" y="1919"/>
                  <a:pt x="2603" y="1925"/>
                </a:cubicBezTo>
                <a:lnTo>
                  <a:pt x="3885" y="2018"/>
                </a:lnTo>
                <a:cubicBezTo>
                  <a:pt x="3889" y="2019"/>
                  <a:pt x="3892" y="2019"/>
                  <a:pt x="3896" y="2019"/>
                </a:cubicBezTo>
                <a:cubicBezTo>
                  <a:pt x="3991" y="2019"/>
                  <a:pt x="4052" y="1911"/>
                  <a:pt x="3999" y="1829"/>
                </a:cubicBezTo>
                <a:lnTo>
                  <a:pt x="3302" y="747"/>
                </a:lnTo>
                <a:cubicBezTo>
                  <a:pt x="3278" y="709"/>
                  <a:pt x="3238" y="690"/>
                  <a:pt x="3198" y="690"/>
                </a:cubicBezTo>
                <a:cubicBezTo>
                  <a:pt x="3157" y="690"/>
                  <a:pt x="3116" y="710"/>
                  <a:pt x="3093" y="750"/>
                </a:cubicBezTo>
                <a:lnTo>
                  <a:pt x="2917" y="1048"/>
                </a:lnTo>
                <a:cubicBezTo>
                  <a:pt x="2108" y="582"/>
                  <a:pt x="1237" y="231"/>
                  <a:pt x="330" y="7"/>
                </a:cubicBezTo>
                <a:cubicBezTo>
                  <a:pt x="311" y="3"/>
                  <a:pt x="292" y="0"/>
                  <a:pt x="273" y="0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9362;p63"/>
          <p:cNvSpPr/>
          <p:nvPr/>
        </p:nvSpPr>
        <p:spPr>
          <a:xfrm rot="10800000">
            <a:off x="4083115" y="4983357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9362;p63"/>
          <p:cNvSpPr/>
          <p:nvPr/>
        </p:nvSpPr>
        <p:spPr>
          <a:xfrm rot="10800000">
            <a:off x="4368683" y="4992063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9360;p63"/>
          <p:cNvGrpSpPr>
            <a:grpSpLocks noChangeAspect="1"/>
          </p:cNvGrpSpPr>
          <p:nvPr/>
        </p:nvGrpSpPr>
        <p:grpSpPr>
          <a:xfrm rot="10347000">
            <a:off x="4922127" y="4873388"/>
            <a:ext cx="615944" cy="163808"/>
            <a:chOff x="4644280" y="1290523"/>
            <a:chExt cx="87992" cy="23401"/>
          </a:xfrm>
        </p:grpSpPr>
        <p:sp>
          <p:nvSpPr>
            <p:cNvPr id="175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9362;p63"/>
          <p:cNvSpPr/>
          <p:nvPr/>
        </p:nvSpPr>
        <p:spPr>
          <a:xfrm rot="10800000">
            <a:off x="4634590" y="5002754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27584" y="339502"/>
            <a:ext cx="7632848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supply chain is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network of facilities and distribution </a:t>
            </a:r>
            <a:r>
              <a:rPr lang="en-US" sz="2000" dirty="0" smtClean="0"/>
              <a:t>options 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that performs </a:t>
            </a:r>
            <a:r>
              <a:rPr lang="en-US" sz="2000" dirty="0"/>
              <a:t>the functions of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procurement </a:t>
            </a:r>
            <a:r>
              <a:rPr lang="en-US" sz="2000" dirty="0"/>
              <a:t>of materials</a:t>
            </a:r>
            <a:r>
              <a:rPr lang="en-US" sz="2000" dirty="0" smtClean="0"/>
              <a:t>, </a:t>
            </a:r>
          </a:p>
          <a:p>
            <a:pPr marL="0" lvl="0" indent="0">
              <a:buNone/>
            </a:pPr>
            <a:r>
              <a:rPr lang="en-US" sz="2000" dirty="0" smtClean="0"/>
              <a:t>  transformation </a:t>
            </a:r>
            <a:r>
              <a:rPr lang="en-US" sz="2000" dirty="0"/>
              <a:t>of these materials into </a:t>
            </a:r>
            <a:r>
              <a:rPr lang="en-US" sz="2000" dirty="0" smtClean="0"/>
              <a:t>products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and </a:t>
            </a:r>
            <a:r>
              <a:rPr lang="en-US" sz="2000" dirty="0"/>
              <a:t>the distribution of these finished products to customers.”</a:t>
            </a:r>
            <a:br>
              <a:rPr lang="en-US" sz="2000" dirty="0"/>
            </a:br>
            <a:endParaRPr lang="en-US" sz="2000" dirty="0" smtClean="0"/>
          </a:p>
          <a:p>
            <a:pPr marL="0" lv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rom </a:t>
            </a:r>
            <a:r>
              <a:rPr lang="en-US" sz="1600" dirty="0" err="1"/>
              <a:t>Ganeshan</a:t>
            </a:r>
            <a:r>
              <a:rPr lang="en-US" sz="1600" dirty="0"/>
              <a:t> </a:t>
            </a:r>
            <a:r>
              <a:rPr lang="en-US" sz="1600" dirty="0" smtClean="0"/>
              <a:t>and Harrison, 1995, “An Introduction to Supply Chain Management,”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755576" y="19548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932040" y="23141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Google Shape;9301;p63"/>
          <p:cNvSpPr/>
          <p:nvPr/>
        </p:nvSpPr>
        <p:spPr>
          <a:xfrm>
            <a:off x="1115616" y="987574"/>
            <a:ext cx="2952328" cy="388843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78776" y="1991931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Plants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81083" y="1243568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41212" y="3547824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41212" y="2755736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1131590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2035656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3043768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23570" y="3979872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1752157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2692016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3628120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505009" y="4671398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/>
          </a:p>
        </p:txBody>
      </p:sp>
      <p:sp>
        <p:nvSpPr>
          <p:cNvPr id="136" name="Google Shape;997;p20"/>
          <p:cNvSpPr txBox="1">
            <a:spLocks/>
          </p:cNvSpPr>
          <p:nvPr/>
        </p:nvSpPr>
        <p:spPr>
          <a:xfrm>
            <a:off x="429150" y="338138"/>
            <a:ext cx="76712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b="1" dirty="0" smtClean="0"/>
              <a:t>S</a:t>
            </a:r>
            <a:r>
              <a:rPr lang="en-US" sz="2800" dirty="0" smtClean="0"/>
              <a:t>upply </a:t>
            </a:r>
            <a:r>
              <a:rPr lang="en-US" sz="2800" b="1" dirty="0" smtClean="0"/>
              <a:t>C</a:t>
            </a:r>
            <a:r>
              <a:rPr lang="en-US" sz="2800" dirty="0" smtClean="0"/>
              <a:t>hain </a:t>
            </a:r>
            <a:r>
              <a:rPr lang="en-US" sz="2800" b="1" dirty="0" smtClean="0"/>
              <a:t>O</a:t>
            </a:r>
            <a:r>
              <a:rPr lang="en-US" sz="2800" dirty="0" smtClean="0"/>
              <a:t>peration </a:t>
            </a:r>
            <a:r>
              <a:rPr lang="en-US" sz="2800" b="1" dirty="0" smtClean="0"/>
              <a:t>R</a:t>
            </a:r>
            <a:r>
              <a:rPr lang="en-US" sz="2800" dirty="0" smtClean="0"/>
              <a:t>eference  model</a:t>
            </a:r>
          </a:p>
        </p:txBody>
      </p:sp>
      <p:sp>
        <p:nvSpPr>
          <p:cNvPr id="31" name="Google Shape;247;p23"/>
          <p:cNvSpPr/>
          <p:nvPr/>
        </p:nvSpPr>
        <p:spPr>
          <a:xfrm>
            <a:off x="251520" y="2842450"/>
            <a:ext cx="1440160" cy="2465605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02274" y="3196613"/>
            <a:ext cx="1338652" cy="18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Assess </a:t>
            </a:r>
            <a:r>
              <a:rPr lang="en-US" sz="1200" dirty="0"/>
              <a:t>supply resources,</a:t>
            </a:r>
          </a:p>
          <a:p>
            <a:pPr marL="171450" indent="-171450"/>
            <a:r>
              <a:rPr lang="et-EE" sz="1200" dirty="0" smtClean="0"/>
              <a:t>Demand Forecasting</a:t>
            </a:r>
            <a:r>
              <a:rPr lang="en-US" sz="1200" dirty="0" smtClean="0"/>
              <a:t>;</a:t>
            </a:r>
            <a:endParaRPr lang="en-US" sz="1200" dirty="0"/>
          </a:p>
          <a:p>
            <a:pPr marL="171450" indent="-171450"/>
            <a:r>
              <a:rPr lang="et-EE" sz="1200" dirty="0" smtClean="0"/>
              <a:t>I</a:t>
            </a:r>
            <a:r>
              <a:rPr lang="en-US" sz="1200" dirty="0" err="1" smtClean="0"/>
              <a:t>nventory</a:t>
            </a:r>
            <a:r>
              <a:rPr lang="en-US" sz="1200" dirty="0" smtClean="0"/>
              <a:t> management</a:t>
            </a:r>
            <a:endParaRPr lang="et-EE" sz="1200" dirty="0" smtClean="0"/>
          </a:p>
          <a:p>
            <a:pPr marL="171450" indent="-171450"/>
            <a:r>
              <a:rPr lang="et-EE" sz="1200" dirty="0" smtClean="0"/>
              <a:t>Product Pricing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68" name="Google Shape;247;p23"/>
          <p:cNvSpPr/>
          <p:nvPr/>
        </p:nvSpPr>
        <p:spPr>
          <a:xfrm>
            <a:off x="1835696" y="2842451"/>
            <a:ext cx="1440160" cy="246560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57;p19"/>
          <p:cNvSpPr txBox="1">
            <a:spLocks/>
          </p:cNvSpPr>
          <p:nvPr/>
        </p:nvSpPr>
        <p:spPr>
          <a:xfrm>
            <a:off x="1990160" y="3291830"/>
            <a:ext cx="1296144" cy="18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/>
              <a:t>Purchasing</a:t>
            </a:r>
            <a:endParaRPr lang="en-US" sz="1200" dirty="0"/>
          </a:p>
          <a:p>
            <a:pPr marL="171450" indent="-171450"/>
            <a:r>
              <a:rPr lang="et-EE" sz="1200" dirty="0" smtClean="0"/>
              <a:t>Materials management</a:t>
            </a:r>
          </a:p>
          <a:p>
            <a:pPr marL="171450" indent="-171450"/>
            <a:r>
              <a:rPr lang="et-EE" sz="1200" dirty="0" smtClean="0"/>
              <a:t>Vendor </a:t>
            </a:r>
            <a:r>
              <a:rPr lang="et-EE" sz="1200" dirty="0"/>
              <a:t>selection</a:t>
            </a:r>
          </a:p>
          <a:p>
            <a:pPr marL="171450" indent="-171450"/>
            <a:r>
              <a:rPr lang="et-EE" sz="1200" dirty="0" smtClean="0"/>
              <a:t>Contract </a:t>
            </a:r>
            <a:r>
              <a:rPr lang="et-EE" sz="1200" dirty="0"/>
              <a:t>management</a:t>
            </a:r>
            <a:endParaRPr lang="en-US" dirty="0"/>
          </a:p>
        </p:txBody>
      </p:sp>
      <p:sp>
        <p:nvSpPr>
          <p:cNvPr id="73" name="Google Shape;247;p23"/>
          <p:cNvSpPr/>
          <p:nvPr/>
        </p:nvSpPr>
        <p:spPr>
          <a:xfrm>
            <a:off x="3491880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559330" y="3291829"/>
            <a:ext cx="1305260" cy="17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Product Management</a:t>
            </a:r>
          </a:p>
          <a:p>
            <a:pPr marL="171450" indent="-171450"/>
            <a:r>
              <a:rPr lang="et-EE" sz="1200" dirty="0" smtClean="0"/>
              <a:t>Facility Management</a:t>
            </a:r>
          </a:p>
          <a:p>
            <a:pPr marL="171450" indent="-171450"/>
            <a:r>
              <a:rPr lang="et-EE" sz="1200" dirty="0" smtClean="0"/>
              <a:t>Production Scheduling</a:t>
            </a:r>
          </a:p>
          <a:p>
            <a:pPr marL="171450" indent="-171450"/>
            <a:r>
              <a:rPr lang="et-EE" sz="1200" dirty="0" smtClean="0"/>
              <a:t>Quality Control</a:t>
            </a:r>
          </a:p>
          <a:p>
            <a:pPr marL="171450" indent="-171450"/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78" name="Google Shape;247;p23"/>
          <p:cNvSpPr/>
          <p:nvPr/>
        </p:nvSpPr>
        <p:spPr>
          <a:xfrm>
            <a:off x="5148064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857;p19"/>
          <p:cNvSpPr txBox="1">
            <a:spLocks/>
          </p:cNvSpPr>
          <p:nvPr/>
        </p:nvSpPr>
        <p:spPr>
          <a:xfrm>
            <a:off x="5292080" y="3380967"/>
            <a:ext cx="1205468" cy="16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Sales and promotion</a:t>
            </a:r>
            <a:endParaRPr lang="en-US" sz="1200" dirty="0"/>
          </a:p>
          <a:p>
            <a:pPr marL="171450" indent="-171450"/>
            <a:r>
              <a:rPr lang="et-EE" sz="1200" dirty="0" smtClean="0"/>
              <a:t>Distribution channels</a:t>
            </a:r>
            <a:endParaRPr lang="en-US" sz="1200" dirty="0"/>
          </a:p>
          <a:p>
            <a:pPr marL="171450" indent="-171450"/>
            <a:r>
              <a:rPr lang="et-EE" sz="1200" dirty="0" smtClean="0"/>
              <a:t>Import/Export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83" name="Google Shape;247;p23"/>
          <p:cNvSpPr/>
          <p:nvPr/>
        </p:nvSpPr>
        <p:spPr>
          <a:xfrm>
            <a:off x="6876256" y="2842451"/>
            <a:ext cx="1440160" cy="2537612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57;p19"/>
          <p:cNvSpPr txBox="1">
            <a:spLocks/>
          </p:cNvSpPr>
          <p:nvPr/>
        </p:nvSpPr>
        <p:spPr>
          <a:xfrm>
            <a:off x="6982962" y="3390869"/>
            <a:ext cx="1261446" cy="13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Defective</a:t>
            </a:r>
            <a:endParaRPr lang="en-US" sz="1200" dirty="0"/>
          </a:p>
          <a:p>
            <a:pPr marL="171450" indent="-171450"/>
            <a:r>
              <a:rPr lang="en-US" sz="1200" dirty="0"/>
              <a:t>Warranty</a:t>
            </a:r>
          </a:p>
          <a:p>
            <a:pPr marL="171450" indent="-171450"/>
            <a:r>
              <a:rPr lang="en-US" sz="1200" dirty="0" smtClean="0"/>
              <a:t>E</a:t>
            </a:r>
            <a:r>
              <a:rPr lang="et-EE" sz="1200" dirty="0" smtClean="0"/>
              <a:t>OL</a:t>
            </a:r>
          </a:p>
          <a:p>
            <a:pPr marL="171450" indent="-171450"/>
            <a:r>
              <a:rPr lang="et-EE" sz="1200" dirty="0" smtClean="0"/>
              <a:t>Replacement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9016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SOURCE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508" y="289873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PLAN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35896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MAKE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208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DELIVER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0272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RETURN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0164"/>
            <a:ext cx="1440160" cy="174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9" y="1024934"/>
            <a:ext cx="1441409" cy="1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4793"/>
            <a:ext cx="1499045" cy="175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7" y="1061506"/>
            <a:ext cx="1458087" cy="17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49" y="1054224"/>
            <a:ext cx="1476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>
            <a:prstDash val="sysDot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/>
          </a:p>
        </p:txBody>
      </p:sp>
      <p:sp>
        <p:nvSpPr>
          <p:cNvPr id="11" name="Google Shape;247;p23"/>
          <p:cNvSpPr/>
          <p:nvPr/>
        </p:nvSpPr>
        <p:spPr>
          <a:xfrm>
            <a:off x="-180528" y="-13537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4860032" y="-142992"/>
            <a:ext cx="2267744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7;p23"/>
          <p:cNvSpPr/>
          <p:nvPr/>
        </p:nvSpPr>
        <p:spPr>
          <a:xfrm>
            <a:off x="7164288" y="-144882"/>
            <a:ext cx="2504700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2411760" y="-116424"/>
            <a:ext cx="2232248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86;p53"/>
          <p:cNvSpPr txBox="1">
            <a:spLocks/>
          </p:cNvSpPr>
          <p:nvPr/>
        </p:nvSpPr>
        <p:spPr>
          <a:xfrm>
            <a:off x="13016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Source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0" name="Google Shape;1586;p53"/>
          <p:cNvSpPr txBox="1">
            <a:spLocks/>
          </p:cNvSpPr>
          <p:nvPr/>
        </p:nvSpPr>
        <p:spPr>
          <a:xfrm>
            <a:off x="1828770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2" name="Google Shape;1586;p53"/>
          <p:cNvSpPr txBox="1">
            <a:spLocks/>
          </p:cNvSpPr>
          <p:nvPr/>
        </p:nvSpPr>
        <p:spPr>
          <a:xfrm>
            <a:off x="55081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3" name="Google Shape;1586;p53"/>
          <p:cNvSpPr txBox="1">
            <a:spLocks/>
          </p:cNvSpPr>
          <p:nvPr/>
        </p:nvSpPr>
        <p:spPr>
          <a:xfrm>
            <a:off x="73083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customers..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4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dirty="0" smtClean="0"/>
              <a:t>Services</a:t>
            </a:r>
            <a:endParaRPr lang="et-EE" sz="4400" dirty="0"/>
          </a:p>
        </p:txBody>
      </p:sp>
      <p:sp>
        <p:nvSpPr>
          <p:cNvPr id="15" name="Google Shape;247;p23"/>
          <p:cNvSpPr/>
          <p:nvPr/>
        </p:nvSpPr>
        <p:spPr>
          <a:xfrm>
            <a:off x="354360" y="1969882"/>
            <a:ext cx="2016224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857;p19"/>
          <p:cNvSpPr txBox="1">
            <a:spLocks/>
          </p:cNvSpPr>
          <p:nvPr/>
        </p:nvSpPr>
        <p:spPr>
          <a:xfrm>
            <a:off x="354360" y="2007706"/>
            <a:ext cx="2149792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Bill Of materials</a:t>
            </a:r>
            <a:endParaRPr lang="en-US" sz="1600" dirty="0"/>
          </a:p>
        </p:txBody>
      </p:sp>
      <p:sp>
        <p:nvSpPr>
          <p:cNvPr id="23" name="Google Shape;247;p23"/>
          <p:cNvSpPr/>
          <p:nvPr/>
        </p:nvSpPr>
        <p:spPr>
          <a:xfrm>
            <a:off x="354360" y="2527082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857;p19"/>
          <p:cNvSpPr txBox="1">
            <a:spLocks/>
          </p:cNvSpPr>
          <p:nvPr/>
        </p:nvSpPr>
        <p:spPr>
          <a:xfrm>
            <a:off x="354360" y="2564906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Order Fulfillment</a:t>
            </a:r>
            <a:endParaRPr lang="en-US" sz="1600" dirty="0"/>
          </a:p>
        </p:txBody>
      </p:sp>
      <p:sp>
        <p:nvSpPr>
          <p:cNvPr id="25" name="Google Shape;247;p23"/>
          <p:cNvSpPr/>
          <p:nvPr/>
        </p:nvSpPr>
        <p:spPr>
          <a:xfrm>
            <a:off x="354360" y="3104533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857;p19"/>
          <p:cNvSpPr txBox="1">
            <a:spLocks/>
          </p:cNvSpPr>
          <p:nvPr/>
        </p:nvSpPr>
        <p:spPr>
          <a:xfrm>
            <a:off x="354360" y="314235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Inventory Management</a:t>
            </a:r>
            <a:endParaRPr lang="en-US" sz="1600" dirty="0"/>
          </a:p>
        </p:txBody>
      </p:sp>
      <p:sp>
        <p:nvSpPr>
          <p:cNvPr id="27" name="Google Shape;247;p23"/>
          <p:cNvSpPr/>
          <p:nvPr/>
        </p:nvSpPr>
        <p:spPr>
          <a:xfrm>
            <a:off x="357461" y="3651870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857;p19"/>
          <p:cNvSpPr txBox="1">
            <a:spLocks/>
          </p:cNvSpPr>
          <p:nvPr/>
        </p:nvSpPr>
        <p:spPr>
          <a:xfrm>
            <a:off x="357461" y="3689694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Transport Management</a:t>
            </a:r>
            <a:endParaRPr lang="en-US" sz="1600" dirty="0"/>
          </a:p>
        </p:txBody>
      </p:sp>
      <p:sp>
        <p:nvSpPr>
          <p:cNvPr id="29" name="Google Shape;247;p23"/>
          <p:cNvSpPr/>
          <p:nvPr/>
        </p:nvSpPr>
        <p:spPr>
          <a:xfrm>
            <a:off x="357460" y="1388573"/>
            <a:ext cx="2455515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857;p19"/>
          <p:cNvSpPr txBox="1">
            <a:spLocks/>
          </p:cNvSpPr>
          <p:nvPr/>
        </p:nvSpPr>
        <p:spPr>
          <a:xfrm>
            <a:off x="357461" y="142639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Warehouse Management</a:t>
            </a:r>
            <a:endParaRPr lang="en-US" sz="1600" dirty="0"/>
          </a:p>
        </p:txBody>
      </p:sp>
      <p:sp>
        <p:nvSpPr>
          <p:cNvPr id="31" name="Google Shape;247;p23"/>
          <p:cNvSpPr/>
          <p:nvPr/>
        </p:nvSpPr>
        <p:spPr>
          <a:xfrm>
            <a:off x="3409528" y="1388573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409528" y="142639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Demand Forecast </a:t>
            </a:r>
            <a:endParaRPr lang="en-US" sz="1600" dirty="0"/>
          </a:p>
        </p:txBody>
      </p:sp>
      <p:sp>
        <p:nvSpPr>
          <p:cNvPr id="33" name="Google Shape;247;p23"/>
          <p:cNvSpPr/>
          <p:nvPr/>
        </p:nvSpPr>
        <p:spPr>
          <a:xfrm>
            <a:off x="3419872" y="2007707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57;p19"/>
          <p:cNvSpPr txBox="1">
            <a:spLocks/>
          </p:cNvSpPr>
          <p:nvPr/>
        </p:nvSpPr>
        <p:spPr>
          <a:xfrm>
            <a:off x="3419872" y="2045531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Procurement </a:t>
            </a:r>
            <a:endParaRPr lang="en-US" sz="1600" dirty="0"/>
          </a:p>
        </p:txBody>
      </p:sp>
      <p:sp>
        <p:nvSpPr>
          <p:cNvPr id="35" name="Google Shape;247;p23"/>
          <p:cNvSpPr/>
          <p:nvPr/>
        </p:nvSpPr>
        <p:spPr>
          <a:xfrm>
            <a:off x="3265512" y="2767260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57;p19"/>
          <p:cNvSpPr txBox="1">
            <a:spLocks/>
          </p:cNvSpPr>
          <p:nvPr/>
        </p:nvSpPr>
        <p:spPr>
          <a:xfrm>
            <a:off x="3481536" y="2767260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Contract Management</a:t>
            </a:r>
            <a:endParaRPr lang="en-US" sz="1600" dirty="0"/>
          </a:p>
        </p:txBody>
      </p:sp>
      <p:sp>
        <p:nvSpPr>
          <p:cNvPr id="37" name="Google Shape;247;p23"/>
          <p:cNvSpPr/>
          <p:nvPr/>
        </p:nvSpPr>
        <p:spPr>
          <a:xfrm>
            <a:off x="3416052" y="3704505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7;p19"/>
          <p:cNvSpPr txBox="1">
            <a:spLocks/>
          </p:cNvSpPr>
          <p:nvPr/>
        </p:nvSpPr>
        <p:spPr>
          <a:xfrm>
            <a:off x="3416052" y="3742329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Assets Monitoring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99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dirty="0" smtClean="0"/>
              <a:t>Planning</a:t>
            </a:r>
          </a:p>
          <a:p>
            <a:endParaRPr lang="et-EE" sz="4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570594" y="1605110"/>
            <a:ext cx="1124984" cy="1542704"/>
            <a:chOff x="683568" y="1605110"/>
            <a:chExt cx="1124984" cy="1542704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68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95541" y="1987472"/>
            <a:ext cx="1124984" cy="1520381"/>
            <a:chOff x="2008515" y="1987472"/>
            <a:chExt cx="1124984" cy="1520381"/>
          </a:xfrm>
        </p:grpSpPr>
        <p:grpSp>
          <p:nvGrpSpPr>
            <p:cNvPr id="71" name="Group 70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72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0488" y="1605110"/>
            <a:ext cx="1124984" cy="1542704"/>
            <a:chOff x="683568" y="1605110"/>
            <a:chExt cx="1124984" cy="1542704"/>
          </a:xfrm>
        </p:grpSpPr>
        <p:grpSp>
          <p:nvGrpSpPr>
            <p:cNvPr id="92" name="Group 91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3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70382" y="1605110"/>
            <a:ext cx="1124984" cy="1542704"/>
            <a:chOff x="683568" y="1605110"/>
            <a:chExt cx="1124984" cy="1542704"/>
          </a:xfrm>
        </p:grpSpPr>
        <p:grpSp>
          <p:nvGrpSpPr>
            <p:cNvPr id="97" name="Group 9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45435" y="2003740"/>
            <a:ext cx="1124984" cy="1520381"/>
            <a:chOff x="2008515" y="1987472"/>
            <a:chExt cx="1124984" cy="1520381"/>
          </a:xfrm>
        </p:grpSpPr>
        <p:grpSp>
          <p:nvGrpSpPr>
            <p:cNvPr id="102" name="Group 101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195330" y="1998494"/>
            <a:ext cx="1124984" cy="1520381"/>
            <a:chOff x="2008515" y="1987472"/>
            <a:chExt cx="1124984" cy="152038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8678;p61"/>
          <p:cNvSpPr/>
          <p:nvPr/>
        </p:nvSpPr>
        <p:spPr>
          <a:xfrm>
            <a:off x="300031" y="1002894"/>
            <a:ext cx="1693252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57;p19"/>
          <p:cNvSpPr txBox="1">
            <a:spLocks/>
          </p:cNvSpPr>
          <p:nvPr/>
        </p:nvSpPr>
        <p:spPr>
          <a:xfrm>
            <a:off x="455816" y="1059582"/>
            <a:ext cx="1410922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Data Analytics</a:t>
            </a:r>
            <a:endParaRPr lang="en-US" sz="1600" dirty="0"/>
          </a:p>
        </p:txBody>
      </p:sp>
      <p:sp>
        <p:nvSpPr>
          <p:cNvPr id="36" name="Google Shape;8678;p61"/>
          <p:cNvSpPr/>
          <p:nvPr/>
        </p:nvSpPr>
        <p:spPr>
          <a:xfrm>
            <a:off x="3306898" y="1027395"/>
            <a:ext cx="1008112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57;p19"/>
          <p:cNvSpPr txBox="1">
            <a:spLocks/>
          </p:cNvSpPr>
          <p:nvPr/>
        </p:nvSpPr>
        <p:spPr>
          <a:xfrm>
            <a:off x="3378906" y="1090563"/>
            <a:ext cx="825850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Inventory</a:t>
            </a:r>
            <a:endParaRPr lang="en-US" sz="1600" dirty="0"/>
          </a:p>
        </p:txBody>
      </p:sp>
      <p:sp>
        <p:nvSpPr>
          <p:cNvPr id="38" name="Google Shape;8678;p61"/>
          <p:cNvSpPr/>
          <p:nvPr/>
        </p:nvSpPr>
        <p:spPr>
          <a:xfrm>
            <a:off x="5815843" y="1027395"/>
            <a:ext cx="1163463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57;p19"/>
          <p:cNvSpPr txBox="1">
            <a:spLocks/>
          </p:cNvSpPr>
          <p:nvPr/>
        </p:nvSpPr>
        <p:spPr>
          <a:xfrm>
            <a:off x="5927991" y="1084083"/>
            <a:ext cx="979307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Production</a:t>
            </a:r>
            <a:endParaRPr lang="en-US" sz="1600" dirty="0"/>
          </a:p>
        </p:txBody>
      </p:sp>
      <p:sp>
        <p:nvSpPr>
          <p:cNvPr id="40" name="Google Shape;8678;p61"/>
          <p:cNvSpPr/>
          <p:nvPr/>
        </p:nvSpPr>
        <p:spPr>
          <a:xfrm>
            <a:off x="1434690" y="3570272"/>
            <a:ext cx="2160240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57;p19"/>
          <p:cNvSpPr txBox="1">
            <a:spLocks/>
          </p:cNvSpPr>
          <p:nvPr/>
        </p:nvSpPr>
        <p:spPr>
          <a:xfrm>
            <a:off x="1578706" y="3651870"/>
            <a:ext cx="2125592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Demand forecasting</a:t>
            </a:r>
            <a:endParaRPr lang="en-US" sz="1600" dirty="0"/>
          </a:p>
        </p:txBody>
      </p:sp>
      <p:sp>
        <p:nvSpPr>
          <p:cNvPr id="42" name="Google Shape;8678;p61"/>
          <p:cNvSpPr/>
          <p:nvPr/>
        </p:nvSpPr>
        <p:spPr>
          <a:xfrm>
            <a:off x="4552742" y="3570272"/>
            <a:ext cx="1202861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678;p61"/>
          <p:cNvSpPr/>
          <p:nvPr/>
        </p:nvSpPr>
        <p:spPr>
          <a:xfrm>
            <a:off x="6911196" y="3570272"/>
            <a:ext cx="1693252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57;p19"/>
          <p:cNvSpPr txBox="1">
            <a:spLocks/>
          </p:cNvSpPr>
          <p:nvPr/>
        </p:nvSpPr>
        <p:spPr>
          <a:xfrm>
            <a:off x="4843370" y="3610843"/>
            <a:ext cx="69577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Supply</a:t>
            </a:r>
            <a:endParaRPr lang="en-US" sz="1600" dirty="0"/>
          </a:p>
        </p:txBody>
      </p:sp>
      <p:sp>
        <p:nvSpPr>
          <p:cNvPr id="45" name="Google Shape;857;p19"/>
          <p:cNvSpPr txBox="1">
            <a:spLocks/>
          </p:cNvSpPr>
          <p:nvPr/>
        </p:nvSpPr>
        <p:spPr>
          <a:xfrm>
            <a:off x="7206062" y="3662263"/>
            <a:ext cx="114139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Distribution</a:t>
            </a:r>
            <a:endParaRPr lang="en-US" sz="1600" dirty="0"/>
          </a:p>
        </p:txBody>
      </p:sp>
      <p:pic>
        <p:nvPicPr>
          <p:cNvPr id="46" name="Picture 2" descr="https://lh5.googleusercontent.com/UWCdSqpGBb4sCgcHH1l9pO9NhKW8XNX__bkLmSGsRq2bTVXeA4pdUEfRU-vmppuEW9YhPcAopiFlEzWpHbhTw7BF-4EeYLAkC_WPQYvF8Yhlks3aUYy5OYZpHuhOHWJq564vDzGsz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02" y="2352085"/>
            <a:ext cx="398050" cy="3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6.googleusercontent.com/s2sIlCBrQmOUIvRV0D9xIobYepMMrwLJ-yomUEAAuxN3Zy3pNR2ZddOqY7ewfo1528zvD-xakzYWd9EhHnh7Dk4dngjv88q_2EYq64t4feuzQ9hsG7x02d63HeMXnymCu3a-OwNX1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2084"/>
            <a:ext cx="435689" cy="43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SIWjcRLC_EGb14EbXExkLmV9oQrnRsNPABO01e6btouXBHmhmWJxyq3jLNU1Wo8SXC17-GiOlIaBGZf3N0TeMNVyZV_1LSnFc0E7JcV0Ntun_15T3fyhIOdrRIBKdNt1YXnXPGqpJQ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88" y="2283718"/>
            <a:ext cx="502889" cy="50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VqwzpF-rJaxNbcse0TUq-YNEoHLMACIB2mW76TrZ7o6lTKTGejNyhsRumLNfaxALnlLs9UAp7_3Fx7xoQzThSdNsCzKiRl8ITo-_5pmzmdIVvQQbZLgAFibyoy2b_RC_nb2YcLvzLN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25" y="2322414"/>
            <a:ext cx="486110" cy="4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5.googleusercontent.com/i8ZQ3peT9vPCDdHGssqLt0ekNmHH4fgT-2TYPS8w7fuG2yvKoxFbd6PgOrE87qjO5Pr_jp2ID6Kknu0bK7ZOWJfjFqMIEuEGvAfTVV7dRUMifPbDLs0oK3ai0--DhXkNIDpOpYMeY3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82" y="2315944"/>
            <a:ext cx="465584" cy="4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4.googleusercontent.com/PiK6wN7n-YaAbvgg9YMKJbhb6gKZ6sPtAdPZlsGA8VeY9nHT_IZLlsvaZ1v5Ytk902Y_A32qSYdIFX79i_aDzNJu1nYh4wXseJFrH12D8-JSRA05JtlnWhpmLtrCNMCTyn4yrb7jYp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83" y="2321497"/>
            <a:ext cx="454478" cy="45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03606" y="1799892"/>
            <a:ext cx="1124984" cy="1542704"/>
            <a:chOff x="683568" y="1605110"/>
            <a:chExt cx="1124984" cy="1542704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68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12401" y="2182254"/>
            <a:ext cx="1124984" cy="1520381"/>
            <a:chOff x="2008515" y="1987472"/>
            <a:chExt cx="1124984" cy="1520381"/>
          </a:xfrm>
        </p:grpSpPr>
        <p:grpSp>
          <p:nvGrpSpPr>
            <p:cNvPr id="71" name="Group 70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72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721196" y="1799892"/>
            <a:ext cx="1124984" cy="1542704"/>
            <a:chOff x="683568" y="1605110"/>
            <a:chExt cx="1124984" cy="1542704"/>
          </a:xfrm>
        </p:grpSpPr>
        <p:grpSp>
          <p:nvGrpSpPr>
            <p:cNvPr id="92" name="Group 91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3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38786" y="1799892"/>
            <a:ext cx="1124984" cy="1542704"/>
            <a:chOff x="683568" y="1605110"/>
            <a:chExt cx="1124984" cy="1542704"/>
          </a:xfrm>
        </p:grpSpPr>
        <p:grpSp>
          <p:nvGrpSpPr>
            <p:cNvPr id="97" name="Group 9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29991" y="2198522"/>
            <a:ext cx="1124984" cy="1520381"/>
            <a:chOff x="2008515" y="1987472"/>
            <a:chExt cx="1124984" cy="1520381"/>
          </a:xfrm>
        </p:grpSpPr>
        <p:grpSp>
          <p:nvGrpSpPr>
            <p:cNvPr id="102" name="Group 101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647581" y="2193276"/>
            <a:ext cx="1124984" cy="1520381"/>
            <a:chOff x="2008515" y="1987472"/>
            <a:chExt cx="1124984" cy="152038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8678;p61"/>
          <p:cNvSpPr/>
          <p:nvPr/>
        </p:nvSpPr>
        <p:spPr>
          <a:xfrm>
            <a:off x="288349" y="1276658"/>
            <a:ext cx="940240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57;p19"/>
          <p:cNvSpPr txBox="1">
            <a:spLocks/>
          </p:cNvSpPr>
          <p:nvPr/>
        </p:nvSpPr>
        <p:spPr>
          <a:xfrm>
            <a:off x="403243" y="1355766"/>
            <a:ext cx="928397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Supply</a:t>
            </a:r>
            <a:endParaRPr lang="en-US" sz="1600" dirty="0"/>
          </a:p>
        </p:txBody>
      </p:sp>
      <p:sp>
        <p:nvSpPr>
          <p:cNvPr id="36" name="Google Shape;8678;p61"/>
          <p:cNvSpPr/>
          <p:nvPr/>
        </p:nvSpPr>
        <p:spPr>
          <a:xfrm>
            <a:off x="2771800" y="1275929"/>
            <a:ext cx="1351644" cy="48873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57;p19"/>
          <p:cNvSpPr txBox="1">
            <a:spLocks/>
          </p:cNvSpPr>
          <p:nvPr/>
        </p:nvSpPr>
        <p:spPr>
          <a:xfrm>
            <a:off x="2922499" y="1355767"/>
            <a:ext cx="1289461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Manufacture</a:t>
            </a:r>
            <a:endParaRPr lang="en-US" sz="1600" dirty="0"/>
          </a:p>
        </p:txBody>
      </p:sp>
      <p:sp>
        <p:nvSpPr>
          <p:cNvPr id="38" name="Google Shape;8678;p61"/>
          <p:cNvSpPr/>
          <p:nvPr/>
        </p:nvSpPr>
        <p:spPr>
          <a:xfrm>
            <a:off x="5008256" y="1222177"/>
            <a:ext cx="2077303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678;p61"/>
          <p:cNvSpPr/>
          <p:nvPr/>
        </p:nvSpPr>
        <p:spPr>
          <a:xfrm>
            <a:off x="1327742" y="3765054"/>
            <a:ext cx="1732090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57;p19"/>
          <p:cNvSpPr txBox="1">
            <a:spLocks/>
          </p:cNvSpPr>
          <p:nvPr/>
        </p:nvSpPr>
        <p:spPr>
          <a:xfrm>
            <a:off x="1417074" y="3846652"/>
            <a:ext cx="1505425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Order Fulfillment</a:t>
            </a:r>
            <a:endParaRPr lang="en-US" sz="1600" dirty="0"/>
          </a:p>
        </p:txBody>
      </p:sp>
      <p:sp>
        <p:nvSpPr>
          <p:cNvPr id="42" name="Google Shape;8678;p61"/>
          <p:cNvSpPr/>
          <p:nvPr/>
        </p:nvSpPr>
        <p:spPr>
          <a:xfrm>
            <a:off x="3890028" y="3786296"/>
            <a:ext cx="1449456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678;p61"/>
          <p:cNvSpPr/>
          <p:nvPr/>
        </p:nvSpPr>
        <p:spPr>
          <a:xfrm>
            <a:off x="6656333" y="3765054"/>
            <a:ext cx="1084019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57;p19"/>
          <p:cNvSpPr txBox="1">
            <a:spLocks/>
          </p:cNvSpPr>
          <p:nvPr/>
        </p:nvSpPr>
        <p:spPr>
          <a:xfrm>
            <a:off x="3944334" y="3867893"/>
            <a:ext cx="141585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Transportation</a:t>
            </a:r>
            <a:endParaRPr lang="en-US" sz="1600" dirty="0"/>
          </a:p>
        </p:txBody>
      </p:sp>
      <p:sp>
        <p:nvSpPr>
          <p:cNvPr id="45" name="Google Shape;857;p19"/>
          <p:cNvSpPr txBox="1">
            <a:spLocks/>
          </p:cNvSpPr>
          <p:nvPr/>
        </p:nvSpPr>
        <p:spPr>
          <a:xfrm>
            <a:off x="6732240" y="3846652"/>
            <a:ext cx="1566143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/>
              <a:t>Warehouse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956376" y="1788870"/>
            <a:ext cx="1124984" cy="1542704"/>
            <a:chOff x="683568" y="1605110"/>
            <a:chExt cx="1124984" cy="1542704"/>
          </a:xfrm>
        </p:grpSpPr>
        <p:grpSp>
          <p:nvGrpSpPr>
            <p:cNvPr id="47" name="Group 4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4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8678;p61"/>
          <p:cNvSpPr/>
          <p:nvPr/>
        </p:nvSpPr>
        <p:spPr>
          <a:xfrm>
            <a:off x="7772565" y="1094278"/>
            <a:ext cx="1114301" cy="648822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57;p19"/>
          <p:cNvSpPr txBox="1">
            <a:spLocks/>
          </p:cNvSpPr>
          <p:nvPr/>
        </p:nvSpPr>
        <p:spPr>
          <a:xfrm>
            <a:off x="7919624" y="1059582"/>
            <a:ext cx="967242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Customer service</a:t>
            </a:r>
            <a:endParaRPr lang="en-US" sz="1600" dirty="0"/>
          </a:p>
        </p:txBody>
      </p:sp>
      <p:sp>
        <p:nvSpPr>
          <p:cNvPr id="55" name="Google Shape;857;p19"/>
          <p:cNvSpPr txBox="1">
            <a:spLocks/>
          </p:cNvSpPr>
          <p:nvPr/>
        </p:nvSpPr>
        <p:spPr>
          <a:xfrm>
            <a:off x="5122624" y="1314470"/>
            <a:ext cx="1962935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Distribution Channels </a:t>
            </a:r>
            <a:endParaRPr lang="en-US" sz="1600" dirty="0"/>
          </a:p>
        </p:txBody>
      </p:sp>
      <p:pic>
        <p:nvPicPr>
          <p:cNvPr id="1026" name="Picture 2" descr="https://lh5.googleusercontent.com/UWCdSqpGBb4sCgcHH1l9pO9NhKW8XNX__bkLmSGsRq2bTVXeA4pdUEfRU-vmppuEW9YhPcAopiFlEzWpHbhTw7BF-4EeYLAkC_WPQYvF8Yhlks3aUYy5OYZpHuhOHWJq564vDzGsz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3" y="2546867"/>
            <a:ext cx="398050" cy="3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1eq-4VbObea9zfxkMYOs97hCPHHymDbVr8dp9zChJM0ESfv3jPLRVB2GvWi5OMgth9OudKLDLmS9rCgFPP7fzhO_OicDx7ky8T_8e2Y7gZwZ6JhuqLU6q1B56Ccr8oOINyrXp_TkwX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21" y="2519346"/>
            <a:ext cx="510523" cy="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ZN9XQRQqcb0BnDQmJ_7wQJRnFncyM4rBJyKu93GxdQ4n1qHXpk6wll2L8GvNYjHLlAX-FzrMpnM5vBNYjci3jbJXPOaxur0kIA7nz21ypUDz0jCb8o9CfcvQX6jj2O8GG2qNZspsLA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24" y="2511142"/>
            <a:ext cx="483249" cy="4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3t7VYm5VzYuFYbhVVdDZniFLyeMdm_rYzZU3Mn5Qy01JZZYUCHAa_m3Y97MVz0EH0CpfRR84Q3ua3bsdxLOPmS_gj7jqAyaaOu72KsX-ag6GBiUmPwjg8oB2BlgfpGinOSGFA5uk5R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17" y="2446430"/>
            <a:ext cx="520825" cy="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GuMLJuRDdfgKjHpSfHx_QOw_3bmcVLGuOCReCSmOHQjgG_8s92cL6bPWO616_bEm5KV-dhQIWRqPvVl25xQtKicRDvs-9TDSCeBh3D6aK0gjch5AUj0NqAyf5IaCiemERQnmTWK6a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81" y="2511142"/>
            <a:ext cx="458669" cy="45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6.googleusercontent.com/xgxvqEa5xZc5hctr-s8PkZ8xQn70KiULNi4tpasbpJpiD0j-ON1hgo4kdmC_PlIlwLCUDsY2GmjTcYKs5s52eOlwdl6ks5LhZFbCjp1Fp9NkAY2CEKMM95-_aBgJcknpEvJPrnn8Oi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72" y="2479502"/>
            <a:ext cx="465415" cy="4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1_JlTIG-cS7JIs4OjD-imFAXUY7clMzkX3C190AmS8_pLiefYaM8oWMDDgmuNIU1trKBqjmeokrHw27JPFuIsOdYHjEbEDgEugzUMo6zKVfmqO6I3nGfIxSRhEj7Mr6sRLW9LzPf2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49113"/>
            <a:ext cx="465584" cy="4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197</Words>
  <Application>Microsoft Office PowerPoint</Application>
  <PresentationFormat>On-screen Show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Raleway SemiBold</vt:lpstr>
      <vt:lpstr>맑은 고딕</vt:lpstr>
      <vt:lpstr>Raleway</vt:lpstr>
      <vt:lpstr>Barlow Light</vt:lpstr>
      <vt:lpstr>Calibri</vt:lpstr>
      <vt:lpstr>Barlow</vt:lpstr>
      <vt:lpstr>Gaoler template</vt:lpstr>
      <vt:lpstr>SCM  mind maps </vt:lpstr>
      <vt:lpstr>Supply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150</cp:revision>
  <dcterms:modified xsi:type="dcterms:W3CDTF">2020-08-06T20:30:28Z</dcterms:modified>
</cp:coreProperties>
</file>