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2"/>
  </p:notesMasterIdLst>
  <p:sldIdLst>
    <p:sldId id="256" r:id="rId2"/>
    <p:sldId id="259" r:id="rId3"/>
    <p:sldId id="260" r:id="rId4"/>
    <p:sldId id="293" r:id="rId5"/>
    <p:sldId id="330" r:id="rId6"/>
    <p:sldId id="342" r:id="rId7"/>
    <p:sldId id="346" r:id="rId8"/>
    <p:sldId id="334" r:id="rId9"/>
    <p:sldId id="336" r:id="rId10"/>
    <p:sldId id="338" r:id="rId11"/>
    <p:sldId id="340" r:id="rId12"/>
    <p:sldId id="341" r:id="rId13"/>
    <p:sldId id="331" r:id="rId14"/>
    <p:sldId id="339" r:id="rId15"/>
    <p:sldId id="344" r:id="rId16"/>
    <p:sldId id="343" r:id="rId17"/>
    <p:sldId id="328" r:id="rId18"/>
    <p:sldId id="329" r:id="rId19"/>
    <p:sldId id="347" r:id="rId20"/>
    <p:sldId id="348" r:id="rId21"/>
  </p:sldIdLst>
  <p:sldSz cx="9144000" cy="5143500" type="screen16x9"/>
  <p:notesSz cx="6858000" cy="9144000"/>
  <p:embeddedFontLst>
    <p:embeddedFont>
      <p:font typeface="Raleway SemiBold" charset="0"/>
      <p:regular r:id="rId23"/>
      <p:bold r:id="rId24"/>
      <p:italic r:id="rId25"/>
      <p:boldItalic r:id="rId26"/>
    </p:embeddedFont>
    <p:embeddedFont>
      <p:font typeface="맑은 고딕" pitchFamily="34" charset="-127"/>
      <p:regular r:id="rId27"/>
      <p:bold r:id="rId28"/>
    </p:embeddedFont>
    <p:embeddedFont>
      <p:font typeface="Raleway" charset="0"/>
      <p:regular r:id="rId29"/>
      <p:bold r:id="rId30"/>
      <p:italic r:id="rId31"/>
      <p:boldItalic r:id="rId32"/>
    </p:embeddedFont>
    <p:embeddedFont>
      <p:font typeface="Barlow Light" charset="0"/>
      <p:regular r:id="rId33"/>
      <p:bold r:id="rId34"/>
      <p:italic r:id="rId35"/>
      <p:boldItalic r:id="rId36"/>
    </p:embeddedFont>
    <p:embeddedFont>
      <p:font typeface="Calibri" pitchFamily="34" charset="0"/>
      <p:regular r:id="rId37"/>
      <p:bold r:id="rId38"/>
      <p:italic r:id="rId39"/>
      <p:boldItalic r:id="rId40"/>
    </p:embeddedFont>
    <p:embeddedFont>
      <p:font typeface="Barlow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AFE2"/>
    <a:srgbClr val="C5C7C9"/>
    <a:srgbClr val="3EB1D5"/>
    <a:srgbClr val="01224B"/>
    <a:srgbClr val="0E414A"/>
    <a:srgbClr val="435A72"/>
    <a:srgbClr val="61C2DD"/>
    <a:srgbClr val="3BA4FF"/>
    <a:srgbClr val="87D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CA79B213-A7B1-4D54-87E7-7F15D3F6DC19}">
  <a:tblStyle styleId="{CA79B213-A7B1-4D54-87E7-7F15D3F6DC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944" y="-13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font" Target="fonts/font2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font" Target="fonts/font21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7516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 dark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8700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6407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" name="Picture 35" descr="kn_both_pos_anker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889" y="267494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9" r:id="rId5"/>
    <p:sldLayoutId id="2147483660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7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979712" y="2067694"/>
            <a:ext cx="5322640" cy="144016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/>
              <a:t>LOGISTICS</a:t>
            </a:r>
            <a:br>
              <a:rPr lang="et-EE" dirty="0" smtClean="0"/>
            </a:br>
            <a:endParaRPr dirty="0"/>
          </a:p>
        </p:txBody>
      </p:sp>
      <p:pic>
        <p:nvPicPr>
          <p:cNvPr id="339" name="Picture 35" descr="kn_both_pos_an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889" y="267494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 Facts You Didn't Know About Henry Fo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74"/>
            <a:ext cx="9142623" cy="514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4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381000" y="123478"/>
            <a:ext cx="6063208" cy="158417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Efficiency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t-EE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Our customers can choose whatever colour they like for their car as long as it is black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1015" name="Google Shape;1015;p22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10</a:t>
            </a:fld>
            <a:endParaRPr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84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22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11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1014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0" y="10582"/>
            <a:ext cx="9155046" cy="1121007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t-EE" sz="28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   Responsiveness </a:t>
            </a:r>
            <a:br>
              <a:rPr lang="et-EE" sz="28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</a:br>
            <a:r>
              <a:rPr lang="et-EE" sz="18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    Configure your car             </a:t>
            </a:r>
            <a:endParaRPr sz="18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9582"/>
            <a:ext cx="9155046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885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22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12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1014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0" y="10582"/>
            <a:ext cx="9155046" cy="1121007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t-EE" sz="28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   Responsiveness</a:t>
            </a:r>
            <a:endParaRPr sz="28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t-EE" sz="18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    Order a car what will be built for you in months</a:t>
            </a:r>
            <a:endParaRPr sz="18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9582"/>
            <a:ext cx="9155046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432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2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ln w="6350"/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13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14" name="Google Shape;247;p23"/>
          <p:cNvSpPr/>
          <p:nvPr/>
        </p:nvSpPr>
        <p:spPr>
          <a:xfrm>
            <a:off x="-180528" y="1059582"/>
            <a:ext cx="1835696" cy="4442914"/>
          </a:xfrm>
          <a:prstGeom prst="rect">
            <a:avLst/>
          </a:prstGeom>
          <a:noFill/>
          <a:ln w="6350" cap="flat" cmpd="sng">
            <a:solidFill>
              <a:srgbClr val="FFFFFF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47;p23"/>
          <p:cNvSpPr/>
          <p:nvPr/>
        </p:nvSpPr>
        <p:spPr>
          <a:xfrm>
            <a:off x="1655168" y="1059582"/>
            <a:ext cx="1907704" cy="4442914"/>
          </a:xfrm>
          <a:prstGeom prst="rect">
            <a:avLst/>
          </a:prstGeom>
          <a:noFill/>
          <a:ln w="6350" cap="flat" cmpd="sng">
            <a:solidFill>
              <a:srgbClr val="FFFFFF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47;p23"/>
          <p:cNvSpPr/>
          <p:nvPr/>
        </p:nvSpPr>
        <p:spPr>
          <a:xfrm>
            <a:off x="7380312" y="-113790"/>
            <a:ext cx="1907704" cy="5637868"/>
          </a:xfrm>
          <a:prstGeom prst="rect">
            <a:avLst/>
          </a:prstGeom>
          <a:noFill/>
          <a:ln w="6350" cap="flat" cmpd="sng">
            <a:solidFill>
              <a:srgbClr val="FFFFFF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47;p23"/>
          <p:cNvSpPr/>
          <p:nvPr/>
        </p:nvSpPr>
        <p:spPr>
          <a:xfrm>
            <a:off x="3563888" y="1059582"/>
            <a:ext cx="1907704" cy="4464496"/>
          </a:xfrm>
          <a:prstGeom prst="rect">
            <a:avLst/>
          </a:prstGeom>
          <a:noFill/>
          <a:ln w="6350" cap="flat" cmpd="sng">
            <a:solidFill>
              <a:srgbClr val="FFFFFF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247;p23"/>
          <p:cNvSpPr/>
          <p:nvPr/>
        </p:nvSpPr>
        <p:spPr>
          <a:xfrm>
            <a:off x="5472608" y="-113790"/>
            <a:ext cx="1907704" cy="5637868"/>
          </a:xfrm>
          <a:prstGeom prst="rect">
            <a:avLst/>
          </a:prstGeom>
          <a:noFill/>
          <a:ln w="6350" cap="flat" cmpd="sng">
            <a:solidFill>
              <a:srgbClr val="FFFFFF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539552" y="1373377"/>
            <a:ext cx="588260" cy="603142"/>
          </a:xfrm>
          <a:prstGeom prst="ellipse">
            <a:avLst/>
          </a:prstGeom>
          <a:solidFill>
            <a:schemeClr val="bg1"/>
          </a:solidFill>
          <a:ln w="6350">
            <a:solidFill>
              <a:srgbClr val="435A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96336" y="2120538"/>
            <a:ext cx="1430200" cy="307777"/>
          </a:xfrm>
          <a:prstGeom prst="rect">
            <a:avLst/>
          </a:prstGeom>
          <a:ln w="6350">
            <a:noFill/>
          </a:ln>
        </p:spPr>
        <p:txBody>
          <a:bodyPr wrap="none">
            <a:spAutoFit/>
          </a:bodyPr>
          <a:lstStyle/>
          <a:p>
            <a:r>
              <a:rPr lang="et-EE" dirty="0" smtClean="0">
                <a:solidFill>
                  <a:schemeClr val="bg1"/>
                </a:solidFill>
                <a:latin typeface="Raleway SemiBold" charset="0"/>
              </a:rPr>
              <a:t>INFORMATION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84790" y="2139702"/>
            <a:ext cx="1362874" cy="307777"/>
          </a:xfrm>
          <a:prstGeom prst="rect">
            <a:avLst/>
          </a:prstGeom>
          <a:ln w="6350">
            <a:noFill/>
          </a:ln>
        </p:spPr>
        <p:txBody>
          <a:bodyPr wrap="none">
            <a:spAutoFit/>
          </a:bodyPr>
          <a:lstStyle/>
          <a:p>
            <a:r>
              <a:rPr lang="et-EE" dirty="0" smtClean="0">
                <a:solidFill>
                  <a:schemeClr val="bg1"/>
                </a:solidFill>
                <a:latin typeface="Raleway SemiBold" charset="0"/>
              </a:rPr>
              <a:t>PRODUCTION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051720" y="2139702"/>
            <a:ext cx="1095172" cy="307777"/>
          </a:xfrm>
          <a:prstGeom prst="rect">
            <a:avLst/>
          </a:prstGeom>
          <a:ln w="6350">
            <a:noFill/>
          </a:ln>
        </p:spPr>
        <p:txBody>
          <a:bodyPr wrap="none">
            <a:spAutoFit/>
          </a:bodyPr>
          <a:lstStyle/>
          <a:p>
            <a:r>
              <a:rPr lang="et-EE" dirty="0" smtClean="0">
                <a:solidFill>
                  <a:schemeClr val="bg1"/>
                </a:solidFill>
                <a:latin typeface="Raleway SemiBold" charset="0"/>
              </a:rPr>
              <a:t>LOCATION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923928" y="2139702"/>
            <a:ext cx="1213794" cy="307777"/>
          </a:xfrm>
          <a:prstGeom prst="rect">
            <a:avLst/>
          </a:prstGeom>
          <a:ln w="6350">
            <a:noFill/>
          </a:ln>
        </p:spPr>
        <p:txBody>
          <a:bodyPr wrap="none">
            <a:spAutoFit/>
          </a:bodyPr>
          <a:lstStyle/>
          <a:p>
            <a:r>
              <a:rPr lang="et-EE" dirty="0" smtClean="0">
                <a:solidFill>
                  <a:schemeClr val="bg1"/>
                </a:solidFill>
                <a:latin typeface="Raleway SemiBold" charset="0"/>
              </a:rPr>
              <a:t>INVENTORY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508104" y="2139702"/>
            <a:ext cx="1800493" cy="307777"/>
          </a:xfrm>
          <a:prstGeom prst="rect">
            <a:avLst/>
          </a:prstGeom>
          <a:ln w="6350">
            <a:noFill/>
          </a:ln>
        </p:spPr>
        <p:txBody>
          <a:bodyPr wrap="none">
            <a:spAutoFit/>
          </a:bodyPr>
          <a:lstStyle/>
          <a:p>
            <a:r>
              <a:rPr lang="et-EE" dirty="0" smtClean="0">
                <a:solidFill>
                  <a:schemeClr val="bg1"/>
                </a:solidFill>
                <a:latin typeface="Raleway SemiBold" charset="0"/>
              </a:rPr>
              <a:t>TRANSPORTATION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327556" y="1392544"/>
            <a:ext cx="588260" cy="603142"/>
            <a:chOff x="2051720" y="411510"/>
            <a:chExt cx="588260" cy="603142"/>
          </a:xfrm>
        </p:grpSpPr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2051720" y="411510"/>
              <a:ext cx="588260" cy="60314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435A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6651" y="538075"/>
              <a:ext cx="335427" cy="3500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1" name="Oval 30"/>
          <p:cNvSpPr>
            <a:spLocks noChangeAspect="1"/>
          </p:cNvSpPr>
          <p:nvPr/>
        </p:nvSpPr>
        <p:spPr>
          <a:xfrm>
            <a:off x="4175029" y="1373377"/>
            <a:ext cx="588260" cy="603142"/>
          </a:xfrm>
          <a:prstGeom prst="ellipse">
            <a:avLst/>
          </a:prstGeom>
          <a:solidFill>
            <a:schemeClr val="bg1"/>
          </a:solidFill>
          <a:ln w="6350">
            <a:solidFill>
              <a:srgbClr val="435A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6114220" y="1373377"/>
            <a:ext cx="588260" cy="603142"/>
          </a:xfrm>
          <a:prstGeom prst="ellipse">
            <a:avLst/>
          </a:prstGeom>
          <a:solidFill>
            <a:schemeClr val="bg1"/>
          </a:solidFill>
          <a:ln w="6350">
            <a:solidFill>
              <a:srgbClr val="435A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7956376" y="1392544"/>
            <a:ext cx="588260" cy="603142"/>
          </a:xfrm>
          <a:prstGeom prst="ellipse">
            <a:avLst/>
          </a:prstGeom>
          <a:solidFill>
            <a:schemeClr val="bg1"/>
          </a:solidFill>
          <a:ln w="6350">
            <a:solidFill>
              <a:srgbClr val="435A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88849"/>
            <a:ext cx="320514" cy="380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849" y="1463857"/>
            <a:ext cx="400620" cy="41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540120"/>
            <a:ext cx="402269" cy="3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537" y="1519735"/>
            <a:ext cx="379937" cy="364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Google Shape;1997;p32"/>
          <p:cNvSpPr txBox="1">
            <a:spLocks/>
          </p:cNvSpPr>
          <p:nvPr/>
        </p:nvSpPr>
        <p:spPr>
          <a:xfrm>
            <a:off x="107504" y="51470"/>
            <a:ext cx="5184575" cy="864096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t-EE" sz="3000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t-EE" sz="3000" dirty="0" smtClean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Supply chain management:</a:t>
            </a:r>
          </a:p>
          <a:p>
            <a:pPr marL="0" indent="0" algn="ctr">
              <a:buFont typeface="Barlow Light"/>
              <a:buNone/>
            </a:pPr>
            <a:r>
              <a:rPr lang="et-EE" sz="3000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t-EE" sz="3000" dirty="0" smtClean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Drivers</a:t>
            </a:r>
            <a:endParaRPr lang="en-US" sz="3000" dirty="0" smtClean="0"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7" name="Text Placeholder 1"/>
          <p:cNvSpPr txBox="1">
            <a:spLocks/>
          </p:cNvSpPr>
          <p:nvPr/>
        </p:nvSpPr>
        <p:spPr>
          <a:xfrm>
            <a:off x="35496" y="2652250"/>
            <a:ext cx="1462276" cy="1935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>
              <a:buClr>
                <a:schemeClr val="bg1"/>
              </a:buClr>
            </a:pPr>
            <a:r>
              <a:rPr lang="et-EE" sz="1400" dirty="0" smtClean="0">
                <a:solidFill>
                  <a:schemeClr val="bg1"/>
                </a:solidFill>
              </a:rPr>
              <a:t>Qualities of products </a:t>
            </a:r>
          </a:p>
          <a:p>
            <a:pPr>
              <a:buClr>
                <a:schemeClr val="bg1"/>
              </a:buClr>
            </a:pPr>
            <a:r>
              <a:rPr lang="et-EE" sz="1400" dirty="0" smtClean="0">
                <a:solidFill>
                  <a:schemeClr val="bg1"/>
                </a:solidFill>
              </a:rPr>
              <a:t>Quantity of products</a:t>
            </a:r>
          </a:p>
          <a:p>
            <a:pPr>
              <a:buClr>
                <a:schemeClr val="bg1"/>
              </a:buClr>
            </a:pPr>
            <a:r>
              <a:rPr lang="et-EE" sz="1400" dirty="0" smtClean="0">
                <a:solidFill>
                  <a:schemeClr val="bg1"/>
                </a:solidFill>
              </a:rPr>
              <a:t>Cycle </a:t>
            </a:r>
          </a:p>
          <a:p>
            <a:pPr>
              <a:buClr>
                <a:schemeClr val="bg1"/>
              </a:buClr>
            </a:pPr>
            <a:r>
              <a:rPr lang="et-EE" sz="1400" dirty="0" smtClean="0">
                <a:solidFill>
                  <a:schemeClr val="bg1"/>
                </a:solidFill>
              </a:rPr>
              <a:t>Scheduling</a:t>
            </a:r>
          </a:p>
          <a:p>
            <a:pPr>
              <a:buClr>
                <a:schemeClr val="bg1"/>
              </a:buClr>
            </a:pPr>
            <a:r>
              <a:rPr lang="et-EE" sz="1400" dirty="0" smtClean="0">
                <a:solidFill>
                  <a:schemeClr val="bg1"/>
                </a:solidFill>
              </a:rPr>
              <a:t>Price</a:t>
            </a:r>
          </a:p>
          <a:p>
            <a:pPr>
              <a:buClr>
                <a:schemeClr val="bg1"/>
              </a:buClr>
            </a:pPr>
            <a:r>
              <a:rPr lang="et-EE" sz="1400" dirty="0" smtClean="0">
                <a:solidFill>
                  <a:schemeClr val="bg1"/>
                </a:solidFill>
              </a:rPr>
              <a:t>Innovation</a:t>
            </a:r>
          </a:p>
          <a:p>
            <a:pPr>
              <a:buClr>
                <a:schemeClr val="bg1"/>
              </a:buClr>
            </a:pPr>
            <a:endParaRPr lang="et-EE" dirty="0" smtClean="0">
              <a:solidFill>
                <a:schemeClr val="bg1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48" name="Text Placeholder 1"/>
          <p:cNvSpPr txBox="1">
            <a:spLocks/>
          </p:cNvSpPr>
          <p:nvPr/>
        </p:nvSpPr>
        <p:spPr>
          <a:xfrm>
            <a:off x="1547664" y="2643758"/>
            <a:ext cx="2157202" cy="185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>
              <a:buClr>
                <a:schemeClr val="bg1"/>
              </a:buClr>
            </a:pPr>
            <a:r>
              <a:rPr lang="et-EE" sz="1400" dirty="0" smtClean="0">
                <a:solidFill>
                  <a:schemeClr val="bg1"/>
                </a:solidFill>
              </a:rPr>
              <a:t>Where to produce</a:t>
            </a:r>
          </a:p>
          <a:p>
            <a:pPr>
              <a:buClr>
                <a:schemeClr val="bg1"/>
              </a:buClr>
            </a:pPr>
            <a:r>
              <a:rPr lang="et-EE" sz="1400" dirty="0" smtClean="0">
                <a:solidFill>
                  <a:schemeClr val="bg1"/>
                </a:solidFill>
              </a:rPr>
              <a:t>Where to store</a:t>
            </a:r>
          </a:p>
          <a:p>
            <a:pPr>
              <a:buClr>
                <a:schemeClr val="bg1"/>
              </a:buClr>
            </a:pPr>
            <a:r>
              <a:rPr lang="et-EE" sz="1400" dirty="0" smtClean="0">
                <a:solidFill>
                  <a:schemeClr val="bg1"/>
                </a:solidFill>
              </a:rPr>
              <a:t>Where to distribute</a:t>
            </a:r>
          </a:p>
          <a:p>
            <a:pPr>
              <a:buClr>
                <a:schemeClr val="bg1"/>
              </a:buClr>
            </a:pPr>
            <a:endParaRPr lang="et-EE" sz="140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et-EE" dirty="0" smtClean="0">
              <a:solidFill>
                <a:schemeClr val="bg1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49" name="Text Placeholder 1"/>
          <p:cNvSpPr txBox="1">
            <a:spLocks/>
          </p:cNvSpPr>
          <p:nvPr/>
        </p:nvSpPr>
        <p:spPr>
          <a:xfrm>
            <a:off x="3563888" y="2643758"/>
            <a:ext cx="1782302" cy="1431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>
              <a:buClr>
                <a:schemeClr val="bg1"/>
              </a:buClr>
            </a:pPr>
            <a:r>
              <a:rPr lang="et-EE" sz="1400" dirty="0" smtClean="0">
                <a:solidFill>
                  <a:schemeClr val="bg1"/>
                </a:solidFill>
              </a:rPr>
              <a:t>Quantity of product to store</a:t>
            </a:r>
          </a:p>
          <a:p>
            <a:pPr>
              <a:buClr>
                <a:schemeClr val="bg1"/>
              </a:buClr>
            </a:pPr>
            <a:r>
              <a:rPr lang="et-EE" sz="1400" dirty="0" smtClean="0">
                <a:solidFill>
                  <a:schemeClr val="bg1"/>
                </a:solidFill>
              </a:rPr>
              <a:t>Cycle inventory</a:t>
            </a:r>
          </a:p>
          <a:p>
            <a:pPr>
              <a:buClr>
                <a:schemeClr val="bg1"/>
              </a:buClr>
            </a:pPr>
            <a:r>
              <a:rPr lang="et-EE" sz="1400" dirty="0" smtClean="0">
                <a:solidFill>
                  <a:schemeClr val="bg1"/>
                </a:solidFill>
              </a:rPr>
              <a:t>Season inventory</a:t>
            </a:r>
          </a:p>
          <a:p>
            <a:pPr>
              <a:buClr>
                <a:schemeClr val="bg1"/>
              </a:buClr>
            </a:pPr>
            <a:r>
              <a:rPr lang="et-EE" sz="1400" dirty="0" smtClean="0">
                <a:solidFill>
                  <a:schemeClr val="bg1"/>
                </a:solidFill>
              </a:rPr>
              <a:t>Safety inventory</a:t>
            </a:r>
          </a:p>
          <a:p>
            <a:pPr>
              <a:buClr>
                <a:schemeClr val="bg1"/>
              </a:buClr>
            </a:pPr>
            <a:endParaRPr lang="et-EE" dirty="0" smtClean="0">
              <a:solidFill>
                <a:schemeClr val="bg1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50" name="Text Placeholder 1"/>
          <p:cNvSpPr txBox="1">
            <a:spLocks/>
          </p:cNvSpPr>
          <p:nvPr/>
        </p:nvSpPr>
        <p:spPr>
          <a:xfrm>
            <a:off x="5579819" y="2724258"/>
            <a:ext cx="1800493" cy="229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>
              <a:buClr>
                <a:schemeClr val="bg1"/>
              </a:buClr>
            </a:pPr>
            <a:r>
              <a:rPr lang="et-EE" sz="1400" dirty="0" smtClean="0">
                <a:solidFill>
                  <a:schemeClr val="bg1"/>
                </a:solidFill>
              </a:rPr>
              <a:t>How to move products</a:t>
            </a:r>
          </a:p>
          <a:p>
            <a:pPr>
              <a:buClr>
                <a:schemeClr val="bg1"/>
              </a:buClr>
            </a:pPr>
            <a:r>
              <a:rPr lang="et-EE" sz="1400" dirty="0" smtClean="0">
                <a:solidFill>
                  <a:schemeClr val="bg1"/>
                </a:solidFill>
              </a:rPr>
              <a:t>Time vs costs</a:t>
            </a:r>
          </a:p>
          <a:p>
            <a:pPr>
              <a:buClr>
                <a:schemeClr val="bg1"/>
              </a:buClr>
            </a:pPr>
            <a:r>
              <a:rPr lang="et-EE" sz="1400" dirty="0">
                <a:solidFill>
                  <a:schemeClr val="bg1"/>
                </a:solidFill>
              </a:rPr>
              <a:t>O</a:t>
            </a:r>
            <a:r>
              <a:rPr lang="et-EE" sz="1400" dirty="0" smtClean="0">
                <a:solidFill>
                  <a:schemeClr val="bg1"/>
                </a:solidFill>
              </a:rPr>
              <a:t>utsourcing</a:t>
            </a:r>
          </a:p>
          <a:p>
            <a:pPr>
              <a:buClr>
                <a:schemeClr val="bg1"/>
              </a:buClr>
            </a:pPr>
            <a:r>
              <a:rPr lang="et-EE" sz="1400" dirty="0" smtClean="0">
                <a:solidFill>
                  <a:schemeClr val="bg1"/>
                </a:solidFill>
              </a:rPr>
              <a:t>Size of cargo</a:t>
            </a:r>
          </a:p>
          <a:p>
            <a:pPr>
              <a:buClr>
                <a:schemeClr val="bg1"/>
              </a:buClr>
            </a:pPr>
            <a:r>
              <a:rPr lang="et-EE" sz="1400" dirty="0" smtClean="0">
                <a:solidFill>
                  <a:schemeClr val="bg1"/>
                </a:solidFill>
              </a:rPr>
              <a:t>Frequency</a:t>
            </a:r>
          </a:p>
          <a:p>
            <a:pPr>
              <a:buClr>
                <a:schemeClr val="bg1"/>
              </a:buClr>
            </a:pPr>
            <a:endParaRPr lang="et-EE" sz="140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et-EE" dirty="0" smtClean="0">
              <a:solidFill>
                <a:schemeClr val="bg1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51" name="Text Placeholder 1"/>
          <p:cNvSpPr txBox="1">
            <a:spLocks/>
          </p:cNvSpPr>
          <p:nvPr/>
        </p:nvSpPr>
        <p:spPr>
          <a:xfrm>
            <a:off x="7452320" y="2715766"/>
            <a:ext cx="1547664" cy="191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>
              <a:buClr>
                <a:schemeClr val="bg1"/>
              </a:buClr>
            </a:pPr>
            <a:r>
              <a:rPr lang="et-EE" sz="1400" dirty="0" smtClean="0">
                <a:solidFill>
                  <a:schemeClr val="bg1"/>
                </a:solidFill>
              </a:rPr>
              <a:t>What info to collect</a:t>
            </a:r>
          </a:p>
          <a:p>
            <a:pPr>
              <a:buClr>
                <a:schemeClr val="bg1"/>
              </a:buClr>
            </a:pPr>
            <a:r>
              <a:rPr lang="et-EE" sz="1400" dirty="0" smtClean="0">
                <a:solidFill>
                  <a:schemeClr val="bg1"/>
                </a:solidFill>
              </a:rPr>
              <a:t>How often</a:t>
            </a:r>
          </a:p>
          <a:p>
            <a:pPr>
              <a:buClr>
                <a:schemeClr val="bg1"/>
              </a:buClr>
            </a:pPr>
            <a:r>
              <a:rPr lang="et-EE" sz="1400" dirty="0" smtClean="0">
                <a:solidFill>
                  <a:schemeClr val="bg1"/>
                </a:solidFill>
              </a:rPr>
              <a:t>Metrics &amp; Kpi</a:t>
            </a:r>
          </a:p>
          <a:p>
            <a:pPr>
              <a:buClr>
                <a:schemeClr val="bg1"/>
              </a:buClr>
            </a:pPr>
            <a:r>
              <a:rPr lang="et-EE" sz="1400" dirty="0" smtClean="0">
                <a:solidFill>
                  <a:schemeClr val="bg1"/>
                </a:solidFill>
              </a:rPr>
              <a:t>Automation</a:t>
            </a:r>
          </a:p>
          <a:p>
            <a:pPr>
              <a:buClr>
                <a:schemeClr val="bg1"/>
              </a:buClr>
            </a:pPr>
            <a:r>
              <a:rPr lang="et-EE" sz="1400" dirty="0" smtClean="0">
                <a:solidFill>
                  <a:schemeClr val="bg1"/>
                </a:solidFill>
              </a:rPr>
              <a:t>Security</a:t>
            </a:r>
          </a:p>
          <a:p>
            <a:pPr>
              <a:buClr>
                <a:schemeClr val="bg1"/>
              </a:buClr>
            </a:pPr>
            <a:endParaRPr lang="et-EE" sz="140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et-EE" dirty="0" smtClean="0">
              <a:solidFill>
                <a:schemeClr val="bg1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90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24"/>
          <p:cNvSpPr txBox="1">
            <a:spLocks noGrp="1"/>
          </p:cNvSpPr>
          <p:nvPr>
            <p:ph type="title"/>
          </p:nvPr>
        </p:nvSpPr>
        <p:spPr>
          <a:xfrm>
            <a:off x="179512" y="173552"/>
            <a:ext cx="8507288" cy="59799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sz="4000" dirty="0" smtClean="0"/>
              <a:t>Efficiency vs Responsiveness</a:t>
            </a:r>
            <a:endParaRPr sz="4000" dirty="0"/>
          </a:p>
        </p:txBody>
      </p:sp>
      <p:graphicFrame>
        <p:nvGraphicFramePr>
          <p:cNvPr id="1045" name="Google Shape;1045;p24"/>
          <p:cNvGraphicFramePr/>
          <p:nvPr>
            <p:extLst>
              <p:ext uri="{D42A27DB-BD31-4B8C-83A1-F6EECF244321}">
                <p14:modId xmlns:p14="http://schemas.microsoft.com/office/powerpoint/2010/main" val="287812154"/>
              </p:ext>
            </p:extLst>
          </p:nvPr>
        </p:nvGraphicFramePr>
        <p:xfrm>
          <a:off x="395537" y="771550"/>
          <a:ext cx="7488831" cy="4436304"/>
        </p:xfrm>
        <a:graphic>
          <a:graphicData uri="http://schemas.openxmlformats.org/drawingml/2006/table">
            <a:tbl>
              <a:tblPr>
                <a:noFill/>
                <a:tableStyleId>{CA79B213-A7B1-4D54-87E7-7F15D3F6DC19}</a:tableStyleId>
              </a:tblPr>
              <a:tblGrid>
                <a:gridCol w="1569231"/>
                <a:gridCol w="2535677"/>
                <a:gridCol w="3383923"/>
              </a:tblGrid>
              <a:tr h="3600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b="0" dirty="0" smtClean="0">
                          <a:solidFill>
                            <a:schemeClr val="accent1"/>
                          </a:solidFill>
                          <a:latin typeface="Raleway SemiBold" charset="0"/>
                          <a:ea typeface="Barlow"/>
                          <a:cs typeface="Barlow"/>
                          <a:sym typeface="Barlow"/>
                        </a:rPr>
                        <a:t>Responsiveness</a:t>
                      </a:r>
                      <a:endParaRPr sz="1100" b="0" dirty="0">
                        <a:solidFill>
                          <a:schemeClr val="accent1"/>
                        </a:solidFill>
                        <a:latin typeface="Raleway SemiBold" charset="0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b="0" dirty="0" smtClean="0">
                          <a:solidFill>
                            <a:schemeClr val="accent1"/>
                          </a:solidFill>
                          <a:latin typeface="Raleway SemiBold" charset="0"/>
                          <a:ea typeface="Barlow"/>
                          <a:cs typeface="Barlow"/>
                          <a:sym typeface="Barlow"/>
                        </a:rPr>
                        <a:t>Efficiency</a:t>
                      </a:r>
                      <a:endParaRPr sz="11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926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600" b="0" dirty="0" smtClean="0">
                          <a:solidFill>
                            <a:schemeClr val="accent1"/>
                          </a:solidFill>
                          <a:latin typeface="Raleway SemiBold" charset="0"/>
                          <a:ea typeface="Barlow"/>
                          <a:cs typeface="Barlow"/>
                          <a:sym typeface="Barlow"/>
                        </a:rPr>
                        <a:t>Production</a:t>
                      </a:r>
                      <a:endParaRPr sz="14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t-EE" b="0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Excess </a:t>
                      </a:r>
                      <a:r>
                        <a:rPr lang="et-EE" b="0" baseline="0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capacity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t-EE" b="0" baseline="0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Flexible manifacturing</a:t>
                      </a:r>
                      <a:endParaRPr lang="en-US" b="0" baseline="0" dirty="0" smtClean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b="0" baseline="0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Many small </a:t>
                      </a:r>
                      <a:r>
                        <a:rPr lang="et-EE" b="0" baseline="0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production </a:t>
                      </a:r>
                      <a:r>
                        <a:rPr lang="et-EE" b="0" baseline="0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plants</a:t>
                      </a:r>
                      <a:endParaRPr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t-EE" b="0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Full </a:t>
                      </a:r>
                      <a:r>
                        <a:rPr lang="en-US" b="0" baseline="0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capacity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t-EE" b="0" baseline="0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Narrow focus</a:t>
                      </a:r>
                      <a:endParaRPr lang="en-US" b="0" baseline="0" dirty="0" smtClean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b="0" baseline="0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Few central production plants</a:t>
                      </a:r>
                      <a:endParaRPr lang="et-EE" b="0" baseline="0" dirty="0" smtClean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600" b="0" dirty="0" smtClean="0">
                          <a:solidFill>
                            <a:schemeClr val="accent1"/>
                          </a:solidFill>
                          <a:latin typeface="Raleway SemiBold" charset="0"/>
                          <a:ea typeface="Barlow"/>
                          <a:cs typeface="Barlow"/>
                          <a:sym typeface="Barlow"/>
                        </a:rPr>
                        <a:t>Location</a:t>
                      </a:r>
                      <a:endParaRPr sz="11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t-EE" b="0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Many locations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t-EE" b="0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Close to</a:t>
                      </a:r>
                      <a:r>
                        <a:rPr lang="et-EE" b="0" baseline="0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 customer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t-EE" b="0" baseline="0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Small area coverage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t-EE" b="0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Few central locations</a:t>
                      </a:r>
                      <a:r>
                        <a:rPr lang="et-EE" b="0" baseline="0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 serve wide areas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t-EE" b="0" baseline="0" dirty="0" smtClean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b="1" dirty="0" smtClean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1329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600" b="0" dirty="0" smtClean="0">
                          <a:solidFill>
                            <a:schemeClr val="accent1"/>
                          </a:solidFill>
                          <a:latin typeface="Raleway SemiBold" charset="0"/>
                          <a:ea typeface="Barlow"/>
                          <a:cs typeface="Barlow"/>
                          <a:sym typeface="Barlow"/>
                        </a:rPr>
                        <a:t>Inventory</a:t>
                      </a:r>
                      <a:endParaRPr sz="11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t-EE" b="0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High inventory levels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t-EE" b="0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Wide range of products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t-EE" b="0" baseline="0" dirty="0" smtClean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t-EE" b="0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Low inventory</a:t>
                      </a:r>
                      <a:r>
                        <a:rPr lang="et-EE" b="0" baseline="0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 levels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t-EE" b="0" baseline="0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Small product’s range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b="1" dirty="0" smtClean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1329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600" b="0" dirty="0" smtClean="0">
                          <a:solidFill>
                            <a:schemeClr val="accent1"/>
                          </a:solidFill>
                          <a:latin typeface="Raleway SemiBold" charset="0"/>
                          <a:ea typeface="Barlow"/>
                          <a:cs typeface="Barlow"/>
                          <a:sym typeface="Barlow"/>
                        </a:rPr>
                        <a:t>Transportation</a:t>
                      </a:r>
                      <a:endParaRPr sz="11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t-EE" b="0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Frequent shipment</a:t>
                      </a:r>
                      <a:endParaRPr lang="et-EE" b="0" baseline="0" dirty="0" smtClean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t-EE" b="0" baseline="0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Small quantity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t-EE" b="0" baseline="0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Fast and expensive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t-EE" b="0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Few shipments</a:t>
                      </a:r>
                      <a:endParaRPr lang="en-US" b="0" baseline="0" dirty="0" smtClean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t-EE" b="0" baseline="0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Large quantities</a:t>
                      </a:r>
                      <a:endParaRPr lang="en-US" b="0" baseline="0" dirty="0" smtClean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t-EE" b="0" baseline="0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Slow and cheaper</a:t>
                      </a:r>
                      <a:endParaRPr lang="en-US" b="1" dirty="0" smtClean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1329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600" b="0" dirty="0" smtClean="0">
                          <a:solidFill>
                            <a:schemeClr val="accent1"/>
                          </a:solidFill>
                          <a:latin typeface="Raleway SemiBold" charset="0"/>
                          <a:ea typeface="Barlow"/>
                          <a:cs typeface="Barlow"/>
                          <a:sym typeface="Barlow"/>
                        </a:rPr>
                        <a:t>Information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t-EE" b="0" baseline="0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Collect and evaluate timely large amount of data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t-EE" b="0" baseline="0" dirty="0" smtClean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t-EE" b="0" baseline="0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Information costs are balanced with other resources following economy scale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046" name="Google Shape;1046;p2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7111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0" cy="5143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Google Shape;1997;p32"/>
          <p:cNvSpPr txBox="1">
            <a:spLocks/>
          </p:cNvSpPr>
          <p:nvPr/>
        </p:nvSpPr>
        <p:spPr>
          <a:xfrm>
            <a:off x="755576" y="195486"/>
            <a:ext cx="30243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t-EE" sz="3000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t-EE" sz="3000" dirty="0" smtClean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Efficiency</a:t>
            </a:r>
            <a:endParaRPr lang="en-US" sz="3000" dirty="0" smtClean="0"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76" name="Google Shape;1997;p32"/>
          <p:cNvSpPr txBox="1">
            <a:spLocks/>
          </p:cNvSpPr>
          <p:nvPr/>
        </p:nvSpPr>
        <p:spPr>
          <a:xfrm>
            <a:off x="4932040" y="231416"/>
            <a:ext cx="30243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t-EE" sz="3000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t-EE" sz="3000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Responsiveness</a:t>
            </a:r>
            <a:endParaRPr lang="en-US" sz="3000" dirty="0" smtClean="0">
              <a:solidFill>
                <a:srgbClr val="01AFE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9" name="Google Shape;9301;p63"/>
          <p:cNvSpPr/>
          <p:nvPr/>
        </p:nvSpPr>
        <p:spPr>
          <a:xfrm>
            <a:off x="1115616" y="987574"/>
            <a:ext cx="2952328" cy="3888432"/>
          </a:xfrm>
          <a:custGeom>
            <a:avLst/>
            <a:gdLst/>
            <a:ahLst/>
            <a:cxnLst/>
            <a:rect l="l" t="t" r="r" b="b"/>
            <a:pathLst>
              <a:path w="4733" h="5225" extrusionOk="0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394" y="4757"/>
                  <a:pt x="4400" y="4757"/>
                  <a:pt x="4407" y="4757"/>
                </a:cubicBezTo>
                <a:cubicBezTo>
                  <a:pt x="4583" y="4757"/>
                  <a:pt x="4732" y="4602"/>
                  <a:pt x="4732" y="4423"/>
                </a:cubicBezTo>
                <a:lnTo>
                  <a:pt x="4732" y="333"/>
                </a:lnTo>
                <a:cubicBezTo>
                  <a:pt x="4732" y="148"/>
                  <a:pt x="4572" y="0"/>
                  <a:pt x="4387" y="0"/>
                </a:cubicBezTo>
                <a:close/>
              </a:path>
            </a:pathLst>
          </a:custGeom>
          <a:noFill/>
          <a:ln w="2857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C820B1CE-1074-44C3-81AF-B93E081EDCAB}"/>
              </a:ext>
            </a:extLst>
          </p:cNvPr>
          <p:cNvSpPr/>
          <p:nvPr/>
        </p:nvSpPr>
        <p:spPr>
          <a:xfrm>
            <a:off x="1478776" y="1991931"/>
            <a:ext cx="2301136" cy="536094"/>
          </a:xfrm>
          <a:prstGeom prst="rect">
            <a:avLst/>
          </a:prstGeom>
          <a:solidFill>
            <a:schemeClr val="bg1"/>
          </a:solidFill>
          <a:ln w="6350">
            <a:solidFill>
              <a:srgbClr val="0E4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t-EE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 SemiBold" charset="0"/>
              </a:rPr>
              <a:t>Manifacture Plants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Raleway SemiBold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C820B1CE-1074-44C3-81AF-B93E081EDCAB}"/>
              </a:ext>
            </a:extLst>
          </p:cNvPr>
          <p:cNvSpPr/>
          <p:nvPr/>
        </p:nvSpPr>
        <p:spPr>
          <a:xfrm>
            <a:off x="1481083" y="1243568"/>
            <a:ext cx="2301136" cy="536094"/>
          </a:xfrm>
          <a:prstGeom prst="rect">
            <a:avLst/>
          </a:prstGeom>
          <a:solidFill>
            <a:schemeClr val="bg1"/>
          </a:solidFill>
          <a:ln w="6350">
            <a:solidFill>
              <a:srgbClr val="0E4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t-EE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 SemiBold" charset="0"/>
              </a:rPr>
              <a:t>Raw materials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Raleway SemiBold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C820B1CE-1074-44C3-81AF-B93E081EDCAB}"/>
              </a:ext>
            </a:extLst>
          </p:cNvPr>
          <p:cNvSpPr/>
          <p:nvPr/>
        </p:nvSpPr>
        <p:spPr>
          <a:xfrm>
            <a:off x="1441212" y="3547824"/>
            <a:ext cx="2301136" cy="536094"/>
          </a:xfrm>
          <a:prstGeom prst="rect">
            <a:avLst/>
          </a:prstGeom>
          <a:solidFill>
            <a:schemeClr val="bg1"/>
          </a:solidFill>
          <a:ln w="6350">
            <a:solidFill>
              <a:srgbClr val="0E4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t-EE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 SemiBold" charset="0"/>
              </a:rPr>
              <a:t>Distribution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Raleway SemiBold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C820B1CE-1074-44C3-81AF-B93E081EDCAB}"/>
              </a:ext>
            </a:extLst>
          </p:cNvPr>
          <p:cNvSpPr/>
          <p:nvPr/>
        </p:nvSpPr>
        <p:spPr>
          <a:xfrm>
            <a:off x="1441212" y="2755736"/>
            <a:ext cx="2301136" cy="536094"/>
          </a:xfrm>
          <a:prstGeom prst="rect">
            <a:avLst/>
          </a:prstGeom>
          <a:solidFill>
            <a:schemeClr val="bg1"/>
          </a:solidFill>
          <a:ln w="6350">
            <a:solidFill>
              <a:srgbClr val="0E4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t-EE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 SemiBold" charset="0"/>
              </a:rPr>
              <a:t>Transportation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Raleway SemiBold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="" xmlns:a16="http://schemas.microsoft.com/office/drawing/2014/main" id="{C820B1CE-1074-44C3-81AF-B93E081EDCAB}"/>
              </a:ext>
            </a:extLst>
          </p:cNvPr>
          <p:cNvSpPr/>
          <p:nvPr/>
        </p:nvSpPr>
        <p:spPr>
          <a:xfrm>
            <a:off x="5209134" y="1131590"/>
            <a:ext cx="3004007" cy="536094"/>
          </a:xfrm>
          <a:prstGeom prst="rect">
            <a:avLst/>
          </a:prstGeom>
          <a:solidFill>
            <a:schemeClr val="bg1"/>
          </a:solidFill>
          <a:ln w="6350">
            <a:solidFill>
              <a:srgbClr val="0E4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t-EE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 SemiBold" charset="0"/>
              </a:rPr>
              <a:t>Raw material Company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Raleway SemiBold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="" xmlns:a16="http://schemas.microsoft.com/office/drawing/2014/main" id="{C820B1CE-1074-44C3-81AF-B93E081EDCAB}"/>
              </a:ext>
            </a:extLst>
          </p:cNvPr>
          <p:cNvSpPr/>
          <p:nvPr/>
        </p:nvSpPr>
        <p:spPr>
          <a:xfrm>
            <a:off x="5209134" y="2035656"/>
            <a:ext cx="3004007" cy="536094"/>
          </a:xfrm>
          <a:prstGeom prst="rect">
            <a:avLst/>
          </a:prstGeom>
          <a:solidFill>
            <a:schemeClr val="bg1"/>
          </a:solidFill>
          <a:ln w="6350">
            <a:solidFill>
              <a:srgbClr val="0E4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t-EE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 SemiBold" charset="0"/>
              </a:rPr>
              <a:t>Manifacture Company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Raleway SemiBold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="" xmlns:a16="http://schemas.microsoft.com/office/drawing/2014/main" id="{C820B1CE-1074-44C3-81AF-B93E081EDCAB}"/>
              </a:ext>
            </a:extLst>
          </p:cNvPr>
          <p:cNvSpPr/>
          <p:nvPr/>
        </p:nvSpPr>
        <p:spPr>
          <a:xfrm>
            <a:off x="5209134" y="3043768"/>
            <a:ext cx="3004007" cy="536094"/>
          </a:xfrm>
          <a:prstGeom prst="rect">
            <a:avLst/>
          </a:prstGeom>
          <a:solidFill>
            <a:schemeClr val="bg1"/>
          </a:solidFill>
          <a:ln w="6350">
            <a:solidFill>
              <a:srgbClr val="0E4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t-EE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 SemiBold" charset="0"/>
              </a:rPr>
              <a:t>Transportation Company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Raleway SemiBold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="" xmlns:a16="http://schemas.microsoft.com/office/drawing/2014/main" id="{C820B1CE-1074-44C3-81AF-B93E081EDCAB}"/>
              </a:ext>
            </a:extLst>
          </p:cNvPr>
          <p:cNvSpPr/>
          <p:nvPr/>
        </p:nvSpPr>
        <p:spPr>
          <a:xfrm>
            <a:off x="5223570" y="3979872"/>
            <a:ext cx="3004007" cy="536094"/>
          </a:xfrm>
          <a:prstGeom prst="rect">
            <a:avLst/>
          </a:prstGeom>
          <a:solidFill>
            <a:schemeClr val="bg1"/>
          </a:solidFill>
          <a:ln w="6350">
            <a:solidFill>
              <a:srgbClr val="0E4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t-EE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 SemiBold" charset="0"/>
              </a:rPr>
              <a:t>Distribution Company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Raleway SemiBold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lc="http://schemas.openxmlformats.org/drawingml/2006/lockedCanvas" xmlns:a16="http://schemas.microsoft.com/office/drawing/2014/main" xmlns="" id="{8EFAA25A-D8D6-420E-B8D9-6181A6D61CA3}"/>
              </a:ext>
            </a:extLst>
          </p:cNvPr>
          <p:cNvCxnSpPr>
            <a:cxnSpLocks/>
          </p:cNvCxnSpPr>
          <p:nvPr/>
        </p:nvCxnSpPr>
        <p:spPr>
          <a:xfrm>
            <a:off x="6660232" y="1752157"/>
            <a:ext cx="0" cy="239774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lc="http://schemas.openxmlformats.org/drawingml/2006/lockedCanvas" xmlns:a16="http://schemas.microsoft.com/office/drawing/2014/main" xmlns="" id="{8EFAA25A-D8D6-420E-B8D9-6181A6D61CA3}"/>
              </a:ext>
            </a:extLst>
          </p:cNvPr>
          <p:cNvCxnSpPr>
            <a:cxnSpLocks/>
          </p:cNvCxnSpPr>
          <p:nvPr/>
        </p:nvCxnSpPr>
        <p:spPr>
          <a:xfrm>
            <a:off x="6660232" y="2692016"/>
            <a:ext cx="0" cy="239774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lc="http://schemas.openxmlformats.org/drawingml/2006/lockedCanvas" xmlns:a16="http://schemas.microsoft.com/office/drawing/2014/main" xmlns="" id="{8EFAA25A-D8D6-420E-B8D9-6181A6D61CA3}"/>
              </a:ext>
            </a:extLst>
          </p:cNvPr>
          <p:cNvCxnSpPr>
            <a:cxnSpLocks/>
          </p:cNvCxnSpPr>
          <p:nvPr/>
        </p:nvCxnSpPr>
        <p:spPr>
          <a:xfrm>
            <a:off x="6660232" y="3628120"/>
            <a:ext cx="0" cy="239774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74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1995686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/>
              <a:t>Supply chain operations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t-EE" dirty="0" smtClean="0"/>
              <a:t>The APICS SCOR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73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505009" y="4671398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/>
          </a:p>
        </p:txBody>
      </p:sp>
      <p:sp>
        <p:nvSpPr>
          <p:cNvPr id="136" name="Google Shape;997;p20"/>
          <p:cNvSpPr txBox="1">
            <a:spLocks/>
          </p:cNvSpPr>
          <p:nvPr/>
        </p:nvSpPr>
        <p:spPr>
          <a:xfrm>
            <a:off x="429150" y="338138"/>
            <a:ext cx="7671242" cy="43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lvl="0"/>
            <a:r>
              <a:rPr lang="en-US" sz="2800" b="1" dirty="0" smtClean="0"/>
              <a:t>S</a:t>
            </a:r>
            <a:r>
              <a:rPr lang="en-US" sz="2800" dirty="0" smtClean="0"/>
              <a:t>upply </a:t>
            </a:r>
            <a:r>
              <a:rPr lang="en-US" sz="2800" b="1" dirty="0" smtClean="0"/>
              <a:t>C</a:t>
            </a:r>
            <a:r>
              <a:rPr lang="en-US" sz="2800" dirty="0" smtClean="0"/>
              <a:t>hain </a:t>
            </a:r>
            <a:r>
              <a:rPr lang="en-US" sz="2800" b="1" dirty="0" smtClean="0"/>
              <a:t>O</a:t>
            </a:r>
            <a:r>
              <a:rPr lang="en-US" sz="2800" dirty="0" smtClean="0"/>
              <a:t>peration </a:t>
            </a:r>
            <a:r>
              <a:rPr lang="en-US" sz="2800" b="1" dirty="0" smtClean="0"/>
              <a:t>R</a:t>
            </a:r>
            <a:r>
              <a:rPr lang="en-US" sz="2800" dirty="0" smtClean="0"/>
              <a:t>eference  model</a:t>
            </a:r>
          </a:p>
        </p:txBody>
      </p:sp>
      <p:sp>
        <p:nvSpPr>
          <p:cNvPr id="31" name="Google Shape;247;p23"/>
          <p:cNvSpPr/>
          <p:nvPr/>
        </p:nvSpPr>
        <p:spPr>
          <a:xfrm>
            <a:off x="251520" y="2842450"/>
            <a:ext cx="1440160" cy="2465605"/>
          </a:xfrm>
          <a:prstGeom prst="rect">
            <a:avLst/>
          </a:prstGeom>
          <a:noFill/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857;p19"/>
          <p:cNvSpPr txBox="1">
            <a:spLocks/>
          </p:cNvSpPr>
          <p:nvPr/>
        </p:nvSpPr>
        <p:spPr>
          <a:xfrm>
            <a:off x="302274" y="3196613"/>
            <a:ext cx="1338652" cy="1823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71450" indent="-171450"/>
            <a:r>
              <a:rPr lang="en-US" sz="1200" dirty="0" smtClean="0"/>
              <a:t>Assess </a:t>
            </a:r>
            <a:r>
              <a:rPr lang="en-US" sz="1200" dirty="0"/>
              <a:t>supply resources,</a:t>
            </a:r>
          </a:p>
          <a:p>
            <a:pPr marL="171450" indent="-171450"/>
            <a:r>
              <a:rPr lang="et-EE" sz="1200" dirty="0" smtClean="0"/>
              <a:t>Demand Forecasting</a:t>
            </a:r>
            <a:r>
              <a:rPr lang="en-US" sz="1200" dirty="0" smtClean="0"/>
              <a:t>;</a:t>
            </a:r>
            <a:endParaRPr lang="en-US" sz="1200" dirty="0"/>
          </a:p>
          <a:p>
            <a:pPr marL="171450" indent="-171450"/>
            <a:r>
              <a:rPr lang="et-EE" sz="1200" dirty="0" smtClean="0"/>
              <a:t>I</a:t>
            </a:r>
            <a:r>
              <a:rPr lang="en-US" sz="1200" dirty="0" err="1" smtClean="0"/>
              <a:t>nventory</a:t>
            </a:r>
            <a:r>
              <a:rPr lang="en-US" sz="1200" dirty="0" smtClean="0"/>
              <a:t> management</a:t>
            </a:r>
            <a:endParaRPr lang="et-EE" sz="1200" dirty="0" smtClean="0"/>
          </a:p>
          <a:p>
            <a:pPr marL="171450" indent="-171450"/>
            <a:r>
              <a:rPr lang="et-EE" sz="1200" dirty="0" smtClean="0"/>
              <a:t>Product Pricing</a:t>
            </a:r>
            <a:endParaRPr lang="en-US" sz="1200" dirty="0" smtClean="0"/>
          </a:p>
          <a:p>
            <a:pPr marL="0" indent="0" algn="ctr">
              <a:buFont typeface="Barlow Light"/>
              <a:buNone/>
            </a:pPr>
            <a:endParaRPr lang="en-US" dirty="0"/>
          </a:p>
        </p:txBody>
      </p:sp>
      <p:sp>
        <p:nvSpPr>
          <p:cNvPr id="68" name="Google Shape;247;p23"/>
          <p:cNvSpPr/>
          <p:nvPr/>
        </p:nvSpPr>
        <p:spPr>
          <a:xfrm>
            <a:off x="1835696" y="2842451"/>
            <a:ext cx="1440160" cy="2465604"/>
          </a:xfrm>
          <a:prstGeom prst="rect">
            <a:avLst/>
          </a:prstGeom>
          <a:noFill/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857;p19"/>
          <p:cNvSpPr txBox="1">
            <a:spLocks/>
          </p:cNvSpPr>
          <p:nvPr/>
        </p:nvSpPr>
        <p:spPr>
          <a:xfrm>
            <a:off x="1990160" y="3291830"/>
            <a:ext cx="1296144" cy="185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71450" indent="-171450"/>
            <a:r>
              <a:rPr lang="et-EE" sz="1200" dirty="0"/>
              <a:t>Purchasing</a:t>
            </a:r>
            <a:endParaRPr lang="en-US" sz="1200" dirty="0"/>
          </a:p>
          <a:p>
            <a:pPr marL="171450" indent="-171450"/>
            <a:r>
              <a:rPr lang="et-EE" sz="1200" dirty="0" smtClean="0"/>
              <a:t>Materials management</a:t>
            </a:r>
          </a:p>
          <a:p>
            <a:pPr marL="171450" indent="-171450"/>
            <a:r>
              <a:rPr lang="et-EE" sz="1200" dirty="0" smtClean="0"/>
              <a:t>Vendor </a:t>
            </a:r>
            <a:r>
              <a:rPr lang="et-EE" sz="1200" dirty="0"/>
              <a:t>selection</a:t>
            </a:r>
          </a:p>
          <a:p>
            <a:pPr marL="171450" indent="-171450"/>
            <a:r>
              <a:rPr lang="et-EE" sz="1200" dirty="0" smtClean="0"/>
              <a:t>Contract </a:t>
            </a:r>
            <a:r>
              <a:rPr lang="et-EE" sz="1200" dirty="0"/>
              <a:t>management</a:t>
            </a:r>
            <a:endParaRPr lang="en-US" dirty="0"/>
          </a:p>
        </p:txBody>
      </p:sp>
      <p:sp>
        <p:nvSpPr>
          <p:cNvPr id="73" name="Google Shape;247;p23"/>
          <p:cNvSpPr/>
          <p:nvPr/>
        </p:nvSpPr>
        <p:spPr>
          <a:xfrm>
            <a:off x="3491880" y="2842450"/>
            <a:ext cx="1440160" cy="2537613"/>
          </a:xfrm>
          <a:prstGeom prst="rect">
            <a:avLst/>
          </a:prstGeom>
          <a:noFill/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857;p19"/>
          <p:cNvSpPr txBox="1">
            <a:spLocks/>
          </p:cNvSpPr>
          <p:nvPr/>
        </p:nvSpPr>
        <p:spPr>
          <a:xfrm>
            <a:off x="3559330" y="3291829"/>
            <a:ext cx="1305260" cy="172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71450" indent="-171450"/>
            <a:r>
              <a:rPr lang="et-EE" sz="1200" dirty="0" smtClean="0"/>
              <a:t>Product Management</a:t>
            </a:r>
          </a:p>
          <a:p>
            <a:pPr marL="171450" indent="-171450"/>
            <a:r>
              <a:rPr lang="et-EE" sz="1200" dirty="0" smtClean="0"/>
              <a:t>Facility Management</a:t>
            </a:r>
          </a:p>
          <a:p>
            <a:pPr marL="171450" indent="-171450"/>
            <a:r>
              <a:rPr lang="et-EE" sz="1200" dirty="0" smtClean="0"/>
              <a:t>Production Scheduling</a:t>
            </a:r>
          </a:p>
          <a:p>
            <a:pPr marL="171450" indent="-171450"/>
            <a:r>
              <a:rPr lang="et-EE" sz="1200" dirty="0" smtClean="0"/>
              <a:t>Quality Control</a:t>
            </a:r>
          </a:p>
          <a:p>
            <a:pPr marL="171450" indent="-171450"/>
            <a:endParaRPr lang="en-US" sz="1200" dirty="0" smtClean="0"/>
          </a:p>
          <a:p>
            <a:pPr marL="0" indent="0" algn="ctr">
              <a:buFont typeface="Barlow Light"/>
              <a:buNone/>
            </a:pPr>
            <a:endParaRPr lang="en-US" dirty="0"/>
          </a:p>
        </p:txBody>
      </p:sp>
      <p:sp>
        <p:nvSpPr>
          <p:cNvPr id="78" name="Google Shape;247;p23"/>
          <p:cNvSpPr/>
          <p:nvPr/>
        </p:nvSpPr>
        <p:spPr>
          <a:xfrm>
            <a:off x="5148064" y="2842450"/>
            <a:ext cx="1440160" cy="2537613"/>
          </a:xfrm>
          <a:prstGeom prst="rect">
            <a:avLst/>
          </a:prstGeom>
          <a:noFill/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857;p19"/>
          <p:cNvSpPr txBox="1">
            <a:spLocks/>
          </p:cNvSpPr>
          <p:nvPr/>
        </p:nvSpPr>
        <p:spPr>
          <a:xfrm>
            <a:off x="5292080" y="3380967"/>
            <a:ext cx="1205468" cy="1639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71450" indent="-171450"/>
            <a:r>
              <a:rPr lang="et-EE" sz="1200" dirty="0" smtClean="0"/>
              <a:t>Sales and promotion</a:t>
            </a:r>
            <a:endParaRPr lang="en-US" sz="1200" dirty="0"/>
          </a:p>
          <a:p>
            <a:pPr marL="171450" indent="-171450"/>
            <a:r>
              <a:rPr lang="et-EE" sz="1200" dirty="0" smtClean="0"/>
              <a:t>Distribution channels</a:t>
            </a:r>
            <a:endParaRPr lang="en-US" sz="1200" dirty="0"/>
          </a:p>
          <a:p>
            <a:pPr marL="171450" indent="-171450"/>
            <a:r>
              <a:rPr lang="et-EE" sz="1200" dirty="0" smtClean="0"/>
              <a:t>Import/Export</a:t>
            </a:r>
            <a:endParaRPr lang="en-US" sz="1200" dirty="0" smtClean="0"/>
          </a:p>
          <a:p>
            <a:pPr marL="0" indent="0" algn="ctr">
              <a:buFont typeface="Barlow Light"/>
              <a:buNone/>
            </a:pPr>
            <a:endParaRPr lang="en-US" dirty="0"/>
          </a:p>
        </p:txBody>
      </p:sp>
      <p:sp>
        <p:nvSpPr>
          <p:cNvPr id="83" name="Google Shape;247;p23"/>
          <p:cNvSpPr/>
          <p:nvPr/>
        </p:nvSpPr>
        <p:spPr>
          <a:xfrm>
            <a:off x="6876256" y="2842451"/>
            <a:ext cx="1440160" cy="2537612"/>
          </a:xfrm>
          <a:prstGeom prst="rect">
            <a:avLst/>
          </a:prstGeom>
          <a:noFill/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57;p19"/>
          <p:cNvSpPr txBox="1">
            <a:spLocks/>
          </p:cNvSpPr>
          <p:nvPr/>
        </p:nvSpPr>
        <p:spPr>
          <a:xfrm>
            <a:off x="6982962" y="3390869"/>
            <a:ext cx="1261446" cy="1341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71450" indent="-171450"/>
            <a:r>
              <a:rPr lang="en-US" sz="1200" dirty="0" smtClean="0"/>
              <a:t>Defective</a:t>
            </a:r>
            <a:endParaRPr lang="en-US" sz="1200" dirty="0"/>
          </a:p>
          <a:p>
            <a:pPr marL="171450" indent="-171450"/>
            <a:r>
              <a:rPr lang="en-US" sz="1200" dirty="0"/>
              <a:t>Warranty</a:t>
            </a:r>
          </a:p>
          <a:p>
            <a:pPr marL="171450" indent="-171450"/>
            <a:r>
              <a:rPr lang="en-US" sz="1200" dirty="0" smtClean="0"/>
              <a:t>E</a:t>
            </a:r>
            <a:r>
              <a:rPr lang="et-EE" sz="1200" dirty="0" smtClean="0"/>
              <a:t>OL</a:t>
            </a:r>
          </a:p>
          <a:p>
            <a:pPr marL="171450" indent="-171450"/>
            <a:r>
              <a:rPr lang="et-EE" sz="1200" dirty="0" smtClean="0"/>
              <a:t>Replacement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1990160" y="2931790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1224B"/>
                </a:solidFill>
                <a:latin typeface="Barlow Light" charset="0"/>
              </a:rPr>
              <a:t>SOURCE</a:t>
            </a:r>
            <a:endParaRPr lang="en-US" b="1" dirty="0">
              <a:solidFill>
                <a:srgbClr val="01224B"/>
              </a:solidFill>
              <a:latin typeface="Barlow Light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36508" y="2898737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1224B"/>
                </a:solidFill>
                <a:latin typeface="Barlow Light" charset="0"/>
              </a:rPr>
              <a:t>PLAN</a:t>
            </a:r>
            <a:endParaRPr lang="en-US" b="1" dirty="0">
              <a:solidFill>
                <a:srgbClr val="01224B"/>
              </a:solidFill>
              <a:latin typeface="Barlow Light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635896" y="2931790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1224B"/>
                </a:solidFill>
                <a:latin typeface="Barlow Light" charset="0"/>
              </a:rPr>
              <a:t>MAKE</a:t>
            </a:r>
            <a:endParaRPr lang="en-US" b="1" dirty="0">
              <a:solidFill>
                <a:srgbClr val="01224B"/>
              </a:solidFill>
              <a:latin typeface="Barlow Light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292080" y="2931790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1224B"/>
                </a:solidFill>
                <a:latin typeface="Barlow Light" charset="0"/>
              </a:rPr>
              <a:t>DELIVER</a:t>
            </a:r>
            <a:endParaRPr lang="en-US" b="1" dirty="0">
              <a:solidFill>
                <a:srgbClr val="01224B"/>
              </a:solidFill>
              <a:latin typeface="Barlow Light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020272" y="2931790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1224B"/>
                </a:solidFill>
                <a:latin typeface="Barlow Light" charset="0"/>
              </a:rPr>
              <a:t>RETURN</a:t>
            </a:r>
            <a:endParaRPr lang="en-US" b="1" dirty="0">
              <a:solidFill>
                <a:srgbClr val="01224B"/>
              </a:solidFill>
              <a:latin typeface="Barlow Light" charset="0"/>
            </a:endParaRPr>
          </a:p>
        </p:txBody>
      </p: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40164"/>
            <a:ext cx="1440160" cy="1747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519" y="1024934"/>
            <a:ext cx="1441409" cy="1777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1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034793"/>
            <a:ext cx="1499045" cy="1752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3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657" y="1061506"/>
            <a:ext cx="1458087" cy="1744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849" y="1054224"/>
            <a:ext cx="1476375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50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310" y="-144882"/>
            <a:ext cx="1828770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ln w="6350">
            <a:prstDash val="sysDot"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/>
          </a:p>
        </p:txBody>
      </p:sp>
      <p:sp>
        <p:nvSpPr>
          <p:cNvPr id="11" name="Google Shape;247;p23"/>
          <p:cNvSpPr/>
          <p:nvPr/>
        </p:nvSpPr>
        <p:spPr>
          <a:xfrm>
            <a:off x="-180528" y="-135372"/>
            <a:ext cx="1835696" cy="5637868"/>
          </a:xfrm>
          <a:prstGeom prst="rect">
            <a:avLst/>
          </a:prstGeom>
          <a:noFill/>
          <a:ln w="6350" cap="flat" cmpd="sng">
            <a:solidFill>
              <a:srgbClr val="01AFE2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247;p23"/>
          <p:cNvSpPr/>
          <p:nvPr/>
        </p:nvSpPr>
        <p:spPr>
          <a:xfrm>
            <a:off x="5292080" y="-142992"/>
            <a:ext cx="1835696" cy="5637868"/>
          </a:xfrm>
          <a:prstGeom prst="rect">
            <a:avLst/>
          </a:prstGeom>
          <a:noFill/>
          <a:ln w="6350" cap="flat" cmpd="sng">
            <a:solidFill>
              <a:srgbClr val="01AFE2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47;p23"/>
          <p:cNvSpPr/>
          <p:nvPr/>
        </p:nvSpPr>
        <p:spPr>
          <a:xfrm>
            <a:off x="7164288" y="-144882"/>
            <a:ext cx="2504700" cy="5637868"/>
          </a:xfrm>
          <a:prstGeom prst="rect">
            <a:avLst/>
          </a:prstGeom>
          <a:noFill/>
          <a:ln w="6350" cap="flat" cmpd="sng">
            <a:solidFill>
              <a:srgbClr val="01AFE2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247;p23"/>
          <p:cNvSpPr/>
          <p:nvPr/>
        </p:nvSpPr>
        <p:spPr>
          <a:xfrm>
            <a:off x="1619672" y="-144882"/>
            <a:ext cx="1835696" cy="5637868"/>
          </a:xfrm>
          <a:prstGeom prst="rect">
            <a:avLst/>
          </a:prstGeom>
          <a:noFill/>
          <a:ln w="6350" cap="flat" cmpd="sng">
            <a:solidFill>
              <a:srgbClr val="01AFE2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586;p53"/>
          <p:cNvSpPr txBox="1">
            <a:spLocks/>
          </p:cNvSpPr>
          <p:nvPr/>
        </p:nvSpPr>
        <p:spPr>
          <a:xfrm>
            <a:off x="130164" y="987574"/>
            <a:ext cx="1417500" cy="648072"/>
          </a:xfrm>
          <a:prstGeom prst="rect">
            <a:avLst/>
          </a:prstGeom>
          <a:ln w="3175"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800"/>
              </a:spcBef>
              <a:buSzPts val="1100"/>
            </a:pPr>
            <a:r>
              <a:rPr lang="en-US" b="1" dirty="0" smtClean="0">
                <a:solidFill>
                  <a:srgbClr val="01224B"/>
                </a:solidFill>
                <a:latin typeface="Raleway SemiBold" charset="0"/>
              </a:rPr>
              <a:t>S</a:t>
            </a:r>
            <a:r>
              <a:rPr lang="et-EE" b="1" dirty="0" smtClean="0">
                <a:solidFill>
                  <a:srgbClr val="01224B"/>
                </a:solidFill>
                <a:latin typeface="Raleway SemiBold" charset="0"/>
              </a:rPr>
              <a:t>upplier’s</a:t>
            </a:r>
            <a:br>
              <a:rPr lang="et-EE" b="1" dirty="0" smtClean="0">
                <a:solidFill>
                  <a:srgbClr val="01224B"/>
                </a:solidFill>
                <a:latin typeface="Raleway SemiBold" charset="0"/>
              </a:rPr>
            </a:br>
            <a:r>
              <a:rPr lang="et-EE" sz="1200" b="1" dirty="0" smtClean="0">
                <a:solidFill>
                  <a:srgbClr val="01224B"/>
                </a:solidFill>
                <a:latin typeface="Raleway SemiBold" charset="0"/>
              </a:rPr>
              <a:t>suppliers..</a:t>
            </a:r>
            <a:endParaRPr lang="et-EE" b="1" dirty="0" smtClean="0">
              <a:solidFill>
                <a:srgbClr val="01224B"/>
              </a:solidFill>
              <a:latin typeface="Raleway SemiBold" charset="0"/>
            </a:endParaRPr>
          </a:p>
          <a:p>
            <a:pPr algn="ctr">
              <a:spcBef>
                <a:spcPts val="800"/>
              </a:spcBef>
              <a:buSzPts val="1100"/>
            </a:pPr>
            <a:endParaRPr lang="en-US" dirty="0" smtClean="0">
              <a:solidFill>
                <a:schemeClr val="bg1"/>
              </a:solidFill>
              <a:latin typeface="Raleway SemiBold" charset="0"/>
            </a:endParaRPr>
          </a:p>
          <a:p>
            <a:pPr algn="ctr">
              <a:spcBef>
                <a:spcPts val="800"/>
              </a:spcBef>
              <a:buSzPts val="1100"/>
            </a:pPr>
            <a:endParaRPr lang="en-US" sz="1000" dirty="0" smtClean="0"/>
          </a:p>
          <a:p>
            <a:pPr algn="ctr">
              <a:spcBef>
                <a:spcPts val="800"/>
              </a:spcBef>
            </a:pPr>
            <a:endParaRPr lang="en-US" sz="1000" dirty="0"/>
          </a:p>
        </p:txBody>
      </p:sp>
      <p:sp>
        <p:nvSpPr>
          <p:cNvPr id="20" name="Google Shape;1586;p53"/>
          <p:cNvSpPr txBox="1">
            <a:spLocks/>
          </p:cNvSpPr>
          <p:nvPr/>
        </p:nvSpPr>
        <p:spPr>
          <a:xfrm>
            <a:off x="1828770" y="987574"/>
            <a:ext cx="1417500" cy="648072"/>
          </a:xfrm>
          <a:prstGeom prst="rect">
            <a:avLst/>
          </a:prstGeom>
          <a:ln w="3175"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800"/>
              </a:spcBef>
              <a:buSzPts val="1100"/>
            </a:pPr>
            <a:r>
              <a:rPr lang="en-US" b="1" dirty="0" smtClean="0">
                <a:solidFill>
                  <a:srgbClr val="01224B"/>
                </a:solidFill>
                <a:latin typeface="Raleway SemiBold" charset="0"/>
              </a:rPr>
              <a:t>S</a:t>
            </a:r>
            <a:r>
              <a:rPr lang="et-EE" b="1" dirty="0" smtClean="0">
                <a:solidFill>
                  <a:srgbClr val="01224B"/>
                </a:solidFill>
                <a:latin typeface="Raleway SemiBold" charset="0"/>
              </a:rPr>
              <a:t>uppliers</a:t>
            </a:r>
          </a:p>
          <a:p>
            <a:pPr algn="ctr">
              <a:spcBef>
                <a:spcPts val="800"/>
              </a:spcBef>
              <a:buSzPts val="1100"/>
            </a:pPr>
            <a:endParaRPr lang="en-US" dirty="0" smtClean="0">
              <a:solidFill>
                <a:schemeClr val="bg1"/>
              </a:solidFill>
              <a:latin typeface="Raleway SemiBold" charset="0"/>
            </a:endParaRPr>
          </a:p>
          <a:p>
            <a:pPr algn="ctr">
              <a:spcBef>
                <a:spcPts val="800"/>
              </a:spcBef>
              <a:buSzPts val="1100"/>
            </a:pPr>
            <a:endParaRPr lang="en-US" sz="1000" dirty="0" smtClean="0"/>
          </a:p>
          <a:p>
            <a:pPr algn="ctr">
              <a:spcBef>
                <a:spcPts val="800"/>
              </a:spcBef>
            </a:pPr>
            <a:endParaRPr lang="en-US" sz="1000" dirty="0"/>
          </a:p>
        </p:txBody>
      </p:sp>
      <p:sp>
        <p:nvSpPr>
          <p:cNvPr id="21" name="Google Shape;1586;p53"/>
          <p:cNvSpPr txBox="1">
            <a:spLocks/>
          </p:cNvSpPr>
          <p:nvPr/>
        </p:nvSpPr>
        <p:spPr>
          <a:xfrm>
            <a:off x="3653030" y="1013726"/>
            <a:ext cx="1417500" cy="648072"/>
          </a:xfrm>
          <a:prstGeom prst="rect">
            <a:avLst/>
          </a:prstGeom>
          <a:ln w="3175"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800"/>
              </a:spcBef>
              <a:buSzPts val="1100"/>
            </a:pPr>
            <a:r>
              <a:rPr lang="et-EE" b="1" dirty="0" smtClean="0">
                <a:solidFill>
                  <a:srgbClr val="01224B"/>
                </a:solidFill>
                <a:latin typeface="Raleway SemiBold" charset="0"/>
              </a:rPr>
              <a:t>Company</a:t>
            </a:r>
          </a:p>
          <a:p>
            <a:pPr algn="ctr">
              <a:spcBef>
                <a:spcPts val="800"/>
              </a:spcBef>
              <a:buSzPts val="1100"/>
            </a:pPr>
            <a:endParaRPr lang="en-US" dirty="0" smtClean="0">
              <a:solidFill>
                <a:schemeClr val="bg1"/>
              </a:solidFill>
              <a:latin typeface="Raleway SemiBold" charset="0"/>
            </a:endParaRPr>
          </a:p>
          <a:p>
            <a:pPr algn="ctr">
              <a:spcBef>
                <a:spcPts val="800"/>
              </a:spcBef>
              <a:buSzPts val="1100"/>
            </a:pPr>
            <a:endParaRPr lang="en-US" sz="1000" dirty="0" smtClean="0"/>
          </a:p>
          <a:p>
            <a:pPr algn="ctr">
              <a:spcBef>
                <a:spcPts val="800"/>
              </a:spcBef>
            </a:pPr>
            <a:endParaRPr lang="en-US" sz="1000" dirty="0"/>
          </a:p>
        </p:txBody>
      </p:sp>
      <p:sp>
        <p:nvSpPr>
          <p:cNvPr id="22" name="Google Shape;1586;p53"/>
          <p:cNvSpPr txBox="1">
            <a:spLocks/>
          </p:cNvSpPr>
          <p:nvPr/>
        </p:nvSpPr>
        <p:spPr>
          <a:xfrm>
            <a:off x="5508104" y="987574"/>
            <a:ext cx="1417500" cy="648072"/>
          </a:xfrm>
          <a:prstGeom prst="rect">
            <a:avLst/>
          </a:prstGeom>
          <a:ln w="3175"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800"/>
              </a:spcBef>
              <a:buSzPts val="1100"/>
            </a:pPr>
            <a:r>
              <a:rPr lang="et-EE" b="1" dirty="0" smtClean="0">
                <a:solidFill>
                  <a:srgbClr val="01224B"/>
                </a:solidFill>
                <a:latin typeface="Raleway SemiBold" charset="0"/>
              </a:rPr>
              <a:t>Customers</a:t>
            </a:r>
          </a:p>
          <a:p>
            <a:pPr algn="ctr">
              <a:spcBef>
                <a:spcPts val="800"/>
              </a:spcBef>
              <a:buSzPts val="1100"/>
            </a:pPr>
            <a:endParaRPr lang="en-US" dirty="0" smtClean="0">
              <a:solidFill>
                <a:schemeClr val="bg1"/>
              </a:solidFill>
              <a:latin typeface="Raleway SemiBold" charset="0"/>
            </a:endParaRPr>
          </a:p>
          <a:p>
            <a:pPr algn="ctr">
              <a:spcBef>
                <a:spcPts val="800"/>
              </a:spcBef>
              <a:buSzPts val="1100"/>
            </a:pPr>
            <a:endParaRPr lang="en-US" sz="1000" dirty="0" smtClean="0"/>
          </a:p>
          <a:p>
            <a:pPr algn="ctr">
              <a:spcBef>
                <a:spcPts val="800"/>
              </a:spcBef>
            </a:pPr>
            <a:endParaRPr lang="en-US" sz="1000" dirty="0"/>
          </a:p>
        </p:txBody>
      </p:sp>
      <p:sp>
        <p:nvSpPr>
          <p:cNvPr id="23" name="Google Shape;1586;p53"/>
          <p:cNvSpPr txBox="1">
            <a:spLocks/>
          </p:cNvSpPr>
          <p:nvPr/>
        </p:nvSpPr>
        <p:spPr>
          <a:xfrm>
            <a:off x="7308304" y="987574"/>
            <a:ext cx="1417500" cy="648072"/>
          </a:xfrm>
          <a:prstGeom prst="rect">
            <a:avLst/>
          </a:prstGeom>
          <a:ln w="3175"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800"/>
              </a:spcBef>
              <a:buSzPts val="1100"/>
            </a:pPr>
            <a:r>
              <a:rPr lang="et-EE" b="1" dirty="0" smtClean="0">
                <a:solidFill>
                  <a:srgbClr val="01224B"/>
                </a:solidFill>
                <a:latin typeface="Raleway SemiBold" charset="0"/>
              </a:rPr>
              <a:t>Customer’s</a:t>
            </a:r>
            <a:br>
              <a:rPr lang="et-EE" b="1" dirty="0" smtClean="0">
                <a:solidFill>
                  <a:srgbClr val="01224B"/>
                </a:solidFill>
                <a:latin typeface="Raleway SemiBold" charset="0"/>
              </a:rPr>
            </a:br>
            <a:r>
              <a:rPr lang="et-EE" sz="1200" b="1" dirty="0" smtClean="0">
                <a:solidFill>
                  <a:srgbClr val="01224B"/>
                </a:solidFill>
                <a:latin typeface="Raleway SemiBold" charset="0"/>
              </a:rPr>
              <a:t>customers..</a:t>
            </a:r>
            <a:endParaRPr lang="et-EE" b="1" dirty="0" smtClean="0">
              <a:solidFill>
                <a:srgbClr val="01224B"/>
              </a:solidFill>
              <a:latin typeface="Raleway SemiBold" charset="0"/>
            </a:endParaRPr>
          </a:p>
          <a:p>
            <a:pPr algn="ctr">
              <a:spcBef>
                <a:spcPts val="800"/>
              </a:spcBef>
              <a:buSzPts val="1100"/>
            </a:pPr>
            <a:endParaRPr lang="en-US" dirty="0" smtClean="0">
              <a:solidFill>
                <a:schemeClr val="bg1"/>
              </a:solidFill>
              <a:latin typeface="Raleway SemiBold" charset="0"/>
            </a:endParaRPr>
          </a:p>
          <a:p>
            <a:pPr algn="ctr">
              <a:spcBef>
                <a:spcPts val="800"/>
              </a:spcBef>
              <a:buSzPts val="1100"/>
            </a:pPr>
            <a:endParaRPr lang="en-US" sz="1000" dirty="0" smtClean="0"/>
          </a:p>
          <a:p>
            <a:pPr algn="ctr">
              <a:spcBef>
                <a:spcPts val="800"/>
              </a:spcBef>
            </a:pPr>
            <a:endParaRPr lang="en-US" sz="1000" dirty="0"/>
          </a:p>
        </p:txBody>
      </p:sp>
      <p:sp>
        <p:nvSpPr>
          <p:cNvPr id="143" name="Rectangle 142">
            <a:extLst>
              <a:ext uri="{FF2B5EF4-FFF2-40B4-BE49-F238E27FC236}">
                <a16:creationId xmlns="" xmlns:a16="http://schemas.microsoft.com/office/drawing/2014/main" id="{C820B1CE-1074-44C3-81AF-B93E081EDCAB}"/>
              </a:ext>
            </a:extLst>
          </p:cNvPr>
          <p:cNvSpPr/>
          <p:nvPr/>
        </p:nvSpPr>
        <p:spPr>
          <a:xfrm>
            <a:off x="2771800" y="339502"/>
            <a:ext cx="3219206" cy="536094"/>
          </a:xfrm>
          <a:prstGeom prst="rect">
            <a:avLst/>
          </a:prstGeom>
          <a:solidFill>
            <a:schemeClr val="bg1"/>
          </a:solidFill>
          <a:ln w="6350">
            <a:solidFill>
              <a:srgbClr val="0E4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794484" y="3308878"/>
            <a:ext cx="1224138" cy="397367"/>
            <a:chOff x="2022132" y="3795886"/>
            <a:chExt cx="1224138" cy="397367"/>
          </a:xfrm>
        </p:grpSpPr>
        <p:grpSp>
          <p:nvGrpSpPr>
            <p:cNvPr id="73" name="Google Shape;9610;p63"/>
            <p:cNvGrpSpPr/>
            <p:nvPr/>
          </p:nvGrpSpPr>
          <p:grpSpPr>
            <a:xfrm rot="5400000">
              <a:off x="2435517" y="3382501"/>
              <a:ext cx="397367" cy="1224138"/>
              <a:chOff x="7645573" y="3754300"/>
              <a:chExt cx="293846" cy="644170"/>
            </a:xfrm>
            <a:solidFill>
              <a:schemeClr val="bg1"/>
            </a:solidFill>
          </p:grpSpPr>
          <p:sp>
            <p:nvSpPr>
              <p:cNvPr id="76" name="Google Shape;9611;p63"/>
              <p:cNvSpPr/>
              <p:nvPr/>
            </p:nvSpPr>
            <p:spPr>
              <a:xfrm>
                <a:off x="7645886" y="3855521"/>
                <a:ext cx="293533" cy="164134"/>
              </a:xfrm>
              <a:custGeom>
                <a:avLst/>
                <a:gdLst/>
                <a:ahLst/>
                <a:cxnLst/>
                <a:rect l="l" t="t" r="r" b="b"/>
                <a:pathLst>
                  <a:path w="19132" h="10698" extrusionOk="0">
                    <a:moveTo>
                      <a:pt x="1" y="1"/>
                    </a:moveTo>
                    <a:lnTo>
                      <a:pt x="1" y="10698"/>
                    </a:lnTo>
                    <a:lnTo>
                      <a:pt x="19132" y="10698"/>
                    </a:lnTo>
                    <a:lnTo>
                      <a:pt x="19132" y="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0E414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9612;p63"/>
              <p:cNvSpPr/>
              <p:nvPr/>
            </p:nvSpPr>
            <p:spPr>
              <a:xfrm>
                <a:off x="7645573" y="3754300"/>
                <a:ext cx="293303" cy="644170"/>
              </a:xfrm>
              <a:custGeom>
                <a:avLst/>
                <a:gdLst/>
                <a:ahLst/>
                <a:cxnLst/>
                <a:rect l="l" t="t" r="r" b="b"/>
                <a:pathLst>
                  <a:path w="19117" h="41986" extrusionOk="0">
                    <a:moveTo>
                      <a:pt x="1155" y="1"/>
                    </a:moveTo>
                    <a:cubicBezTo>
                      <a:pt x="516" y="1"/>
                      <a:pt x="1" y="516"/>
                      <a:pt x="1" y="1152"/>
                    </a:cubicBezTo>
                    <a:lnTo>
                      <a:pt x="1" y="35706"/>
                    </a:lnTo>
                    <a:cubicBezTo>
                      <a:pt x="1" y="36344"/>
                      <a:pt x="9559" y="41985"/>
                      <a:pt x="9559" y="41985"/>
                    </a:cubicBezTo>
                    <a:cubicBezTo>
                      <a:pt x="9559" y="41985"/>
                      <a:pt x="19117" y="36344"/>
                      <a:pt x="19117" y="35706"/>
                    </a:cubicBezTo>
                    <a:lnTo>
                      <a:pt x="19117" y="1152"/>
                    </a:lnTo>
                    <a:cubicBezTo>
                      <a:pt x="19117" y="516"/>
                      <a:pt x="18601" y="1"/>
                      <a:pt x="17963" y="1"/>
                    </a:cubicBezTo>
                    <a:close/>
                  </a:path>
                </a:pathLst>
              </a:custGeom>
              <a:grpFill/>
              <a:ln w="6350" cap="flat" cmpd="sng">
                <a:solidFill>
                  <a:srgbClr val="0E414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3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3808" y="3847117"/>
              <a:ext cx="330816" cy="3124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7053" y="3822120"/>
              <a:ext cx="350731" cy="34533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6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018" y="1621044"/>
            <a:ext cx="455420" cy="4429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398" y="413723"/>
            <a:ext cx="426602" cy="420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2" name="Group 101"/>
          <p:cNvGrpSpPr/>
          <p:nvPr/>
        </p:nvGrpSpPr>
        <p:grpSpPr>
          <a:xfrm>
            <a:off x="2915816" y="2571750"/>
            <a:ext cx="1224138" cy="397367"/>
            <a:chOff x="251520" y="3325502"/>
            <a:chExt cx="1224138" cy="397367"/>
          </a:xfrm>
        </p:grpSpPr>
        <p:grpSp>
          <p:nvGrpSpPr>
            <p:cNvPr id="103" name="Google Shape;9610;p63"/>
            <p:cNvGrpSpPr/>
            <p:nvPr/>
          </p:nvGrpSpPr>
          <p:grpSpPr>
            <a:xfrm rot="16200000">
              <a:off x="664905" y="2912117"/>
              <a:ext cx="397367" cy="1224138"/>
              <a:chOff x="7645573" y="3754300"/>
              <a:chExt cx="293855" cy="644170"/>
            </a:xfrm>
            <a:solidFill>
              <a:schemeClr val="bg1"/>
            </a:solidFill>
          </p:grpSpPr>
          <p:sp>
            <p:nvSpPr>
              <p:cNvPr id="106" name="Google Shape;9611;p63"/>
              <p:cNvSpPr/>
              <p:nvPr/>
            </p:nvSpPr>
            <p:spPr>
              <a:xfrm>
                <a:off x="7645895" y="3855521"/>
                <a:ext cx="293533" cy="164134"/>
              </a:xfrm>
              <a:custGeom>
                <a:avLst/>
                <a:gdLst/>
                <a:ahLst/>
                <a:cxnLst/>
                <a:rect l="l" t="t" r="r" b="b"/>
                <a:pathLst>
                  <a:path w="19132" h="10698" extrusionOk="0">
                    <a:moveTo>
                      <a:pt x="1" y="1"/>
                    </a:moveTo>
                    <a:lnTo>
                      <a:pt x="1" y="10698"/>
                    </a:lnTo>
                    <a:lnTo>
                      <a:pt x="19132" y="10698"/>
                    </a:lnTo>
                    <a:lnTo>
                      <a:pt x="19132" y="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0E414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9612;p63"/>
              <p:cNvSpPr/>
              <p:nvPr/>
            </p:nvSpPr>
            <p:spPr>
              <a:xfrm>
                <a:off x="7645573" y="3754300"/>
                <a:ext cx="293303" cy="644170"/>
              </a:xfrm>
              <a:custGeom>
                <a:avLst/>
                <a:gdLst/>
                <a:ahLst/>
                <a:cxnLst/>
                <a:rect l="l" t="t" r="r" b="b"/>
                <a:pathLst>
                  <a:path w="19117" h="41986" extrusionOk="0">
                    <a:moveTo>
                      <a:pt x="1155" y="1"/>
                    </a:moveTo>
                    <a:cubicBezTo>
                      <a:pt x="516" y="1"/>
                      <a:pt x="1" y="516"/>
                      <a:pt x="1" y="1152"/>
                    </a:cubicBezTo>
                    <a:lnTo>
                      <a:pt x="1" y="35706"/>
                    </a:lnTo>
                    <a:cubicBezTo>
                      <a:pt x="1" y="36344"/>
                      <a:pt x="9559" y="41985"/>
                      <a:pt x="9559" y="41985"/>
                    </a:cubicBezTo>
                    <a:cubicBezTo>
                      <a:pt x="9559" y="41985"/>
                      <a:pt x="19117" y="36344"/>
                      <a:pt x="19117" y="35706"/>
                    </a:cubicBezTo>
                    <a:lnTo>
                      <a:pt x="19117" y="1152"/>
                    </a:lnTo>
                    <a:cubicBezTo>
                      <a:pt x="19117" y="516"/>
                      <a:pt x="18601" y="1"/>
                      <a:pt x="17963" y="1"/>
                    </a:cubicBezTo>
                    <a:close/>
                  </a:path>
                </a:pathLst>
              </a:custGeom>
              <a:grpFill/>
              <a:ln w="6350" cap="flat" cmpd="sng">
                <a:solidFill>
                  <a:srgbClr val="0E414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04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71" y="3394374"/>
              <a:ext cx="374149" cy="2806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5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111" y="3366111"/>
              <a:ext cx="307619" cy="3157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79" name="Group 178"/>
          <p:cNvGrpSpPr/>
          <p:nvPr/>
        </p:nvGrpSpPr>
        <p:grpSpPr>
          <a:xfrm>
            <a:off x="4860030" y="2571750"/>
            <a:ext cx="1224138" cy="397367"/>
            <a:chOff x="251520" y="3325502"/>
            <a:chExt cx="1224138" cy="397367"/>
          </a:xfrm>
        </p:grpSpPr>
        <p:grpSp>
          <p:nvGrpSpPr>
            <p:cNvPr id="180" name="Google Shape;9610;p63"/>
            <p:cNvGrpSpPr/>
            <p:nvPr/>
          </p:nvGrpSpPr>
          <p:grpSpPr>
            <a:xfrm rot="16200000">
              <a:off x="664905" y="2912117"/>
              <a:ext cx="397367" cy="1224138"/>
              <a:chOff x="7645573" y="3754300"/>
              <a:chExt cx="293855" cy="644170"/>
            </a:xfrm>
            <a:solidFill>
              <a:schemeClr val="bg1"/>
            </a:solidFill>
          </p:grpSpPr>
          <p:sp>
            <p:nvSpPr>
              <p:cNvPr id="183" name="Google Shape;9611;p63"/>
              <p:cNvSpPr/>
              <p:nvPr/>
            </p:nvSpPr>
            <p:spPr>
              <a:xfrm>
                <a:off x="7645895" y="3855521"/>
                <a:ext cx="293533" cy="164134"/>
              </a:xfrm>
              <a:custGeom>
                <a:avLst/>
                <a:gdLst/>
                <a:ahLst/>
                <a:cxnLst/>
                <a:rect l="l" t="t" r="r" b="b"/>
                <a:pathLst>
                  <a:path w="19132" h="10698" extrusionOk="0">
                    <a:moveTo>
                      <a:pt x="1" y="1"/>
                    </a:moveTo>
                    <a:lnTo>
                      <a:pt x="1" y="10698"/>
                    </a:lnTo>
                    <a:lnTo>
                      <a:pt x="19132" y="10698"/>
                    </a:lnTo>
                    <a:lnTo>
                      <a:pt x="19132" y="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0E414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9612;p63"/>
              <p:cNvSpPr/>
              <p:nvPr/>
            </p:nvSpPr>
            <p:spPr>
              <a:xfrm>
                <a:off x="7645573" y="3754300"/>
                <a:ext cx="293303" cy="644170"/>
              </a:xfrm>
              <a:custGeom>
                <a:avLst/>
                <a:gdLst/>
                <a:ahLst/>
                <a:cxnLst/>
                <a:rect l="l" t="t" r="r" b="b"/>
                <a:pathLst>
                  <a:path w="19117" h="41986" extrusionOk="0">
                    <a:moveTo>
                      <a:pt x="1155" y="1"/>
                    </a:moveTo>
                    <a:cubicBezTo>
                      <a:pt x="516" y="1"/>
                      <a:pt x="1" y="516"/>
                      <a:pt x="1" y="1152"/>
                    </a:cubicBezTo>
                    <a:lnTo>
                      <a:pt x="1" y="35706"/>
                    </a:lnTo>
                    <a:cubicBezTo>
                      <a:pt x="1" y="36344"/>
                      <a:pt x="9559" y="41985"/>
                      <a:pt x="9559" y="41985"/>
                    </a:cubicBezTo>
                    <a:cubicBezTo>
                      <a:pt x="9559" y="41985"/>
                      <a:pt x="19117" y="36344"/>
                      <a:pt x="19117" y="35706"/>
                    </a:cubicBezTo>
                    <a:lnTo>
                      <a:pt x="19117" y="1152"/>
                    </a:lnTo>
                    <a:cubicBezTo>
                      <a:pt x="19117" y="516"/>
                      <a:pt x="18601" y="1"/>
                      <a:pt x="17963" y="1"/>
                    </a:cubicBezTo>
                    <a:close/>
                  </a:path>
                </a:pathLst>
              </a:custGeom>
              <a:grpFill/>
              <a:ln w="6350" cap="flat" cmpd="sng">
                <a:solidFill>
                  <a:srgbClr val="0E414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81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71" y="3394374"/>
              <a:ext cx="374149" cy="2806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2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111" y="3366111"/>
              <a:ext cx="307619" cy="3157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85" name="Group 184"/>
          <p:cNvGrpSpPr/>
          <p:nvPr/>
        </p:nvGrpSpPr>
        <p:grpSpPr>
          <a:xfrm>
            <a:off x="1115616" y="2571750"/>
            <a:ext cx="1224138" cy="397367"/>
            <a:chOff x="251520" y="3325502"/>
            <a:chExt cx="1224138" cy="397367"/>
          </a:xfrm>
          <a:solidFill>
            <a:srgbClr val="C5C7C9"/>
          </a:solidFill>
        </p:grpSpPr>
        <p:grpSp>
          <p:nvGrpSpPr>
            <p:cNvPr id="186" name="Google Shape;9610;p63"/>
            <p:cNvGrpSpPr/>
            <p:nvPr/>
          </p:nvGrpSpPr>
          <p:grpSpPr>
            <a:xfrm rot="16200000">
              <a:off x="664905" y="2912117"/>
              <a:ext cx="397367" cy="1224138"/>
              <a:chOff x="7645573" y="3754300"/>
              <a:chExt cx="293855" cy="644170"/>
            </a:xfrm>
            <a:grpFill/>
          </p:grpSpPr>
          <p:sp>
            <p:nvSpPr>
              <p:cNvPr id="189" name="Google Shape;9611;p63"/>
              <p:cNvSpPr/>
              <p:nvPr/>
            </p:nvSpPr>
            <p:spPr>
              <a:xfrm>
                <a:off x="7645895" y="3855521"/>
                <a:ext cx="293533" cy="164134"/>
              </a:xfrm>
              <a:custGeom>
                <a:avLst/>
                <a:gdLst/>
                <a:ahLst/>
                <a:cxnLst/>
                <a:rect l="l" t="t" r="r" b="b"/>
                <a:pathLst>
                  <a:path w="19132" h="10698" extrusionOk="0">
                    <a:moveTo>
                      <a:pt x="1" y="1"/>
                    </a:moveTo>
                    <a:lnTo>
                      <a:pt x="1" y="10698"/>
                    </a:lnTo>
                    <a:lnTo>
                      <a:pt x="19132" y="10698"/>
                    </a:lnTo>
                    <a:lnTo>
                      <a:pt x="19132" y="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0E414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9612;p63"/>
              <p:cNvSpPr/>
              <p:nvPr/>
            </p:nvSpPr>
            <p:spPr>
              <a:xfrm>
                <a:off x="7645573" y="3754300"/>
                <a:ext cx="293303" cy="644170"/>
              </a:xfrm>
              <a:custGeom>
                <a:avLst/>
                <a:gdLst/>
                <a:ahLst/>
                <a:cxnLst/>
                <a:rect l="l" t="t" r="r" b="b"/>
                <a:pathLst>
                  <a:path w="19117" h="41986" extrusionOk="0">
                    <a:moveTo>
                      <a:pt x="1155" y="1"/>
                    </a:moveTo>
                    <a:cubicBezTo>
                      <a:pt x="516" y="1"/>
                      <a:pt x="1" y="516"/>
                      <a:pt x="1" y="1152"/>
                    </a:cubicBezTo>
                    <a:lnTo>
                      <a:pt x="1" y="35706"/>
                    </a:lnTo>
                    <a:cubicBezTo>
                      <a:pt x="1" y="36344"/>
                      <a:pt x="9559" y="41985"/>
                      <a:pt x="9559" y="41985"/>
                    </a:cubicBezTo>
                    <a:cubicBezTo>
                      <a:pt x="9559" y="41985"/>
                      <a:pt x="19117" y="36344"/>
                      <a:pt x="19117" y="35706"/>
                    </a:cubicBezTo>
                    <a:lnTo>
                      <a:pt x="19117" y="1152"/>
                    </a:lnTo>
                    <a:cubicBezTo>
                      <a:pt x="19117" y="516"/>
                      <a:pt x="18601" y="1"/>
                      <a:pt x="17963" y="1"/>
                    </a:cubicBezTo>
                    <a:close/>
                  </a:path>
                </a:pathLst>
              </a:custGeom>
              <a:grpFill/>
              <a:ln w="6350" cap="flat" cmpd="sng">
                <a:solidFill>
                  <a:srgbClr val="0E414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87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71" y="3394374"/>
              <a:ext cx="374149" cy="28061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8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111" y="3366111"/>
              <a:ext cx="307619" cy="31571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91" name="Group 190"/>
          <p:cNvGrpSpPr/>
          <p:nvPr/>
        </p:nvGrpSpPr>
        <p:grpSpPr>
          <a:xfrm>
            <a:off x="935595" y="3308878"/>
            <a:ext cx="1224138" cy="397367"/>
            <a:chOff x="2022132" y="3795886"/>
            <a:chExt cx="1224138" cy="397367"/>
          </a:xfrm>
          <a:solidFill>
            <a:srgbClr val="C5C7C9"/>
          </a:solidFill>
        </p:grpSpPr>
        <p:grpSp>
          <p:nvGrpSpPr>
            <p:cNvPr id="192" name="Google Shape;9610;p63"/>
            <p:cNvGrpSpPr/>
            <p:nvPr/>
          </p:nvGrpSpPr>
          <p:grpSpPr>
            <a:xfrm rot="5400000">
              <a:off x="2435517" y="3382501"/>
              <a:ext cx="397367" cy="1224138"/>
              <a:chOff x="7645573" y="3754300"/>
              <a:chExt cx="293846" cy="644170"/>
            </a:xfrm>
            <a:grpFill/>
          </p:grpSpPr>
          <p:sp>
            <p:nvSpPr>
              <p:cNvPr id="195" name="Google Shape;9611;p63"/>
              <p:cNvSpPr/>
              <p:nvPr/>
            </p:nvSpPr>
            <p:spPr>
              <a:xfrm>
                <a:off x="7645886" y="3855521"/>
                <a:ext cx="293533" cy="164134"/>
              </a:xfrm>
              <a:custGeom>
                <a:avLst/>
                <a:gdLst/>
                <a:ahLst/>
                <a:cxnLst/>
                <a:rect l="l" t="t" r="r" b="b"/>
                <a:pathLst>
                  <a:path w="19132" h="10698" extrusionOk="0">
                    <a:moveTo>
                      <a:pt x="1" y="1"/>
                    </a:moveTo>
                    <a:lnTo>
                      <a:pt x="1" y="10698"/>
                    </a:lnTo>
                    <a:lnTo>
                      <a:pt x="19132" y="10698"/>
                    </a:lnTo>
                    <a:lnTo>
                      <a:pt x="19132" y="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0E414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9612;p63"/>
              <p:cNvSpPr/>
              <p:nvPr/>
            </p:nvSpPr>
            <p:spPr>
              <a:xfrm>
                <a:off x="7645573" y="3754300"/>
                <a:ext cx="293303" cy="644170"/>
              </a:xfrm>
              <a:custGeom>
                <a:avLst/>
                <a:gdLst/>
                <a:ahLst/>
                <a:cxnLst/>
                <a:rect l="l" t="t" r="r" b="b"/>
                <a:pathLst>
                  <a:path w="19117" h="41986" extrusionOk="0">
                    <a:moveTo>
                      <a:pt x="1155" y="1"/>
                    </a:moveTo>
                    <a:cubicBezTo>
                      <a:pt x="516" y="1"/>
                      <a:pt x="1" y="516"/>
                      <a:pt x="1" y="1152"/>
                    </a:cubicBezTo>
                    <a:lnTo>
                      <a:pt x="1" y="35706"/>
                    </a:lnTo>
                    <a:cubicBezTo>
                      <a:pt x="1" y="36344"/>
                      <a:pt x="9559" y="41985"/>
                      <a:pt x="9559" y="41985"/>
                    </a:cubicBezTo>
                    <a:cubicBezTo>
                      <a:pt x="9559" y="41985"/>
                      <a:pt x="19117" y="36344"/>
                      <a:pt x="19117" y="35706"/>
                    </a:cubicBezTo>
                    <a:lnTo>
                      <a:pt x="19117" y="1152"/>
                    </a:lnTo>
                    <a:cubicBezTo>
                      <a:pt x="19117" y="516"/>
                      <a:pt x="18601" y="1"/>
                      <a:pt x="17963" y="1"/>
                    </a:cubicBezTo>
                    <a:close/>
                  </a:path>
                </a:pathLst>
              </a:custGeom>
              <a:grpFill/>
              <a:ln w="6350" cap="flat" cmpd="sng">
                <a:solidFill>
                  <a:srgbClr val="0E414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93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3808" y="3847117"/>
              <a:ext cx="330816" cy="31243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4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7053" y="3822120"/>
              <a:ext cx="350731" cy="34533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97" name="Group 196"/>
          <p:cNvGrpSpPr/>
          <p:nvPr/>
        </p:nvGrpSpPr>
        <p:grpSpPr>
          <a:xfrm>
            <a:off x="4715507" y="3308878"/>
            <a:ext cx="1224138" cy="397367"/>
            <a:chOff x="2022132" y="3795886"/>
            <a:chExt cx="1224138" cy="397367"/>
          </a:xfrm>
        </p:grpSpPr>
        <p:grpSp>
          <p:nvGrpSpPr>
            <p:cNvPr id="198" name="Google Shape;9610;p63"/>
            <p:cNvGrpSpPr/>
            <p:nvPr/>
          </p:nvGrpSpPr>
          <p:grpSpPr>
            <a:xfrm rot="5400000">
              <a:off x="2435517" y="3382501"/>
              <a:ext cx="397367" cy="1224138"/>
              <a:chOff x="7645573" y="3754300"/>
              <a:chExt cx="293846" cy="644170"/>
            </a:xfrm>
            <a:solidFill>
              <a:schemeClr val="bg1"/>
            </a:solidFill>
          </p:grpSpPr>
          <p:sp>
            <p:nvSpPr>
              <p:cNvPr id="201" name="Google Shape;9611;p63"/>
              <p:cNvSpPr/>
              <p:nvPr/>
            </p:nvSpPr>
            <p:spPr>
              <a:xfrm>
                <a:off x="7645886" y="3855521"/>
                <a:ext cx="293533" cy="164134"/>
              </a:xfrm>
              <a:custGeom>
                <a:avLst/>
                <a:gdLst/>
                <a:ahLst/>
                <a:cxnLst/>
                <a:rect l="l" t="t" r="r" b="b"/>
                <a:pathLst>
                  <a:path w="19132" h="10698" extrusionOk="0">
                    <a:moveTo>
                      <a:pt x="1" y="1"/>
                    </a:moveTo>
                    <a:lnTo>
                      <a:pt x="1" y="10698"/>
                    </a:lnTo>
                    <a:lnTo>
                      <a:pt x="19132" y="10698"/>
                    </a:lnTo>
                    <a:lnTo>
                      <a:pt x="19132" y="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0E414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9612;p63"/>
              <p:cNvSpPr/>
              <p:nvPr/>
            </p:nvSpPr>
            <p:spPr>
              <a:xfrm>
                <a:off x="7645573" y="3754300"/>
                <a:ext cx="293303" cy="644170"/>
              </a:xfrm>
              <a:custGeom>
                <a:avLst/>
                <a:gdLst/>
                <a:ahLst/>
                <a:cxnLst/>
                <a:rect l="l" t="t" r="r" b="b"/>
                <a:pathLst>
                  <a:path w="19117" h="41986" extrusionOk="0">
                    <a:moveTo>
                      <a:pt x="1155" y="1"/>
                    </a:moveTo>
                    <a:cubicBezTo>
                      <a:pt x="516" y="1"/>
                      <a:pt x="1" y="516"/>
                      <a:pt x="1" y="1152"/>
                    </a:cubicBezTo>
                    <a:lnTo>
                      <a:pt x="1" y="35706"/>
                    </a:lnTo>
                    <a:cubicBezTo>
                      <a:pt x="1" y="36344"/>
                      <a:pt x="9559" y="41985"/>
                      <a:pt x="9559" y="41985"/>
                    </a:cubicBezTo>
                    <a:cubicBezTo>
                      <a:pt x="9559" y="41985"/>
                      <a:pt x="19117" y="36344"/>
                      <a:pt x="19117" y="35706"/>
                    </a:cubicBezTo>
                    <a:lnTo>
                      <a:pt x="19117" y="1152"/>
                    </a:lnTo>
                    <a:cubicBezTo>
                      <a:pt x="19117" y="516"/>
                      <a:pt x="18601" y="1"/>
                      <a:pt x="17963" y="1"/>
                    </a:cubicBezTo>
                    <a:close/>
                  </a:path>
                </a:pathLst>
              </a:custGeom>
              <a:grpFill/>
              <a:ln w="6350" cap="flat" cmpd="sng">
                <a:solidFill>
                  <a:srgbClr val="0E414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99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3808" y="3847117"/>
              <a:ext cx="330816" cy="3124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0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7053" y="3822120"/>
              <a:ext cx="350731" cy="34533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03" name="Group 202"/>
          <p:cNvGrpSpPr/>
          <p:nvPr/>
        </p:nvGrpSpPr>
        <p:grpSpPr>
          <a:xfrm>
            <a:off x="6593396" y="2571750"/>
            <a:ext cx="1224138" cy="397367"/>
            <a:chOff x="251520" y="3325502"/>
            <a:chExt cx="1224138" cy="397367"/>
          </a:xfrm>
          <a:solidFill>
            <a:srgbClr val="C5C7C9"/>
          </a:solidFill>
        </p:grpSpPr>
        <p:grpSp>
          <p:nvGrpSpPr>
            <p:cNvPr id="204" name="Google Shape;9610;p63"/>
            <p:cNvGrpSpPr/>
            <p:nvPr/>
          </p:nvGrpSpPr>
          <p:grpSpPr>
            <a:xfrm rot="16200000">
              <a:off x="664905" y="2912117"/>
              <a:ext cx="397367" cy="1224138"/>
              <a:chOff x="7645573" y="3754300"/>
              <a:chExt cx="293855" cy="644170"/>
            </a:xfrm>
            <a:grpFill/>
          </p:grpSpPr>
          <p:sp>
            <p:nvSpPr>
              <p:cNvPr id="207" name="Google Shape;9611;p63"/>
              <p:cNvSpPr/>
              <p:nvPr/>
            </p:nvSpPr>
            <p:spPr>
              <a:xfrm>
                <a:off x="7645895" y="3855521"/>
                <a:ext cx="293533" cy="164134"/>
              </a:xfrm>
              <a:custGeom>
                <a:avLst/>
                <a:gdLst/>
                <a:ahLst/>
                <a:cxnLst/>
                <a:rect l="l" t="t" r="r" b="b"/>
                <a:pathLst>
                  <a:path w="19132" h="10698" extrusionOk="0">
                    <a:moveTo>
                      <a:pt x="1" y="1"/>
                    </a:moveTo>
                    <a:lnTo>
                      <a:pt x="1" y="10698"/>
                    </a:lnTo>
                    <a:lnTo>
                      <a:pt x="19132" y="10698"/>
                    </a:lnTo>
                    <a:lnTo>
                      <a:pt x="19132" y="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0E414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9612;p63"/>
              <p:cNvSpPr/>
              <p:nvPr/>
            </p:nvSpPr>
            <p:spPr>
              <a:xfrm>
                <a:off x="7645573" y="3754300"/>
                <a:ext cx="293303" cy="644170"/>
              </a:xfrm>
              <a:custGeom>
                <a:avLst/>
                <a:gdLst/>
                <a:ahLst/>
                <a:cxnLst/>
                <a:rect l="l" t="t" r="r" b="b"/>
                <a:pathLst>
                  <a:path w="19117" h="41986" extrusionOk="0">
                    <a:moveTo>
                      <a:pt x="1155" y="1"/>
                    </a:moveTo>
                    <a:cubicBezTo>
                      <a:pt x="516" y="1"/>
                      <a:pt x="1" y="516"/>
                      <a:pt x="1" y="1152"/>
                    </a:cubicBezTo>
                    <a:lnTo>
                      <a:pt x="1" y="35706"/>
                    </a:lnTo>
                    <a:cubicBezTo>
                      <a:pt x="1" y="36344"/>
                      <a:pt x="9559" y="41985"/>
                      <a:pt x="9559" y="41985"/>
                    </a:cubicBezTo>
                    <a:cubicBezTo>
                      <a:pt x="9559" y="41985"/>
                      <a:pt x="19117" y="36344"/>
                      <a:pt x="19117" y="35706"/>
                    </a:cubicBezTo>
                    <a:lnTo>
                      <a:pt x="19117" y="1152"/>
                    </a:lnTo>
                    <a:cubicBezTo>
                      <a:pt x="19117" y="516"/>
                      <a:pt x="18601" y="1"/>
                      <a:pt x="17963" y="1"/>
                    </a:cubicBezTo>
                    <a:close/>
                  </a:path>
                </a:pathLst>
              </a:custGeom>
              <a:grpFill/>
              <a:ln w="6350" cap="flat" cmpd="sng">
                <a:solidFill>
                  <a:srgbClr val="0E414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205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71" y="3394374"/>
              <a:ext cx="374149" cy="28061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6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111" y="3366111"/>
              <a:ext cx="307619" cy="31571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09" name="Group 208"/>
          <p:cNvGrpSpPr/>
          <p:nvPr/>
        </p:nvGrpSpPr>
        <p:grpSpPr>
          <a:xfrm>
            <a:off x="6520881" y="3331466"/>
            <a:ext cx="1224138" cy="397367"/>
            <a:chOff x="2022132" y="3795886"/>
            <a:chExt cx="1224138" cy="397367"/>
          </a:xfrm>
          <a:solidFill>
            <a:srgbClr val="C5C7C9"/>
          </a:solidFill>
        </p:grpSpPr>
        <p:grpSp>
          <p:nvGrpSpPr>
            <p:cNvPr id="210" name="Google Shape;9610;p63"/>
            <p:cNvGrpSpPr/>
            <p:nvPr/>
          </p:nvGrpSpPr>
          <p:grpSpPr>
            <a:xfrm rot="5400000">
              <a:off x="2435517" y="3382501"/>
              <a:ext cx="397367" cy="1224138"/>
              <a:chOff x="7645573" y="3754300"/>
              <a:chExt cx="293846" cy="644170"/>
            </a:xfrm>
            <a:grpFill/>
          </p:grpSpPr>
          <p:sp>
            <p:nvSpPr>
              <p:cNvPr id="213" name="Google Shape;9611;p63"/>
              <p:cNvSpPr/>
              <p:nvPr/>
            </p:nvSpPr>
            <p:spPr>
              <a:xfrm>
                <a:off x="7645886" y="3855521"/>
                <a:ext cx="293533" cy="164134"/>
              </a:xfrm>
              <a:custGeom>
                <a:avLst/>
                <a:gdLst/>
                <a:ahLst/>
                <a:cxnLst/>
                <a:rect l="l" t="t" r="r" b="b"/>
                <a:pathLst>
                  <a:path w="19132" h="10698" extrusionOk="0">
                    <a:moveTo>
                      <a:pt x="1" y="1"/>
                    </a:moveTo>
                    <a:lnTo>
                      <a:pt x="1" y="10698"/>
                    </a:lnTo>
                    <a:lnTo>
                      <a:pt x="19132" y="10698"/>
                    </a:lnTo>
                    <a:lnTo>
                      <a:pt x="19132" y="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0E414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9612;p63"/>
              <p:cNvSpPr/>
              <p:nvPr/>
            </p:nvSpPr>
            <p:spPr>
              <a:xfrm>
                <a:off x="7645573" y="3754300"/>
                <a:ext cx="293303" cy="644170"/>
              </a:xfrm>
              <a:custGeom>
                <a:avLst/>
                <a:gdLst/>
                <a:ahLst/>
                <a:cxnLst/>
                <a:rect l="l" t="t" r="r" b="b"/>
                <a:pathLst>
                  <a:path w="19117" h="41986" extrusionOk="0">
                    <a:moveTo>
                      <a:pt x="1155" y="1"/>
                    </a:moveTo>
                    <a:cubicBezTo>
                      <a:pt x="516" y="1"/>
                      <a:pt x="1" y="516"/>
                      <a:pt x="1" y="1152"/>
                    </a:cubicBezTo>
                    <a:lnTo>
                      <a:pt x="1" y="35706"/>
                    </a:lnTo>
                    <a:cubicBezTo>
                      <a:pt x="1" y="36344"/>
                      <a:pt x="9559" y="41985"/>
                      <a:pt x="9559" y="41985"/>
                    </a:cubicBezTo>
                    <a:cubicBezTo>
                      <a:pt x="9559" y="41985"/>
                      <a:pt x="19117" y="36344"/>
                      <a:pt x="19117" y="35706"/>
                    </a:cubicBezTo>
                    <a:lnTo>
                      <a:pt x="19117" y="1152"/>
                    </a:lnTo>
                    <a:cubicBezTo>
                      <a:pt x="19117" y="516"/>
                      <a:pt x="18601" y="1"/>
                      <a:pt x="17963" y="1"/>
                    </a:cubicBezTo>
                    <a:close/>
                  </a:path>
                </a:pathLst>
              </a:custGeom>
              <a:grpFill/>
              <a:ln w="6350" cap="flat" cmpd="sng">
                <a:solidFill>
                  <a:srgbClr val="0E414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211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3808" y="3847117"/>
              <a:ext cx="330816" cy="31243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2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7053" y="3822120"/>
              <a:ext cx="350731" cy="34533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15" name="Rectangle 214">
            <a:extLst>
              <a:ext uri="{FF2B5EF4-FFF2-40B4-BE49-F238E27FC236}">
                <a16:creationId xmlns="" xmlns:a16="http://schemas.microsoft.com/office/drawing/2014/main" id="{C820B1CE-1074-44C3-81AF-B93E081EDCAB}"/>
              </a:ext>
            </a:extLst>
          </p:cNvPr>
          <p:cNvSpPr/>
          <p:nvPr/>
        </p:nvSpPr>
        <p:spPr>
          <a:xfrm>
            <a:off x="2771800" y="4227934"/>
            <a:ext cx="3219206" cy="536094"/>
          </a:xfrm>
          <a:prstGeom prst="rect">
            <a:avLst/>
          </a:prstGeom>
          <a:solidFill>
            <a:schemeClr val="bg1"/>
          </a:solidFill>
          <a:ln w="6350">
            <a:solidFill>
              <a:srgbClr val="0E4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17" name="Elbow Connector 61">
            <a:extLst>
              <a:ext uri="{FF2B5EF4-FFF2-40B4-BE49-F238E27FC236}">
                <a16:creationId xmlns="" xmlns:a16="http://schemas.microsoft.com/office/drawing/2014/main" id="{AF83B36C-BD7B-44EB-9858-7C09B3F7280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81841" y="1969891"/>
            <a:ext cx="637932" cy="383182"/>
          </a:xfrm>
          <a:prstGeom prst="bentConnector3">
            <a:avLst>
              <a:gd name="adj1" fmla="val 98974"/>
            </a:avLst>
          </a:prstGeom>
          <a:ln w="6350">
            <a:solidFill>
              <a:srgbClr val="01224B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Elbow Connector 61">
            <a:extLst>
              <a:ext uri="{FF2B5EF4-FFF2-40B4-BE49-F238E27FC236}">
                <a16:creationId xmlns="" xmlns:a16="http://schemas.microsoft.com/office/drawing/2014/main" id="{AF83B36C-BD7B-44EB-9858-7C09B3F72809}"/>
              </a:ext>
            </a:extLst>
          </p:cNvPr>
          <p:cNvCxnSpPr>
            <a:cxnSpLocks/>
          </p:cNvCxnSpPr>
          <p:nvPr/>
        </p:nvCxnSpPr>
        <p:spPr>
          <a:xfrm rot="16200000" flipH="1">
            <a:off x="4611684" y="1946337"/>
            <a:ext cx="637930" cy="430287"/>
          </a:xfrm>
          <a:prstGeom prst="bentConnector3">
            <a:avLst>
              <a:gd name="adj1" fmla="val 1026"/>
            </a:avLst>
          </a:prstGeom>
          <a:ln w="6350">
            <a:solidFill>
              <a:srgbClr val="01224B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lc="http://schemas.openxmlformats.org/drawingml/2006/lockedCanvas" xmlns:a16="http://schemas.microsoft.com/office/drawing/2014/main" xmlns="" id="{8EFAA25A-D8D6-420E-B8D9-6181A6D61CA3}"/>
              </a:ext>
            </a:extLst>
          </p:cNvPr>
          <p:cNvCxnSpPr>
            <a:cxnSpLocks/>
          </p:cNvCxnSpPr>
          <p:nvPr/>
        </p:nvCxnSpPr>
        <p:spPr>
          <a:xfrm flipH="1">
            <a:off x="2991005" y="627534"/>
            <a:ext cx="818262" cy="0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lc="http://schemas.openxmlformats.org/drawingml/2006/lockedCanvas" xmlns:a16="http://schemas.microsoft.com/office/drawing/2014/main" xmlns="" id="{8EFAA25A-D8D6-420E-B8D9-6181A6D61CA3}"/>
              </a:ext>
            </a:extLst>
          </p:cNvPr>
          <p:cNvCxnSpPr>
            <a:cxnSpLocks/>
          </p:cNvCxnSpPr>
          <p:nvPr/>
        </p:nvCxnSpPr>
        <p:spPr>
          <a:xfrm flipV="1">
            <a:off x="4848298" y="627534"/>
            <a:ext cx="875830" cy="5234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324" y="4292360"/>
            <a:ext cx="444750" cy="4072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9" name="Straight Arrow Connector 278">
            <a:extLst>
              <a:ext uri="{FF2B5EF4-FFF2-40B4-BE49-F238E27FC236}">
                <a16:creationId xmlns:lc="http://schemas.openxmlformats.org/drawingml/2006/lockedCanvas" xmlns:a16="http://schemas.microsoft.com/office/drawing/2014/main" xmlns="" id="{8EFAA25A-D8D6-420E-B8D9-6181A6D61CA3}"/>
              </a:ext>
            </a:extLst>
          </p:cNvPr>
          <p:cNvCxnSpPr>
            <a:cxnSpLocks/>
          </p:cNvCxnSpPr>
          <p:nvPr/>
        </p:nvCxnSpPr>
        <p:spPr>
          <a:xfrm flipH="1">
            <a:off x="2987824" y="4510732"/>
            <a:ext cx="818262" cy="0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lc="http://schemas.openxmlformats.org/drawingml/2006/lockedCanvas" xmlns:a16="http://schemas.microsoft.com/office/drawing/2014/main" xmlns="" id="{8EFAA25A-D8D6-420E-B8D9-6181A6D61CA3}"/>
              </a:ext>
            </a:extLst>
          </p:cNvPr>
          <p:cNvCxnSpPr>
            <a:cxnSpLocks/>
          </p:cNvCxnSpPr>
          <p:nvPr/>
        </p:nvCxnSpPr>
        <p:spPr>
          <a:xfrm flipV="1">
            <a:off x="4848298" y="4510732"/>
            <a:ext cx="875830" cy="5234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Google Shape;1586;p53"/>
          <p:cNvSpPr txBox="1">
            <a:spLocks/>
          </p:cNvSpPr>
          <p:nvPr/>
        </p:nvSpPr>
        <p:spPr>
          <a:xfrm>
            <a:off x="3925811" y="3867894"/>
            <a:ext cx="862213" cy="360040"/>
          </a:xfrm>
          <a:prstGeom prst="rect">
            <a:avLst/>
          </a:prstGeom>
          <a:ln w="3175"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800"/>
              </a:spcBef>
              <a:buSzPts val="1100"/>
            </a:pPr>
            <a:r>
              <a:rPr lang="et-EE" sz="1200" b="1" dirty="0" smtClean="0">
                <a:solidFill>
                  <a:schemeClr val="bg1"/>
                </a:solidFill>
                <a:latin typeface="Raleway SemiBold" charset="0"/>
              </a:rPr>
              <a:t>ENABLE</a:t>
            </a:r>
          </a:p>
          <a:p>
            <a:pPr algn="ctr">
              <a:spcBef>
                <a:spcPts val="800"/>
              </a:spcBef>
              <a:buSzPts val="1100"/>
            </a:pPr>
            <a:endParaRPr lang="en-US" dirty="0" smtClean="0">
              <a:solidFill>
                <a:schemeClr val="bg1"/>
              </a:solidFill>
              <a:latin typeface="Raleway SemiBold" charset="0"/>
            </a:endParaRPr>
          </a:p>
          <a:p>
            <a:pPr algn="ctr">
              <a:spcBef>
                <a:spcPts val="800"/>
              </a:spcBef>
              <a:buSzPts val="1100"/>
            </a:pPr>
            <a:endParaRPr lang="en-US" sz="1000" dirty="0" smtClean="0"/>
          </a:p>
          <a:p>
            <a:pPr algn="ctr">
              <a:spcBef>
                <a:spcPts val="800"/>
              </a:spcBef>
            </a:pPr>
            <a:endParaRPr lang="en-US" sz="1000" dirty="0"/>
          </a:p>
        </p:txBody>
      </p:sp>
      <p:sp>
        <p:nvSpPr>
          <p:cNvPr id="287" name="Google Shape;1586;p53"/>
          <p:cNvSpPr txBox="1">
            <a:spLocks/>
          </p:cNvSpPr>
          <p:nvPr/>
        </p:nvSpPr>
        <p:spPr>
          <a:xfrm>
            <a:off x="3707904" y="0"/>
            <a:ext cx="1265180" cy="360040"/>
          </a:xfrm>
          <a:prstGeom prst="rect">
            <a:avLst/>
          </a:prstGeom>
          <a:ln w="3175"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800"/>
              </a:spcBef>
              <a:buSzPts val="1100"/>
            </a:pPr>
            <a:r>
              <a:rPr lang="et-EE" sz="1200" b="1" dirty="0" smtClean="0">
                <a:solidFill>
                  <a:schemeClr val="bg1"/>
                </a:solidFill>
                <a:latin typeface="Raleway SemiBold" charset="0"/>
              </a:rPr>
              <a:t>PLAN</a:t>
            </a:r>
            <a:endParaRPr lang="et-EE" b="1" dirty="0" smtClean="0">
              <a:solidFill>
                <a:schemeClr val="bg1"/>
              </a:solidFill>
              <a:latin typeface="Raleway SemiBold" charset="0"/>
            </a:endParaRPr>
          </a:p>
          <a:p>
            <a:pPr algn="ctr">
              <a:spcBef>
                <a:spcPts val="800"/>
              </a:spcBef>
              <a:buSzPts val="1100"/>
            </a:pPr>
            <a:endParaRPr lang="en-US" dirty="0" smtClean="0">
              <a:solidFill>
                <a:schemeClr val="bg1"/>
              </a:solidFill>
              <a:latin typeface="Raleway SemiBold" charset="0"/>
            </a:endParaRPr>
          </a:p>
          <a:p>
            <a:pPr algn="ctr">
              <a:spcBef>
                <a:spcPts val="800"/>
              </a:spcBef>
              <a:buSzPts val="1100"/>
            </a:pPr>
            <a:endParaRPr lang="en-US" sz="1000" dirty="0" smtClean="0"/>
          </a:p>
          <a:p>
            <a:pPr algn="ctr">
              <a:spcBef>
                <a:spcPts val="800"/>
              </a:spcBef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9576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1995686"/>
            <a:ext cx="6150446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/>
              <a:t>Global Supply Chain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sz="3600" b="1" dirty="0" smtClean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4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286446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1995686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/>
              <a:t>Supply chain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085850" y="3147814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1995686"/>
            <a:ext cx="6798518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/>
              <a:t>Supply chain services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5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270711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827584" y="339502"/>
            <a:ext cx="7632848" cy="28803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sz="2000" dirty="0" smtClean="0"/>
              <a:t>A </a:t>
            </a:r>
            <a:r>
              <a:rPr lang="en-US" sz="2000" dirty="0"/>
              <a:t>supply chain is </a:t>
            </a:r>
            <a:endParaRPr lang="en-US" sz="2000" dirty="0" smtClean="0"/>
          </a:p>
          <a:p>
            <a:pPr marL="0" lvl="0" indent="0">
              <a:buNone/>
            </a:pPr>
            <a:r>
              <a:rPr lang="en-US" sz="2000" dirty="0" smtClean="0"/>
              <a:t>a </a:t>
            </a:r>
            <a:r>
              <a:rPr lang="en-US" sz="2000" dirty="0"/>
              <a:t>network of facilities and distribution </a:t>
            </a:r>
            <a:r>
              <a:rPr lang="en-US" sz="2000" dirty="0" smtClean="0"/>
              <a:t>options </a:t>
            </a:r>
          </a:p>
          <a:p>
            <a:pPr marL="0" lv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that performs </a:t>
            </a:r>
            <a:r>
              <a:rPr lang="en-US" sz="2000" dirty="0"/>
              <a:t>the functions of </a:t>
            </a:r>
            <a:endParaRPr lang="en-US" sz="2000" dirty="0" smtClean="0"/>
          </a:p>
          <a:p>
            <a:pPr marL="0" lvl="0" indent="0">
              <a:buNone/>
            </a:pPr>
            <a:r>
              <a:rPr lang="en-US" sz="2000" dirty="0" smtClean="0"/>
              <a:t>  procurement </a:t>
            </a:r>
            <a:r>
              <a:rPr lang="en-US" sz="2000" dirty="0"/>
              <a:t>of materials</a:t>
            </a:r>
            <a:r>
              <a:rPr lang="en-US" sz="2000" dirty="0" smtClean="0"/>
              <a:t>, </a:t>
            </a:r>
          </a:p>
          <a:p>
            <a:pPr marL="0" lvl="0" indent="0">
              <a:buNone/>
            </a:pPr>
            <a:r>
              <a:rPr lang="en-US" sz="2000" dirty="0" smtClean="0"/>
              <a:t>  transformation </a:t>
            </a:r>
            <a:r>
              <a:rPr lang="en-US" sz="2000" dirty="0"/>
              <a:t>of these materials into </a:t>
            </a:r>
            <a:r>
              <a:rPr lang="en-US" sz="2000" dirty="0" smtClean="0"/>
              <a:t>products</a:t>
            </a:r>
            <a:r>
              <a:rPr lang="en-US" sz="2000" dirty="0"/>
              <a:t>, </a:t>
            </a:r>
            <a:endParaRPr lang="en-US" sz="2000" dirty="0" smtClean="0"/>
          </a:p>
          <a:p>
            <a:pPr marL="0" lvl="0" indent="0">
              <a:buNone/>
            </a:pPr>
            <a:r>
              <a:rPr lang="en-US" sz="2000" dirty="0" smtClean="0"/>
              <a:t>  and </a:t>
            </a:r>
            <a:r>
              <a:rPr lang="en-US" sz="2000" dirty="0"/>
              <a:t>the distribution of these finished products to customers.”</a:t>
            </a:r>
            <a:br>
              <a:rPr lang="en-US" sz="2000" dirty="0"/>
            </a:br>
            <a:endParaRPr lang="en-US" sz="2000" dirty="0" smtClean="0"/>
          </a:p>
          <a:p>
            <a:pPr marL="0" lvl="0" indent="0">
              <a:buNone/>
            </a:pPr>
            <a:r>
              <a:rPr lang="en-US" sz="1600" dirty="0"/>
              <a:t>f</a:t>
            </a:r>
            <a:r>
              <a:rPr lang="en-US" sz="1600" dirty="0" smtClean="0"/>
              <a:t>rom </a:t>
            </a:r>
            <a:r>
              <a:rPr lang="en-US" sz="1600" dirty="0" err="1"/>
              <a:t>Ganeshan</a:t>
            </a:r>
            <a:r>
              <a:rPr lang="en-US" sz="1600" dirty="0"/>
              <a:t> </a:t>
            </a:r>
            <a:r>
              <a:rPr lang="en-US" sz="1600" dirty="0" smtClean="0"/>
              <a:t>and Harrison, 1995, “An Introduction to Supply Chain Management,”</a:t>
            </a:r>
            <a:endParaRPr sz="1600" dirty="0"/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46" name="Google Shape;997;p20"/>
          <p:cNvSpPr txBox="1">
            <a:spLocks/>
          </p:cNvSpPr>
          <p:nvPr/>
        </p:nvSpPr>
        <p:spPr>
          <a:xfrm>
            <a:off x="679048" y="194122"/>
            <a:ext cx="7671242" cy="650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lvl="0"/>
            <a:r>
              <a:rPr lang="en-US" sz="2800" dirty="0"/>
              <a:t>N</a:t>
            </a:r>
            <a:r>
              <a:rPr lang="en-US" sz="2800" dirty="0" smtClean="0"/>
              <a:t>etwork </a:t>
            </a:r>
            <a:r>
              <a:rPr lang="en-US" sz="2800" dirty="0"/>
              <a:t>of facilities </a:t>
            </a:r>
            <a:endParaRPr lang="en-US" sz="2800" dirty="0" smtClean="0"/>
          </a:p>
          <a:p>
            <a:pPr lvl="0"/>
            <a:r>
              <a:rPr lang="en-US" sz="2800" dirty="0" smtClean="0"/>
              <a:t>and </a:t>
            </a:r>
            <a:r>
              <a:rPr lang="en-US" sz="2800" dirty="0"/>
              <a:t>distribution options </a:t>
            </a: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519934" y="1221370"/>
            <a:ext cx="590170" cy="605101"/>
          </a:xfrm>
          <a:prstGeom prst="ellipse">
            <a:avLst/>
          </a:prstGeom>
          <a:solidFill>
            <a:schemeClr val="bg1"/>
          </a:solidFill>
          <a:ln w="41275">
            <a:solidFill>
              <a:srgbClr val="01AF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2874186" y="1160860"/>
            <a:ext cx="590170" cy="605101"/>
          </a:xfrm>
          <a:prstGeom prst="ellipse">
            <a:avLst/>
          </a:prstGeom>
          <a:solidFill>
            <a:schemeClr val="bg1"/>
          </a:solidFill>
          <a:ln w="41275">
            <a:solidFill>
              <a:srgbClr val="01AF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4820910" y="1221369"/>
            <a:ext cx="531153" cy="544591"/>
          </a:xfrm>
          <a:prstGeom prst="ellipse">
            <a:avLst/>
          </a:prstGeom>
          <a:solidFill>
            <a:schemeClr val="bg1"/>
          </a:solidFill>
          <a:ln w="41275">
            <a:solidFill>
              <a:srgbClr val="01AF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1951027" y="2247568"/>
            <a:ext cx="767221" cy="786631"/>
          </a:xfrm>
          <a:prstGeom prst="ellipse">
            <a:avLst/>
          </a:prstGeom>
          <a:solidFill>
            <a:schemeClr val="bg1"/>
          </a:solidFill>
          <a:ln w="41275">
            <a:solidFill>
              <a:srgbClr val="435A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3734969" y="2228232"/>
            <a:ext cx="826238" cy="847141"/>
          </a:xfrm>
          <a:prstGeom prst="ellipse">
            <a:avLst/>
          </a:prstGeom>
          <a:solidFill>
            <a:schemeClr val="bg1"/>
          </a:solidFill>
          <a:ln w="41275">
            <a:solidFill>
              <a:srgbClr val="3EB1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5499606" y="2280594"/>
            <a:ext cx="590170" cy="605101"/>
          </a:xfrm>
          <a:prstGeom prst="ellipse">
            <a:avLst/>
          </a:prstGeom>
          <a:solidFill>
            <a:schemeClr val="bg1"/>
          </a:solidFill>
          <a:ln w="41275">
            <a:solidFill>
              <a:srgbClr val="435A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2492516" y="3360751"/>
            <a:ext cx="590170" cy="605101"/>
          </a:xfrm>
          <a:prstGeom prst="ellipse">
            <a:avLst/>
          </a:prstGeom>
          <a:solidFill>
            <a:schemeClr val="bg1"/>
          </a:solidFill>
          <a:ln w="41275">
            <a:solidFill>
              <a:srgbClr val="01AF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6649782" y="3283542"/>
            <a:ext cx="590170" cy="605101"/>
          </a:xfrm>
          <a:prstGeom prst="ellipse">
            <a:avLst/>
          </a:prstGeom>
          <a:solidFill>
            <a:schemeClr val="bg1"/>
          </a:solidFill>
          <a:ln w="41275">
            <a:solidFill>
              <a:srgbClr val="01AF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4928622" y="3083791"/>
            <a:ext cx="885255" cy="907652"/>
          </a:xfrm>
          <a:prstGeom prst="ellipse">
            <a:avLst/>
          </a:prstGeom>
          <a:solidFill>
            <a:schemeClr val="bg1"/>
          </a:solidFill>
          <a:ln w="41275">
            <a:solidFill>
              <a:srgbClr val="C5C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1270400" y="3269147"/>
            <a:ext cx="590170" cy="605101"/>
          </a:xfrm>
          <a:prstGeom prst="ellipse">
            <a:avLst/>
          </a:prstGeom>
          <a:solidFill>
            <a:schemeClr val="bg1"/>
          </a:solidFill>
          <a:ln w="41275">
            <a:solidFill>
              <a:srgbClr val="61C2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6712997" y="2270898"/>
            <a:ext cx="590170" cy="605101"/>
          </a:xfrm>
          <a:prstGeom prst="ellipse">
            <a:avLst/>
          </a:prstGeom>
          <a:solidFill>
            <a:schemeClr val="bg1"/>
          </a:solidFill>
          <a:ln w="41275">
            <a:solidFill>
              <a:srgbClr val="87D8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3377928" y="3906080"/>
            <a:ext cx="590170" cy="605101"/>
          </a:xfrm>
          <a:prstGeom prst="ellipse">
            <a:avLst/>
          </a:prstGeom>
          <a:solidFill>
            <a:schemeClr val="bg1"/>
          </a:solidFill>
          <a:ln w="41275">
            <a:solidFill>
              <a:srgbClr val="0122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1951026" y="4277122"/>
            <a:ext cx="337072" cy="345600"/>
          </a:xfrm>
          <a:prstGeom prst="ellipse">
            <a:avLst/>
          </a:prstGeom>
          <a:solidFill>
            <a:schemeClr val="bg1"/>
          </a:solidFill>
          <a:ln w="34925">
            <a:solidFill>
              <a:srgbClr val="435A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879808" y="2503567"/>
            <a:ext cx="340583" cy="349200"/>
          </a:xfrm>
          <a:prstGeom prst="ellipse">
            <a:avLst/>
          </a:prstGeom>
          <a:solidFill>
            <a:schemeClr val="bg1"/>
          </a:solidFill>
          <a:ln w="34925">
            <a:solidFill>
              <a:srgbClr val="C5C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Oval 64"/>
          <p:cNvSpPr>
            <a:spLocks noChangeAspect="1"/>
          </p:cNvSpPr>
          <p:nvPr/>
        </p:nvSpPr>
        <p:spPr>
          <a:xfrm>
            <a:off x="782088" y="4125847"/>
            <a:ext cx="337072" cy="345600"/>
          </a:xfrm>
          <a:prstGeom prst="ellipse">
            <a:avLst/>
          </a:prstGeom>
          <a:solidFill>
            <a:schemeClr val="bg1"/>
          </a:solidFill>
          <a:ln w="34925">
            <a:solidFill>
              <a:srgbClr val="C5C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341976" y="3420421"/>
            <a:ext cx="337072" cy="345600"/>
          </a:xfrm>
          <a:prstGeom prst="ellipse">
            <a:avLst/>
          </a:prstGeom>
          <a:solidFill>
            <a:schemeClr val="bg1"/>
          </a:solidFill>
          <a:ln w="34925">
            <a:solidFill>
              <a:srgbClr val="01AF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lc="http://schemas.openxmlformats.org/drawingml/2006/lockedCanvas" xmlns:a16="http://schemas.microsoft.com/office/drawing/2014/main" xmlns="" id="{8EFAA25A-D8D6-420E-B8D9-6181A6D61CA3}"/>
              </a:ext>
            </a:extLst>
          </p:cNvPr>
          <p:cNvCxnSpPr>
            <a:cxnSpLocks/>
          </p:cNvCxnSpPr>
          <p:nvPr/>
        </p:nvCxnSpPr>
        <p:spPr>
          <a:xfrm>
            <a:off x="1110104" y="1765961"/>
            <a:ext cx="913980" cy="570460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lc="http://schemas.openxmlformats.org/drawingml/2006/lockedCanvas" xmlns:a16="http://schemas.microsoft.com/office/drawing/2014/main" xmlns="" id="{8EFAA25A-D8D6-420E-B8D9-6181A6D61CA3}"/>
              </a:ext>
            </a:extLst>
          </p:cNvPr>
          <p:cNvCxnSpPr>
            <a:cxnSpLocks/>
          </p:cNvCxnSpPr>
          <p:nvPr/>
        </p:nvCxnSpPr>
        <p:spPr>
          <a:xfrm flipV="1">
            <a:off x="1270400" y="2627703"/>
            <a:ext cx="619223" cy="50464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lc="http://schemas.openxmlformats.org/drawingml/2006/lockedCanvas" xmlns:a16="http://schemas.microsoft.com/office/drawing/2014/main" xmlns="" id="{8EFAA25A-D8D6-420E-B8D9-6181A6D61CA3}"/>
              </a:ext>
            </a:extLst>
          </p:cNvPr>
          <p:cNvCxnSpPr>
            <a:cxnSpLocks/>
          </p:cNvCxnSpPr>
          <p:nvPr/>
        </p:nvCxnSpPr>
        <p:spPr>
          <a:xfrm flipV="1">
            <a:off x="755576" y="3571701"/>
            <a:ext cx="464815" cy="2619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lc="http://schemas.openxmlformats.org/drawingml/2006/lockedCanvas" xmlns:a16="http://schemas.microsoft.com/office/drawing/2014/main" xmlns="" id="{8EFAA25A-D8D6-420E-B8D9-6181A6D61CA3}"/>
              </a:ext>
            </a:extLst>
          </p:cNvPr>
          <p:cNvCxnSpPr>
            <a:cxnSpLocks/>
          </p:cNvCxnSpPr>
          <p:nvPr/>
        </p:nvCxnSpPr>
        <p:spPr>
          <a:xfrm flipV="1">
            <a:off x="1783145" y="2959618"/>
            <a:ext cx="268049" cy="323924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lc="http://schemas.openxmlformats.org/drawingml/2006/lockedCanvas" xmlns:a16="http://schemas.microsoft.com/office/drawing/2014/main" xmlns="" id="{8EFAA25A-D8D6-420E-B8D9-6181A6D61CA3}"/>
              </a:ext>
            </a:extLst>
          </p:cNvPr>
          <p:cNvCxnSpPr>
            <a:cxnSpLocks/>
          </p:cNvCxnSpPr>
          <p:nvPr/>
        </p:nvCxnSpPr>
        <p:spPr>
          <a:xfrm flipV="1">
            <a:off x="1119160" y="3844651"/>
            <a:ext cx="250108" cy="254144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lc="http://schemas.openxmlformats.org/drawingml/2006/lockedCanvas" xmlns:a16="http://schemas.microsoft.com/office/drawing/2014/main" xmlns="" id="{8EFAA25A-D8D6-420E-B8D9-6181A6D61CA3}"/>
              </a:ext>
            </a:extLst>
          </p:cNvPr>
          <p:cNvCxnSpPr>
            <a:cxnSpLocks/>
          </p:cNvCxnSpPr>
          <p:nvPr/>
        </p:nvCxnSpPr>
        <p:spPr>
          <a:xfrm>
            <a:off x="1912668" y="3594295"/>
            <a:ext cx="538524" cy="8427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lc="http://schemas.openxmlformats.org/drawingml/2006/lockedCanvas" xmlns:a16="http://schemas.microsoft.com/office/drawing/2014/main" xmlns="" id="{8EFAA25A-D8D6-420E-B8D9-6181A6D61CA3}"/>
              </a:ext>
            </a:extLst>
          </p:cNvPr>
          <p:cNvCxnSpPr>
            <a:cxnSpLocks/>
          </p:cNvCxnSpPr>
          <p:nvPr/>
        </p:nvCxnSpPr>
        <p:spPr>
          <a:xfrm flipV="1">
            <a:off x="2288098" y="3942075"/>
            <a:ext cx="266761" cy="313440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lc="http://schemas.openxmlformats.org/drawingml/2006/lockedCanvas" xmlns:a16="http://schemas.microsoft.com/office/drawing/2014/main" xmlns="" id="{8EFAA25A-D8D6-420E-B8D9-6181A6D61CA3}"/>
              </a:ext>
            </a:extLst>
          </p:cNvPr>
          <p:cNvCxnSpPr>
            <a:cxnSpLocks/>
          </p:cNvCxnSpPr>
          <p:nvPr/>
        </p:nvCxnSpPr>
        <p:spPr>
          <a:xfrm>
            <a:off x="2181930" y="1467851"/>
            <a:ext cx="644881" cy="0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lc="http://schemas.openxmlformats.org/drawingml/2006/lockedCanvas" xmlns:a16="http://schemas.microsoft.com/office/drawing/2014/main" xmlns="" id="{8EFAA25A-D8D6-420E-B8D9-6181A6D61CA3}"/>
              </a:ext>
            </a:extLst>
          </p:cNvPr>
          <p:cNvCxnSpPr>
            <a:cxnSpLocks/>
          </p:cNvCxnSpPr>
          <p:nvPr/>
        </p:nvCxnSpPr>
        <p:spPr>
          <a:xfrm>
            <a:off x="3377928" y="1738240"/>
            <a:ext cx="506189" cy="533688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lc="http://schemas.openxmlformats.org/drawingml/2006/lockedCanvas" xmlns:a16="http://schemas.microsoft.com/office/drawing/2014/main" xmlns="" id="{8EFAA25A-D8D6-420E-B8D9-6181A6D61CA3}"/>
              </a:ext>
            </a:extLst>
          </p:cNvPr>
          <p:cNvCxnSpPr>
            <a:cxnSpLocks/>
          </p:cNvCxnSpPr>
          <p:nvPr/>
        </p:nvCxnSpPr>
        <p:spPr>
          <a:xfrm>
            <a:off x="2787601" y="2658394"/>
            <a:ext cx="907214" cy="5460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lc="http://schemas.openxmlformats.org/drawingml/2006/lockedCanvas" xmlns:a16="http://schemas.microsoft.com/office/drawing/2014/main" xmlns="" id="{8EFAA25A-D8D6-420E-B8D9-6181A6D61CA3}"/>
              </a:ext>
            </a:extLst>
          </p:cNvPr>
          <p:cNvCxnSpPr>
            <a:cxnSpLocks/>
          </p:cNvCxnSpPr>
          <p:nvPr/>
        </p:nvCxnSpPr>
        <p:spPr>
          <a:xfrm flipV="1">
            <a:off x="3082686" y="2949592"/>
            <a:ext cx="738811" cy="499774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lc="http://schemas.openxmlformats.org/drawingml/2006/lockedCanvas" xmlns:a16="http://schemas.microsoft.com/office/drawing/2014/main" xmlns="" id="{8EFAA25A-D8D6-420E-B8D9-6181A6D61CA3}"/>
              </a:ext>
            </a:extLst>
          </p:cNvPr>
          <p:cNvCxnSpPr>
            <a:cxnSpLocks/>
          </p:cNvCxnSpPr>
          <p:nvPr/>
        </p:nvCxnSpPr>
        <p:spPr>
          <a:xfrm flipV="1">
            <a:off x="4644008" y="2583146"/>
            <a:ext cx="822423" cy="10264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lc="http://schemas.openxmlformats.org/drawingml/2006/lockedCanvas" xmlns:a16="http://schemas.microsoft.com/office/drawing/2014/main" xmlns="" id="{8EFAA25A-D8D6-420E-B8D9-6181A6D61CA3}"/>
              </a:ext>
            </a:extLst>
          </p:cNvPr>
          <p:cNvCxnSpPr>
            <a:cxnSpLocks/>
          </p:cNvCxnSpPr>
          <p:nvPr/>
        </p:nvCxnSpPr>
        <p:spPr>
          <a:xfrm>
            <a:off x="4499992" y="2985363"/>
            <a:ext cx="432048" cy="298179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lc="http://schemas.openxmlformats.org/drawingml/2006/lockedCanvas" xmlns:a16="http://schemas.microsoft.com/office/drawing/2014/main" xmlns="" id="{8EFAA25A-D8D6-420E-B8D9-6181A6D61CA3}"/>
              </a:ext>
            </a:extLst>
          </p:cNvPr>
          <p:cNvCxnSpPr>
            <a:cxnSpLocks/>
          </p:cNvCxnSpPr>
          <p:nvPr/>
        </p:nvCxnSpPr>
        <p:spPr>
          <a:xfrm flipV="1">
            <a:off x="4499992" y="1770004"/>
            <a:ext cx="407449" cy="510590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273" y="4032897"/>
            <a:ext cx="361480" cy="326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16" y="2573449"/>
            <a:ext cx="209546" cy="202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62" y="1343917"/>
            <a:ext cx="345692" cy="376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6" name="Straight Arrow Connector 225">
            <a:extLst>
              <a:ext uri="{FF2B5EF4-FFF2-40B4-BE49-F238E27FC236}">
                <a16:creationId xmlns:lc="http://schemas.openxmlformats.org/drawingml/2006/lockedCanvas" xmlns:a16="http://schemas.microsoft.com/office/drawing/2014/main" xmlns="" id="{8EFAA25A-D8D6-420E-B8D9-6181A6D61CA3}"/>
              </a:ext>
            </a:extLst>
          </p:cNvPr>
          <p:cNvCxnSpPr>
            <a:cxnSpLocks/>
          </p:cNvCxnSpPr>
          <p:nvPr/>
        </p:nvCxnSpPr>
        <p:spPr>
          <a:xfrm flipV="1">
            <a:off x="6156176" y="2573448"/>
            <a:ext cx="493605" cy="14831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lc="http://schemas.openxmlformats.org/drawingml/2006/lockedCanvas" xmlns:a16="http://schemas.microsoft.com/office/drawing/2014/main" xmlns="" id="{8EFAA25A-D8D6-420E-B8D9-6181A6D61CA3}"/>
              </a:ext>
            </a:extLst>
          </p:cNvPr>
          <p:cNvCxnSpPr>
            <a:cxnSpLocks/>
          </p:cNvCxnSpPr>
          <p:nvPr/>
        </p:nvCxnSpPr>
        <p:spPr>
          <a:xfrm>
            <a:off x="5871486" y="3550082"/>
            <a:ext cx="716738" cy="36010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lc="http://schemas.openxmlformats.org/drawingml/2006/lockedCanvas" xmlns:a16="http://schemas.microsoft.com/office/drawing/2014/main" xmlns="" id="{8EFAA25A-D8D6-420E-B8D9-6181A6D61CA3}"/>
              </a:ext>
            </a:extLst>
          </p:cNvPr>
          <p:cNvCxnSpPr>
            <a:cxnSpLocks/>
          </p:cNvCxnSpPr>
          <p:nvPr/>
        </p:nvCxnSpPr>
        <p:spPr>
          <a:xfrm>
            <a:off x="5677003" y="3942075"/>
            <a:ext cx="779664" cy="599089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lc="http://schemas.openxmlformats.org/drawingml/2006/lockedCanvas" xmlns:a16="http://schemas.microsoft.com/office/drawing/2014/main" xmlns="" id="{8EFAA25A-D8D6-420E-B8D9-6181A6D61CA3}"/>
              </a:ext>
            </a:extLst>
          </p:cNvPr>
          <p:cNvCxnSpPr>
            <a:cxnSpLocks/>
          </p:cNvCxnSpPr>
          <p:nvPr/>
        </p:nvCxnSpPr>
        <p:spPr>
          <a:xfrm flipV="1">
            <a:off x="7145101" y="1455203"/>
            <a:ext cx="278231" cy="773029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lc="http://schemas.openxmlformats.org/drawingml/2006/lockedCanvas" xmlns:a16="http://schemas.microsoft.com/office/drawing/2014/main" xmlns="" id="{8EFAA25A-D8D6-420E-B8D9-6181A6D61CA3}"/>
              </a:ext>
            </a:extLst>
          </p:cNvPr>
          <p:cNvCxnSpPr>
            <a:cxnSpLocks/>
          </p:cNvCxnSpPr>
          <p:nvPr/>
        </p:nvCxnSpPr>
        <p:spPr>
          <a:xfrm flipV="1">
            <a:off x="7380009" y="2317691"/>
            <a:ext cx="686361" cy="171598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lc="http://schemas.openxmlformats.org/drawingml/2006/lockedCanvas" xmlns:a16="http://schemas.microsoft.com/office/drawing/2014/main" xmlns="" id="{8EFAA25A-D8D6-420E-B8D9-6181A6D61CA3}"/>
              </a:ext>
            </a:extLst>
          </p:cNvPr>
          <p:cNvCxnSpPr>
            <a:cxnSpLocks/>
          </p:cNvCxnSpPr>
          <p:nvPr/>
        </p:nvCxnSpPr>
        <p:spPr>
          <a:xfrm>
            <a:off x="7303167" y="2852767"/>
            <a:ext cx="429543" cy="265193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lc="http://schemas.openxmlformats.org/drawingml/2006/lockedCanvas" xmlns:a16="http://schemas.microsoft.com/office/drawing/2014/main" xmlns="" id="{8EFAA25A-D8D6-420E-B8D9-6181A6D61CA3}"/>
              </a:ext>
            </a:extLst>
          </p:cNvPr>
          <p:cNvCxnSpPr>
            <a:cxnSpLocks/>
          </p:cNvCxnSpPr>
          <p:nvPr/>
        </p:nvCxnSpPr>
        <p:spPr>
          <a:xfrm>
            <a:off x="7207292" y="3874452"/>
            <a:ext cx="345434" cy="299407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930" y="3516553"/>
            <a:ext cx="329341" cy="317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258" y="1312134"/>
            <a:ext cx="355922" cy="311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2" name="Oval 281"/>
          <p:cNvSpPr>
            <a:spLocks noChangeAspect="1"/>
          </p:cNvSpPr>
          <p:nvPr/>
        </p:nvSpPr>
        <p:spPr>
          <a:xfrm>
            <a:off x="7342915" y="1027045"/>
            <a:ext cx="386229" cy="396000"/>
          </a:xfrm>
          <a:prstGeom prst="ellipse">
            <a:avLst/>
          </a:prstGeom>
          <a:solidFill>
            <a:schemeClr val="bg1"/>
          </a:solidFill>
          <a:ln w="34925">
            <a:solidFill>
              <a:srgbClr val="435A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84" name="Straight Arrow Connector 283">
            <a:extLst>
              <a:ext uri="{FF2B5EF4-FFF2-40B4-BE49-F238E27FC236}">
                <a16:creationId xmlns:lc="http://schemas.openxmlformats.org/drawingml/2006/lockedCanvas" xmlns:a16="http://schemas.microsoft.com/office/drawing/2014/main" xmlns="" id="{8EFAA25A-D8D6-420E-B8D9-6181A6D61CA3}"/>
              </a:ext>
            </a:extLst>
          </p:cNvPr>
          <p:cNvCxnSpPr>
            <a:cxnSpLocks/>
          </p:cNvCxnSpPr>
          <p:nvPr/>
        </p:nvCxnSpPr>
        <p:spPr>
          <a:xfrm>
            <a:off x="3082686" y="3912889"/>
            <a:ext cx="269494" cy="202293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39" y="3490261"/>
            <a:ext cx="209546" cy="202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789" y="4353006"/>
            <a:ext cx="209546" cy="202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171" y="2378626"/>
            <a:ext cx="420993" cy="524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268" y="3415552"/>
            <a:ext cx="370727" cy="357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97" name="Straight Arrow Connector 296">
            <a:extLst>
              <a:ext uri="{FF2B5EF4-FFF2-40B4-BE49-F238E27FC236}">
                <a16:creationId xmlns:lc="http://schemas.openxmlformats.org/drawingml/2006/lockedCanvas" xmlns:a16="http://schemas.microsoft.com/office/drawing/2014/main" xmlns="" id="{8EFAA25A-D8D6-420E-B8D9-6181A6D61CA3}"/>
              </a:ext>
            </a:extLst>
          </p:cNvPr>
          <p:cNvCxnSpPr>
            <a:cxnSpLocks/>
          </p:cNvCxnSpPr>
          <p:nvPr/>
        </p:nvCxnSpPr>
        <p:spPr>
          <a:xfrm>
            <a:off x="4002848" y="4403095"/>
            <a:ext cx="497144" cy="108087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Oval 298"/>
          <p:cNvSpPr>
            <a:spLocks noChangeAspect="1"/>
          </p:cNvSpPr>
          <p:nvPr/>
        </p:nvSpPr>
        <p:spPr>
          <a:xfrm>
            <a:off x="4544269" y="4255515"/>
            <a:ext cx="590170" cy="605101"/>
          </a:xfrm>
          <a:prstGeom prst="ellipse">
            <a:avLst/>
          </a:prstGeom>
          <a:solidFill>
            <a:schemeClr val="bg1"/>
          </a:solidFill>
          <a:ln w="41275">
            <a:solidFill>
              <a:srgbClr val="61C2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332" y="1095756"/>
            <a:ext cx="225394" cy="216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8" name="Oval 307"/>
          <p:cNvSpPr>
            <a:spLocks noChangeAspect="1"/>
          </p:cNvSpPr>
          <p:nvPr/>
        </p:nvSpPr>
        <p:spPr>
          <a:xfrm>
            <a:off x="8134191" y="2058168"/>
            <a:ext cx="386229" cy="396000"/>
          </a:xfrm>
          <a:prstGeom prst="ellipse">
            <a:avLst/>
          </a:prstGeom>
          <a:solidFill>
            <a:schemeClr val="bg1"/>
          </a:solidFill>
          <a:ln w="34925">
            <a:solidFill>
              <a:srgbClr val="C5C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09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608" y="2120043"/>
            <a:ext cx="225394" cy="216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0" name="Oval 309"/>
          <p:cNvSpPr>
            <a:spLocks noChangeAspect="1"/>
          </p:cNvSpPr>
          <p:nvPr/>
        </p:nvSpPr>
        <p:spPr>
          <a:xfrm>
            <a:off x="7536533" y="4115182"/>
            <a:ext cx="386229" cy="396000"/>
          </a:xfrm>
          <a:prstGeom prst="ellipse">
            <a:avLst/>
          </a:prstGeom>
          <a:solidFill>
            <a:schemeClr val="bg1"/>
          </a:solidFill>
          <a:ln w="34925">
            <a:solidFill>
              <a:srgbClr val="435A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11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950" y="4183893"/>
            <a:ext cx="225394" cy="216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2" name="Oval 311"/>
          <p:cNvSpPr>
            <a:spLocks noChangeAspect="1"/>
          </p:cNvSpPr>
          <p:nvPr/>
        </p:nvSpPr>
        <p:spPr>
          <a:xfrm>
            <a:off x="7749201" y="3065408"/>
            <a:ext cx="386229" cy="396000"/>
          </a:xfrm>
          <a:prstGeom prst="ellipse">
            <a:avLst/>
          </a:prstGeom>
          <a:solidFill>
            <a:schemeClr val="bg1"/>
          </a:solidFill>
          <a:ln w="34925">
            <a:solidFill>
              <a:srgbClr val="3EB1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13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618" y="3134119"/>
            <a:ext cx="225394" cy="216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0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381169"/>
            <a:ext cx="379796" cy="348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232" y="2403490"/>
            <a:ext cx="344917" cy="339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427587"/>
            <a:ext cx="442096" cy="448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310" y="2372677"/>
            <a:ext cx="351543" cy="36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9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996" y="3391330"/>
            <a:ext cx="371105" cy="381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7" name="Picture 1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33" y="4217291"/>
            <a:ext cx="194561" cy="191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0" name="Picture 17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748" y="3289001"/>
            <a:ext cx="547812" cy="57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2" name="Picture 19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328040"/>
            <a:ext cx="317819" cy="32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7" name="Oval 356"/>
          <p:cNvSpPr>
            <a:spLocks noChangeAspect="1"/>
          </p:cNvSpPr>
          <p:nvPr/>
        </p:nvSpPr>
        <p:spPr>
          <a:xfrm>
            <a:off x="6456667" y="4511181"/>
            <a:ext cx="386229" cy="396000"/>
          </a:xfrm>
          <a:prstGeom prst="ellipse">
            <a:avLst/>
          </a:prstGeom>
          <a:solidFill>
            <a:schemeClr val="bg1"/>
          </a:solidFill>
          <a:ln w="34925">
            <a:solidFill>
              <a:srgbClr val="C5C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58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084" y="4573056"/>
            <a:ext cx="225394" cy="216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0" name="Oval 399"/>
          <p:cNvSpPr>
            <a:spLocks noChangeAspect="1"/>
          </p:cNvSpPr>
          <p:nvPr/>
        </p:nvSpPr>
        <p:spPr>
          <a:xfrm>
            <a:off x="1788300" y="1295050"/>
            <a:ext cx="337072" cy="345600"/>
          </a:xfrm>
          <a:prstGeom prst="ellipse">
            <a:avLst/>
          </a:prstGeom>
          <a:solidFill>
            <a:schemeClr val="bg1"/>
          </a:solidFill>
          <a:ln w="34925">
            <a:solidFill>
              <a:srgbClr val="C5C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01" name="Picture 1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045" y="1386494"/>
            <a:ext cx="194561" cy="191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784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247;p23"/>
          <p:cNvSpPr/>
          <p:nvPr/>
        </p:nvSpPr>
        <p:spPr>
          <a:xfrm>
            <a:off x="5392555" y="-84670"/>
            <a:ext cx="4003982" cy="5637868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rgbClr val="01AFE2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247;p23"/>
          <p:cNvSpPr/>
          <p:nvPr/>
        </p:nvSpPr>
        <p:spPr>
          <a:xfrm>
            <a:off x="-180528" y="-135372"/>
            <a:ext cx="2515166" cy="5637868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rgbClr val="01AFE2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46" name="Google Shape;997;p20"/>
          <p:cNvSpPr txBox="1">
            <a:spLocks/>
          </p:cNvSpPr>
          <p:nvPr/>
        </p:nvSpPr>
        <p:spPr>
          <a:xfrm>
            <a:off x="262144" y="195486"/>
            <a:ext cx="2082781" cy="650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lvl="0"/>
            <a:r>
              <a:rPr lang="en-US" sz="2400" dirty="0" smtClean="0"/>
              <a:t>Procurement of materials</a:t>
            </a:r>
            <a:endParaRPr lang="en-US" sz="2400" dirty="0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519934" y="1221370"/>
            <a:ext cx="590170" cy="605101"/>
          </a:xfrm>
          <a:prstGeom prst="ellipse">
            <a:avLst/>
          </a:prstGeom>
          <a:solidFill>
            <a:schemeClr val="bg1"/>
          </a:solidFill>
          <a:ln w="41275">
            <a:solidFill>
              <a:srgbClr val="01AF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2874186" y="1160860"/>
            <a:ext cx="590170" cy="605101"/>
          </a:xfrm>
          <a:prstGeom prst="ellipse">
            <a:avLst/>
          </a:prstGeom>
          <a:solidFill>
            <a:schemeClr val="bg1"/>
          </a:solidFill>
          <a:ln w="41275">
            <a:solidFill>
              <a:srgbClr val="01AF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4820910" y="1221369"/>
            <a:ext cx="531153" cy="544591"/>
          </a:xfrm>
          <a:prstGeom prst="ellipse">
            <a:avLst/>
          </a:prstGeom>
          <a:solidFill>
            <a:schemeClr val="bg1"/>
          </a:solidFill>
          <a:ln w="41275">
            <a:solidFill>
              <a:srgbClr val="01AF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1951027" y="2247568"/>
            <a:ext cx="767221" cy="786631"/>
          </a:xfrm>
          <a:prstGeom prst="ellipse">
            <a:avLst/>
          </a:prstGeom>
          <a:solidFill>
            <a:schemeClr val="bg1"/>
          </a:solidFill>
          <a:ln w="41275">
            <a:solidFill>
              <a:srgbClr val="435A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3734969" y="2228232"/>
            <a:ext cx="826238" cy="847141"/>
          </a:xfrm>
          <a:prstGeom prst="ellipse">
            <a:avLst/>
          </a:prstGeom>
          <a:solidFill>
            <a:schemeClr val="bg1"/>
          </a:solidFill>
          <a:ln w="41275">
            <a:solidFill>
              <a:srgbClr val="3EB1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5499606" y="2280594"/>
            <a:ext cx="590170" cy="605101"/>
          </a:xfrm>
          <a:prstGeom prst="ellipse">
            <a:avLst/>
          </a:prstGeom>
          <a:solidFill>
            <a:schemeClr val="bg1"/>
          </a:solidFill>
          <a:ln w="41275">
            <a:solidFill>
              <a:srgbClr val="435A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2492516" y="3360751"/>
            <a:ext cx="590170" cy="605101"/>
          </a:xfrm>
          <a:prstGeom prst="ellipse">
            <a:avLst/>
          </a:prstGeom>
          <a:solidFill>
            <a:schemeClr val="bg1"/>
          </a:solidFill>
          <a:ln w="41275">
            <a:solidFill>
              <a:srgbClr val="01AF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6649782" y="3283542"/>
            <a:ext cx="590170" cy="605101"/>
          </a:xfrm>
          <a:prstGeom prst="ellipse">
            <a:avLst/>
          </a:prstGeom>
          <a:solidFill>
            <a:schemeClr val="bg1"/>
          </a:solidFill>
          <a:ln w="41275">
            <a:solidFill>
              <a:srgbClr val="01AF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4928622" y="3083791"/>
            <a:ext cx="885255" cy="907652"/>
          </a:xfrm>
          <a:prstGeom prst="ellipse">
            <a:avLst/>
          </a:prstGeom>
          <a:solidFill>
            <a:schemeClr val="bg1"/>
          </a:solidFill>
          <a:ln w="41275">
            <a:solidFill>
              <a:srgbClr val="C5C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1270400" y="3269147"/>
            <a:ext cx="590170" cy="605101"/>
          </a:xfrm>
          <a:prstGeom prst="ellipse">
            <a:avLst/>
          </a:prstGeom>
          <a:solidFill>
            <a:schemeClr val="bg1"/>
          </a:solidFill>
          <a:ln w="41275">
            <a:solidFill>
              <a:srgbClr val="61C2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6712997" y="2270898"/>
            <a:ext cx="590170" cy="605101"/>
          </a:xfrm>
          <a:prstGeom prst="ellipse">
            <a:avLst/>
          </a:prstGeom>
          <a:solidFill>
            <a:schemeClr val="bg1"/>
          </a:solidFill>
          <a:ln w="41275">
            <a:solidFill>
              <a:srgbClr val="87D8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3377928" y="3906080"/>
            <a:ext cx="590170" cy="605101"/>
          </a:xfrm>
          <a:prstGeom prst="ellipse">
            <a:avLst/>
          </a:prstGeom>
          <a:solidFill>
            <a:schemeClr val="bg1"/>
          </a:solidFill>
          <a:ln w="41275">
            <a:solidFill>
              <a:srgbClr val="0122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1951026" y="4277122"/>
            <a:ext cx="337072" cy="345600"/>
          </a:xfrm>
          <a:prstGeom prst="ellipse">
            <a:avLst/>
          </a:prstGeom>
          <a:solidFill>
            <a:schemeClr val="bg1"/>
          </a:solidFill>
          <a:ln w="34925">
            <a:solidFill>
              <a:srgbClr val="435A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879808" y="2503567"/>
            <a:ext cx="340583" cy="349200"/>
          </a:xfrm>
          <a:prstGeom prst="ellipse">
            <a:avLst/>
          </a:prstGeom>
          <a:solidFill>
            <a:schemeClr val="bg1"/>
          </a:solidFill>
          <a:ln w="34925">
            <a:solidFill>
              <a:srgbClr val="C5C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Oval 64"/>
          <p:cNvSpPr>
            <a:spLocks noChangeAspect="1"/>
          </p:cNvSpPr>
          <p:nvPr/>
        </p:nvSpPr>
        <p:spPr>
          <a:xfrm>
            <a:off x="782088" y="4125847"/>
            <a:ext cx="337072" cy="345600"/>
          </a:xfrm>
          <a:prstGeom prst="ellipse">
            <a:avLst/>
          </a:prstGeom>
          <a:solidFill>
            <a:schemeClr val="bg1"/>
          </a:solidFill>
          <a:ln w="34925">
            <a:solidFill>
              <a:srgbClr val="C5C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341976" y="3420421"/>
            <a:ext cx="337072" cy="345600"/>
          </a:xfrm>
          <a:prstGeom prst="ellipse">
            <a:avLst/>
          </a:prstGeom>
          <a:solidFill>
            <a:schemeClr val="bg1"/>
          </a:solidFill>
          <a:ln w="34925">
            <a:solidFill>
              <a:srgbClr val="01AF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lc="http://schemas.openxmlformats.org/drawingml/2006/lockedCanvas" xmlns:a16="http://schemas.microsoft.com/office/drawing/2014/main" xmlns="" id="{8EFAA25A-D8D6-420E-B8D9-6181A6D61CA3}"/>
              </a:ext>
            </a:extLst>
          </p:cNvPr>
          <p:cNvCxnSpPr>
            <a:cxnSpLocks/>
          </p:cNvCxnSpPr>
          <p:nvPr/>
        </p:nvCxnSpPr>
        <p:spPr>
          <a:xfrm>
            <a:off x="1110104" y="1765961"/>
            <a:ext cx="913980" cy="570460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lc="http://schemas.openxmlformats.org/drawingml/2006/lockedCanvas" xmlns:a16="http://schemas.microsoft.com/office/drawing/2014/main" xmlns="" id="{8EFAA25A-D8D6-420E-B8D9-6181A6D61CA3}"/>
              </a:ext>
            </a:extLst>
          </p:cNvPr>
          <p:cNvCxnSpPr>
            <a:cxnSpLocks/>
          </p:cNvCxnSpPr>
          <p:nvPr/>
        </p:nvCxnSpPr>
        <p:spPr>
          <a:xfrm flipV="1">
            <a:off x="1270400" y="2627703"/>
            <a:ext cx="619223" cy="50464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lc="http://schemas.openxmlformats.org/drawingml/2006/lockedCanvas" xmlns:a16="http://schemas.microsoft.com/office/drawing/2014/main" xmlns="" id="{8EFAA25A-D8D6-420E-B8D9-6181A6D61CA3}"/>
              </a:ext>
            </a:extLst>
          </p:cNvPr>
          <p:cNvCxnSpPr>
            <a:cxnSpLocks/>
          </p:cNvCxnSpPr>
          <p:nvPr/>
        </p:nvCxnSpPr>
        <p:spPr>
          <a:xfrm flipV="1">
            <a:off x="755576" y="3571701"/>
            <a:ext cx="464815" cy="2619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lc="http://schemas.openxmlformats.org/drawingml/2006/lockedCanvas" xmlns:a16="http://schemas.microsoft.com/office/drawing/2014/main" xmlns="" id="{8EFAA25A-D8D6-420E-B8D9-6181A6D61CA3}"/>
              </a:ext>
            </a:extLst>
          </p:cNvPr>
          <p:cNvCxnSpPr>
            <a:cxnSpLocks/>
          </p:cNvCxnSpPr>
          <p:nvPr/>
        </p:nvCxnSpPr>
        <p:spPr>
          <a:xfrm flipV="1">
            <a:off x="1783145" y="2959618"/>
            <a:ext cx="268049" cy="323924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lc="http://schemas.openxmlformats.org/drawingml/2006/lockedCanvas" xmlns:a16="http://schemas.microsoft.com/office/drawing/2014/main" xmlns="" id="{8EFAA25A-D8D6-420E-B8D9-6181A6D61CA3}"/>
              </a:ext>
            </a:extLst>
          </p:cNvPr>
          <p:cNvCxnSpPr>
            <a:cxnSpLocks/>
          </p:cNvCxnSpPr>
          <p:nvPr/>
        </p:nvCxnSpPr>
        <p:spPr>
          <a:xfrm flipV="1">
            <a:off x="1119160" y="3844651"/>
            <a:ext cx="250108" cy="254144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lc="http://schemas.openxmlformats.org/drawingml/2006/lockedCanvas" xmlns:a16="http://schemas.microsoft.com/office/drawing/2014/main" xmlns="" id="{8EFAA25A-D8D6-420E-B8D9-6181A6D61CA3}"/>
              </a:ext>
            </a:extLst>
          </p:cNvPr>
          <p:cNvCxnSpPr>
            <a:cxnSpLocks/>
          </p:cNvCxnSpPr>
          <p:nvPr/>
        </p:nvCxnSpPr>
        <p:spPr>
          <a:xfrm>
            <a:off x="1912668" y="3594295"/>
            <a:ext cx="538524" cy="8427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lc="http://schemas.openxmlformats.org/drawingml/2006/lockedCanvas" xmlns:a16="http://schemas.microsoft.com/office/drawing/2014/main" xmlns="" id="{8EFAA25A-D8D6-420E-B8D9-6181A6D61CA3}"/>
              </a:ext>
            </a:extLst>
          </p:cNvPr>
          <p:cNvCxnSpPr>
            <a:cxnSpLocks/>
          </p:cNvCxnSpPr>
          <p:nvPr/>
        </p:nvCxnSpPr>
        <p:spPr>
          <a:xfrm flipV="1">
            <a:off x="2288098" y="3942075"/>
            <a:ext cx="266761" cy="313440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lc="http://schemas.openxmlformats.org/drawingml/2006/lockedCanvas" xmlns:a16="http://schemas.microsoft.com/office/drawing/2014/main" xmlns="" id="{8EFAA25A-D8D6-420E-B8D9-6181A6D61CA3}"/>
              </a:ext>
            </a:extLst>
          </p:cNvPr>
          <p:cNvCxnSpPr>
            <a:cxnSpLocks/>
          </p:cNvCxnSpPr>
          <p:nvPr/>
        </p:nvCxnSpPr>
        <p:spPr>
          <a:xfrm>
            <a:off x="2181930" y="1467851"/>
            <a:ext cx="644881" cy="0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lc="http://schemas.openxmlformats.org/drawingml/2006/lockedCanvas" xmlns:a16="http://schemas.microsoft.com/office/drawing/2014/main" xmlns="" id="{8EFAA25A-D8D6-420E-B8D9-6181A6D61CA3}"/>
              </a:ext>
            </a:extLst>
          </p:cNvPr>
          <p:cNvCxnSpPr>
            <a:cxnSpLocks/>
          </p:cNvCxnSpPr>
          <p:nvPr/>
        </p:nvCxnSpPr>
        <p:spPr>
          <a:xfrm>
            <a:off x="3377928" y="1738240"/>
            <a:ext cx="506189" cy="533688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lc="http://schemas.openxmlformats.org/drawingml/2006/lockedCanvas" xmlns:a16="http://schemas.microsoft.com/office/drawing/2014/main" xmlns="" id="{8EFAA25A-D8D6-420E-B8D9-6181A6D61CA3}"/>
              </a:ext>
            </a:extLst>
          </p:cNvPr>
          <p:cNvCxnSpPr>
            <a:cxnSpLocks/>
          </p:cNvCxnSpPr>
          <p:nvPr/>
        </p:nvCxnSpPr>
        <p:spPr>
          <a:xfrm>
            <a:off x="2787601" y="2658394"/>
            <a:ext cx="907214" cy="5460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lc="http://schemas.openxmlformats.org/drawingml/2006/lockedCanvas" xmlns:a16="http://schemas.microsoft.com/office/drawing/2014/main" xmlns="" id="{8EFAA25A-D8D6-420E-B8D9-6181A6D61CA3}"/>
              </a:ext>
            </a:extLst>
          </p:cNvPr>
          <p:cNvCxnSpPr>
            <a:cxnSpLocks/>
          </p:cNvCxnSpPr>
          <p:nvPr/>
        </p:nvCxnSpPr>
        <p:spPr>
          <a:xfrm flipV="1">
            <a:off x="3082686" y="2949592"/>
            <a:ext cx="738811" cy="499774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lc="http://schemas.openxmlformats.org/drawingml/2006/lockedCanvas" xmlns:a16="http://schemas.microsoft.com/office/drawing/2014/main" xmlns="" id="{8EFAA25A-D8D6-420E-B8D9-6181A6D61CA3}"/>
              </a:ext>
            </a:extLst>
          </p:cNvPr>
          <p:cNvCxnSpPr>
            <a:cxnSpLocks/>
          </p:cNvCxnSpPr>
          <p:nvPr/>
        </p:nvCxnSpPr>
        <p:spPr>
          <a:xfrm flipV="1">
            <a:off x="4644008" y="2583146"/>
            <a:ext cx="822423" cy="10264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lc="http://schemas.openxmlformats.org/drawingml/2006/lockedCanvas" xmlns:a16="http://schemas.microsoft.com/office/drawing/2014/main" xmlns="" id="{8EFAA25A-D8D6-420E-B8D9-6181A6D61CA3}"/>
              </a:ext>
            </a:extLst>
          </p:cNvPr>
          <p:cNvCxnSpPr>
            <a:cxnSpLocks/>
          </p:cNvCxnSpPr>
          <p:nvPr/>
        </p:nvCxnSpPr>
        <p:spPr>
          <a:xfrm>
            <a:off x="4499992" y="2985363"/>
            <a:ext cx="432048" cy="298179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lc="http://schemas.openxmlformats.org/drawingml/2006/lockedCanvas" xmlns:a16="http://schemas.microsoft.com/office/drawing/2014/main" xmlns="" id="{8EFAA25A-D8D6-420E-B8D9-6181A6D61CA3}"/>
              </a:ext>
            </a:extLst>
          </p:cNvPr>
          <p:cNvCxnSpPr>
            <a:cxnSpLocks/>
          </p:cNvCxnSpPr>
          <p:nvPr/>
        </p:nvCxnSpPr>
        <p:spPr>
          <a:xfrm flipV="1">
            <a:off x="4499992" y="1770004"/>
            <a:ext cx="407449" cy="510590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273" y="4032897"/>
            <a:ext cx="361480" cy="326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16" y="2573449"/>
            <a:ext cx="209546" cy="202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62" y="1343917"/>
            <a:ext cx="345692" cy="376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6" name="Straight Arrow Connector 225">
            <a:extLst>
              <a:ext uri="{FF2B5EF4-FFF2-40B4-BE49-F238E27FC236}">
                <a16:creationId xmlns:lc="http://schemas.openxmlformats.org/drawingml/2006/lockedCanvas" xmlns:a16="http://schemas.microsoft.com/office/drawing/2014/main" xmlns="" id="{8EFAA25A-D8D6-420E-B8D9-6181A6D61CA3}"/>
              </a:ext>
            </a:extLst>
          </p:cNvPr>
          <p:cNvCxnSpPr>
            <a:cxnSpLocks/>
          </p:cNvCxnSpPr>
          <p:nvPr/>
        </p:nvCxnSpPr>
        <p:spPr>
          <a:xfrm flipV="1">
            <a:off x="6156176" y="2573448"/>
            <a:ext cx="493605" cy="14831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lc="http://schemas.openxmlformats.org/drawingml/2006/lockedCanvas" xmlns:a16="http://schemas.microsoft.com/office/drawing/2014/main" xmlns="" id="{8EFAA25A-D8D6-420E-B8D9-6181A6D61CA3}"/>
              </a:ext>
            </a:extLst>
          </p:cNvPr>
          <p:cNvCxnSpPr>
            <a:cxnSpLocks/>
          </p:cNvCxnSpPr>
          <p:nvPr/>
        </p:nvCxnSpPr>
        <p:spPr>
          <a:xfrm>
            <a:off x="5871486" y="3550082"/>
            <a:ext cx="716738" cy="36010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lc="http://schemas.openxmlformats.org/drawingml/2006/lockedCanvas" xmlns:a16="http://schemas.microsoft.com/office/drawing/2014/main" xmlns="" id="{8EFAA25A-D8D6-420E-B8D9-6181A6D61CA3}"/>
              </a:ext>
            </a:extLst>
          </p:cNvPr>
          <p:cNvCxnSpPr>
            <a:cxnSpLocks/>
          </p:cNvCxnSpPr>
          <p:nvPr/>
        </p:nvCxnSpPr>
        <p:spPr>
          <a:xfrm>
            <a:off x="5677003" y="3942075"/>
            <a:ext cx="779664" cy="599089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lc="http://schemas.openxmlformats.org/drawingml/2006/lockedCanvas" xmlns:a16="http://schemas.microsoft.com/office/drawing/2014/main" xmlns="" id="{8EFAA25A-D8D6-420E-B8D9-6181A6D61CA3}"/>
              </a:ext>
            </a:extLst>
          </p:cNvPr>
          <p:cNvCxnSpPr>
            <a:cxnSpLocks/>
          </p:cNvCxnSpPr>
          <p:nvPr/>
        </p:nvCxnSpPr>
        <p:spPr>
          <a:xfrm flipV="1">
            <a:off x="7145101" y="1455203"/>
            <a:ext cx="278231" cy="773029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lc="http://schemas.openxmlformats.org/drawingml/2006/lockedCanvas" xmlns:a16="http://schemas.microsoft.com/office/drawing/2014/main" xmlns="" id="{8EFAA25A-D8D6-420E-B8D9-6181A6D61CA3}"/>
              </a:ext>
            </a:extLst>
          </p:cNvPr>
          <p:cNvCxnSpPr>
            <a:cxnSpLocks/>
          </p:cNvCxnSpPr>
          <p:nvPr/>
        </p:nvCxnSpPr>
        <p:spPr>
          <a:xfrm flipV="1">
            <a:off x="7380009" y="2317691"/>
            <a:ext cx="686361" cy="171598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lc="http://schemas.openxmlformats.org/drawingml/2006/lockedCanvas" xmlns:a16="http://schemas.microsoft.com/office/drawing/2014/main" xmlns="" id="{8EFAA25A-D8D6-420E-B8D9-6181A6D61CA3}"/>
              </a:ext>
            </a:extLst>
          </p:cNvPr>
          <p:cNvCxnSpPr>
            <a:cxnSpLocks/>
          </p:cNvCxnSpPr>
          <p:nvPr/>
        </p:nvCxnSpPr>
        <p:spPr>
          <a:xfrm>
            <a:off x="7303167" y="2852767"/>
            <a:ext cx="429543" cy="265193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lc="http://schemas.openxmlformats.org/drawingml/2006/lockedCanvas" xmlns:a16="http://schemas.microsoft.com/office/drawing/2014/main" xmlns="" id="{8EFAA25A-D8D6-420E-B8D9-6181A6D61CA3}"/>
              </a:ext>
            </a:extLst>
          </p:cNvPr>
          <p:cNvCxnSpPr>
            <a:cxnSpLocks/>
          </p:cNvCxnSpPr>
          <p:nvPr/>
        </p:nvCxnSpPr>
        <p:spPr>
          <a:xfrm>
            <a:off x="7207292" y="3874452"/>
            <a:ext cx="345434" cy="299407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930" y="3516553"/>
            <a:ext cx="329341" cy="317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258" y="1312134"/>
            <a:ext cx="355922" cy="311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2" name="Oval 281"/>
          <p:cNvSpPr>
            <a:spLocks noChangeAspect="1"/>
          </p:cNvSpPr>
          <p:nvPr/>
        </p:nvSpPr>
        <p:spPr>
          <a:xfrm>
            <a:off x="7342915" y="1027045"/>
            <a:ext cx="386229" cy="396000"/>
          </a:xfrm>
          <a:prstGeom prst="ellipse">
            <a:avLst/>
          </a:prstGeom>
          <a:solidFill>
            <a:schemeClr val="bg1"/>
          </a:solidFill>
          <a:ln w="34925">
            <a:solidFill>
              <a:srgbClr val="435A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84" name="Straight Arrow Connector 283">
            <a:extLst>
              <a:ext uri="{FF2B5EF4-FFF2-40B4-BE49-F238E27FC236}">
                <a16:creationId xmlns:lc="http://schemas.openxmlformats.org/drawingml/2006/lockedCanvas" xmlns:a16="http://schemas.microsoft.com/office/drawing/2014/main" xmlns="" id="{8EFAA25A-D8D6-420E-B8D9-6181A6D61CA3}"/>
              </a:ext>
            </a:extLst>
          </p:cNvPr>
          <p:cNvCxnSpPr>
            <a:cxnSpLocks/>
          </p:cNvCxnSpPr>
          <p:nvPr/>
        </p:nvCxnSpPr>
        <p:spPr>
          <a:xfrm>
            <a:off x="3082686" y="3912889"/>
            <a:ext cx="269494" cy="202293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39" y="3490261"/>
            <a:ext cx="209546" cy="202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789" y="4353006"/>
            <a:ext cx="209546" cy="202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171" y="2378626"/>
            <a:ext cx="420993" cy="524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268" y="3415552"/>
            <a:ext cx="370727" cy="357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97" name="Straight Arrow Connector 296">
            <a:extLst>
              <a:ext uri="{FF2B5EF4-FFF2-40B4-BE49-F238E27FC236}">
                <a16:creationId xmlns:lc="http://schemas.openxmlformats.org/drawingml/2006/lockedCanvas" xmlns:a16="http://schemas.microsoft.com/office/drawing/2014/main" xmlns="" id="{8EFAA25A-D8D6-420E-B8D9-6181A6D61CA3}"/>
              </a:ext>
            </a:extLst>
          </p:cNvPr>
          <p:cNvCxnSpPr>
            <a:cxnSpLocks/>
          </p:cNvCxnSpPr>
          <p:nvPr/>
        </p:nvCxnSpPr>
        <p:spPr>
          <a:xfrm>
            <a:off x="4002848" y="4353006"/>
            <a:ext cx="497144" cy="118441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Oval 298"/>
          <p:cNvSpPr>
            <a:spLocks noChangeAspect="1"/>
          </p:cNvSpPr>
          <p:nvPr/>
        </p:nvSpPr>
        <p:spPr>
          <a:xfrm>
            <a:off x="4544269" y="4255515"/>
            <a:ext cx="590170" cy="605101"/>
          </a:xfrm>
          <a:prstGeom prst="ellipse">
            <a:avLst/>
          </a:prstGeom>
          <a:solidFill>
            <a:schemeClr val="bg1"/>
          </a:solidFill>
          <a:ln w="41275">
            <a:solidFill>
              <a:srgbClr val="61C2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332" y="1095756"/>
            <a:ext cx="225394" cy="216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8" name="Oval 307"/>
          <p:cNvSpPr>
            <a:spLocks noChangeAspect="1"/>
          </p:cNvSpPr>
          <p:nvPr/>
        </p:nvSpPr>
        <p:spPr>
          <a:xfrm>
            <a:off x="8134191" y="2058168"/>
            <a:ext cx="386229" cy="396000"/>
          </a:xfrm>
          <a:prstGeom prst="ellipse">
            <a:avLst/>
          </a:prstGeom>
          <a:solidFill>
            <a:schemeClr val="bg1"/>
          </a:solidFill>
          <a:ln w="34925">
            <a:solidFill>
              <a:srgbClr val="C5C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09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608" y="2120043"/>
            <a:ext cx="225394" cy="216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0" name="Oval 309"/>
          <p:cNvSpPr>
            <a:spLocks noChangeAspect="1"/>
          </p:cNvSpPr>
          <p:nvPr/>
        </p:nvSpPr>
        <p:spPr>
          <a:xfrm>
            <a:off x="7536533" y="4115182"/>
            <a:ext cx="386229" cy="396000"/>
          </a:xfrm>
          <a:prstGeom prst="ellipse">
            <a:avLst/>
          </a:prstGeom>
          <a:solidFill>
            <a:schemeClr val="bg1"/>
          </a:solidFill>
          <a:ln w="34925">
            <a:solidFill>
              <a:srgbClr val="435A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11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950" y="4183893"/>
            <a:ext cx="225394" cy="216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2" name="Oval 311"/>
          <p:cNvSpPr>
            <a:spLocks noChangeAspect="1"/>
          </p:cNvSpPr>
          <p:nvPr/>
        </p:nvSpPr>
        <p:spPr>
          <a:xfrm>
            <a:off x="7749201" y="3065408"/>
            <a:ext cx="386229" cy="396000"/>
          </a:xfrm>
          <a:prstGeom prst="ellipse">
            <a:avLst/>
          </a:prstGeom>
          <a:solidFill>
            <a:schemeClr val="bg1"/>
          </a:solidFill>
          <a:ln w="34925">
            <a:solidFill>
              <a:srgbClr val="3EB1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13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618" y="3134119"/>
            <a:ext cx="225394" cy="216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0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381169"/>
            <a:ext cx="379796" cy="348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232" y="2403490"/>
            <a:ext cx="344917" cy="339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427587"/>
            <a:ext cx="442096" cy="448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310" y="2372677"/>
            <a:ext cx="351543" cy="36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9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996" y="3391330"/>
            <a:ext cx="371105" cy="381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7" name="Picture 1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33" y="4217291"/>
            <a:ext cx="194561" cy="191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0" name="Picture 17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748" y="3289001"/>
            <a:ext cx="547812" cy="57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2" name="Picture 19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328040"/>
            <a:ext cx="317819" cy="32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7" name="Oval 356"/>
          <p:cNvSpPr>
            <a:spLocks noChangeAspect="1"/>
          </p:cNvSpPr>
          <p:nvPr/>
        </p:nvSpPr>
        <p:spPr>
          <a:xfrm>
            <a:off x="6456667" y="4511181"/>
            <a:ext cx="386229" cy="396000"/>
          </a:xfrm>
          <a:prstGeom prst="ellipse">
            <a:avLst/>
          </a:prstGeom>
          <a:solidFill>
            <a:schemeClr val="bg1"/>
          </a:solidFill>
          <a:ln w="34925">
            <a:solidFill>
              <a:srgbClr val="C5C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58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084" y="4573056"/>
            <a:ext cx="225394" cy="216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0" name="Oval 399"/>
          <p:cNvSpPr>
            <a:spLocks noChangeAspect="1"/>
          </p:cNvSpPr>
          <p:nvPr/>
        </p:nvSpPr>
        <p:spPr>
          <a:xfrm>
            <a:off x="1788300" y="1295050"/>
            <a:ext cx="337072" cy="345600"/>
          </a:xfrm>
          <a:prstGeom prst="ellipse">
            <a:avLst/>
          </a:prstGeom>
          <a:solidFill>
            <a:schemeClr val="bg1"/>
          </a:solidFill>
          <a:ln w="34925">
            <a:solidFill>
              <a:srgbClr val="C5C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01" name="Picture 1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045" y="1386494"/>
            <a:ext cx="194561" cy="191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Google Shape;997;p20"/>
          <p:cNvSpPr txBox="1">
            <a:spLocks/>
          </p:cNvSpPr>
          <p:nvPr/>
        </p:nvSpPr>
        <p:spPr>
          <a:xfrm>
            <a:off x="2771800" y="195486"/>
            <a:ext cx="2223283" cy="650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lvl="0"/>
            <a:r>
              <a:rPr lang="en-US" sz="2400" dirty="0" smtClean="0"/>
              <a:t>Transformation into products</a:t>
            </a:r>
            <a:endParaRPr lang="en-US" sz="2400" dirty="0"/>
          </a:p>
        </p:txBody>
      </p:sp>
      <p:sp>
        <p:nvSpPr>
          <p:cNvPr id="77" name="Google Shape;997;p20"/>
          <p:cNvSpPr txBox="1">
            <a:spLocks/>
          </p:cNvSpPr>
          <p:nvPr/>
        </p:nvSpPr>
        <p:spPr>
          <a:xfrm>
            <a:off x="6017611" y="195486"/>
            <a:ext cx="2082781" cy="650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lvl="0"/>
            <a:r>
              <a:rPr lang="en-US" sz="2400" dirty="0" smtClean="0"/>
              <a:t>Distribution</a:t>
            </a:r>
          </a:p>
          <a:p>
            <a:pPr lvl="0"/>
            <a:r>
              <a:rPr lang="en-US" sz="2400" dirty="0" smtClean="0"/>
              <a:t>to customers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743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1995686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/>
              <a:t>Management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sz="3600" b="1" dirty="0" smtClean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899592" y="3287726"/>
            <a:ext cx="5358358" cy="383700"/>
          </a:xfrm>
        </p:spPr>
        <p:txBody>
          <a:bodyPr/>
          <a:lstStyle/>
          <a:p>
            <a:r>
              <a:rPr lang="et-EE" dirty="0" smtClean="0"/>
              <a:t>Goals and drivers in supply chain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1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47;p23"/>
          <p:cNvSpPr/>
          <p:nvPr/>
        </p:nvSpPr>
        <p:spPr>
          <a:xfrm>
            <a:off x="5096384" y="1656394"/>
            <a:ext cx="3004007" cy="3219611"/>
          </a:xfrm>
          <a:prstGeom prst="rect">
            <a:avLst/>
          </a:prstGeom>
          <a:solidFill>
            <a:srgbClr val="01AFE2"/>
          </a:solidFill>
          <a:ln w="12700" cap="flat" cmpd="sng">
            <a:solidFill>
              <a:srgbClr val="3EB1D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5508104" y="1858411"/>
            <a:ext cx="2314600" cy="5040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t-EE" dirty="0" smtClean="0">
                <a:solidFill>
                  <a:schemeClr val="bg1"/>
                </a:solidFill>
              </a:rPr>
              <a:t>Supply chain value</a:t>
            </a:r>
            <a:endParaRPr lang="en-US" dirty="0" smtClean="0">
              <a:solidFill>
                <a:schemeClr val="bg1"/>
              </a:solidFill>
            </a:endParaRPr>
          </a:p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46" name="Google Shape;997;p20"/>
          <p:cNvSpPr txBox="1">
            <a:spLocks/>
          </p:cNvSpPr>
          <p:nvPr/>
        </p:nvSpPr>
        <p:spPr>
          <a:xfrm>
            <a:off x="529208" y="123478"/>
            <a:ext cx="7787208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t-EE" sz="4400" dirty="0" smtClean="0"/>
              <a:t>Supply chain </a:t>
            </a:r>
            <a:br>
              <a:rPr lang="et-EE" sz="4400" dirty="0" smtClean="0"/>
            </a:br>
            <a:r>
              <a:rPr lang="et-EE" sz="4400" dirty="0" smtClean="0"/>
              <a:t>management</a:t>
            </a:r>
            <a:endParaRPr lang="et-EE" sz="440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820B1CE-1074-44C3-81AF-B93E081EDCAB}"/>
              </a:ext>
            </a:extLst>
          </p:cNvPr>
          <p:cNvSpPr/>
          <p:nvPr/>
        </p:nvSpPr>
        <p:spPr>
          <a:xfrm>
            <a:off x="5096385" y="4339912"/>
            <a:ext cx="3004007" cy="536094"/>
          </a:xfrm>
          <a:prstGeom prst="rect">
            <a:avLst/>
          </a:prstGeom>
          <a:solidFill>
            <a:srgbClr val="C5C7C9"/>
          </a:solidFill>
          <a:ln w="6350">
            <a:solidFill>
              <a:srgbClr val="3EB1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t-EE" altLang="ko-KR" sz="1800" dirty="0" smtClean="0">
                <a:solidFill>
                  <a:schemeClr val="bg1"/>
                </a:solidFill>
                <a:latin typeface="Raleway SemiBold" charset="0"/>
              </a:rPr>
              <a:t>Cost of raw material</a:t>
            </a:r>
            <a:endParaRPr lang="ko-KR" altLang="en-US" sz="1800" dirty="0">
              <a:solidFill>
                <a:schemeClr val="bg1"/>
              </a:solidFill>
              <a:latin typeface="Raleway SemiBold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820B1CE-1074-44C3-81AF-B93E081EDCAB}"/>
              </a:ext>
            </a:extLst>
          </p:cNvPr>
          <p:cNvSpPr/>
          <p:nvPr/>
        </p:nvSpPr>
        <p:spPr>
          <a:xfrm>
            <a:off x="5096385" y="3803818"/>
            <a:ext cx="3004007" cy="536094"/>
          </a:xfrm>
          <a:prstGeom prst="rect">
            <a:avLst/>
          </a:prstGeom>
          <a:solidFill>
            <a:srgbClr val="C5C7C9"/>
          </a:solidFill>
          <a:ln w="6350">
            <a:solidFill>
              <a:srgbClr val="3EB1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t-EE" altLang="ko-KR" sz="1800" dirty="0" smtClean="0">
                <a:solidFill>
                  <a:schemeClr val="bg1"/>
                </a:solidFill>
                <a:latin typeface="Raleway SemiBold" charset="0"/>
              </a:rPr>
              <a:t>Cost of manifacture</a:t>
            </a:r>
            <a:endParaRPr lang="ko-KR" altLang="en-US" sz="1800" dirty="0">
              <a:solidFill>
                <a:schemeClr val="bg1"/>
              </a:solidFill>
              <a:latin typeface="Raleway SemiBold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820B1CE-1074-44C3-81AF-B93E081EDCAB}"/>
              </a:ext>
            </a:extLst>
          </p:cNvPr>
          <p:cNvSpPr/>
          <p:nvPr/>
        </p:nvSpPr>
        <p:spPr>
          <a:xfrm>
            <a:off x="5096385" y="3267724"/>
            <a:ext cx="3004006" cy="536094"/>
          </a:xfrm>
          <a:prstGeom prst="rect">
            <a:avLst/>
          </a:prstGeom>
          <a:solidFill>
            <a:srgbClr val="C5C7C9"/>
          </a:solidFill>
          <a:ln w="6350">
            <a:solidFill>
              <a:srgbClr val="3EB1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t-EE" altLang="ko-KR" sz="1800" dirty="0" smtClean="0">
                <a:solidFill>
                  <a:schemeClr val="bg1"/>
                </a:solidFill>
                <a:latin typeface="Raleway SemiBold" charset="0"/>
              </a:rPr>
              <a:t>Cost of transportation</a:t>
            </a:r>
            <a:endParaRPr lang="ko-KR" altLang="en-US" sz="1800" dirty="0">
              <a:solidFill>
                <a:schemeClr val="bg1"/>
              </a:solidFill>
              <a:latin typeface="Raleway SemiBold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C820B1CE-1074-44C3-81AF-B93E081EDCAB}"/>
              </a:ext>
            </a:extLst>
          </p:cNvPr>
          <p:cNvSpPr/>
          <p:nvPr/>
        </p:nvSpPr>
        <p:spPr>
          <a:xfrm>
            <a:off x="5096385" y="2731630"/>
            <a:ext cx="3004007" cy="536094"/>
          </a:xfrm>
          <a:prstGeom prst="rect">
            <a:avLst/>
          </a:prstGeom>
          <a:solidFill>
            <a:srgbClr val="C5C7C9"/>
          </a:solidFill>
          <a:ln w="6350">
            <a:solidFill>
              <a:srgbClr val="3EB1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t-EE" altLang="ko-KR" sz="1800" dirty="0" smtClean="0">
                <a:solidFill>
                  <a:schemeClr val="bg1"/>
                </a:solidFill>
                <a:latin typeface="Raleway SemiBold" charset="0"/>
              </a:rPr>
              <a:t>Cost of distribution</a:t>
            </a:r>
            <a:endParaRPr lang="ko-KR" altLang="en-US" sz="1800" dirty="0">
              <a:solidFill>
                <a:schemeClr val="bg1"/>
              </a:solidFill>
              <a:latin typeface="Raleway SemiBold" charset="0"/>
            </a:endParaRPr>
          </a:p>
        </p:txBody>
      </p:sp>
      <p:sp>
        <p:nvSpPr>
          <p:cNvPr id="9" name="Google Shape;595;p17"/>
          <p:cNvSpPr txBox="1">
            <a:spLocks/>
          </p:cNvSpPr>
          <p:nvPr/>
        </p:nvSpPr>
        <p:spPr>
          <a:xfrm>
            <a:off x="437480" y="2415948"/>
            <a:ext cx="4206527" cy="850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Font typeface="Barlow Light"/>
              <a:buNone/>
            </a:pPr>
            <a:r>
              <a:rPr lang="et-EE" dirty="0" smtClean="0"/>
              <a:t>Goal of supply chain management is to maximize the supply chain value.</a:t>
            </a:r>
          </a:p>
          <a:p>
            <a:pPr marL="114300" indent="0">
              <a:buFont typeface="Barlow Light"/>
              <a:buNone/>
            </a:pPr>
            <a:endParaRPr lang="et-EE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820B1CE-1074-44C3-81AF-B93E081EDCAB}"/>
              </a:ext>
            </a:extLst>
          </p:cNvPr>
          <p:cNvSpPr/>
          <p:nvPr/>
        </p:nvSpPr>
        <p:spPr>
          <a:xfrm>
            <a:off x="529208" y="1419622"/>
            <a:ext cx="3893604" cy="473546"/>
          </a:xfrm>
          <a:prstGeom prst="rect">
            <a:avLst/>
          </a:prstGeom>
          <a:solidFill>
            <a:schemeClr val="bg1"/>
          </a:solidFill>
          <a:ln w="6350">
            <a:solidFill>
              <a:srgbClr val="3EB1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t-EE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 SemiBold" charset="0"/>
              </a:rPr>
              <a:t>Price of sale to customer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Raleway SemiBold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lc="http://schemas.openxmlformats.org/drawingml/2006/lockedCanvas" xmlns:a16="http://schemas.microsoft.com/office/drawing/2014/main" xmlns="" id="{8EFAA25A-D8D6-420E-B8D9-6181A6D61CA3}"/>
              </a:ext>
            </a:extLst>
          </p:cNvPr>
          <p:cNvCxnSpPr>
            <a:cxnSpLocks/>
          </p:cNvCxnSpPr>
          <p:nvPr/>
        </p:nvCxnSpPr>
        <p:spPr>
          <a:xfrm>
            <a:off x="4567817" y="1656394"/>
            <a:ext cx="499875" cy="0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56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997;p20"/>
          <p:cNvSpPr txBox="1">
            <a:spLocks/>
          </p:cNvSpPr>
          <p:nvPr/>
        </p:nvSpPr>
        <p:spPr>
          <a:xfrm>
            <a:off x="679048" y="194122"/>
            <a:ext cx="7671242" cy="650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lvl="0"/>
            <a:r>
              <a:rPr lang="en-US" sz="2800" dirty="0"/>
              <a:t>N</a:t>
            </a:r>
            <a:r>
              <a:rPr lang="en-US" sz="2800" dirty="0" smtClean="0"/>
              <a:t>etwork </a:t>
            </a:r>
            <a:r>
              <a:rPr lang="en-US" sz="2800" dirty="0"/>
              <a:t>of facilities </a:t>
            </a:r>
            <a:endParaRPr lang="en-US" sz="2800" dirty="0" smtClean="0"/>
          </a:p>
          <a:p>
            <a:pPr lvl="0"/>
            <a:r>
              <a:rPr lang="en-US" sz="2800" dirty="0" smtClean="0"/>
              <a:t>and </a:t>
            </a:r>
            <a:r>
              <a:rPr lang="en-US" sz="2800" dirty="0"/>
              <a:t>distribution options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2546"/>
            <a:ext cx="4572000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Google Shape;1997;p32"/>
          <p:cNvSpPr txBox="1">
            <a:spLocks/>
          </p:cNvSpPr>
          <p:nvPr/>
        </p:nvSpPr>
        <p:spPr>
          <a:xfrm>
            <a:off x="516340" y="987574"/>
            <a:ext cx="30243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t-EE" sz="3000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t-EE" sz="3000" dirty="0" smtClean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Efficiency</a:t>
            </a:r>
            <a:endParaRPr lang="en-US" sz="3000" dirty="0" smtClean="0"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76" name="Google Shape;1997;p32"/>
          <p:cNvSpPr txBox="1">
            <a:spLocks/>
          </p:cNvSpPr>
          <p:nvPr/>
        </p:nvSpPr>
        <p:spPr>
          <a:xfrm>
            <a:off x="4860032" y="1023504"/>
            <a:ext cx="30243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t-EE" sz="3000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t-EE" sz="3000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Responsiveness</a:t>
            </a:r>
            <a:endParaRPr lang="en-US" sz="3000" dirty="0" smtClean="0">
              <a:solidFill>
                <a:srgbClr val="01AFE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002221" y="1707654"/>
            <a:ext cx="3369699" cy="3024336"/>
          </a:xfrm>
        </p:spPr>
        <p:txBody>
          <a:bodyPr/>
          <a:lstStyle/>
          <a:p>
            <a:r>
              <a:rPr lang="et-EE" dirty="0" smtClean="0">
                <a:solidFill>
                  <a:srgbClr val="3EB1D5"/>
                </a:solidFill>
              </a:rPr>
              <a:t>Customer focused</a:t>
            </a:r>
          </a:p>
          <a:p>
            <a:r>
              <a:rPr lang="et-EE" dirty="0" smtClean="0">
                <a:solidFill>
                  <a:srgbClr val="3EB1D5"/>
                </a:solidFill>
              </a:rPr>
              <a:t>Reactive to market demand changes</a:t>
            </a:r>
          </a:p>
          <a:p>
            <a:r>
              <a:rPr lang="et-EE" dirty="0">
                <a:solidFill>
                  <a:srgbClr val="3EB1D5"/>
                </a:solidFill>
              </a:rPr>
              <a:t>Fast to market</a:t>
            </a:r>
          </a:p>
          <a:p>
            <a:r>
              <a:rPr lang="et-EE" dirty="0" smtClean="0">
                <a:solidFill>
                  <a:srgbClr val="3EB1D5"/>
                </a:solidFill>
              </a:rPr>
              <a:t>High customization</a:t>
            </a:r>
          </a:p>
          <a:p>
            <a:r>
              <a:rPr lang="et-EE" dirty="0" smtClean="0">
                <a:solidFill>
                  <a:srgbClr val="3EB1D5"/>
                </a:solidFill>
              </a:rPr>
              <a:t>High profit per product</a:t>
            </a:r>
          </a:p>
          <a:p>
            <a:r>
              <a:rPr lang="et-EE" dirty="0" smtClean="0">
                <a:solidFill>
                  <a:srgbClr val="3EB1D5"/>
                </a:solidFill>
              </a:rPr>
              <a:t>Many segmented markets</a:t>
            </a:r>
          </a:p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601150" y="1731050"/>
            <a:ext cx="3369699" cy="3000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>
              <a:buClr>
                <a:schemeClr val="bg1"/>
              </a:buClr>
            </a:pPr>
            <a:r>
              <a:rPr lang="et-EE" dirty="0" smtClean="0">
                <a:solidFill>
                  <a:schemeClr val="bg1"/>
                </a:solidFill>
              </a:rPr>
              <a:t>Product focused</a:t>
            </a:r>
          </a:p>
          <a:p>
            <a:pPr>
              <a:buClr>
                <a:schemeClr val="bg1"/>
              </a:buClr>
            </a:pPr>
            <a:r>
              <a:rPr lang="et-EE" dirty="0" smtClean="0">
                <a:solidFill>
                  <a:schemeClr val="bg1"/>
                </a:solidFill>
              </a:rPr>
              <a:t>Requires stability and predictability of markets </a:t>
            </a:r>
          </a:p>
          <a:p>
            <a:pPr>
              <a:buClr>
                <a:schemeClr val="bg1"/>
              </a:buClr>
            </a:pPr>
            <a:r>
              <a:rPr lang="et-EE" dirty="0" smtClean="0">
                <a:solidFill>
                  <a:schemeClr val="bg1"/>
                </a:solidFill>
              </a:rPr>
              <a:t>Resource optimization</a:t>
            </a:r>
          </a:p>
          <a:p>
            <a:pPr>
              <a:buClr>
                <a:schemeClr val="bg1"/>
              </a:buClr>
            </a:pPr>
            <a:r>
              <a:rPr lang="et-EE" dirty="0" smtClean="0">
                <a:solidFill>
                  <a:schemeClr val="bg1"/>
                </a:solidFill>
              </a:rPr>
              <a:t>Standard products</a:t>
            </a:r>
          </a:p>
          <a:p>
            <a:pPr>
              <a:buClr>
                <a:schemeClr val="bg1"/>
              </a:buClr>
            </a:pPr>
            <a:r>
              <a:rPr lang="et-EE" dirty="0" smtClean="0">
                <a:solidFill>
                  <a:schemeClr val="bg1"/>
                </a:solidFill>
              </a:rPr>
              <a:t>Small profit per product</a:t>
            </a:r>
          </a:p>
          <a:p>
            <a:pPr>
              <a:buClr>
                <a:schemeClr val="bg1"/>
              </a:buClr>
            </a:pPr>
            <a:r>
              <a:rPr lang="et-EE" dirty="0" smtClean="0">
                <a:solidFill>
                  <a:schemeClr val="bg1"/>
                </a:solidFill>
              </a:rPr>
              <a:t>Few big markets</a:t>
            </a:r>
          </a:p>
          <a:p>
            <a:pPr>
              <a:buClr>
                <a:schemeClr val="bg1"/>
              </a:buClr>
            </a:pPr>
            <a:endParaRPr lang="et-EE" dirty="0" smtClean="0">
              <a:solidFill>
                <a:schemeClr val="bg1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9" name="Google Shape;1997;p32"/>
          <p:cNvSpPr txBox="1">
            <a:spLocks/>
          </p:cNvSpPr>
          <p:nvPr/>
        </p:nvSpPr>
        <p:spPr>
          <a:xfrm>
            <a:off x="177602" y="123330"/>
            <a:ext cx="421679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t-EE" sz="3000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t-EE" sz="3000" dirty="0" smtClean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Goals of a supply chain</a:t>
            </a:r>
            <a:endParaRPr lang="en-US" sz="3000" dirty="0" smtClean="0"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37076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 Facts You Didn't Know About Henry Fo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74"/>
            <a:ext cx="9142623" cy="514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4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381000" y="123478"/>
            <a:ext cx="6063208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Efficiency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t-EE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From iron ore to car in 81 hours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1015" name="Google Shape;1015;p22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9</a:t>
            </a:fld>
            <a:endParaRPr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98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</TotalTime>
  <Words>426</Words>
  <Application>Microsoft Office PowerPoint</Application>
  <PresentationFormat>On-screen Show (16:9)</PresentationFormat>
  <Paragraphs>196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Raleway SemiBold</vt:lpstr>
      <vt:lpstr>맑은 고딕</vt:lpstr>
      <vt:lpstr>Raleway</vt:lpstr>
      <vt:lpstr>Barlow Light</vt:lpstr>
      <vt:lpstr>Calibri</vt:lpstr>
      <vt:lpstr>Barlow</vt:lpstr>
      <vt:lpstr>Gaoler template</vt:lpstr>
      <vt:lpstr>LOGISTICS </vt:lpstr>
      <vt:lpstr>Supply chain</vt:lpstr>
      <vt:lpstr>PowerPoint Presentation</vt:lpstr>
      <vt:lpstr>PowerPoint Presentation</vt:lpstr>
      <vt:lpstr>PowerPoint Presentation</vt:lpstr>
      <vt:lpstr>Management</vt:lpstr>
      <vt:lpstr>PowerPoint Presentation</vt:lpstr>
      <vt:lpstr>PowerPoint Presentation</vt:lpstr>
      <vt:lpstr>Efficiency From iron ore to car in 81 hours</vt:lpstr>
      <vt:lpstr>Efficiency Our customers can choose whatever colour they like for their car as long as it is black</vt:lpstr>
      <vt:lpstr>   Responsiveness       Configure your car             </vt:lpstr>
      <vt:lpstr>   Responsiveness      Order a car what will be built for you in months</vt:lpstr>
      <vt:lpstr>PowerPoint Presentation</vt:lpstr>
      <vt:lpstr>Efficiency vs Responsiveness</vt:lpstr>
      <vt:lpstr>PowerPoint Presentation</vt:lpstr>
      <vt:lpstr>Supply chain operations</vt:lpstr>
      <vt:lpstr>PowerPoint Presentation</vt:lpstr>
      <vt:lpstr>PowerPoint Presentation</vt:lpstr>
      <vt:lpstr>Global Supply Chain</vt:lpstr>
      <vt:lpstr>Supply chain services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ADMIN</dc:creator>
  <cp:lastModifiedBy>ADMIN</cp:lastModifiedBy>
  <cp:revision>120</cp:revision>
  <dcterms:modified xsi:type="dcterms:W3CDTF">2020-08-06T11:39:47Z</dcterms:modified>
</cp:coreProperties>
</file>