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360" r:id="rId3"/>
    <p:sldId id="374" r:id="rId4"/>
    <p:sldId id="352" r:id="rId5"/>
    <p:sldId id="366" r:id="rId6"/>
    <p:sldId id="361" r:id="rId7"/>
    <p:sldId id="362" r:id="rId8"/>
    <p:sldId id="367" r:id="rId9"/>
    <p:sldId id="363" r:id="rId10"/>
    <p:sldId id="368" r:id="rId11"/>
    <p:sldId id="364" r:id="rId12"/>
    <p:sldId id="369" r:id="rId13"/>
    <p:sldId id="370" r:id="rId14"/>
    <p:sldId id="365" r:id="rId15"/>
    <p:sldId id="371" r:id="rId16"/>
    <p:sldId id="372" r:id="rId17"/>
    <p:sldId id="373" r:id="rId18"/>
  </p:sldIdLst>
  <p:sldSz cx="9144000" cy="5143500" type="screen16x9"/>
  <p:notesSz cx="6858000" cy="9144000"/>
  <p:embeddedFontLst>
    <p:embeddedFont>
      <p:font typeface="Calibri" pitchFamily="34" charset="0"/>
      <p:regular r:id="rId20"/>
      <p:bold r:id="rId21"/>
      <p:italic r:id="rId22"/>
      <p:boldItalic r:id="rId23"/>
    </p:embeddedFont>
    <p:embeddedFont>
      <p:font typeface="Raleway SemiBold" charset="0"/>
      <p:regular r:id="rId24"/>
      <p:bold r:id="rId25"/>
      <p:italic r:id="rId26"/>
      <p:boldItalic r:id="rId27"/>
    </p:embeddedFont>
    <p:embeddedFont>
      <p:font typeface="Barlow Light"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944" y="-13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411868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117630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186902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269450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38063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413351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 xmlns:a16="http://schemas.microsoft.com/office/drawing/2014/main"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 xmlns:a16="http://schemas.microsoft.com/office/drawing/2014/main"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283718"/>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t-EE" sz="4400" dirty="0" err="1" smtClean="0"/>
              <a:t>Portfolio</a:t>
            </a:r>
            <a:r>
              <a:rPr lang="et-EE" sz="4400" dirty="0" smtClean="0"/>
              <a:t> </a:t>
            </a:r>
            <a:r>
              <a:rPr lang="en-US" sz="4400" dirty="0" smtClean="0"/>
              <a:t>Project</a:t>
            </a: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Games 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40" name="Google Shape;1997;p32"/>
          <p:cNvSpPr txBox="1">
            <a:spLocks/>
          </p:cNvSpPr>
          <p:nvPr/>
        </p:nvSpPr>
        <p:spPr>
          <a:xfrm>
            <a:off x="899592" y="2235829"/>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the availability of data is empowering better decision</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936954" y="3121571"/>
            <a:ext cx="6941918" cy="33023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the possible decisions what management could take to react to actions of customers and suppliers?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952716" y="4034935"/>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customers and suppliers could react to management actions?</a:t>
            </a: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4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899592" y="1502143"/>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data and processes of this business? </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451791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29840" y="1851670"/>
            <a:ext cx="8648947" cy="869716"/>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On Logistics </a:t>
            </a:r>
            <a:br>
              <a:rPr lang="en-US" sz="1600" dirty="0">
                <a:solidFill>
                  <a:srgbClr val="01AFE2"/>
                </a:solidFill>
                <a:latin typeface="Raleway SemiBold"/>
                <a:ea typeface="Raleway SemiBold"/>
                <a:cs typeface="Raleway SemiBold"/>
                <a:sym typeface="Raleway SemiBold"/>
              </a:rPr>
            </a:br>
            <a:r>
              <a:rPr lang="en-US" sz="1600" dirty="0">
                <a:solidFill>
                  <a:schemeClr val="tx1"/>
                </a:solidFill>
                <a:latin typeface="Courier New" pitchFamily="49" charset="0"/>
                <a:ea typeface="Raleway SemiBold"/>
                <a:cs typeface="Courier New" pitchFamily="49" charset="0"/>
                <a:sym typeface="Raleway SemiBold"/>
              </a:rPr>
              <a:t>https://www.logitycoon.com</a:t>
            </a:r>
            <a:r>
              <a:rPr lang="en-US" sz="1600" dirty="0" smtClean="0"/>
              <a:t/>
            </a:r>
            <a:br>
              <a:rPr lang="en-US" sz="1600" dirty="0" smtClean="0"/>
            </a:b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General List:</a:t>
            </a:r>
            <a:br>
              <a:rPr lang="en-US" sz="1600" dirty="0">
                <a:solidFill>
                  <a:srgbClr val="01AFE2"/>
                </a:solidFill>
                <a:latin typeface="Raleway SemiBold"/>
                <a:ea typeface="Raleway SemiBold"/>
                <a:cs typeface="Raleway SemiBold"/>
                <a:sym typeface="Raleway SemiBold"/>
              </a:rPr>
            </a:br>
            <a:r>
              <a:rPr lang="en-US" sz="1600" dirty="0" smtClean="0">
                <a:latin typeface="Courier New" pitchFamily="49" charset="0"/>
                <a:cs typeface="Courier New" pitchFamily="49" charset="0"/>
              </a:rPr>
              <a:t>https</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en.wikipedia.org/wiki/Listof_business_simulation_video_games</a:t>
            </a:r>
            <a:endParaRPr lang="en-US" sz="1600" dirty="0">
              <a:latin typeface="Courier New" pitchFamily="49" charset="0"/>
              <a:cs typeface="Courier New" pitchFamily="49" charset="0"/>
            </a:endParaRPr>
          </a:p>
        </p:txBody>
      </p:sp>
      <p:sp>
        <p:nvSpPr>
          <p:cNvPr id="8" name="Google Shape;1997;p32"/>
          <p:cNvSpPr txBox="1">
            <a:spLocks/>
          </p:cNvSpPr>
          <p:nvPr/>
        </p:nvSpPr>
        <p:spPr>
          <a:xfrm>
            <a:off x="179512" y="1259948"/>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smtClean="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43533" y="3579862"/>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600" dirty="0"/>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6840760"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or Emulators in Logistics and Supply Chain</a:t>
            </a:r>
            <a:endParaRPr sz="2000" dirty="0">
              <a:solidFill>
                <a:schemeClr val="lt1"/>
              </a:solidFill>
              <a:highlight>
                <a:schemeClr val="accent2"/>
              </a:highlight>
            </a:endParaRPr>
          </a:p>
        </p:txBody>
      </p:sp>
      <p:sp>
        <p:nvSpPr>
          <p:cNvPr id="8" name="Google Shape;1997;p32"/>
          <p:cNvSpPr txBox="1">
            <a:spLocks/>
          </p:cNvSpPr>
          <p:nvPr/>
        </p:nvSpPr>
        <p:spPr>
          <a:xfrm>
            <a:off x="179512" y="1167520"/>
            <a:ext cx="669674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Products from Oracle Fusion for Supply Chain</a:t>
            </a:r>
          </a:p>
        </p:txBody>
      </p:sp>
      <p:sp>
        <p:nvSpPr>
          <p:cNvPr id="2" name="Rectangle 1"/>
          <p:cNvSpPr/>
          <p:nvPr/>
        </p:nvSpPr>
        <p:spPr>
          <a:xfrm>
            <a:off x="2286000" y="2094697"/>
            <a:ext cx="4572000" cy="307777"/>
          </a:xfrm>
          <a:prstGeom prst="rect">
            <a:avLst/>
          </a:prstGeom>
        </p:spPr>
        <p:txBody>
          <a:bodyPr>
            <a:spAutoFit/>
          </a:bodyPr>
          <a:lstStyle/>
          <a:p>
            <a:r>
              <a:rPr lang="en-US" dirty="0"/>
              <a:t>	</a:t>
            </a:r>
          </a:p>
        </p:txBody>
      </p:sp>
      <p:sp>
        <p:nvSpPr>
          <p:cNvPr id="10" name="Google Shape;1997;p32"/>
          <p:cNvSpPr txBox="1">
            <a:spLocks/>
          </p:cNvSpPr>
          <p:nvPr/>
        </p:nvSpPr>
        <p:spPr>
          <a:xfrm>
            <a:off x="251520" y="2947944"/>
            <a:ext cx="856895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Products and User manuals:</a:t>
            </a:r>
          </a:p>
          <a:p>
            <a:pPr marL="0" indent="0">
              <a:buNone/>
            </a:pPr>
            <a:r>
              <a:rPr lang="en-US" sz="1600" dirty="0">
                <a:solidFill>
                  <a:srgbClr val="01AFE2"/>
                </a:solidFill>
                <a:latin typeface="Raleway SemiBold"/>
                <a:ea typeface="Raleway SemiBold"/>
                <a:cs typeface="Raleway SemiBold"/>
                <a:sym typeface="Raleway SemiBold"/>
              </a:rPr>
              <a:t>https://</a:t>
            </a:r>
            <a:r>
              <a:rPr lang="en-US" sz="1600" dirty="0" smtClean="0">
                <a:solidFill>
                  <a:srgbClr val="01AFE2"/>
                </a:solidFill>
                <a:latin typeface="Raleway SemiBold"/>
                <a:ea typeface="Raleway SemiBold"/>
                <a:cs typeface="Raleway SemiBold"/>
                <a:sym typeface="Raleway SemiBold"/>
              </a:rPr>
              <a:t>www.oracle.com/applications/supply-chain-management</a:t>
            </a:r>
          </a:p>
          <a:p>
            <a:pPr marL="0" indent="0">
              <a:buNone/>
            </a:pPr>
            <a:r>
              <a:rPr lang="en-US" sz="1600" dirty="0" smtClean="0">
                <a:solidFill>
                  <a:srgbClr val="01AFE2"/>
                </a:solidFill>
                <a:latin typeface="Raleway SemiBold"/>
                <a:ea typeface="Raleway SemiBold"/>
                <a:cs typeface="Raleway SemiBold"/>
                <a:sym typeface="Raleway SemiBold"/>
              </a:rPr>
              <a:t>https</a:t>
            </a:r>
            <a:r>
              <a:rPr lang="en-US" sz="1600" dirty="0">
                <a:solidFill>
                  <a:srgbClr val="01AFE2"/>
                </a:solidFill>
                <a:latin typeface="Raleway SemiBold"/>
                <a:ea typeface="Raleway SemiBold"/>
                <a:cs typeface="Raleway SemiBold"/>
                <a:sym typeface="Raleway SemiBold"/>
              </a:rPr>
              <a:t>://</a:t>
            </a:r>
            <a:r>
              <a:rPr lang="en-US" sz="1600" dirty="0" smtClean="0">
                <a:solidFill>
                  <a:srgbClr val="01AFE2"/>
                </a:solidFill>
                <a:latin typeface="Raleway SemiBold"/>
                <a:ea typeface="Raleway SemiBold"/>
                <a:cs typeface="Raleway SemiBold"/>
                <a:sym typeface="Raleway SemiBold"/>
              </a:rPr>
              <a:t>docs.oracle.com/en/cloud/saas/supply-chain-management/20c/books.html</a:t>
            </a:r>
          </a:p>
          <a:p>
            <a:pPr marL="0" indent="0">
              <a:buFont typeface="Barlow Light"/>
              <a:buNone/>
            </a:pPr>
            <a:endParaRPr lang="en-US" sz="3000" b="1" dirty="0">
              <a:solidFill>
                <a:srgbClr val="01AFE2"/>
              </a:solidFill>
              <a:latin typeface="Raleway SemiBold"/>
              <a:ea typeface="Raleway SemiBold"/>
              <a:cs typeface="Raleway SemiBold"/>
              <a:sym typeface="Raleway SemiBold"/>
            </a:endParaRPr>
          </a:p>
          <a:p>
            <a:pPr marL="0" indent="0">
              <a:buFont typeface="Barlow Light"/>
              <a:buNone/>
            </a:pPr>
            <a:endParaRPr lang="en-US" sz="3000" b="1" dirty="0" smtClean="0">
              <a:solidFill>
                <a:srgbClr val="01AFE2"/>
              </a:solidFill>
              <a:latin typeface="Raleway SemiBold"/>
              <a:ea typeface="Raleway SemiBold"/>
              <a:cs typeface="Raleway SemiBold"/>
              <a:sym typeface="Raleway SemiBold"/>
            </a:endParaRPr>
          </a:p>
          <a:p>
            <a:pPr marL="0" indent="0">
              <a:buFont typeface="Barlow Light"/>
              <a:buNone/>
            </a:pPr>
            <a:endParaRPr lang="en-US" sz="30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96830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 Areas of our main interest</a:t>
            </a:r>
            <a:endParaRPr sz="2000" dirty="0">
              <a:solidFill>
                <a:schemeClr val="lt1"/>
              </a:solidFill>
              <a:highlight>
                <a:schemeClr val="accent2"/>
              </a:highlight>
            </a:endParaRPr>
          </a:p>
        </p:txBody>
      </p:sp>
      <p:sp>
        <p:nvSpPr>
          <p:cNvPr id="40" name="Google Shape;1997;p32"/>
          <p:cNvSpPr txBox="1">
            <a:spLocks/>
          </p:cNvSpPr>
          <p:nvPr/>
        </p:nvSpPr>
        <p:spPr>
          <a:xfrm>
            <a:off x="916712" y="1995686"/>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Green Energy</a:t>
            </a:r>
            <a:endParaRPr lang="en-US" sz="3000" b="1"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884318" y="3126264"/>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Automation in Supply Chain</a:t>
            </a:r>
            <a:endParaRPr lang="en-US" sz="30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870800" y="1448876"/>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Circular economy</a:t>
            </a:r>
            <a:endParaRPr lang="en-US" sz="30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884318" y="257175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Smart Cities</a:t>
            </a:r>
            <a:endParaRPr lang="en-US" sz="30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844704" y="3654410"/>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JIT Supply Chain management</a:t>
            </a:r>
            <a:endParaRPr lang="en-US" sz="3000" dirty="0" smtClean="0">
              <a:solidFill>
                <a:srgbClr val="01AFE2"/>
              </a:solidFill>
              <a:latin typeface="Raleway SemiBold"/>
              <a:ea typeface="Raleway SemiBold"/>
              <a:cs typeface="Raleway SemiBold"/>
              <a:sym typeface="Raleway SemiBold"/>
            </a:endParaRPr>
          </a:p>
        </p:txBody>
      </p:sp>
      <p:sp>
        <p:nvSpPr>
          <p:cNvPr id="11" name="Google Shape;1997;p32"/>
          <p:cNvSpPr txBox="1">
            <a:spLocks/>
          </p:cNvSpPr>
          <p:nvPr/>
        </p:nvSpPr>
        <p:spPr>
          <a:xfrm>
            <a:off x="827584" y="4155926"/>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Green Supply Chain</a:t>
            </a:r>
            <a:endParaRPr lang="en-US" sz="30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662406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Open data – Some resources for </a:t>
            </a:r>
            <a:r>
              <a:rPr lang="en-US" sz="2000" dirty="0" err="1" smtClean="0">
                <a:solidFill>
                  <a:schemeClr val="lt1"/>
                </a:solidFill>
                <a:highlight>
                  <a:schemeClr val="accent2"/>
                </a:highlight>
              </a:rPr>
              <a:t>api</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123680" y="1491628"/>
            <a:ext cx="825867" cy="307777"/>
          </a:xfrm>
          <a:prstGeom prst="rect">
            <a:avLst/>
          </a:prstGeom>
          <a:ln w="6350">
            <a:noFill/>
          </a:ln>
        </p:spPr>
        <p:txBody>
          <a:bodyPr wrap="none">
            <a:spAutoFit/>
          </a:bodyPr>
          <a:lstStyle/>
          <a:p>
            <a:r>
              <a:rPr lang="en-US" dirty="0" smtClean="0">
                <a:solidFill>
                  <a:schemeClr val="bg1"/>
                </a:solidFill>
                <a:latin typeface="Raleway SemiBold" charset="0"/>
              </a:rPr>
              <a:t>Domain</a:t>
            </a:r>
            <a:endParaRPr lang="en-US" dirty="0"/>
          </a:p>
        </p:txBody>
      </p:sp>
      <p:sp>
        <p:nvSpPr>
          <p:cNvPr id="23" name="Rectangle 22"/>
          <p:cNvSpPr/>
          <p:nvPr/>
        </p:nvSpPr>
        <p:spPr>
          <a:xfrm>
            <a:off x="4058042" y="1507926"/>
            <a:ext cx="1176925" cy="307777"/>
          </a:xfrm>
          <a:prstGeom prst="rect">
            <a:avLst/>
          </a:prstGeom>
          <a:ln w="6350">
            <a:noFill/>
          </a:ln>
        </p:spPr>
        <p:txBody>
          <a:bodyPr wrap="none">
            <a:spAutoFit/>
          </a:bodyPr>
          <a:lstStyle/>
          <a:p>
            <a:r>
              <a:rPr lang="en-US" dirty="0" smtClean="0">
                <a:solidFill>
                  <a:schemeClr val="bg1"/>
                </a:solidFill>
                <a:latin typeface="Raleway SemiBold" charset="0"/>
              </a:rPr>
              <a:t>Technology</a:t>
            </a:r>
            <a:endParaRPr lang="en-US"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problem our product is trying to solve?</a:t>
            </a:r>
          </a:p>
          <a:p>
            <a:pPr marL="114300" indent="0">
              <a:buNone/>
            </a:pPr>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Know how and Experience </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3351" cy="307777"/>
          </a:xfrm>
          <a:prstGeom prst="rect">
            <a:avLst/>
          </a:prstGeom>
          <a:ln w="6350">
            <a:noFill/>
          </a:ln>
        </p:spPr>
        <p:txBody>
          <a:bodyPr wrap="none">
            <a:spAutoFit/>
          </a:bodyPr>
          <a:lstStyle/>
          <a:p>
            <a:r>
              <a:rPr lang="en-US" dirty="0" smtClean="0">
                <a:solidFill>
                  <a:schemeClr val="bg1"/>
                </a:solidFill>
                <a:latin typeface="Raleway SemiBold" charset="0"/>
              </a:rPr>
              <a:t>Market</a:t>
            </a:r>
            <a:endParaRPr lang="en-US"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How to implement </a:t>
            </a:r>
            <a:r>
              <a:rPr lang="en-US" sz="1400" smtClean="0">
                <a:solidFill>
                  <a:schemeClr val="bg1"/>
                </a:solidFill>
                <a:latin typeface="Raleway SemiBold" panose="020B0604020202020204" charset="0"/>
              </a:rPr>
              <a:t>the product</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094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dirty="0" smtClean="0">
                <a:solidFill>
                  <a:schemeClr val="bg1"/>
                </a:solidFill>
                <a:latin typeface="Raleway SemiBold" charset="0"/>
              </a:rPr>
              <a:t>DATA</a:t>
            </a:r>
            <a:endParaRPr lang="en-US"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dirty="0" smtClean="0">
                <a:solidFill>
                  <a:schemeClr val="bg1"/>
                </a:solidFill>
                <a:latin typeface="Raleway SemiBold" charset="0"/>
              </a:rPr>
              <a:t>SERVICES</a:t>
            </a:r>
            <a:endParaRPr lang="en-US"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services 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dirty="0" smtClean="0">
                <a:solidFill>
                  <a:schemeClr val="bg1"/>
                </a:solidFill>
                <a:latin typeface="Raleway SemiBold" charset="0"/>
              </a:rPr>
              <a:t>USERS</a:t>
            </a:r>
            <a:endParaRPr lang="en-US"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Where to search next idea</a:t>
            </a:r>
            <a:endParaRPr sz="2000" dirty="0">
              <a:solidFill>
                <a:schemeClr val="lt1"/>
              </a:solidFill>
              <a:highlight>
                <a:schemeClr val="accent2"/>
              </a:highlight>
            </a:endParaRPr>
          </a:p>
        </p:txBody>
      </p:sp>
      <p:sp>
        <p:nvSpPr>
          <p:cNvPr id="40" name="Google Shape;1997;p32"/>
          <p:cNvSpPr txBox="1">
            <a:spLocks/>
          </p:cNvSpPr>
          <p:nvPr/>
        </p:nvSpPr>
        <p:spPr>
          <a:xfrm>
            <a:off x="333011" y="1284477"/>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Working Experience</a:t>
            </a:r>
            <a:endParaRPr lang="en-US" sz="3000" b="1" dirty="0" smtClean="0">
              <a:solidFill>
                <a:srgbClr val="01AFE2"/>
              </a:solidFill>
              <a:latin typeface="Raleway SemiBold"/>
              <a:ea typeface="Raleway SemiBold"/>
              <a:cs typeface="Raleway SemiBold"/>
              <a:sym typeface="Raleway SemiBold"/>
            </a:endParaRPr>
          </a:p>
        </p:txBody>
      </p:sp>
      <p:sp>
        <p:nvSpPr>
          <p:cNvPr id="41" name="Text Placeholder 1"/>
          <p:cNvSpPr txBox="1">
            <a:spLocks/>
          </p:cNvSpPr>
          <p:nvPr/>
        </p:nvSpPr>
        <p:spPr>
          <a:xfrm>
            <a:off x="344024" y="1737568"/>
            <a:ext cx="2411430" cy="13655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Business data and process you are familiar with.</a:t>
            </a:r>
            <a:br>
              <a:rPr lang="en-US" dirty="0" smtClean="0">
                <a:solidFill>
                  <a:srgbClr val="3EB1D5"/>
                </a:solidFill>
                <a:latin typeface="Raleway SemiBold" charset="0"/>
              </a:rPr>
            </a:br>
            <a:r>
              <a:rPr lang="en-US" dirty="0" smtClean="0">
                <a:solidFill>
                  <a:srgbClr val="3EB1D5"/>
                </a:solidFill>
                <a:latin typeface="Raleway SemiBold" charset="0"/>
              </a:rPr>
              <a:t>How would your previous employer benefit from your product?</a:t>
            </a:r>
            <a:endParaRPr lang="et-EE" dirty="0" smtClean="0">
              <a:solidFill>
                <a:srgbClr val="3EB1D5"/>
              </a:solidFill>
            </a:endParaRPr>
          </a:p>
          <a:p>
            <a:endParaRPr lang="et-EE" dirty="0" smtClean="0"/>
          </a:p>
          <a:p>
            <a:endParaRPr lang="et-EE" dirty="0" smtClean="0"/>
          </a:p>
          <a:p>
            <a:endParaRPr lang="en-US" dirty="0"/>
          </a:p>
        </p:txBody>
      </p:sp>
      <p:sp>
        <p:nvSpPr>
          <p:cNvPr id="55" name="Google Shape;1997;p32"/>
          <p:cNvSpPr txBox="1">
            <a:spLocks/>
          </p:cNvSpPr>
          <p:nvPr/>
        </p:nvSpPr>
        <p:spPr>
          <a:xfrm>
            <a:off x="3131840" y="128447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Personal Use:</a:t>
            </a:r>
          </a:p>
        </p:txBody>
      </p:sp>
      <p:sp>
        <p:nvSpPr>
          <p:cNvPr id="56" name="Text Placeholder 1"/>
          <p:cNvSpPr txBox="1">
            <a:spLocks/>
          </p:cNvSpPr>
          <p:nvPr/>
        </p:nvSpPr>
        <p:spPr>
          <a:xfrm>
            <a:off x="3131840" y="1790115"/>
            <a:ext cx="2211752" cy="13327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Bring some of your passions into code. </a:t>
            </a:r>
            <a:br>
              <a:rPr lang="en-US" dirty="0" smtClean="0">
                <a:solidFill>
                  <a:srgbClr val="435A72"/>
                </a:solidFill>
                <a:latin typeface="Raleway SemiBold" charset="0"/>
              </a:rPr>
            </a:br>
            <a:r>
              <a:rPr lang="en-US" dirty="0" smtClean="0">
                <a:solidFill>
                  <a:srgbClr val="435A72"/>
                </a:solidFill>
                <a:latin typeface="Raleway SemiBold" charset="0"/>
              </a:rPr>
              <a:t>Automation of manual activities. Tracking and present your data to get new insights.</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
        <p:nvSpPr>
          <p:cNvPr id="44" name="Google Shape;1997;p32"/>
          <p:cNvSpPr txBox="1">
            <a:spLocks/>
          </p:cNvSpPr>
          <p:nvPr/>
        </p:nvSpPr>
        <p:spPr>
          <a:xfrm>
            <a:off x="5755807" y="1284477"/>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Emulations</a:t>
            </a:r>
            <a:endParaRPr lang="en-US" sz="3000" b="1" dirty="0" smtClean="0">
              <a:solidFill>
                <a:srgbClr val="01AFE2"/>
              </a:solidFill>
              <a:latin typeface="Raleway SemiBold"/>
              <a:ea typeface="Raleway SemiBold"/>
              <a:cs typeface="Raleway SemiBold"/>
              <a:sym typeface="Raleway SemiBold"/>
            </a:endParaRPr>
          </a:p>
        </p:txBody>
      </p:sp>
      <p:sp>
        <p:nvSpPr>
          <p:cNvPr id="45" name="Text Placeholder 1"/>
          <p:cNvSpPr txBox="1">
            <a:spLocks/>
          </p:cNvSpPr>
          <p:nvPr/>
        </p:nvSpPr>
        <p:spPr>
          <a:xfrm>
            <a:off x="5672705" y="1737568"/>
            <a:ext cx="2682428" cy="149999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Reproduce existing product you are familiar with.</a:t>
            </a:r>
          </a:p>
          <a:p>
            <a:r>
              <a:rPr lang="en-US" dirty="0" smtClean="0">
                <a:solidFill>
                  <a:srgbClr val="3EB1D5"/>
                </a:solidFill>
                <a:latin typeface="Raleway SemiBold" charset="0"/>
              </a:rPr>
              <a:t>Discover a product  through its documentation</a:t>
            </a:r>
            <a:endParaRPr lang="et-EE" dirty="0" smtClean="0">
              <a:solidFill>
                <a:srgbClr val="3EB1D5"/>
              </a:solidFill>
            </a:endParaRPr>
          </a:p>
          <a:p>
            <a:endParaRPr lang="et-EE" dirty="0" smtClean="0"/>
          </a:p>
          <a:p>
            <a:endParaRPr lang="et-EE" dirty="0" smtClean="0"/>
          </a:p>
          <a:p>
            <a:endParaRPr lang="en-US" dirty="0"/>
          </a:p>
        </p:txBody>
      </p:sp>
      <p:sp>
        <p:nvSpPr>
          <p:cNvPr id="46" name="Google Shape;1997;p32"/>
          <p:cNvSpPr txBox="1">
            <a:spLocks/>
          </p:cNvSpPr>
          <p:nvPr/>
        </p:nvSpPr>
        <p:spPr>
          <a:xfrm>
            <a:off x="414841" y="3237566"/>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Simulations:</a:t>
            </a:r>
          </a:p>
        </p:txBody>
      </p:sp>
      <p:sp>
        <p:nvSpPr>
          <p:cNvPr id="47" name="Text Placeholder 1"/>
          <p:cNvSpPr txBox="1">
            <a:spLocks/>
          </p:cNvSpPr>
          <p:nvPr/>
        </p:nvSpPr>
        <p:spPr>
          <a:xfrm>
            <a:off x="395536" y="3768114"/>
            <a:ext cx="2211752" cy="1179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Manage process, take decisions through product that simulates business processes.</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
        <p:nvSpPr>
          <p:cNvPr id="48" name="Google Shape;1997;p32"/>
          <p:cNvSpPr txBox="1">
            <a:spLocks/>
          </p:cNvSpPr>
          <p:nvPr/>
        </p:nvSpPr>
        <p:spPr>
          <a:xfrm>
            <a:off x="3179350" y="3232425"/>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Innovation</a:t>
            </a:r>
            <a:endParaRPr lang="en-US" sz="3000" b="1" dirty="0" smtClean="0">
              <a:solidFill>
                <a:srgbClr val="01AFE2"/>
              </a:solidFill>
              <a:latin typeface="Raleway SemiBold"/>
              <a:ea typeface="Raleway SemiBold"/>
              <a:cs typeface="Raleway SemiBold"/>
              <a:sym typeface="Raleway SemiBold"/>
            </a:endParaRPr>
          </a:p>
        </p:txBody>
      </p:sp>
      <p:sp>
        <p:nvSpPr>
          <p:cNvPr id="49" name="Text Placeholder 1"/>
          <p:cNvSpPr txBox="1">
            <a:spLocks/>
          </p:cNvSpPr>
          <p:nvPr/>
        </p:nvSpPr>
        <p:spPr>
          <a:xfrm>
            <a:off x="3096248" y="3685516"/>
            <a:ext cx="2682428" cy="149999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Circular Economy, Smart Cities, Green Logistics, IOT, JIT Supply Chain</a:t>
            </a:r>
            <a:endParaRPr lang="et-EE" dirty="0" smtClean="0">
              <a:solidFill>
                <a:srgbClr val="3EB1D5"/>
              </a:solidFill>
            </a:endParaRPr>
          </a:p>
          <a:p>
            <a:endParaRPr lang="et-EE" dirty="0" smtClean="0"/>
          </a:p>
          <a:p>
            <a:endParaRPr lang="et-EE" dirty="0" smtClean="0"/>
          </a:p>
          <a:p>
            <a:endParaRPr lang="en-US" dirty="0"/>
          </a:p>
        </p:txBody>
      </p:sp>
      <p:sp>
        <p:nvSpPr>
          <p:cNvPr id="51" name="Google Shape;1997;p32"/>
          <p:cNvSpPr txBox="1">
            <a:spLocks/>
          </p:cNvSpPr>
          <p:nvPr/>
        </p:nvSpPr>
        <p:spPr>
          <a:xfrm>
            <a:off x="5692599" y="3232425"/>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Open data:</a:t>
            </a:r>
          </a:p>
        </p:txBody>
      </p:sp>
      <p:sp>
        <p:nvSpPr>
          <p:cNvPr id="52" name="Text Placeholder 1"/>
          <p:cNvSpPr txBox="1">
            <a:spLocks/>
          </p:cNvSpPr>
          <p:nvPr/>
        </p:nvSpPr>
        <p:spPr>
          <a:xfrm>
            <a:off x="5673294" y="3651870"/>
            <a:ext cx="2211752" cy="11130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Provide new services on top of available open data from public and/or private sector.</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Working experience</a:t>
            </a:r>
            <a:endParaRPr sz="2000" dirty="0">
              <a:solidFill>
                <a:schemeClr val="lt1"/>
              </a:solidFill>
              <a:highlight>
                <a:schemeClr val="accent2"/>
              </a:highlight>
            </a:endParaRPr>
          </a:p>
        </p:txBody>
      </p:sp>
      <p:sp>
        <p:nvSpPr>
          <p:cNvPr id="40" name="Google Shape;1997;p32"/>
          <p:cNvSpPr txBox="1">
            <a:spLocks/>
          </p:cNvSpPr>
          <p:nvPr/>
        </p:nvSpPr>
        <p:spPr>
          <a:xfrm>
            <a:off x="1062626" y="1500784"/>
            <a:ext cx="5754980"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was bringing profit in the business</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385532"/>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data were produced, shared, consumed to run the business?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60728" y="3147814"/>
            <a:ext cx="622183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were main processes involving these data?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3867894"/>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these processes could be automated with a software ?</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211401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Use</a:t>
            </a:r>
            <a:endParaRPr sz="2000" dirty="0">
              <a:solidFill>
                <a:schemeClr val="lt1"/>
              </a:solidFill>
              <a:highlight>
                <a:schemeClr val="accent2"/>
              </a:highlight>
            </a:endParaRPr>
          </a:p>
        </p:txBody>
      </p:sp>
      <p:sp>
        <p:nvSpPr>
          <p:cNvPr id="40" name="Google Shape;1997;p32"/>
          <p:cNvSpPr txBox="1">
            <a:spLocks/>
          </p:cNvSpPr>
          <p:nvPr/>
        </p:nvSpPr>
        <p:spPr>
          <a:xfrm>
            <a:off x="1060728" y="149163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data could you produce about your regular routines</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283718"/>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could you improve your behavior or decisions with a better awareness of those data?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43608" y="3219822"/>
            <a:ext cx="7152468"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ould you automate through software something that is time consuming to do manually?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added value is possible to build on the top of data collected over a reasonable time frame?</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54278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Use</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a:t>
            </a:r>
            <a:endParaRPr sz="2000" dirty="0">
              <a:solidFill>
                <a:schemeClr val="lt1"/>
              </a:solidFill>
              <a:highlight>
                <a:schemeClr val="accent2"/>
              </a:highlight>
            </a:endParaRPr>
          </a:p>
        </p:txBody>
      </p:sp>
      <p:sp>
        <p:nvSpPr>
          <p:cNvPr id="40" name="Google Shape;1997;p32"/>
          <p:cNvSpPr txBox="1">
            <a:spLocks/>
          </p:cNvSpPr>
          <p:nvPr/>
        </p:nvSpPr>
        <p:spPr>
          <a:xfrm>
            <a:off x="1060728" y="149163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this system is built</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385532"/>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the data they need to collect in order to provide their services?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60728" y="3270280"/>
            <a:ext cx="7152468"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processes are implemented to bring value to those data?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could be the different type of behavior of the users of this system?</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6286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3102</TotalTime>
  <Words>856</Words>
  <Application>Microsoft Office PowerPoint</Application>
  <PresentationFormat>On-screen Show (16:9)</PresentationFormat>
  <Paragraphs>176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Raleway SemiBold</vt:lpstr>
      <vt:lpstr>Courier New</vt:lpstr>
      <vt:lpstr>Barlow Light</vt:lpstr>
      <vt:lpstr>Gaoler template</vt:lpstr>
      <vt:lpstr>PowerPoint Presentation</vt:lpstr>
      <vt:lpstr>PowerPoint Presentation</vt:lpstr>
      <vt:lpstr>PowerPoint Presentation</vt:lpstr>
      <vt:lpstr>Portfolio Project Where to search next idea</vt:lpstr>
      <vt:lpstr>Portfolio Project Working experience</vt:lpstr>
      <vt:lpstr>Portfolio Project Working experience</vt:lpstr>
      <vt:lpstr>Portfolio Project Personal Use</vt:lpstr>
      <vt:lpstr>Portfolio Project Personal Use</vt:lpstr>
      <vt:lpstr>Portfolio Project Emulators</vt:lpstr>
      <vt:lpstr>Portfolio Project Emulators</vt:lpstr>
      <vt:lpstr>Portfolio Project Simulators - Game</vt:lpstr>
      <vt:lpstr>Portfolio Project Simulators - Game</vt:lpstr>
      <vt:lpstr>Portfolio Project Simulators or Emulators in Logistics and Supply Chain</vt:lpstr>
      <vt:lpstr>Portfolio Project Innovation – Areas of our main interest</vt:lpstr>
      <vt:lpstr>Portfolio Project Open data – Some resources for api</vt:lpstr>
      <vt:lpstr>Portfolio Project Some Additional resources</vt:lpstr>
      <vt:lpstr>Portfolio Project Some Additional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219</cp:revision>
  <dcterms:modified xsi:type="dcterms:W3CDTF">2020-08-10T04:10:11Z</dcterms:modified>
</cp:coreProperties>
</file>