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94" r:id="rId3"/>
    <p:sldId id="400" r:id="rId4"/>
    <p:sldId id="381" r:id="rId5"/>
    <p:sldId id="374" r:id="rId6"/>
    <p:sldId id="396" r:id="rId7"/>
    <p:sldId id="376" r:id="rId8"/>
    <p:sldId id="390" r:id="rId9"/>
    <p:sldId id="391" r:id="rId10"/>
    <p:sldId id="385" r:id="rId11"/>
    <p:sldId id="386" r:id="rId12"/>
    <p:sldId id="387" r:id="rId13"/>
    <p:sldId id="388" r:id="rId14"/>
    <p:sldId id="389" r:id="rId15"/>
    <p:sldId id="369" r:id="rId16"/>
    <p:sldId id="392" r:id="rId17"/>
    <p:sldId id="393" r:id="rId18"/>
    <p:sldId id="397" r:id="rId19"/>
    <p:sldId id="398" r:id="rId20"/>
    <p:sldId id="352" r:id="rId21"/>
  </p:sldIdLst>
  <p:sldSz cx="9144000" cy="5143500" type="screen16x9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Squada One" charset="0"/>
      <p:regular r:id="rId27"/>
    </p:embeddedFont>
    <p:embeddedFont>
      <p:font typeface="Raleway SemiBold" charset="0"/>
      <p:regular r:id="rId28"/>
      <p:bold r:id="rId29"/>
      <p:italic r:id="rId30"/>
      <p:boldItalic r:id="rId31"/>
    </p:embeddedFont>
    <p:embeddedFont>
      <p:font typeface="Barlow Light" charset="0"/>
      <p:regular r:id="rId32"/>
      <p:bold r:id="rId33"/>
      <p:italic r:id="rId34"/>
      <p:boldItalic r:id="rId35"/>
    </p:embeddedFont>
    <p:embeddedFont>
      <p:font typeface="Barlow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3EB1D5"/>
    <a:srgbClr val="435A72"/>
    <a:srgbClr val="C5C7C9"/>
    <a:srgbClr val="01224B"/>
    <a:srgbClr val="0E414A"/>
    <a:srgbClr val="61C2DD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5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43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6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irms.co/directories/softwa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edictiveanalyticstoday.com/" TargetMode="External"/><Relationship Id="rId5" Type="http://schemas.openxmlformats.org/officeDocument/2006/relationships/hyperlink" Target="https://www.softwareadvice.com/categories" TargetMode="External"/><Relationship Id="rId4" Type="http://schemas.openxmlformats.org/officeDocument/2006/relationships/hyperlink" Target="https://www.capterra.com/catego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>
                <a:solidFill>
                  <a:srgbClr val="435A72"/>
                </a:solidFill>
              </a:rPr>
              <a:t>YOU</a:t>
            </a:r>
            <a:r>
              <a:rPr lang="en-US" sz="4400" dirty="0" err="1"/>
              <a:t>nicorn</a:t>
            </a:r>
            <a:endParaRPr lang="en-US" sz="4400" dirty="0"/>
          </a:p>
          <a:p>
            <a:pPr algn="ctr"/>
            <a:r>
              <a:rPr lang="en-US" sz="2800" dirty="0" smtClean="0"/>
              <a:t>Project Ideas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5945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Emulator’s Analyst steps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331640" y="145555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Choose a category of software products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299783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19956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331640" y="20050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Select a subset of products to analyze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1846248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413115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57175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53567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Learn about product\ by documentation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953249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11188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322638" y="307580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Choose best combination of features from products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053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5945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Emulator’s Analyst steps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331640" y="145555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Choose a category of software products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299783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997;p32"/>
          <p:cNvSpPr txBox="1">
            <a:spLocks/>
          </p:cNvSpPr>
          <p:nvPr/>
        </p:nvSpPr>
        <p:spPr>
          <a:xfrm>
            <a:off x="486050" y="2211710"/>
            <a:ext cx="72556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247;p23"/>
          <p:cNvSpPr/>
          <p:nvPr/>
        </p:nvSpPr>
        <p:spPr>
          <a:xfrm>
            <a:off x="395537" y="2139702"/>
            <a:ext cx="7848871" cy="2376264"/>
          </a:xfrm>
          <a:prstGeom prst="rect">
            <a:avLst/>
          </a:prstGeom>
          <a:noFill/>
          <a:ln w="28575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97;p32"/>
          <p:cNvSpPr txBox="1">
            <a:spLocks/>
          </p:cNvSpPr>
          <p:nvPr/>
        </p:nvSpPr>
        <p:spPr>
          <a:xfrm>
            <a:off x="486050" y="2337761"/>
            <a:ext cx="7344816" cy="1818165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endParaRPr lang="en-US" sz="1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b="1" dirty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Reviews of </a:t>
            </a:r>
            <a:r>
              <a:rPr lang="en-US" sz="1800" b="1" dirty="0" err="1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softwares</a:t>
            </a:r>
            <a:r>
              <a:rPr lang="en-US" sz="1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by categories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3"/>
              </a:rPr>
              <a:t>https</a:t>
            </a: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3"/>
              </a:rPr>
              <a:t>://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3"/>
              </a:rPr>
              <a:t>www.goodfirms.co/directories/software</a:t>
            </a: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4"/>
              </a:rPr>
              <a:t>www.capterra.com/categories</a:t>
            </a: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5"/>
              </a:rPr>
              <a:t>www.softwareadvice.com/categories</a:t>
            </a: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6"/>
              </a:rPr>
              <a:t>https</a:t>
            </a: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6"/>
              </a:rPr>
              <a:t>://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6"/>
              </a:rPr>
              <a:t>www.predictiveanalyticstoday.com</a:t>
            </a:r>
            <a:endParaRPr lang="en-US" sz="1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dirty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dirty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576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5945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Emulator’s Analyst steps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331640" y="145555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Select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one or more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products to analyze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299783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997;p32"/>
          <p:cNvSpPr txBox="1">
            <a:spLocks/>
          </p:cNvSpPr>
          <p:nvPr/>
        </p:nvSpPr>
        <p:spPr>
          <a:xfrm>
            <a:off x="486050" y="2211710"/>
            <a:ext cx="7255688" cy="187220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247;p23"/>
          <p:cNvSpPr/>
          <p:nvPr/>
        </p:nvSpPr>
        <p:spPr>
          <a:xfrm>
            <a:off x="395537" y="2139702"/>
            <a:ext cx="7848871" cy="2376264"/>
          </a:xfrm>
          <a:prstGeom prst="rect">
            <a:avLst/>
          </a:prstGeom>
          <a:noFill/>
          <a:ln w="28575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97;p32"/>
          <p:cNvSpPr txBox="1">
            <a:spLocks/>
          </p:cNvSpPr>
          <p:nvPr/>
        </p:nvSpPr>
        <p:spPr>
          <a:xfrm>
            <a:off x="486050" y="2787774"/>
            <a:ext cx="7344816" cy="187220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Evaluate quality and availability of product documentation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lang="en-US" sz="1800" b="1" dirty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manual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 tutorial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Demo on </a:t>
            </a: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cloud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Blog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Source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Good reviews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lang="en-US" sz="1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74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5945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Emulator’s Analyst steps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331640" y="145555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Learn about product\ by documentation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299783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997;p32"/>
          <p:cNvSpPr txBox="1">
            <a:spLocks/>
          </p:cNvSpPr>
          <p:nvPr/>
        </p:nvSpPr>
        <p:spPr>
          <a:xfrm>
            <a:off x="486050" y="2211710"/>
            <a:ext cx="7255688" cy="187220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247;p23"/>
          <p:cNvSpPr/>
          <p:nvPr/>
        </p:nvSpPr>
        <p:spPr>
          <a:xfrm>
            <a:off x="395537" y="2139702"/>
            <a:ext cx="7848871" cy="2736304"/>
          </a:xfrm>
          <a:prstGeom prst="rect">
            <a:avLst/>
          </a:prstGeom>
          <a:noFill/>
          <a:ln w="28575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97;p32"/>
          <p:cNvSpPr txBox="1">
            <a:spLocks/>
          </p:cNvSpPr>
          <p:nvPr/>
        </p:nvSpPr>
        <p:spPr>
          <a:xfrm>
            <a:off x="522147" y="2593559"/>
            <a:ext cx="7344816" cy="2282447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manual as specification (interview with customer)</a:t>
            </a:r>
            <a:endParaRPr lang="en-US" sz="1800" b="1" dirty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and roles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Features and goals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Processes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ategorize features 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Prioritize features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Get into data details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interface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lang="en-US" sz="1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048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5945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Emulator’s Analyst steps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331640" y="145555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Choose best combination of features from products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299783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997;p32"/>
          <p:cNvSpPr txBox="1">
            <a:spLocks/>
          </p:cNvSpPr>
          <p:nvPr/>
        </p:nvSpPr>
        <p:spPr>
          <a:xfrm>
            <a:off x="486050" y="2211710"/>
            <a:ext cx="7255688" cy="187220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247;p23"/>
          <p:cNvSpPr/>
          <p:nvPr/>
        </p:nvSpPr>
        <p:spPr>
          <a:xfrm>
            <a:off x="395537" y="2139702"/>
            <a:ext cx="7848871" cy="2376264"/>
          </a:xfrm>
          <a:prstGeom prst="rect">
            <a:avLst/>
          </a:prstGeom>
          <a:noFill/>
          <a:ln w="28575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97;p32"/>
          <p:cNvSpPr txBox="1">
            <a:spLocks/>
          </p:cNvSpPr>
          <p:nvPr/>
        </p:nvSpPr>
        <p:spPr>
          <a:xfrm>
            <a:off x="486050" y="2233519"/>
            <a:ext cx="7344816" cy="1994415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If you have more than one product in focus you can </a:t>
            </a:r>
            <a:endParaRPr lang="en-US" sz="1800" b="1" dirty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Compare features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Compare </a:t>
            </a: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interactions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Merge best practice 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Improve features </a:t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8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lang="en-US" sz="18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697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Simulators - Game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997;p32"/>
          <p:cNvSpPr txBox="1">
            <a:spLocks/>
          </p:cNvSpPr>
          <p:nvPr/>
        </p:nvSpPr>
        <p:spPr>
          <a:xfrm>
            <a:off x="229840" y="1851670"/>
            <a:ext cx="8648947" cy="869716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On Logistics </a:t>
            </a:r>
            <a:b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Raleway SemiBold"/>
                <a:cs typeface="Courier New" pitchFamily="49" charset="0"/>
                <a:sym typeface="Raleway SemiBold"/>
              </a:rPr>
              <a:t>https://www.logitycoon.com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General List:</a:t>
            </a:r>
            <a:br>
              <a:rPr lang="en-US" sz="1600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en.wikipedia.org/wiki/Listof_business_simulation_video_games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Google Shape;1997;p32"/>
          <p:cNvSpPr txBox="1">
            <a:spLocks/>
          </p:cNvSpPr>
          <p:nvPr/>
        </p:nvSpPr>
        <p:spPr>
          <a:xfrm>
            <a:off x="179512" y="1259948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Some examples</a:t>
            </a:r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243533" y="3579862"/>
            <a:ext cx="7471712" cy="381590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96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5904656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Domain Driver: Resources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143508" y="1256370"/>
            <a:ext cx="8316924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4818;p55"/>
          <p:cNvSpPr/>
          <p:nvPr/>
        </p:nvSpPr>
        <p:spPr>
          <a:xfrm>
            <a:off x="323528" y="1373473"/>
            <a:ext cx="491721" cy="543333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0;p44"/>
          <p:cNvSpPr txBox="1">
            <a:spLocks/>
          </p:cNvSpPr>
          <p:nvPr/>
        </p:nvSpPr>
        <p:spPr>
          <a:xfrm flipH="1">
            <a:off x="1259632" y="2643758"/>
            <a:ext cx="1008112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Personal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28" name="Google Shape;570;p42"/>
          <p:cNvSpPr/>
          <p:nvPr/>
        </p:nvSpPr>
        <p:spPr>
          <a:xfrm>
            <a:off x="635640" y="2454000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0;p44"/>
          <p:cNvSpPr txBox="1">
            <a:spLocks/>
          </p:cNvSpPr>
          <p:nvPr/>
        </p:nvSpPr>
        <p:spPr>
          <a:xfrm flipH="1">
            <a:off x="3851920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Emulation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0" name="Google Shape;570;p42"/>
          <p:cNvSpPr/>
          <p:nvPr/>
        </p:nvSpPr>
        <p:spPr>
          <a:xfrm>
            <a:off x="3220245" y="2427734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0;p44"/>
          <p:cNvSpPr txBox="1">
            <a:spLocks/>
          </p:cNvSpPr>
          <p:nvPr/>
        </p:nvSpPr>
        <p:spPr>
          <a:xfrm flipH="1">
            <a:off x="6300192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chemeClr val="accent5"/>
                </a:solidFill>
                <a:latin typeface="Raleway SemiBold" charset="0"/>
                <a:sym typeface="Squada One"/>
              </a:rPr>
              <a:t>Innovation</a:t>
            </a:r>
            <a:endParaRPr lang="et-EE" dirty="0">
              <a:solidFill>
                <a:schemeClr val="accent5"/>
              </a:solidFill>
              <a:latin typeface="Raleway SemiBold" charset="0"/>
              <a:sym typeface="Squada One"/>
            </a:endParaRPr>
          </a:p>
        </p:txBody>
      </p:sp>
      <p:sp>
        <p:nvSpPr>
          <p:cNvPr id="32" name="Google Shape;570;p42"/>
          <p:cNvSpPr/>
          <p:nvPr/>
        </p:nvSpPr>
        <p:spPr>
          <a:xfrm>
            <a:off x="5812533" y="2425935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043608" y="3046042"/>
            <a:ext cx="389319" cy="1054566"/>
            <a:chOff x="1331640" y="3046042"/>
            <a:chExt cx="389319" cy="1054566"/>
          </a:xfrm>
        </p:grpSpPr>
        <p:grpSp>
          <p:nvGrpSpPr>
            <p:cNvPr id="39" name="Group 38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41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4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48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58" name="Google Shape;440;p44"/>
          <p:cNvSpPr txBox="1">
            <a:spLocks/>
          </p:cNvSpPr>
          <p:nvPr/>
        </p:nvSpPr>
        <p:spPr>
          <a:xfrm flipH="1">
            <a:off x="1564667" y="321982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0" name="Google Shape;440;p44"/>
          <p:cNvSpPr txBox="1">
            <a:spLocks/>
          </p:cNvSpPr>
          <p:nvPr/>
        </p:nvSpPr>
        <p:spPr>
          <a:xfrm flipH="1">
            <a:off x="1564667" y="357986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Worker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1" name="Google Shape;440;p44"/>
          <p:cNvSpPr txBox="1">
            <a:spLocks/>
          </p:cNvSpPr>
          <p:nvPr/>
        </p:nvSpPr>
        <p:spPr>
          <a:xfrm flipH="1">
            <a:off x="1564667" y="393990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Daily routines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564191" y="3234490"/>
            <a:ext cx="388892" cy="462557"/>
            <a:chOff x="4010205" y="1802096"/>
            <a:chExt cx="620038" cy="1407900"/>
          </a:xfrm>
        </p:grpSpPr>
        <p:cxnSp>
          <p:nvCxnSpPr>
            <p:cNvPr id="6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65" name="Google Shape;344;p32"/>
          <p:cNvCxnSpPr/>
          <p:nvPr/>
        </p:nvCxnSpPr>
        <p:spPr>
          <a:xfrm>
            <a:off x="3563888" y="3003798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345;p32"/>
          <p:cNvCxnSpPr/>
          <p:nvPr/>
        </p:nvCxnSpPr>
        <p:spPr>
          <a:xfrm>
            <a:off x="3564191" y="3327952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71" name="Group 70"/>
          <p:cNvGrpSpPr/>
          <p:nvPr/>
        </p:nvGrpSpPr>
        <p:grpSpPr>
          <a:xfrm>
            <a:off x="6156176" y="3003798"/>
            <a:ext cx="389319" cy="1054566"/>
            <a:chOff x="1331640" y="3046042"/>
            <a:chExt cx="389319" cy="1054566"/>
          </a:xfrm>
        </p:grpSpPr>
        <p:grpSp>
          <p:nvGrpSpPr>
            <p:cNvPr id="72" name="Group 71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78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73" name="Group 7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7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74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80" name="Google Shape;440;p44"/>
          <p:cNvSpPr txBox="1">
            <a:spLocks/>
          </p:cNvSpPr>
          <p:nvPr/>
        </p:nvSpPr>
        <p:spPr>
          <a:xfrm flipH="1">
            <a:off x="4012939" y="320214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1" name="Google Shape;440;p44"/>
          <p:cNvSpPr txBox="1">
            <a:spLocks/>
          </p:cNvSpPr>
          <p:nvPr/>
        </p:nvSpPr>
        <p:spPr>
          <a:xfrm flipH="1">
            <a:off x="3995936" y="356218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Analyst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2" name="Google Shape;440;p44"/>
          <p:cNvSpPr txBox="1">
            <a:spLocks/>
          </p:cNvSpPr>
          <p:nvPr/>
        </p:nvSpPr>
        <p:spPr>
          <a:xfrm flipH="1">
            <a:off x="6588224" y="3147814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Research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3" name="Google Shape;440;p44"/>
          <p:cNvSpPr txBox="1">
            <a:spLocks/>
          </p:cNvSpPr>
          <p:nvPr/>
        </p:nvSpPr>
        <p:spPr>
          <a:xfrm flipH="1">
            <a:off x="6588224" y="356218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Open Data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4" name="Google Shape;440;p44"/>
          <p:cNvSpPr txBox="1">
            <a:spLocks/>
          </p:cNvSpPr>
          <p:nvPr/>
        </p:nvSpPr>
        <p:spPr>
          <a:xfrm flipH="1">
            <a:off x="6588224" y="392222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err="1" smtClean="0">
                <a:solidFill>
                  <a:srgbClr val="FFFFFF"/>
                </a:solidFill>
                <a:latin typeface="Raleway SemiBold" charset="0"/>
                <a:sym typeface="Squada One"/>
              </a:rPr>
              <a:t>Hackatons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pic>
        <p:nvPicPr>
          <p:cNvPr id="3074" name="Picture 2" descr="https://lh4.googleusercontent.com/RXPZl4Dc0avwiyCv1DWkOW7D379eAg6rConh2hzsCDs2r_kYN42TnnwhalYHdpw4c7KcK1GJz5thKWJCgwk0s7By1NXDDJPAIJMNOMRmigPMNXgSkSXQjdHabFaIn9Ala3PBo_srB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1" y="2555722"/>
            <a:ext cx="409771" cy="4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4wXCT_kjspN755z6ZYa-jMrF5h-QvWFUMvpHcDTZKLLPqtZQkeVR--2bfhnhBwUDbDxd-m00H6tsS0kVJpUtYTAvhhY3x07sfF40VjoychdHl3WRFWU6EbkcgOm0juTNSTpRgQqndI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22" y="2540559"/>
            <a:ext cx="424934" cy="42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lh4.googleusercontent.com/gGNJ6JZA6iC3pwHdbqrlzuZo1qQ52j1pTVcgkLF-JGBVxhJaAevjwNbi3zhmPV6fzW_zehSzzNGngCs8ujpiUTvK0zGRI-ttH4P51GW05B4dxe3YCXkz5jX_mPdj0F_FLneZ30rdGe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80" y="2510650"/>
            <a:ext cx="408432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46372" y="1338322"/>
            <a:ext cx="3368230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Business Domain experience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556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5945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640871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Innovation Research – Topics of our main interest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331640" y="145555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Circular economy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299783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19956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331640" y="20050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Smart Cities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1846248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413115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57175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53567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Green supply chain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953249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11188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322638" y="307580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JIT Supply Chain management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2" y="3457305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158;p67"/>
          <p:cNvSpPr/>
          <p:nvPr/>
        </p:nvSpPr>
        <p:spPr>
          <a:xfrm>
            <a:off x="1213308" y="361594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997;p32"/>
          <p:cNvSpPr txBox="1">
            <a:spLocks/>
          </p:cNvSpPr>
          <p:nvPr/>
        </p:nvSpPr>
        <p:spPr>
          <a:xfrm>
            <a:off x="1322638" y="357986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Automation and Robotics in Supply Chain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800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0784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to choose..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564639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to choose your next project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4486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086754" y="1259621"/>
            <a:ext cx="1397014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Role and time investment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33948" y="1255717"/>
            <a:ext cx="107694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Customer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427617" y="1099948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086753" y="1670686"/>
            <a:ext cx="1397011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1634608"/>
            <a:ext cx="100811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Worker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427618" y="1521248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427618" y="1944099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086754" y="2102734"/>
            <a:ext cx="1397014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31640" y="2066656"/>
            <a:ext cx="72592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Utility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6158;p67"/>
          <p:cNvSpPr/>
          <p:nvPr/>
        </p:nvSpPr>
        <p:spPr>
          <a:xfrm>
            <a:off x="268424" y="1166630"/>
            <a:ext cx="78319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158;p67"/>
          <p:cNvSpPr/>
          <p:nvPr/>
        </p:nvSpPr>
        <p:spPr>
          <a:xfrm>
            <a:off x="1087239" y="2682702"/>
            <a:ext cx="1396527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97;p32"/>
          <p:cNvSpPr txBox="1">
            <a:spLocks/>
          </p:cNvSpPr>
          <p:nvPr/>
        </p:nvSpPr>
        <p:spPr>
          <a:xfrm>
            <a:off x="1234434" y="2678798"/>
            <a:ext cx="107694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Customer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" name="Google Shape;6159;p67"/>
          <p:cNvGrpSpPr/>
          <p:nvPr/>
        </p:nvGrpSpPr>
        <p:grpSpPr>
          <a:xfrm rot="16200000">
            <a:off x="428103" y="2523029"/>
            <a:ext cx="394142" cy="711412"/>
            <a:chOff x="3314125" y="1799775"/>
            <a:chExt cx="117575" cy="208475"/>
          </a:xfrm>
        </p:grpSpPr>
        <p:sp>
          <p:nvSpPr>
            <p:cNvPr id="3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6158;p67"/>
          <p:cNvSpPr/>
          <p:nvPr/>
        </p:nvSpPr>
        <p:spPr>
          <a:xfrm>
            <a:off x="251520" y="2561071"/>
            <a:ext cx="784887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6158;p67"/>
          <p:cNvSpPr/>
          <p:nvPr/>
        </p:nvSpPr>
        <p:spPr>
          <a:xfrm>
            <a:off x="1069292" y="3149790"/>
            <a:ext cx="1414475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997;p32"/>
          <p:cNvSpPr txBox="1">
            <a:spLocks/>
          </p:cNvSpPr>
          <p:nvPr/>
        </p:nvSpPr>
        <p:spPr>
          <a:xfrm>
            <a:off x="1216487" y="3145886"/>
            <a:ext cx="107694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Analyst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3" name="Google Shape;6159;p67"/>
          <p:cNvGrpSpPr/>
          <p:nvPr/>
        </p:nvGrpSpPr>
        <p:grpSpPr>
          <a:xfrm rot="16200000">
            <a:off x="410156" y="2990117"/>
            <a:ext cx="394142" cy="711412"/>
            <a:chOff x="3314125" y="1799775"/>
            <a:chExt cx="117575" cy="208475"/>
          </a:xfrm>
        </p:grpSpPr>
        <p:sp>
          <p:nvSpPr>
            <p:cNvPr id="54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6158;p67"/>
          <p:cNvSpPr/>
          <p:nvPr/>
        </p:nvSpPr>
        <p:spPr>
          <a:xfrm>
            <a:off x="1111312" y="3771206"/>
            <a:ext cx="1372453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97;p32"/>
          <p:cNvSpPr txBox="1">
            <a:spLocks/>
          </p:cNvSpPr>
          <p:nvPr/>
        </p:nvSpPr>
        <p:spPr>
          <a:xfrm>
            <a:off x="1216487" y="3767302"/>
            <a:ext cx="117071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Research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9" name="Google Shape;6159;p67"/>
          <p:cNvGrpSpPr/>
          <p:nvPr/>
        </p:nvGrpSpPr>
        <p:grpSpPr>
          <a:xfrm rot="16200000">
            <a:off x="452176" y="3611533"/>
            <a:ext cx="394142" cy="711412"/>
            <a:chOff x="3314125" y="1799775"/>
            <a:chExt cx="117575" cy="208475"/>
          </a:xfrm>
        </p:grpSpPr>
        <p:sp>
          <p:nvSpPr>
            <p:cNvPr id="6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158;p67"/>
          <p:cNvSpPr/>
          <p:nvPr/>
        </p:nvSpPr>
        <p:spPr>
          <a:xfrm>
            <a:off x="275592" y="3649575"/>
            <a:ext cx="78248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158;p67"/>
          <p:cNvSpPr/>
          <p:nvPr/>
        </p:nvSpPr>
        <p:spPr>
          <a:xfrm>
            <a:off x="1093366" y="4238294"/>
            <a:ext cx="1390402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97;p32"/>
          <p:cNvSpPr txBox="1">
            <a:spLocks/>
          </p:cNvSpPr>
          <p:nvPr/>
        </p:nvSpPr>
        <p:spPr>
          <a:xfrm>
            <a:off x="1240560" y="4234390"/>
            <a:ext cx="121322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Data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66" name="Google Shape;6159;p67"/>
          <p:cNvGrpSpPr/>
          <p:nvPr/>
        </p:nvGrpSpPr>
        <p:grpSpPr>
          <a:xfrm rot="16200000">
            <a:off x="434229" y="4078621"/>
            <a:ext cx="394142" cy="711412"/>
            <a:chOff x="3314125" y="1799775"/>
            <a:chExt cx="117575" cy="208475"/>
          </a:xfrm>
        </p:grpSpPr>
        <p:sp>
          <p:nvSpPr>
            <p:cNvPr id="6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6158;p67"/>
          <p:cNvSpPr/>
          <p:nvPr/>
        </p:nvSpPr>
        <p:spPr>
          <a:xfrm>
            <a:off x="1093366" y="4698926"/>
            <a:ext cx="1390402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997;p32"/>
          <p:cNvSpPr txBox="1">
            <a:spLocks/>
          </p:cNvSpPr>
          <p:nvPr/>
        </p:nvSpPr>
        <p:spPr>
          <a:xfrm>
            <a:off x="1240560" y="4695022"/>
            <a:ext cx="121322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err="1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ackatons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4" name="Google Shape;6159;p67"/>
          <p:cNvGrpSpPr/>
          <p:nvPr/>
        </p:nvGrpSpPr>
        <p:grpSpPr>
          <a:xfrm rot="16200000">
            <a:off x="434229" y="4539253"/>
            <a:ext cx="394142" cy="711412"/>
            <a:chOff x="3314125" y="1799775"/>
            <a:chExt cx="117575" cy="208475"/>
          </a:xfrm>
        </p:grpSpPr>
        <p:sp>
          <p:nvSpPr>
            <p:cNvPr id="8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2175;p69"/>
          <p:cNvSpPr/>
          <p:nvPr/>
        </p:nvSpPr>
        <p:spPr>
          <a:xfrm>
            <a:off x="3483940" y="483518"/>
            <a:ext cx="1224136" cy="4896544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7059;p89"/>
          <p:cNvGrpSpPr>
            <a:grpSpLocks noChangeAspect="1"/>
          </p:cNvGrpSpPr>
          <p:nvPr/>
        </p:nvGrpSpPr>
        <p:grpSpPr>
          <a:xfrm>
            <a:off x="5580112" y="689526"/>
            <a:ext cx="430977" cy="370056"/>
            <a:chOff x="848978" y="4297637"/>
            <a:chExt cx="377824" cy="324418"/>
          </a:xfrm>
          <a:solidFill>
            <a:schemeClr val="accent2">
              <a:lumMod val="75000"/>
            </a:schemeClr>
          </a:solidFill>
        </p:grpSpPr>
        <p:sp>
          <p:nvSpPr>
            <p:cNvPr id="131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2175;p69"/>
          <p:cNvSpPr/>
          <p:nvPr/>
        </p:nvSpPr>
        <p:spPr>
          <a:xfrm>
            <a:off x="5148064" y="483518"/>
            <a:ext cx="1296144" cy="4896544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38" name="Picture 2" descr="https://lh5.googleusercontent.com/QKD9G8imIrOnK1pJyXtLBY3iUjCo3DY6pyQdDaUNlvxPgWMDetSEoC0g_9tT6tKU4q9hzIwz9t6rb8ImHeqJqoj6r8ZvuwjvkL10pKXK6wxApxdemCOoPvVIgz1AN67ovtZl4fjNj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92" y="651150"/>
            <a:ext cx="408432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2175;p69"/>
          <p:cNvSpPr/>
          <p:nvPr/>
        </p:nvSpPr>
        <p:spPr>
          <a:xfrm>
            <a:off x="6732240" y="483518"/>
            <a:ext cx="1368152" cy="4824536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42" name="Picture 6" descr="https://lh5.googleusercontent.com/MrZE16GIiMZlGemKuVkaGBksyd0bM3FdVrfYpN5WNdDA9QYmGCghqvSxaTAhEX4welfMfKAjCD4ivxVU3-pokBt_47pisRrYxuXNz6tgcrUeTD_PtuxtuDkAqBT9bdqic2s2ueQzQ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4" y="654630"/>
            <a:ext cx="404952" cy="40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Google Shape;9809;p64"/>
          <p:cNvSpPr/>
          <p:nvPr/>
        </p:nvSpPr>
        <p:spPr>
          <a:xfrm>
            <a:off x="3803880" y="135403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809;p64"/>
          <p:cNvSpPr/>
          <p:nvPr/>
        </p:nvSpPr>
        <p:spPr>
          <a:xfrm>
            <a:off x="4100080" y="1354112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9809;p64"/>
          <p:cNvSpPr/>
          <p:nvPr/>
        </p:nvSpPr>
        <p:spPr>
          <a:xfrm>
            <a:off x="3803880" y="1792381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9809;p64"/>
          <p:cNvSpPr/>
          <p:nvPr/>
        </p:nvSpPr>
        <p:spPr>
          <a:xfrm>
            <a:off x="4100080" y="1792455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9809;p64"/>
          <p:cNvSpPr/>
          <p:nvPr/>
        </p:nvSpPr>
        <p:spPr>
          <a:xfrm>
            <a:off x="5580112" y="1792455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9809;p64"/>
          <p:cNvSpPr/>
          <p:nvPr/>
        </p:nvSpPr>
        <p:spPr>
          <a:xfrm>
            <a:off x="5883141" y="1792455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9809;p64"/>
          <p:cNvSpPr/>
          <p:nvPr/>
        </p:nvSpPr>
        <p:spPr>
          <a:xfrm>
            <a:off x="3524016" y="388061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809;p64"/>
          <p:cNvSpPr/>
          <p:nvPr/>
        </p:nvSpPr>
        <p:spPr>
          <a:xfrm>
            <a:off x="3812048" y="388068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9809;p64"/>
          <p:cNvSpPr/>
          <p:nvPr/>
        </p:nvSpPr>
        <p:spPr>
          <a:xfrm>
            <a:off x="4091912" y="388061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9809;p64"/>
          <p:cNvSpPr/>
          <p:nvPr/>
        </p:nvSpPr>
        <p:spPr>
          <a:xfrm>
            <a:off x="4388112" y="388068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9809;p64"/>
          <p:cNvSpPr/>
          <p:nvPr/>
        </p:nvSpPr>
        <p:spPr>
          <a:xfrm>
            <a:off x="3668032" y="4816791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9809;p64"/>
          <p:cNvSpPr/>
          <p:nvPr/>
        </p:nvSpPr>
        <p:spPr>
          <a:xfrm>
            <a:off x="3995936" y="480399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9809;p64"/>
          <p:cNvSpPr/>
          <p:nvPr/>
        </p:nvSpPr>
        <p:spPr>
          <a:xfrm>
            <a:off x="4316320" y="4816791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9809;p64"/>
          <p:cNvSpPr/>
          <p:nvPr/>
        </p:nvSpPr>
        <p:spPr>
          <a:xfrm>
            <a:off x="3635896" y="438474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9809;p64"/>
          <p:cNvSpPr/>
          <p:nvPr/>
        </p:nvSpPr>
        <p:spPr>
          <a:xfrm>
            <a:off x="3963800" y="4371950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9809;p64"/>
          <p:cNvSpPr/>
          <p:nvPr/>
        </p:nvSpPr>
        <p:spPr>
          <a:xfrm>
            <a:off x="4284184" y="438474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9809;p64"/>
          <p:cNvSpPr/>
          <p:nvPr/>
        </p:nvSpPr>
        <p:spPr>
          <a:xfrm>
            <a:off x="3923928" y="222450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9809;p64"/>
          <p:cNvSpPr/>
          <p:nvPr/>
        </p:nvSpPr>
        <p:spPr>
          <a:xfrm>
            <a:off x="3923928" y="280056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9809;p64"/>
          <p:cNvSpPr/>
          <p:nvPr/>
        </p:nvSpPr>
        <p:spPr>
          <a:xfrm>
            <a:off x="3923928" y="330462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9809;p64"/>
          <p:cNvSpPr/>
          <p:nvPr/>
        </p:nvSpPr>
        <p:spPr>
          <a:xfrm>
            <a:off x="5580112" y="1347614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9809;p64"/>
          <p:cNvSpPr/>
          <p:nvPr/>
        </p:nvSpPr>
        <p:spPr>
          <a:xfrm>
            <a:off x="5876312" y="134768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9809;p64"/>
          <p:cNvSpPr/>
          <p:nvPr/>
        </p:nvSpPr>
        <p:spPr>
          <a:xfrm>
            <a:off x="7164288" y="1347614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9809;p64"/>
          <p:cNvSpPr/>
          <p:nvPr/>
        </p:nvSpPr>
        <p:spPr>
          <a:xfrm>
            <a:off x="7460488" y="134768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9809;p64"/>
          <p:cNvSpPr/>
          <p:nvPr/>
        </p:nvSpPr>
        <p:spPr>
          <a:xfrm>
            <a:off x="7164288" y="1779662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9809;p64"/>
          <p:cNvSpPr/>
          <p:nvPr/>
        </p:nvSpPr>
        <p:spPr>
          <a:xfrm>
            <a:off x="7460488" y="1779662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9809;p64"/>
          <p:cNvSpPr/>
          <p:nvPr/>
        </p:nvSpPr>
        <p:spPr>
          <a:xfrm>
            <a:off x="7316688" y="2211710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9809;p64"/>
          <p:cNvSpPr/>
          <p:nvPr/>
        </p:nvSpPr>
        <p:spPr>
          <a:xfrm>
            <a:off x="5684256" y="2211710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9809;p64"/>
          <p:cNvSpPr/>
          <p:nvPr/>
        </p:nvSpPr>
        <p:spPr>
          <a:xfrm>
            <a:off x="5364088" y="330462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9809;p64"/>
          <p:cNvSpPr/>
          <p:nvPr/>
        </p:nvSpPr>
        <p:spPr>
          <a:xfrm>
            <a:off x="5691992" y="3291830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9809;p64"/>
          <p:cNvSpPr/>
          <p:nvPr/>
        </p:nvSpPr>
        <p:spPr>
          <a:xfrm>
            <a:off x="6012376" y="330462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9809;p64"/>
          <p:cNvSpPr/>
          <p:nvPr/>
        </p:nvSpPr>
        <p:spPr>
          <a:xfrm>
            <a:off x="5508104" y="280049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9809;p64"/>
          <p:cNvSpPr/>
          <p:nvPr/>
        </p:nvSpPr>
        <p:spPr>
          <a:xfrm>
            <a:off x="5804304" y="280056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9809;p64"/>
          <p:cNvSpPr/>
          <p:nvPr/>
        </p:nvSpPr>
        <p:spPr>
          <a:xfrm>
            <a:off x="6980184" y="330462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9809;p64"/>
          <p:cNvSpPr/>
          <p:nvPr/>
        </p:nvSpPr>
        <p:spPr>
          <a:xfrm>
            <a:off x="7308088" y="3291830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9809;p64"/>
          <p:cNvSpPr/>
          <p:nvPr/>
        </p:nvSpPr>
        <p:spPr>
          <a:xfrm>
            <a:off x="7628472" y="330462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9809;p64"/>
          <p:cNvSpPr/>
          <p:nvPr/>
        </p:nvSpPr>
        <p:spPr>
          <a:xfrm>
            <a:off x="6980184" y="280056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9809;p64"/>
          <p:cNvSpPr/>
          <p:nvPr/>
        </p:nvSpPr>
        <p:spPr>
          <a:xfrm>
            <a:off x="7308088" y="2787774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9809;p64"/>
          <p:cNvSpPr/>
          <p:nvPr/>
        </p:nvSpPr>
        <p:spPr>
          <a:xfrm>
            <a:off x="7628472" y="280056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9809;p64"/>
          <p:cNvSpPr/>
          <p:nvPr/>
        </p:nvSpPr>
        <p:spPr>
          <a:xfrm>
            <a:off x="5252208" y="3867894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9809;p64"/>
          <p:cNvSpPr/>
          <p:nvPr/>
        </p:nvSpPr>
        <p:spPr>
          <a:xfrm>
            <a:off x="5540240" y="386796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9809;p64"/>
          <p:cNvSpPr/>
          <p:nvPr/>
        </p:nvSpPr>
        <p:spPr>
          <a:xfrm>
            <a:off x="5820104" y="3867894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9809;p64"/>
          <p:cNvSpPr/>
          <p:nvPr/>
        </p:nvSpPr>
        <p:spPr>
          <a:xfrm>
            <a:off x="6116304" y="386796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9809;p64"/>
          <p:cNvSpPr/>
          <p:nvPr/>
        </p:nvSpPr>
        <p:spPr>
          <a:xfrm>
            <a:off x="5364088" y="438474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9809;p64"/>
          <p:cNvSpPr/>
          <p:nvPr/>
        </p:nvSpPr>
        <p:spPr>
          <a:xfrm>
            <a:off x="5691992" y="4371950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9809;p64"/>
          <p:cNvSpPr/>
          <p:nvPr/>
        </p:nvSpPr>
        <p:spPr>
          <a:xfrm>
            <a:off x="6012376" y="438474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9809;p64"/>
          <p:cNvSpPr/>
          <p:nvPr/>
        </p:nvSpPr>
        <p:spPr>
          <a:xfrm>
            <a:off x="5364088" y="4816791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9809;p64"/>
          <p:cNvSpPr/>
          <p:nvPr/>
        </p:nvSpPr>
        <p:spPr>
          <a:xfrm>
            <a:off x="5691992" y="480399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9809;p64"/>
          <p:cNvSpPr/>
          <p:nvPr/>
        </p:nvSpPr>
        <p:spPr>
          <a:xfrm>
            <a:off x="6012376" y="4816791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9809;p64"/>
          <p:cNvSpPr/>
          <p:nvPr/>
        </p:nvSpPr>
        <p:spPr>
          <a:xfrm>
            <a:off x="6948264" y="388068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9809;p64"/>
          <p:cNvSpPr/>
          <p:nvPr/>
        </p:nvSpPr>
        <p:spPr>
          <a:xfrm>
            <a:off x="7276168" y="3867894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9809;p64"/>
          <p:cNvSpPr/>
          <p:nvPr/>
        </p:nvSpPr>
        <p:spPr>
          <a:xfrm>
            <a:off x="7596552" y="3880687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9809;p64"/>
          <p:cNvSpPr/>
          <p:nvPr/>
        </p:nvSpPr>
        <p:spPr>
          <a:xfrm>
            <a:off x="6980184" y="438474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809;p64"/>
          <p:cNvSpPr/>
          <p:nvPr/>
        </p:nvSpPr>
        <p:spPr>
          <a:xfrm>
            <a:off x="7308088" y="4371950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9809;p64"/>
          <p:cNvSpPr/>
          <p:nvPr/>
        </p:nvSpPr>
        <p:spPr>
          <a:xfrm>
            <a:off x="7628472" y="4384743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9809;p64"/>
          <p:cNvSpPr/>
          <p:nvPr/>
        </p:nvSpPr>
        <p:spPr>
          <a:xfrm>
            <a:off x="6980184" y="4816791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809;p64"/>
          <p:cNvSpPr/>
          <p:nvPr/>
        </p:nvSpPr>
        <p:spPr>
          <a:xfrm>
            <a:off x="7308088" y="4803998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9809;p64"/>
          <p:cNvSpPr/>
          <p:nvPr/>
        </p:nvSpPr>
        <p:spPr>
          <a:xfrm>
            <a:off x="7628472" y="4816791"/>
            <a:ext cx="255896" cy="20323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2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Basic terminology and a grid of evaluation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2196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5945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How to choose next project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331640" y="145555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Technological challenge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299783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19956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331640" y="20050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Best Time ROI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1846248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413115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57175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53567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Consistent with your CV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953249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11188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322638" y="307580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Business is interesting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773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851920" y="1333946"/>
            <a:ext cx="1499128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Technology</a:t>
            </a:r>
            <a:endParaRPr lang="en-US" b="1" dirty="0"/>
          </a:p>
        </p:txBody>
      </p:sp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5904656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Product drivers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247;p23"/>
          <p:cNvSpPr/>
          <p:nvPr/>
        </p:nvSpPr>
        <p:spPr>
          <a:xfrm>
            <a:off x="143508" y="1256370"/>
            <a:ext cx="2808312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76256" y="1365940"/>
            <a:ext cx="962123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Market</a:t>
            </a:r>
            <a:endParaRPr lang="en-US" b="1" dirty="0"/>
          </a:p>
        </p:txBody>
      </p:sp>
      <p:sp>
        <p:nvSpPr>
          <p:cNvPr id="38" name="Google Shape;247;p23"/>
          <p:cNvSpPr/>
          <p:nvPr/>
        </p:nvSpPr>
        <p:spPr>
          <a:xfrm>
            <a:off x="3113579" y="1245915"/>
            <a:ext cx="2808312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47;p23"/>
          <p:cNvSpPr/>
          <p:nvPr/>
        </p:nvSpPr>
        <p:spPr>
          <a:xfrm>
            <a:off x="6228184" y="1226865"/>
            <a:ext cx="2376264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323528" y="2571750"/>
            <a:ext cx="2426767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All data and processes involved into this business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Raleway SemiBold" panose="020B0604020202020204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t-EE" dirty="0" smtClean="0">
              <a:latin typeface="Raleway SemiBold" panose="020B0604020202020204" charset="0"/>
            </a:endParaRPr>
          </a:p>
        </p:txBody>
      </p:sp>
      <p:sp>
        <p:nvSpPr>
          <p:cNvPr id="66" name="Text Placeholder 1"/>
          <p:cNvSpPr txBox="1">
            <a:spLocks/>
          </p:cNvSpPr>
          <p:nvPr/>
        </p:nvSpPr>
        <p:spPr>
          <a:xfrm>
            <a:off x="3403768" y="2631240"/>
            <a:ext cx="2274310" cy="21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Software and Hardware  </a:t>
            </a:r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7" name="Text Placeholder 1"/>
          <p:cNvSpPr txBox="1">
            <a:spLocks/>
          </p:cNvSpPr>
          <p:nvPr/>
        </p:nvSpPr>
        <p:spPr>
          <a:xfrm>
            <a:off x="6407212" y="2623220"/>
            <a:ext cx="1944216" cy="16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What problem this product will solve?</a:t>
            </a:r>
          </a:p>
          <a:p>
            <a:pPr marL="114300" indent="0">
              <a:buNone/>
            </a:pPr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8" name="Google Shape;7247;p59"/>
          <p:cNvSpPr>
            <a:spLocks noChangeAspect="1"/>
          </p:cNvSpPr>
          <p:nvPr/>
        </p:nvSpPr>
        <p:spPr>
          <a:xfrm>
            <a:off x="7092280" y="2047156"/>
            <a:ext cx="504056" cy="418833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44" y="198316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4818;p55"/>
          <p:cNvSpPr/>
          <p:nvPr/>
        </p:nvSpPr>
        <p:spPr>
          <a:xfrm>
            <a:off x="1271967" y="1916806"/>
            <a:ext cx="491721" cy="543333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539552" y="1331636"/>
            <a:ext cx="2074607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Business Domain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259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11560" y="1331636"/>
            <a:ext cx="2074607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Business Domain</a:t>
            </a:r>
            <a:endParaRPr lang="en-US" sz="1800" b="1" dirty="0"/>
          </a:p>
        </p:txBody>
      </p:sp>
      <p:sp>
        <p:nvSpPr>
          <p:cNvPr id="23" name="Rectangle 22"/>
          <p:cNvSpPr/>
          <p:nvPr/>
        </p:nvSpPr>
        <p:spPr>
          <a:xfrm>
            <a:off x="3851920" y="1333946"/>
            <a:ext cx="1499128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Technology</a:t>
            </a:r>
            <a:endParaRPr lang="en-US" b="1" dirty="0"/>
          </a:p>
        </p:txBody>
      </p:sp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5904656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Product drivers and roles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247;p23"/>
          <p:cNvSpPr/>
          <p:nvPr/>
        </p:nvSpPr>
        <p:spPr>
          <a:xfrm>
            <a:off x="143508" y="1256370"/>
            <a:ext cx="2808312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76256" y="1365940"/>
            <a:ext cx="962123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Market</a:t>
            </a:r>
            <a:endParaRPr lang="en-US" b="1" dirty="0"/>
          </a:p>
        </p:txBody>
      </p:sp>
      <p:sp>
        <p:nvSpPr>
          <p:cNvPr id="38" name="Google Shape;247;p23"/>
          <p:cNvSpPr/>
          <p:nvPr/>
        </p:nvSpPr>
        <p:spPr>
          <a:xfrm>
            <a:off x="3113579" y="1245915"/>
            <a:ext cx="2808312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47;p23"/>
          <p:cNvSpPr/>
          <p:nvPr/>
        </p:nvSpPr>
        <p:spPr>
          <a:xfrm>
            <a:off x="6228184" y="1226865"/>
            <a:ext cx="2376264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5949" y="2065895"/>
            <a:ext cx="2143843" cy="577863"/>
            <a:chOff x="555949" y="3078520"/>
            <a:chExt cx="2143843" cy="577863"/>
          </a:xfrm>
        </p:grpSpPr>
        <p:sp>
          <p:nvSpPr>
            <p:cNvPr id="16" name="Google Shape;440;p44"/>
            <p:cNvSpPr txBox="1">
              <a:spLocks/>
            </p:cNvSpPr>
            <p:nvPr/>
          </p:nvSpPr>
          <p:spPr>
            <a:xfrm flipH="1">
              <a:off x="935079" y="3257787"/>
              <a:ext cx="1620697" cy="233700"/>
            </a:xfrm>
            <a:prstGeom prst="rect">
              <a:avLst/>
            </a:prstGeom>
          </p:spPr>
          <p:txBody>
            <a:bodyPr spcFirstLastPara="1" wrap="square" lIns="68575" tIns="34275" rIns="68575" bIns="3427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800"/>
                </a:spcBef>
              </a:pPr>
              <a:r>
                <a:rPr lang="et-EE" dirty="0" smtClean="0">
                  <a:solidFill>
                    <a:srgbClr val="FFFFFF"/>
                  </a:solidFill>
                  <a:latin typeface="Raleway SemiBold" charset="0"/>
                  <a:sym typeface="Squada One"/>
                </a:rPr>
                <a:t>Product Owner</a:t>
              </a:r>
              <a:endParaRPr lang="et-EE" dirty="0">
                <a:solidFill>
                  <a:srgbClr val="FFFFFF"/>
                </a:solidFill>
                <a:latin typeface="Raleway SemiBold" charset="0"/>
                <a:sym typeface="Squada One"/>
              </a:endParaRPr>
            </a:p>
          </p:txBody>
        </p:sp>
        <p:pic>
          <p:nvPicPr>
            <p:cNvPr id="1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214" y="315052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Google Shape;570;p42"/>
            <p:cNvSpPr/>
            <p:nvPr/>
          </p:nvSpPr>
          <p:spPr>
            <a:xfrm>
              <a:off x="555949" y="3078520"/>
              <a:ext cx="2143843" cy="577863"/>
            </a:xfrm>
            <a:prstGeom prst="roundRect">
              <a:avLst>
                <a:gd name="adj" fmla="val 41398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0;p44"/>
          <p:cNvSpPr txBox="1">
            <a:spLocks/>
          </p:cNvSpPr>
          <p:nvPr/>
        </p:nvSpPr>
        <p:spPr>
          <a:xfrm flipH="1">
            <a:off x="971600" y="3001084"/>
            <a:ext cx="1620697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Software Analyst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20" name="Google Shape;570;p42"/>
          <p:cNvSpPr/>
          <p:nvPr/>
        </p:nvSpPr>
        <p:spPr>
          <a:xfrm>
            <a:off x="555949" y="2787774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7059;p89"/>
          <p:cNvGrpSpPr>
            <a:grpSpLocks noChangeAspect="1"/>
          </p:cNvGrpSpPr>
          <p:nvPr/>
        </p:nvGrpSpPr>
        <p:grpSpPr>
          <a:xfrm>
            <a:off x="692541" y="2945316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2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440;p44"/>
          <p:cNvSpPr txBox="1">
            <a:spLocks/>
          </p:cNvSpPr>
          <p:nvPr/>
        </p:nvSpPr>
        <p:spPr>
          <a:xfrm flipH="1">
            <a:off x="3851920" y="2363339"/>
            <a:ext cx="1620697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Frontend Developer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27" name="Google Shape;570;p42"/>
          <p:cNvSpPr/>
          <p:nvPr/>
        </p:nvSpPr>
        <p:spPr>
          <a:xfrm>
            <a:off x="3491880" y="2065895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0" y="2205869"/>
            <a:ext cx="343282" cy="34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440;p44"/>
          <p:cNvSpPr txBox="1">
            <a:spLocks/>
          </p:cNvSpPr>
          <p:nvPr/>
        </p:nvSpPr>
        <p:spPr>
          <a:xfrm flipH="1">
            <a:off x="3868317" y="3083419"/>
            <a:ext cx="1620697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Backend</a:t>
            </a:r>
            <a:b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</a:b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Developer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0" name="Google Shape;570;p42"/>
          <p:cNvSpPr/>
          <p:nvPr/>
        </p:nvSpPr>
        <p:spPr>
          <a:xfrm>
            <a:off x="3508277" y="2785975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40;p44"/>
          <p:cNvSpPr txBox="1">
            <a:spLocks/>
          </p:cNvSpPr>
          <p:nvPr/>
        </p:nvSpPr>
        <p:spPr>
          <a:xfrm flipH="1">
            <a:off x="3851920" y="3803499"/>
            <a:ext cx="1620697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Quality Assurance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5" name="Google Shape;570;p42"/>
          <p:cNvSpPr/>
          <p:nvPr/>
        </p:nvSpPr>
        <p:spPr>
          <a:xfrm>
            <a:off x="3491880" y="3506055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40;p44"/>
          <p:cNvSpPr txBox="1">
            <a:spLocks/>
          </p:cNvSpPr>
          <p:nvPr/>
        </p:nvSpPr>
        <p:spPr>
          <a:xfrm flipH="1">
            <a:off x="3851920" y="4597386"/>
            <a:ext cx="1620697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err="1" smtClean="0">
                <a:solidFill>
                  <a:srgbClr val="FFFFFF"/>
                </a:solidFill>
                <a:latin typeface="Raleway SemiBold" charset="0"/>
                <a:sym typeface="Squada One"/>
              </a:rPr>
              <a:t>Dev</a:t>
            </a: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 Ops </a:t>
            </a:r>
            <a:b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</a:b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Engineer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1" name="Google Shape;570;p42"/>
          <p:cNvSpPr/>
          <p:nvPr/>
        </p:nvSpPr>
        <p:spPr>
          <a:xfrm>
            <a:off x="3491880" y="4299942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/>
          <p:cNvGrpSpPr/>
          <p:nvPr/>
        </p:nvGrpSpPr>
        <p:grpSpPr>
          <a:xfrm>
            <a:off x="6444209" y="2067694"/>
            <a:ext cx="1808596" cy="577863"/>
            <a:chOff x="555949" y="3078520"/>
            <a:chExt cx="2143843" cy="577863"/>
          </a:xfrm>
        </p:grpSpPr>
        <p:sp>
          <p:nvSpPr>
            <p:cNvPr id="44" name="Google Shape;440;p44"/>
            <p:cNvSpPr txBox="1">
              <a:spLocks/>
            </p:cNvSpPr>
            <p:nvPr/>
          </p:nvSpPr>
          <p:spPr>
            <a:xfrm flipH="1">
              <a:off x="812015" y="3276868"/>
              <a:ext cx="1620697" cy="233700"/>
            </a:xfrm>
            <a:prstGeom prst="rect">
              <a:avLst/>
            </a:prstGeom>
          </p:spPr>
          <p:txBody>
            <a:bodyPr spcFirstLastPara="1" wrap="square" lIns="68575" tIns="34275" rIns="68575" bIns="3427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Bef>
                  <a:spcPts val="800"/>
                </a:spcBef>
              </a:pPr>
              <a:r>
                <a:rPr lang="en-US" dirty="0" smtClean="0">
                  <a:solidFill>
                    <a:srgbClr val="FFFFFF"/>
                  </a:solidFill>
                  <a:latin typeface="Raleway SemiBold" charset="0"/>
                  <a:sym typeface="Squada One"/>
                </a:rPr>
                <a:t>Sales</a:t>
              </a:r>
              <a:endParaRPr lang="et-EE" dirty="0">
                <a:solidFill>
                  <a:srgbClr val="FFFFFF"/>
                </a:solidFill>
                <a:latin typeface="Raleway SemiBold" charset="0"/>
                <a:sym typeface="Squada One"/>
              </a:endParaRPr>
            </a:p>
          </p:txBody>
        </p:sp>
        <p:sp>
          <p:nvSpPr>
            <p:cNvPr id="45" name="Google Shape;570;p42"/>
            <p:cNvSpPr/>
            <p:nvPr/>
          </p:nvSpPr>
          <p:spPr>
            <a:xfrm>
              <a:off x="555949" y="3078520"/>
              <a:ext cx="2143843" cy="577863"/>
            </a:xfrm>
            <a:prstGeom prst="roundRect">
              <a:avLst>
                <a:gd name="adj" fmla="val 41398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570;p42"/>
          <p:cNvSpPr/>
          <p:nvPr/>
        </p:nvSpPr>
        <p:spPr>
          <a:xfrm>
            <a:off x="6507820" y="2787774"/>
            <a:ext cx="1808596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40;p44"/>
          <p:cNvSpPr txBox="1">
            <a:spLocks/>
          </p:cNvSpPr>
          <p:nvPr/>
        </p:nvSpPr>
        <p:spPr>
          <a:xfrm flipH="1">
            <a:off x="6728489" y="2986122"/>
            <a:ext cx="1367258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Marketing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grpSp>
        <p:nvGrpSpPr>
          <p:cNvPr id="48" name="Google Shape;9234;p93"/>
          <p:cNvGrpSpPr>
            <a:grpSpLocks noChangeAspect="1"/>
          </p:cNvGrpSpPr>
          <p:nvPr/>
        </p:nvGrpSpPr>
        <p:grpSpPr>
          <a:xfrm>
            <a:off x="3779912" y="2967413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49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6662;p57"/>
          <p:cNvGrpSpPr/>
          <p:nvPr/>
        </p:nvGrpSpPr>
        <p:grpSpPr>
          <a:xfrm>
            <a:off x="3707904" y="36373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58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073;p89"/>
          <p:cNvGrpSpPr>
            <a:grpSpLocks noChangeAspect="1"/>
          </p:cNvGrpSpPr>
          <p:nvPr/>
        </p:nvGrpSpPr>
        <p:grpSpPr>
          <a:xfrm>
            <a:off x="3707904" y="4418187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78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7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224983" y="1491630"/>
            <a:ext cx="665567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b="1" dirty="0" smtClean="0">
                <a:solidFill>
                  <a:schemeClr val="bg1"/>
                </a:solidFill>
                <a:latin typeface="Raleway SemiBold" charset="0"/>
              </a:rPr>
              <a:t>DATA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058042" y="1507926"/>
            <a:ext cx="1027845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aleway SemiBold" charset="0"/>
              </a:rPr>
              <a:t>SERVICES</a:t>
            </a:r>
            <a:endParaRPr lang="en-US" b="1" dirty="0"/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6407212" y="2635823"/>
            <a:ext cx="1944216" cy="16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What value will those services provide to final users?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Raleway SemiBold" panose="020B0604020202020204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Raleway SemiBold" panose="020B0604020202020204" charset="0"/>
              </a:rPr>
              <a:t>i.E</a:t>
            </a: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  monitor and audit processes,  buy products, book services, find supplier?</a:t>
            </a: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4384622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How to identify values in product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247;p23"/>
          <p:cNvSpPr/>
          <p:nvPr/>
        </p:nvSpPr>
        <p:spPr>
          <a:xfrm>
            <a:off x="539167" y="1256370"/>
            <a:ext cx="2088232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20272" y="1491630"/>
            <a:ext cx="764953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aleway SemiBold" charset="0"/>
              </a:rPr>
              <a:t>USERS</a:t>
            </a:r>
            <a:endParaRPr lang="en-US" b="1" dirty="0"/>
          </a:p>
        </p:txBody>
      </p:sp>
      <p:sp>
        <p:nvSpPr>
          <p:cNvPr id="44" name="Text Placeholder 1"/>
          <p:cNvSpPr txBox="1">
            <a:spLocks/>
          </p:cNvSpPr>
          <p:nvPr/>
        </p:nvSpPr>
        <p:spPr>
          <a:xfrm>
            <a:off x="3403768" y="2624553"/>
            <a:ext cx="2274310" cy="21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What are the services that product will provide on top of those data?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Raleway SemiBold" panose="020B0604020202020204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Raleway SemiBold" panose="020B0604020202020204" charset="0"/>
              </a:rPr>
              <a:t>i.e</a:t>
            </a: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 payment on line, reservation, analytics, sales, search </a:t>
            </a:r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525053" y="2635823"/>
            <a:ext cx="2030654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Where product data will come from?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Raleway SemiBold" panose="020B0604020202020204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Raleway SemiBold" panose="020B0604020202020204" charset="0"/>
              </a:rPr>
              <a:t>i.e</a:t>
            </a:r>
            <a:r>
              <a:rPr lang="en-US" sz="1400" dirty="0" smtClean="0">
                <a:solidFill>
                  <a:schemeClr val="bg1"/>
                </a:solidFill>
                <a:latin typeface="Raleway SemiBold" panose="020B0604020202020204" charset="0"/>
              </a:rPr>
              <a:t> External systems, user entries, AI agents, IOT devices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t-EE" dirty="0" smtClean="0">
              <a:latin typeface="Raleway SemiBold" panose="020B0604020202020204" charset="0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3347795" y="1256370"/>
            <a:ext cx="2448341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7;p23"/>
          <p:cNvSpPr/>
          <p:nvPr/>
        </p:nvSpPr>
        <p:spPr>
          <a:xfrm>
            <a:off x="6300192" y="1256370"/>
            <a:ext cx="2304256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44" y="185167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167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7247;p59"/>
          <p:cNvSpPr>
            <a:spLocks noChangeAspect="1"/>
          </p:cNvSpPr>
          <p:nvPr/>
        </p:nvSpPr>
        <p:spPr>
          <a:xfrm>
            <a:off x="7164288" y="1851670"/>
            <a:ext cx="504056" cy="418833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8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0784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Domain Experience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564639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Where is possible to find the relevant know how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3098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5904656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Domain Driver: Resources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372" y="1338322"/>
            <a:ext cx="3368230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Business Domain experience</a:t>
            </a:r>
            <a:endParaRPr lang="en-US" sz="1800" b="1" dirty="0"/>
          </a:p>
        </p:txBody>
      </p:sp>
      <p:sp>
        <p:nvSpPr>
          <p:cNvPr id="18" name="Google Shape;247;p23"/>
          <p:cNvSpPr/>
          <p:nvPr/>
        </p:nvSpPr>
        <p:spPr>
          <a:xfrm>
            <a:off x="143508" y="1256370"/>
            <a:ext cx="8316924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4818;p55"/>
          <p:cNvSpPr/>
          <p:nvPr/>
        </p:nvSpPr>
        <p:spPr>
          <a:xfrm>
            <a:off x="323528" y="1373473"/>
            <a:ext cx="491721" cy="543333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0;p44"/>
          <p:cNvSpPr txBox="1">
            <a:spLocks/>
          </p:cNvSpPr>
          <p:nvPr/>
        </p:nvSpPr>
        <p:spPr>
          <a:xfrm flipH="1">
            <a:off x="1259632" y="2643758"/>
            <a:ext cx="1008112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Personal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28" name="Google Shape;570;p42"/>
          <p:cNvSpPr/>
          <p:nvPr/>
        </p:nvSpPr>
        <p:spPr>
          <a:xfrm>
            <a:off x="635640" y="2454000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0;p44"/>
          <p:cNvSpPr txBox="1">
            <a:spLocks/>
          </p:cNvSpPr>
          <p:nvPr/>
        </p:nvSpPr>
        <p:spPr>
          <a:xfrm flipH="1">
            <a:off x="3851920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Emulation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0" name="Google Shape;570;p42"/>
          <p:cNvSpPr/>
          <p:nvPr/>
        </p:nvSpPr>
        <p:spPr>
          <a:xfrm>
            <a:off x="3220245" y="2427734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0;p44"/>
          <p:cNvSpPr txBox="1">
            <a:spLocks/>
          </p:cNvSpPr>
          <p:nvPr/>
        </p:nvSpPr>
        <p:spPr>
          <a:xfrm flipH="1">
            <a:off x="6300192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Innovation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2" name="Google Shape;570;p42"/>
          <p:cNvSpPr/>
          <p:nvPr/>
        </p:nvSpPr>
        <p:spPr>
          <a:xfrm>
            <a:off x="5812533" y="2425935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043608" y="3046042"/>
            <a:ext cx="389319" cy="1054566"/>
            <a:chOff x="1331640" y="3046042"/>
            <a:chExt cx="389319" cy="1054566"/>
          </a:xfrm>
        </p:grpSpPr>
        <p:grpSp>
          <p:nvGrpSpPr>
            <p:cNvPr id="39" name="Group 38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41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4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48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58" name="Google Shape;440;p44"/>
          <p:cNvSpPr txBox="1">
            <a:spLocks/>
          </p:cNvSpPr>
          <p:nvPr/>
        </p:nvSpPr>
        <p:spPr>
          <a:xfrm flipH="1">
            <a:off x="1564667" y="321982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0" name="Google Shape;440;p44"/>
          <p:cNvSpPr txBox="1">
            <a:spLocks/>
          </p:cNvSpPr>
          <p:nvPr/>
        </p:nvSpPr>
        <p:spPr>
          <a:xfrm flipH="1">
            <a:off x="1564667" y="357986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Worker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1" name="Google Shape;440;p44"/>
          <p:cNvSpPr txBox="1">
            <a:spLocks/>
          </p:cNvSpPr>
          <p:nvPr/>
        </p:nvSpPr>
        <p:spPr>
          <a:xfrm flipH="1">
            <a:off x="1564667" y="393990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Daily routines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564191" y="3234490"/>
            <a:ext cx="388892" cy="462557"/>
            <a:chOff x="4010205" y="1802096"/>
            <a:chExt cx="620038" cy="1407900"/>
          </a:xfrm>
        </p:grpSpPr>
        <p:cxnSp>
          <p:nvCxnSpPr>
            <p:cNvPr id="6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65" name="Google Shape;344;p32"/>
          <p:cNvCxnSpPr/>
          <p:nvPr/>
        </p:nvCxnSpPr>
        <p:spPr>
          <a:xfrm>
            <a:off x="3563888" y="3003798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345;p32"/>
          <p:cNvCxnSpPr/>
          <p:nvPr/>
        </p:nvCxnSpPr>
        <p:spPr>
          <a:xfrm>
            <a:off x="3564191" y="3327952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71" name="Group 70"/>
          <p:cNvGrpSpPr/>
          <p:nvPr/>
        </p:nvGrpSpPr>
        <p:grpSpPr>
          <a:xfrm>
            <a:off x="6156176" y="3003798"/>
            <a:ext cx="389319" cy="1054566"/>
            <a:chOff x="1331640" y="3046042"/>
            <a:chExt cx="389319" cy="1054566"/>
          </a:xfrm>
        </p:grpSpPr>
        <p:grpSp>
          <p:nvGrpSpPr>
            <p:cNvPr id="72" name="Group 71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78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73" name="Group 7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7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74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80" name="Google Shape;440;p44"/>
          <p:cNvSpPr txBox="1">
            <a:spLocks/>
          </p:cNvSpPr>
          <p:nvPr/>
        </p:nvSpPr>
        <p:spPr>
          <a:xfrm flipH="1">
            <a:off x="4012939" y="320214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1" name="Google Shape;440;p44"/>
          <p:cNvSpPr txBox="1">
            <a:spLocks/>
          </p:cNvSpPr>
          <p:nvPr/>
        </p:nvSpPr>
        <p:spPr>
          <a:xfrm flipH="1">
            <a:off x="3995936" y="356218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Analyst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2" name="Google Shape;440;p44"/>
          <p:cNvSpPr txBox="1">
            <a:spLocks/>
          </p:cNvSpPr>
          <p:nvPr/>
        </p:nvSpPr>
        <p:spPr>
          <a:xfrm flipH="1">
            <a:off x="6588224" y="3147814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Research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3" name="Google Shape;440;p44"/>
          <p:cNvSpPr txBox="1">
            <a:spLocks/>
          </p:cNvSpPr>
          <p:nvPr/>
        </p:nvSpPr>
        <p:spPr>
          <a:xfrm flipH="1">
            <a:off x="6588224" y="356218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Open Data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4" name="Google Shape;440;p44"/>
          <p:cNvSpPr txBox="1">
            <a:spLocks/>
          </p:cNvSpPr>
          <p:nvPr/>
        </p:nvSpPr>
        <p:spPr>
          <a:xfrm flipH="1">
            <a:off x="6588224" y="392222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err="1" smtClean="0">
                <a:solidFill>
                  <a:srgbClr val="FFFFFF"/>
                </a:solidFill>
                <a:latin typeface="Raleway SemiBold" charset="0"/>
                <a:sym typeface="Squada One"/>
              </a:rPr>
              <a:t>Hackatons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pic>
        <p:nvPicPr>
          <p:cNvPr id="3074" name="Picture 2" descr="https://lh4.googleusercontent.com/RXPZl4Dc0avwiyCv1DWkOW7D379eAg6rConh2hzsCDs2r_kYN42TnnwhalYHdpw4c7KcK1GJz5thKWJCgwk0s7By1NXDDJPAIJMNOMRmigPMNXgSkSXQjdHabFaIn9Ala3PBo_srB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1" y="2555722"/>
            <a:ext cx="409771" cy="4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4wXCT_kjspN755z6ZYa-jMrF5h-QvWFUMvpHcDTZKLLPqtZQkeVR--2bfhnhBwUDbDxd-m00H6tsS0kVJpUtYTAvhhY3x07sfF40VjoychdHl3WRFWU6EbkcgOm0juTNSTpRgQqndI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16838"/>
            <a:ext cx="424934" cy="42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0SL6U_RzYoXoIJYq4NZeQ-Ap_CoX7GrLtC389TdACe1y0BnkV26WQSnd4bW1-J1dvQmEbVxPsHnhJYAwqIcyvbTqA7C7lRkakYquVmtKByvIFXo8_LxYsDbAkjYGw7Rol_OYio58_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00399"/>
            <a:ext cx="395381" cy="3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5904656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Domain Driver: Resources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143508" y="1256370"/>
            <a:ext cx="8316924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4818;p55"/>
          <p:cNvSpPr/>
          <p:nvPr/>
        </p:nvSpPr>
        <p:spPr>
          <a:xfrm>
            <a:off x="323528" y="1373473"/>
            <a:ext cx="491721" cy="543333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0;p44"/>
          <p:cNvSpPr txBox="1">
            <a:spLocks/>
          </p:cNvSpPr>
          <p:nvPr/>
        </p:nvSpPr>
        <p:spPr>
          <a:xfrm flipH="1">
            <a:off x="1259632" y="2643758"/>
            <a:ext cx="1008112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chemeClr val="accent5"/>
                </a:solidFill>
                <a:latin typeface="Raleway SemiBold" charset="0"/>
                <a:sym typeface="Squada One"/>
              </a:rPr>
              <a:t>Personal</a:t>
            </a:r>
            <a:endParaRPr lang="et-EE" dirty="0">
              <a:solidFill>
                <a:schemeClr val="accent5"/>
              </a:solidFill>
              <a:latin typeface="Raleway SemiBold" charset="0"/>
              <a:sym typeface="Squada One"/>
            </a:endParaRPr>
          </a:p>
        </p:txBody>
      </p:sp>
      <p:sp>
        <p:nvSpPr>
          <p:cNvPr id="28" name="Google Shape;570;p42"/>
          <p:cNvSpPr/>
          <p:nvPr/>
        </p:nvSpPr>
        <p:spPr>
          <a:xfrm>
            <a:off x="635640" y="2454000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0;p44"/>
          <p:cNvSpPr txBox="1">
            <a:spLocks/>
          </p:cNvSpPr>
          <p:nvPr/>
        </p:nvSpPr>
        <p:spPr>
          <a:xfrm flipH="1">
            <a:off x="3851920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Emulation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0" name="Google Shape;570;p42"/>
          <p:cNvSpPr/>
          <p:nvPr/>
        </p:nvSpPr>
        <p:spPr>
          <a:xfrm>
            <a:off x="3220245" y="2427734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0;p44"/>
          <p:cNvSpPr txBox="1">
            <a:spLocks/>
          </p:cNvSpPr>
          <p:nvPr/>
        </p:nvSpPr>
        <p:spPr>
          <a:xfrm flipH="1">
            <a:off x="6300192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Innovation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2" name="Google Shape;570;p42"/>
          <p:cNvSpPr/>
          <p:nvPr/>
        </p:nvSpPr>
        <p:spPr>
          <a:xfrm>
            <a:off x="5812533" y="2425935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043608" y="3046042"/>
            <a:ext cx="389319" cy="1054566"/>
            <a:chOff x="1331640" y="3046042"/>
            <a:chExt cx="389319" cy="1054566"/>
          </a:xfrm>
        </p:grpSpPr>
        <p:grpSp>
          <p:nvGrpSpPr>
            <p:cNvPr id="39" name="Group 38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41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4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48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58" name="Google Shape;440;p44"/>
          <p:cNvSpPr txBox="1">
            <a:spLocks/>
          </p:cNvSpPr>
          <p:nvPr/>
        </p:nvSpPr>
        <p:spPr>
          <a:xfrm flipH="1">
            <a:off x="1564667" y="321982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0" name="Google Shape;440;p44"/>
          <p:cNvSpPr txBox="1">
            <a:spLocks/>
          </p:cNvSpPr>
          <p:nvPr/>
        </p:nvSpPr>
        <p:spPr>
          <a:xfrm flipH="1">
            <a:off x="1564667" y="357986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Worker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1" name="Google Shape;440;p44"/>
          <p:cNvSpPr txBox="1">
            <a:spLocks/>
          </p:cNvSpPr>
          <p:nvPr/>
        </p:nvSpPr>
        <p:spPr>
          <a:xfrm flipH="1">
            <a:off x="1564667" y="393990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Daily routines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564191" y="3234490"/>
            <a:ext cx="388892" cy="462557"/>
            <a:chOff x="4010205" y="1802096"/>
            <a:chExt cx="620038" cy="1407900"/>
          </a:xfrm>
        </p:grpSpPr>
        <p:cxnSp>
          <p:nvCxnSpPr>
            <p:cNvPr id="6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65" name="Google Shape;344;p32"/>
          <p:cNvCxnSpPr/>
          <p:nvPr/>
        </p:nvCxnSpPr>
        <p:spPr>
          <a:xfrm>
            <a:off x="3563888" y="3003798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345;p32"/>
          <p:cNvCxnSpPr/>
          <p:nvPr/>
        </p:nvCxnSpPr>
        <p:spPr>
          <a:xfrm>
            <a:off x="3564191" y="3327952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71" name="Group 70"/>
          <p:cNvGrpSpPr/>
          <p:nvPr/>
        </p:nvGrpSpPr>
        <p:grpSpPr>
          <a:xfrm>
            <a:off x="6156176" y="3003798"/>
            <a:ext cx="389319" cy="1054566"/>
            <a:chOff x="1331640" y="3046042"/>
            <a:chExt cx="389319" cy="1054566"/>
          </a:xfrm>
        </p:grpSpPr>
        <p:grpSp>
          <p:nvGrpSpPr>
            <p:cNvPr id="72" name="Group 71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78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73" name="Group 7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7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74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80" name="Google Shape;440;p44"/>
          <p:cNvSpPr txBox="1">
            <a:spLocks/>
          </p:cNvSpPr>
          <p:nvPr/>
        </p:nvSpPr>
        <p:spPr>
          <a:xfrm flipH="1">
            <a:off x="4012939" y="320214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1" name="Google Shape;440;p44"/>
          <p:cNvSpPr txBox="1">
            <a:spLocks/>
          </p:cNvSpPr>
          <p:nvPr/>
        </p:nvSpPr>
        <p:spPr>
          <a:xfrm flipH="1">
            <a:off x="3995936" y="356218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Analyst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2" name="Google Shape;440;p44"/>
          <p:cNvSpPr txBox="1">
            <a:spLocks/>
          </p:cNvSpPr>
          <p:nvPr/>
        </p:nvSpPr>
        <p:spPr>
          <a:xfrm flipH="1">
            <a:off x="6588224" y="3147814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Research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3" name="Google Shape;440;p44"/>
          <p:cNvSpPr txBox="1">
            <a:spLocks/>
          </p:cNvSpPr>
          <p:nvPr/>
        </p:nvSpPr>
        <p:spPr>
          <a:xfrm flipH="1">
            <a:off x="6588224" y="356218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Open Data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4" name="Google Shape;440;p44"/>
          <p:cNvSpPr txBox="1">
            <a:spLocks/>
          </p:cNvSpPr>
          <p:nvPr/>
        </p:nvSpPr>
        <p:spPr>
          <a:xfrm flipH="1">
            <a:off x="6588224" y="392222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err="1" smtClean="0">
                <a:solidFill>
                  <a:srgbClr val="FFFFFF"/>
                </a:solidFill>
                <a:latin typeface="Raleway SemiBold" charset="0"/>
                <a:sym typeface="Squada One"/>
              </a:rPr>
              <a:t>Hackatons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pic>
        <p:nvPicPr>
          <p:cNvPr id="3076" name="Picture 4" descr="https://lh4.googleusercontent.com/4wXCT_kjspN755z6ZYa-jMrF5h-QvWFUMvpHcDTZKLLPqtZQkeVR--2bfhnhBwUDbDxd-m00H6tsS0kVJpUtYTAvhhY3x07sfF40VjoychdHl3WRFWU6EbkcgOm0juTNSTpRgQqnd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16838"/>
            <a:ext cx="424934" cy="42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0SL6U_RzYoXoIJYq4NZeQ-Ap_CoX7GrLtC389TdACe1y0BnkV26WQSnd4bW1-J1dvQmEbVxPsHnhJYAwqIcyvbTqA7C7lRkakYquVmtKByvIFXo8_LxYsDbAkjYGw7Rol_OYio58_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00399"/>
            <a:ext cx="395381" cy="3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4.googleusercontent.com/irSUD1PuLMB7h9OusBEzdj-cMTKOy2IMdFhI6EcgBrBvbbb9mjBld3sLK6CmUqmPiiNq6CkBd44mZV6ZNFEsdIadxMUpXumjFeVJWRwEsycsP3TKBvVSKZAkMJqL3YeQ9XVjYjvv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00" y="2549740"/>
            <a:ext cx="408432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46372" y="1338322"/>
            <a:ext cx="3368230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Business Domain experience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472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40956"/>
            <a:ext cx="5904656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Domain Driver: Resources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143508" y="1256370"/>
            <a:ext cx="8316924" cy="46277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4818;p55"/>
          <p:cNvSpPr/>
          <p:nvPr/>
        </p:nvSpPr>
        <p:spPr>
          <a:xfrm>
            <a:off x="323528" y="1373473"/>
            <a:ext cx="491721" cy="543333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0;p44"/>
          <p:cNvSpPr txBox="1">
            <a:spLocks/>
          </p:cNvSpPr>
          <p:nvPr/>
        </p:nvSpPr>
        <p:spPr>
          <a:xfrm flipH="1">
            <a:off x="1259632" y="2643758"/>
            <a:ext cx="1008112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Personal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28" name="Google Shape;570;p42"/>
          <p:cNvSpPr/>
          <p:nvPr/>
        </p:nvSpPr>
        <p:spPr>
          <a:xfrm>
            <a:off x="635640" y="2454000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0;p44"/>
          <p:cNvSpPr txBox="1">
            <a:spLocks/>
          </p:cNvSpPr>
          <p:nvPr/>
        </p:nvSpPr>
        <p:spPr>
          <a:xfrm flipH="1">
            <a:off x="3851920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chemeClr val="accent5"/>
                </a:solidFill>
                <a:latin typeface="Raleway SemiBold" charset="0"/>
                <a:sym typeface="Squada One"/>
              </a:rPr>
              <a:t>Emulation</a:t>
            </a:r>
            <a:endParaRPr lang="et-EE" dirty="0">
              <a:solidFill>
                <a:schemeClr val="accent5"/>
              </a:solidFill>
              <a:latin typeface="Raleway SemiBold" charset="0"/>
              <a:sym typeface="Squada One"/>
            </a:endParaRPr>
          </a:p>
        </p:txBody>
      </p:sp>
      <p:sp>
        <p:nvSpPr>
          <p:cNvPr id="30" name="Google Shape;570;p42"/>
          <p:cNvSpPr/>
          <p:nvPr/>
        </p:nvSpPr>
        <p:spPr>
          <a:xfrm>
            <a:off x="3220245" y="2427734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0;p44"/>
          <p:cNvSpPr txBox="1">
            <a:spLocks/>
          </p:cNvSpPr>
          <p:nvPr/>
        </p:nvSpPr>
        <p:spPr>
          <a:xfrm flipH="1">
            <a:off x="6300192" y="2643758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Innovation</a:t>
            </a:r>
            <a:endParaRPr lang="et-EE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32" name="Google Shape;570;p42"/>
          <p:cNvSpPr/>
          <p:nvPr/>
        </p:nvSpPr>
        <p:spPr>
          <a:xfrm>
            <a:off x="5812533" y="2425935"/>
            <a:ext cx="2143843" cy="577863"/>
          </a:xfrm>
          <a:prstGeom prst="roundRect">
            <a:avLst>
              <a:gd name="adj" fmla="val 413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043608" y="3046042"/>
            <a:ext cx="389319" cy="1054566"/>
            <a:chOff x="1331640" y="3046042"/>
            <a:chExt cx="389319" cy="1054566"/>
          </a:xfrm>
        </p:grpSpPr>
        <p:grpSp>
          <p:nvGrpSpPr>
            <p:cNvPr id="39" name="Group 38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41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4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48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58" name="Google Shape;440;p44"/>
          <p:cNvSpPr txBox="1">
            <a:spLocks/>
          </p:cNvSpPr>
          <p:nvPr/>
        </p:nvSpPr>
        <p:spPr>
          <a:xfrm flipH="1">
            <a:off x="1564667" y="321982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0" name="Google Shape;440;p44"/>
          <p:cNvSpPr txBox="1">
            <a:spLocks/>
          </p:cNvSpPr>
          <p:nvPr/>
        </p:nvSpPr>
        <p:spPr>
          <a:xfrm flipH="1">
            <a:off x="1564667" y="357986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Worker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61" name="Google Shape;440;p44"/>
          <p:cNvSpPr txBox="1">
            <a:spLocks/>
          </p:cNvSpPr>
          <p:nvPr/>
        </p:nvSpPr>
        <p:spPr>
          <a:xfrm flipH="1">
            <a:off x="1564667" y="3939902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Daily routines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564191" y="3234490"/>
            <a:ext cx="388892" cy="462557"/>
            <a:chOff x="4010205" y="1802096"/>
            <a:chExt cx="620038" cy="1407900"/>
          </a:xfrm>
        </p:grpSpPr>
        <p:cxnSp>
          <p:nvCxnSpPr>
            <p:cNvPr id="6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65" name="Google Shape;344;p32"/>
          <p:cNvCxnSpPr/>
          <p:nvPr/>
        </p:nvCxnSpPr>
        <p:spPr>
          <a:xfrm>
            <a:off x="3563888" y="3003798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345;p32"/>
          <p:cNvCxnSpPr/>
          <p:nvPr/>
        </p:nvCxnSpPr>
        <p:spPr>
          <a:xfrm>
            <a:off x="3564191" y="3327952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71" name="Group 70"/>
          <p:cNvGrpSpPr/>
          <p:nvPr/>
        </p:nvGrpSpPr>
        <p:grpSpPr>
          <a:xfrm>
            <a:off x="6156176" y="3003798"/>
            <a:ext cx="389319" cy="1054566"/>
            <a:chOff x="1331640" y="3046042"/>
            <a:chExt cx="389319" cy="1054566"/>
          </a:xfrm>
        </p:grpSpPr>
        <p:grpSp>
          <p:nvGrpSpPr>
            <p:cNvPr id="72" name="Group 71"/>
            <p:cNvGrpSpPr/>
            <p:nvPr/>
          </p:nvGrpSpPr>
          <p:grpSpPr>
            <a:xfrm>
              <a:off x="1332067" y="3638051"/>
              <a:ext cx="388892" cy="462557"/>
              <a:chOff x="4010205" y="1802096"/>
              <a:chExt cx="620038" cy="1407900"/>
            </a:xfrm>
          </p:grpSpPr>
          <p:cxnSp>
            <p:nvCxnSpPr>
              <p:cNvPr id="78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grpSp>
          <p:nvGrpSpPr>
            <p:cNvPr id="73" name="Group 72"/>
            <p:cNvGrpSpPr/>
            <p:nvPr/>
          </p:nvGrpSpPr>
          <p:grpSpPr>
            <a:xfrm>
              <a:off x="1331943" y="3276734"/>
              <a:ext cx="388892" cy="462557"/>
              <a:chOff x="4010205" y="1802096"/>
              <a:chExt cx="620038" cy="1407900"/>
            </a:xfrm>
          </p:grpSpPr>
          <p:cxnSp>
            <p:nvCxnSpPr>
              <p:cNvPr id="76" name="Google Shape;344;p32"/>
              <p:cNvCxnSpPr/>
              <p:nvPr/>
            </p:nvCxnSpPr>
            <p:spPr>
              <a:xfrm>
                <a:off x="4011150" y="1802096"/>
                <a:ext cx="0" cy="14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345;p32"/>
              <p:cNvCxnSpPr/>
              <p:nvPr/>
            </p:nvCxnSpPr>
            <p:spPr>
              <a:xfrm>
                <a:off x="4010205" y="3203132"/>
                <a:ext cx="62003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oval" w="sm" len="sm"/>
              </a:ln>
            </p:spPr>
          </p:cxnSp>
        </p:grpSp>
        <p:cxnSp>
          <p:nvCxnSpPr>
            <p:cNvPr id="74" name="Google Shape;344;p32"/>
            <p:cNvCxnSpPr/>
            <p:nvPr/>
          </p:nvCxnSpPr>
          <p:spPr>
            <a:xfrm>
              <a:off x="1331640" y="3046042"/>
              <a:ext cx="0" cy="46255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345;p32"/>
            <p:cNvCxnSpPr/>
            <p:nvPr/>
          </p:nvCxnSpPr>
          <p:spPr>
            <a:xfrm>
              <a:off x="1331943" y="3370196"/>
              <a:ext cx="3888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80" name="Google Shape;440;p44"/>
          <p:cNvSpPr txBox="1">
            <a:spLocks/>
          </p:cNvSpPr>
          <p:nvPr/>
        </p:nvSpPr>
        <p:spPr>
          <a:xfrm flipH="1">
            <a:off x="4012939" y="320214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Customer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1" name="Google Shape;440;p44"/>
          <p:cNvSpPr txBox="1">
            <a:spLocks/>
          </p:cNvSpPr>
          <p:nvPr/>
        </p:nvSpPr>
        <p:spPr>
          <a:xfrm flipH="1">
            <a:off x="3995936" y="3562186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As Analyst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2" name="Google Shape;440;p44"/>
          <p:cNvSpPr txBox="1">
            <a:spLocks/>
          </p:cNvSpPr>
          <p:nvPr/>
        </p:nvSpPr>
        <p:spPr>
          <a:xfrm flipH="1">
            <a:off x="6588224" y="3147814"/>
            <a:ext cx="120713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Research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3" name="Google Shape;440;p44"/>
          <p:cNvSpPr txBox="1">
            <a:spLocks/>
          </p:cNvSpPr>
          <p:nvPr/>
        </p:nvSpPr>
        <p:spPr>
          <a:xfrm flipH="1">
            <a:off x="6588224" y="356218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Open Data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84" name="Google Shape;440;p44"/>
          <p:cNvSpPr txBox="1">
            <a:spLocks/>
          </p:cNvSpPr>
          <p:nvPr/>
        </p:nvSpPr>
        <p:spPr>
          <a:xfrm flipH="1">
            <a:off x="6588224" y="3922226"/>
            <a:ext cx="16561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050" dirty="0" err="1" smtClean="0">
                <a:solidFill>
                  <a:srgbClr val="FFFFFF"/>
                </a:solidFill>
                <a:latin typeface="Raleway SemiBold" charset="0"/>
                <a:sym typeface="Squada One"/>
              </a:rPr>
              <a:t>Hackatons</a:t>
            </a:r>
            <a:endParaRPr lang="et-EE" sz="105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pic>
        <p:nvPicPr>
          <p:cNvPr id="3074" name="Picture 2" descr="https://lh4.googleusercontent.com/RXPZl4Dc0avwiyCv1DWkOW7D379eAg6rConh2hzsCDs2r_kYN42TnnwhalYHdpw4c7KcK1GJz5thKWJCgwk0s7By1NXDDJPAIJMNOMRmigPMNXgSkSXQjdHabFaIn9Ala3PBo_srB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1" y="2555722"/>
            <a:ext cx="409771" cy="4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0SL6U_RzYoXoIJYq4NZeQ-Ap_CoX7GrLtC389TdACe1y0BnkV26WQSnd4bW1-J1dvQmEbVxPsHnhJYAwqIcyvbTqA7C7lRkakYquVmtKByvIFXo8_LxYsDbAkjYGw7Rol_OYio58_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00399"/>
            <a:ext cx="395381" cy="3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lh5.googleusercontent.com/AimSdyPXWMjffb8jl4_CRqXBAPDe0yF-SBwCb0WTt7U9EOE970JCEPDZeZ1mf86d2j-_kyWfvYKQWN7jiPATYt6RUJg3KkEyyCRgvJ5fpRofHGe0EGnVwakL4lUH13atUAyzqR_AhT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06" y="2538715"/>
            <a:ext cx="408432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46372" y="1338322"/>
            <a:ext cx="3368230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aleway SemiBold" charset="0"/>
              </a:rPr>
              <a:t>Business Domain experience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824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577</Words>
  <Application>Microsoft Office PowerPoint</Application>
  <PresentationFormat>On-screen Show (16:9)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Squada One</vt:lpstr>
      <vt:lpstr>Raleway SemiBold</vt:lpstr>
      <vt:lpstr>Courier New</vt:lpstr>
      <vt:lpstr>Barlow Light</vt:lpstr>
      <vt:lpstr>Barlow</vt:lpstr>
      <vt:lpstr>Gaoler template</vt:lpstr>
      <vt:lpstr>PowerPoint Presentation</vt:lpstr>
      <vt:lpstr>Introduction</vt:lpstr>
      <vt:lpstr>PowerPoint Presentation</vt:lpstr>
      <vt:lpstr>PowerPoint Presentation</vt:lpstr>
      <vt:lpstr>PowerPoint Presentation</vt:lpstr>
      <vt:lpstr>Domain Experience</vt:lpstr>
      <vt:lpstr>PowerPoint Presentation</vt:lpstr>
      <vt:lpstr>PowerPoint Presentation</vt:lpstr>
      <vt:lpstr>PowerPoint Presentation</vt:lpstr>
      <vt:lpstr>Younicorn Project Emulator’s Analyst steps</vt:lpstr>
      <vt:lpstr>Younicorn Project Emulator’s Analyst steps</vt:lpstr>
      <vt:lpstr>Younicorn Project Emulator’s Analyst steps</vt:lpstr>
      <vt:lpstr>Younicorn Project Emulator’s Analyst steps</vt:lpstr>
      <vt:lpstr>Younicorn Project Emulator’s Analyst steps</vt:lpstr>
      <vt:lpstr>Younicorn Project Simulators - Game</vt:lpstr>
      <vt:lpstr>PowerPoint Presentation</vt:lpstr>
      <vt:lpstr>Younicorn Project Innovation Research – Topics of our main interest </vt:lpstr>
      <vt:lpstr>Time to choose..</vt:lpstr>
      <vt:lpstr>Younicorn Project Role and time investment</vt:lpstr>
      <vt:lpstr>Younicorn Project How to choose next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276</cp:revision>
  <dcterms:modified xsi:type="dcterms:W3CDTF">2020-08-25T12:44:35Z</dcterms:modified>
</cp:coreProperties>
</file>